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7" r:id="rId10"/>
    <p:sldId id="280" r:id="rId11"/>
    <p:sldId id="286" r:id="rId12"/>
    <p:sldId id="288" r:id="rId13"/>
    <p:sldId id="289" r:id="rId14"/>
    <p:sldId id="290" r:id="rId15"/>
    <p:sldId id="275" r:id="rId16"/>
    <p:sldId id="276" r:id="rId17"/>
    <p:sldId id="283" r:id="rId18"/>
    <p:sldId id="277" r:id="rId19"/>
    <p:sldId id="278" r:id="rId20"/>
    <p:sldId id="279" r:id="rId21"/>
    <p:sldId id="281" r:id="rId22"/>
    <p:sldId id="282" r:id="rId23"/>
    <p:sldId id="285" r:id="rId24"/>
    <p:sldId id="284" r:id="rId25"/>
    <p:sldId id="274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300" r:id="rId34"/>
    <p:sldId id="298" r:id="rId35"/>
    <p:sldId id="302" r:id="rId36"/>
    <p:sldId id="304" r:id="rId37"/>
    <p:sldId id="301" r:id="rId38"/>
    <p:sldId id="305" r:id="rId39"/>
    <p:sldId id="306" r:id="rId40"/>
    <p:sldId id="314" r:id="rId41"/>
    <p:sldId id="315" r:id="rId42"/>
    <p:sldId id="316" r:id="rId43"/>
    <p:sldId id="317" r:id="rId44"/>
    <p:sldId id="318" r:id="rId45"/>
    <p:sldId id="307" r:id="rId46"/>
    <p:sldId id="299" r:id="rId47"/>
    <p:sldId id="303" r:id="rId48"/>
    <p:sldId id="308" r:id="rId49"/>
    <p:sldId id="309" r:id="rId50"/>
    <p:sldId id="310" r:id="rId51"/>
    <p:sldId id="311" r:id="rId52"/>
    <p:sldId id="312" r:id="rId53"/>
    <p:sldId id="313" r:id="rId54"/>
    <p:sldId id="264" r:id="rId55"/>
    <p:sldId id="265" r:id="rId56"/>
    <p:sldId id="266" r:id="rId57"/>
    <p:sldId id="267" r:id="rId58"/>
    <p:sldId id="268" r:id="rId59"/>
    <p:sldId id="269" r:id="rId60"/>
    <p:sldId id="270" r:id="rId61"/>
    <p:sldId id="271" r:id="rId62"/>
    <p:sldId id="272" r:id="rId63"/>
    <p:sldId id="273" r:id="rId64"/>
    <p:sldId id="319" r:id="rId6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57" autoAdjust="0"/>
    <p:restoredTop sz="94660"/>
  </p:normalViewPr>
  <p:slideViewPr>
    <p:cSldViewPr>
      <p:cViewPr varScale="1">
        <p:scale>
          <a:sx n="82" d="100"/>
          <a:sy n="82" d="100"/>
        </p:scale>
        <p:origin x="893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E45E98-997F-4DBA-82F1-5D040EDBF098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689036-1850-4C19-B7C5-1283FE34EB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378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89036-1850-4C19-B7C5-1283FE34EBA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52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89036-1850-4C19-B7C5-1283FE34EBA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113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89036-1850-4C19-B7C5-1283FE34EBA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549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89036-1850-4C19-B7C5-1283FE34EBA9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86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89036-1850-4C19-B7C5-1283FE34EBA9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508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5940" y="1645412"/>
            <a:ext cx="3526154" cy="36239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95520" y="1573530"/>
            <a:ext cx="3502659" cy="36239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9174" y="1051686"/>
            <a:ext cx="4565650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7375" y="2068449"/>
            <a:ext cx="7969249" cy="40265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hyperlink" Target="mailto:contacto@archivogeneral.gov.co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9546" y="260616"/>
            <a:ext cx="2376297" cy="1152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04665" y="1475613"/>
            <a:ext cx="18180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Calibri"/>
                <a:cs typeface="Calibri"/>
              </a:rPr>
              <a:t>MOR</a:t>
            </a:r>
            <a:r>
              <a:rPr sz="4400" b="0" spc="-75" dirty="0">
                <a:latin typeface="Calibri"/>
                <a:cs typeface="Calibri"/>
              </a:rPr>
              <a:t>E</a:t>
            </a:r>
            <a:r>
              <a:rPr sz="4400" b="0" dirty="0">
                <a:latin typeface="Calibri"/>
                <a:cs typeface="Calibri"/>
              </a:rPr>
              <a:t>Q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26870" y="2869768"/>
            <a:ext cx="2026285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Calibri"/>
                <a:cs typeface="Calibri"/>
              </a:rPr>
              <a:t>¿Qué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es?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spc="-20" dirty="0">
                <a:latin typeface="Calibri"/>
                <a:cs typeface="Calibri"/>
              </a:rPr>
              <a:t>¿Para </a:t>
            </a:r>
            <a:r>
              <a:rPr sz="2000" b="1" dirty="0">
                <a:latin typeface="Calibri"/>
                <a:cs typeface="Calibri"/>
              </a:rPr>
              <a:t>qué se</a:t>
            </a:r>
            <a:r>
              <a:rPr sz="2000" b="1" spc="-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hace?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spc="-5" dirty="0">
                <a:latin typeface="Calibri"/>
                <a:cs typeface="Calibri"/>
              </a:rPr>
              <a:t>¿Cómo </a:t>
            </a:r>
            <a:r>
              <a:rPr sz="2000" b="1" dirty="0">
                <a:latin typeface="Calibri"/>
                <a:cs typeface="Calibri"/>
              </a:rPr>
              <a:t>se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hace?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43400" y="4700778"/>
            <a:ext cx="3826764" cy="11592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23520" algn="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José </a:t>
            </a:r>
            <a:r>
              <a:rPr sz="1800" b="1" spc="-5" dirty="0">
                <a:latin typeface="Calibri"/>
                <a:cs typeface="Calibri"/>
              </a:rPr>
              <a:t>Luis</a:t>
            </a:r>
            <a:r>
              <a:rPr sz="1800" b="1" spc="-85" dirty="0">
                <a:latin typeface="Calibri"/>
                <a:cs typeface="Calibri"/>
              </a:rPr>
              <a:t> </a:t>
            </a:r>
            <a:r>
              <a:rPr sz="1800" b="1" spc="-30" dirty="0">
                <a:latin typeface="Calibri"/>
                <a:cs typeface="Calibri"/>
              </a:rPr>
              <a:t>Vargas </a:t>
            </a:r>
            <a:r>
              <a:rPr sz="1800" b="1" spc="-15" dirty="0">
                <a:latin typeface="Calibri"/>
                <a:cs typeface="Calibri"/>
              </a:rPr>
              <a:t>Forero </a:t>
            </a:r>
            <a:r>
              <a:rPr sz="1800" b="1" dirty="0">
                <a:latin typeface="Calibri"/>
                <a:cs typeface="Calibri"/>
              </a:rPr>
              <a:t> </a:t>
            </a:r>
            <a:endParaRPr lang="es-MX" b="1" spc="-10" dirty="0">
              <a:latin typeface="Calibri"/>
              <a:cs typeface="Calibri"/>
            </a:endParaRPr>
          </a:p>
          <a:p>
            <a:pPr marL="12700" marR="5080" indent="223520" algn="r">
              <a:lnSpc>
                <a:spcPct val="100000"/>
              </a:lnSpc>
              <a:spcBef>
                <a:spcPts val="100"/>
              </a:spcBef>
            </a:pPr>
            <a:r>
              <a:rPr lang="es-MX" sz="1800" b="1" spc="-10" dirty="0">
                <a:latin typeface="Calibri"/>
                <a:cs typeface="Calibri"/>
              </a:rPr>
              <a:t>Administrador y Archivista</a:t>
            </a:r>
            <a:endParaRPr lang="es-ES" sz="1800" dirty="0">
              <a:latin typeface="Calibri"/>
              <a:cs typeface="Calibri"/>
            </a:endParaRPr>
          </a:p>
          <a:p>
            <a:pPr marL="12700" marR="5080" indent="223520" algn="r">
              <a:lnSpc>
                <a:spcPct val="100000"/>
              </a:lnSpc>
              <a:spcBef>
                <a:spcPts val="100"/>
              </a:spcBef>
            </a:pPr>
            <a:r>
              <a:rPr lang="es-ES" sz="1800" b="1" spc="-5" dirty="0">
                <a:latin typeface="Calibri"/>
                <a:cs typeface="Calibri"/>
              </a:rPr>
              <a:t>Medellín, 2024/09/13</a:t>
            </a:r>
          </a:p>
          <a:p>
            <a:pPr marL="12700" marR="5080" indent="223520" algn="r">
              <a:lnSpc>
                <a:spcPct val="100000"/>
              </a:lnSpc>
              <a:spcBef>
                <a:spcPts val="100"/>
              </a:spcBef>
            </a:pPr>
            <a:r>
              <a:rPr lang="es-ES" b="1" spc="-5" dirty="0" err="1">
                <a:latin typeface="Calibri"/>
                <a:cs typeface="Calibri"/>
              </a:rPr>
              <a:t>Jose.</a:t>
            </a:r>
            <a:r>
              <a:rPr lang="es-ES" b="1" spc="-5" err="1">
                <a:latin typeface="Calibri"/>
                <a:cs typeface="Calibri"/>
              </a:rPr>
              <a:t>docente</a:t>
            </a:r>
            <a:r>
              <a:rPr lang="es-ES" b="1" spc="-5">
                <a:latin typeface="Calibri"/>
                <a:cs typeface="Calibri"/>
              </a:rPr>
              <a:t>@gmail.com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709" y="1637240"/>
            <a:ext cx="8915400" cy="49981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56000" lvl="1" indent="-288000">
              <a:buFont typeface="Arial" panose="020B0604020202020204" pitchFamily="34" charset="0"/>
              <a:buChar char="•"/>
            </a:pPr>
            <a:r>
              <a:rPr lang="es-ES" sz="3600" dirty="0"/>
              <a:t>Permitir la exportación de metadatos asociados, incluyendo pistas de auditoría.</a:t>
            </a:r>
            <a:endParaRPr lang="en-US" sz="3600" dirty="0"/>
          </a:p>
          <a:p>
            <a:pPr marL="756000" lvl="1" indent="-288000">
              <a:buFont typeface="Arial" panose="020B0604020202020204" pitchFamily="34" charset="0"/>
              <a:buChar char="•"/>
            </a:pPr>
            <a:r>
              <a:rPr lang="es-ES" sz="3600" dirty="0"/>
              <a:t> Los procesos de importación y exportación deben generar reportes y estas acciones deben quedar registradas en las pistas de auditoria </a:t>
            </a:r>
          </a:p>
          <a:p>
            <a:pPr marL="756000" lvl="1" indent="-288000">
              <a:buFont typeface="Arial" panose="020B0604020202020204" pitchFamily="34" charset="0"/>
              <a:buChar char="•"/>
            </a:pPr>
            <a:r>
              <a:rPr lang="es-ES" sz="3600" dirty="0"/>
              <a:t>El administrador podrá crear y gestionar tiempos de retención y  opciones de disposición final.</a:t>
            </a:r>
            <a:endParaRPr lang="en-US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4BDEE092-7806-5D97-DA45-99E2302156C1}"/>
              </a:ext>
            </a:extLst>
          </p:cNvPr>
          <p:cNvSpPr txBox="1">
            <a:spLocks/>
          </p:cNvSpPr>
          <p:nvPr/>
        </p:nvSpPr>
        <p:spPr>
          <a:xfrm>
            <a:off x="2590800" y="762000"/>
            <a:ext cx="6053581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algn="ctr">
              <a:spcBef>
                <a:spcPts val="105"/>
              </a:spcBef>
            </a:pPr>
            <a:r>
              <a:rPr lang="es-ES" sz="3600" b="0" kern="0" spc="-15" dirty="0"/>
              <a:t>TRD &amp; TVD</a:t>
            </a:r>
            <a:endParaRPr lang="es-ES" sz="3600" kern="0" dirty="0"/>
          </a:p>
        </p:txBody>
      </p:sp>
    </p:spTree>
    <p:extLst>
      <p:ext uri="{BB962C8B-B14F-4D97-AF65-F5344CB8AC3E}">
        <p14:creationId xmlns:p14="http://schemas.microsoft.com/office/powerpoint/2010/main" val="1134582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4300" y="1905000"/>
            <a:ext cx="8915400" cy="43518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56000" lvl="1" indent="-288000">
              <a:buFont typeface="Arial" panose="020B0604020202020204" pitchFamily="34" charset="0"/>
              <a:buChar char="•"/>
            </a:pPr>
            <a:r>
              <a:rPr lang="es-ES" sz="2800" dirty="0"/>
              <a:t>Mantener pistas de auditoría de lo cambios  que se realizan en los tiempos de retención y la disposición final,  registrando mínimo: fecha del modificación y del usuario que lo hizo. </a:t>
            </a:r>
          </a:p>
          <a:p>
            <a:pPr marL="756000" lvl="1" indent="-288000">
              <a:buFont typeface="Arial" panose="020B0604020202020204" pitchFamily="34" charset="0"/>
              <a:buChar char="•"/>
            </a:pPr>
            <a:r>
              <a:rPr lang="es-ES" sz="2800" dirty="0"/>
              <a:t>Los procesos de importación y exportación deben generar reportes y estas acciones deben quedar registradas en las pistas de auditoria</a:t>
            </a:r>
          </a:p>
          <a:p>
            <a:endParaRPr lang="es-ES" sz="300" dirty="0"/>
          </a:p>
          <a:p>
            <a:r>
              <a:rPr lang="es-ES" sz="2800" dirty="0"/>
              <a:t>Opcional: Permitir Descripción o Justificación de TRD o  TVD, Versión de tabla, identificador único</a:t>
            </a:r>
          </a:p>
          <a:p>
            <a:endParaRPr lang="en-US" dirty="0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74A2F4DB-9086-60F4-F7E6-88EF383A8F6C}"/>
              </a:ext>
            </a:extLst>
          </p:cNvPr>
          <p:cNvSpPr txBox="1">
            <a:spLocks/>
          </p:cNvSpPr>
          <p:nvPr/>
        </p:nvSpPr>
        <p:spPr>
          <a:xfrm>
            <a:off x="2590800" y="762000"/>
            <a:ext cx="6053581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algn="ctr">
              <a:spcBef>
                <a:spcPts val="105"/>
              </a:spcBef>
            </a:pPr>
            <a:r>
              <a:rPr lang="es-ES" sz="3600" b="0" kern="0" spc="-15" dirty="0"/>
              <a:t>TRD &amp; TVD</a:t>
            </a:r>
            <a:endParaRPr lang="es-ES" sz="3600" kern="0" dirty="0"/>
          </a:p>
        </p:txBody>
      </p:sp>
    </p:spTree>
    <p:extLst>
      <p:ext uri="{BB962C8B-B14F-4D97-AF65-F5344CB8AC3E}">
        <p14:creationId xmlns:p14="http://schemas.microsoft.com/office/powerpoint/2010/main" val="889616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8600" y="1752600"/>
            <a:ext cx="8915400" cy="501355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56000" lvl="1" indent="-288000" algn="just">
              <a:buFont typeface="Arial" panose="020B0604020202020204" pitchFamily="34" charset="0"/>
              <a:buChar char="•"/>
            </a:pPr>
            <a:r>
              <a:rPr lang="es-ES" sz="2800" dirty="0"/>
              <a:t>Cualquier cambio a un tiempo de retención o  disposición final se aplique inmediatamente a todas las series, </a:t>
            </a:r>
            <a:r>
              <a:rPr lang="es-ES" sz="2800" dirty="0" err="1"/>
              <a:t>subseries</a:t>
            </a:r>
            <a:r>
              <a:rPr lang="es-ES" sz="2800" dirty="0"/>
              <a:t> a las que se asigna.</a:t>
            </a:r>
          </a:p>
          <a:p>
            <a:pPr marL="756000" lvl="1" indent="-288000" algn="just">
              <a:buFont typeface="Arial" panose="020B0604020202020204" pitchFamily="34" charset="0"/>
              <a:buChar char="•"/>
            </a:pPr>
            <a:r>
              <a:rPr lang="es-ES" sz="2800" dirty="0"/>
              <a:t>permitir como mínimo las siguientes acciones de disposición para cualquier regla de retención y disposición: Conservación permanente,  Eliminación automática, Eliminación con autorización, Transferencia o Selección</a:t>
            </a:r>
          </a:p>
          <a:p>
            <a:pPr marL="756000" lvl="1" indent="-288000">
              <a:buFont typeface="Arial" panose="020B0604020202020204" pitchFamily="34" charset="0"/>
              <a:buChar char="•"/>
            </a:pPr>
            <a:endParaRPr lang="es-ES" sz="1200" dirty="0"/>
          </a:p>
          <a:p>
            <a:pPr marL="756000" lvl="1" indent="-288000">
              <a:buFont typeface="Arial" panose="020B0604020202020204" pitchFamily="34" charset="0"/>
              <a:buChar char="•"/>
            </a:pPr>
            <a:endParaRPr lang="es-ES" sz="300" dirty="0"/>
          </a:p>
          <a:p>
            <a:r>
              <a:rPr lang="es-ES" sz="2800" dirty="0"/>
              <a:t>Opcional: Permitir Descripción o Justificación de TRD o  TVD, Versión de tabla, identificador único</a:t>
            </a:r>
          </a:p>
          <a:p>
            <a:endParaRPr lang="en-US" dirty="0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D4CD9CFF-3C5F-8E17-DAF9-CE158CE5B9DB}"/>
              </a:ext>
            </a:extLst>
          </p:cNvPr>
          <p:cNvSpPr txBox="1">
            <a:spLocks/>
          </p:cNvSpPr>
          <p:nvPr/>
        </p:nvSpPr>
        <p:spPr>
          <a:xfrm>
            <a:off x="2590800" y="762000"/>
            <a:ext cx="6053581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algn="ctr">
              <a:spcBef>
                <a:spcPts val="105"/>
              </a:spcBef>
            </a:pPr>
            <a:r>
              <a:rPr lang="es-ES" sz="3600" b="0" kern="0" spc="-15" dirty="0"/>
              <a:t>TRD &amp; TVD</a:t>
            </a:r>
            <a:endParaRPr lang="es-ES" sz="3600" kern="0" dirty="0"/>
          </a:p>
        </p:txBody>
      </p:sp>
    </p:spTree>
    <p:extLst>
      <p:ext uri="{BB962C8B-B14F-4D97-AF65-F5344CB8AC3E}">
        <p14:creationId xmlns:p14="http://schemas.microsoft.com/office/powerpoint/2010/main" val="1077017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4300" y="1981200"/>
            <a:ext cx="8915400" cy="3797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56000" lvl="1" indent="-288000" algn="just">
              <a:buFont typeface="Arial" panose="020B0604020202020204" pitchFamily="34" charset="0"/>
              <a:buChar char="•"/>
            </a:pPr>
            <a:r>
              <a:rPr lang="es-ES" sz="3200" dirty="0"/>
              <a:t>El SGDEA no debe limitar la duración de los tiempos de retención.</a:t>
            </a:r>
          </a:p>
          <a:p>
            <a:pPr marL="756000" lvl="1" indent="-288000" algn="just">
              <a:buFont typeface="Arial" panose="020B0604020202020204" pitchFamily="34" charset="0"/>
              <a:buChar char="•"/>
            </a:pPr>
            <a:r>
              <a:rPr lang="es-ES" sz="3200" dirty="0"/>
              <a:t>Activar automáticamente alerta al rol administrador cuando la retención aplicable está a punto de cumplirse.</a:t>
            </a:r>
          </a:p>
          <a:p>
            <a:pPr marL="756000" lvl="1" indent="-288000">
              <a:buFont typeface="Arial" panose="020B0604020202020204" pitchFamily="34" charset="0"/>
              <a:buChar char="•"/>
            </a:pPr>
            <a:endParaRPr lang="es-ES" sz="400" dirty="0"/>
          </a:p>
          <a:p>
            <a:r>
              <a:rPr lang="es-ES" sz="3200" dirty="0"/>
              <a:t>Opcional: Permitir Descripción o Justificación de TRD o  TVD, Versión de tabla, identificador único</a:t>
            </a:r>
          </a:p>
          <a:p>
            <a:endParaRPr lang="en-US" dirty="0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CC310E2D-64BD-96E5-444E-047863362CCC}"/>
              </a:ext>
            </a:extLst>
          </p:cNvPr>
          <p:cNvSpPr txBox="1">
            <a:spLocks/>
          </p:cNvSpPr>
          <p:nvPr/>
        </p:nvSpPr>
        <p:spPr>
          <a:xfrm>
            <a:off x="2590800" y="762000"/>
            <a:ext cx="6053581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algn="ctr">
              <a:spcBef>
                <a:spcPts val="105"/>
              </a:spcBef>
            </a:pPr>
            <a:r>
              <a:rPr lang="es-ES" sz="3600" b="0" kern="0" spc="-15" dirty="0"/>
              <a:t>TRD &amp; TVD</a:t>
            </a:r>
            <a:endParaRPr lang="es-ES" sz="3600" kern="0" dirty="0"/>
          </a:p>
        </p:txBody>
      </p:sp>
    </p:spTree>
    <p:extLst>
      <p:ext uri="{BB962C8B-B14F-4D97-AF65-F5344CB8AC3E}">
        <p14:creationId xmlns:p14="http://schemas.microsoft.com/office/powerpoint/2010/main" val="1727561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4300" y="1752600"/>
            <a:ext cx="8915400" cy="4782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56000" lvl="1" indent="-288000" algn="just">
              <a:buFont typeface="Arial" panose="020B0604020202020204" pitchFamily="34" charset="0"/>
              <a:buChar char="•"/>
            </a:pPr>
            <a:r>
              <a:rPr lang="es-ES" sz="3200" dirty="0"/>
              <a:t>Permitir al usuario autorizado aplazar la eliminación de: serie, </a:t>
            </a:r>
            <a:r>
              <a:rPr lang="es-ES" sz="3200" dirty="0" err="1"/>
              <a:t>subserie</a:t>
            </a:r>
            <a:r>
              <a:rPr lang="es-ES" sz="3200" dirty="0"/>
              <a:t> o  expediente determinado; Almacenando  como mínimo la siguiente información en la pista de auditoría:</a:t>
            </a:r>
          </a:p>
          <a:p>
            <a:pPr marL="1213200" lvl="2" indent="-288000" algn="just">
              <a:buFont typeface="Arial" panose="020B0604020202020204" pitchFamily="34" charset="0"/>
              <a:buChar char="•"/>
            </a:pPr>
            <a:r>
              <a:rPr lang="es-ES" sz="3200" dirty="0"/>
              <a:t>La fecha de inicio de la interrupción</a:t>
            </a:r>
          </a:p>
          <a:p>
            <a:pPr marL="1213200" lvl="2" indent="-288000" algn="just">
              <a:buFont typeface="Arial" panose="020B0604020202020204" pitchFamily="34" charset="0"/>
              <a:buChar char="•"/>
            </a:pPr>
            <a:r>
              <a:rPr lang="es-ES" sz="3200" dirty="0"/>
              <a:t>Usuario autorizado</a:t>
            </a:r>
          </a:p>
          <a:p>
            <a:pPr marL="1213200" lvl="2" indent="-288000" algn="just">
              <a:buFont typeface="Arial" panose="020B0604020202020204" pitchFamily="34" charset="0"/>
              <a:buChar char="•"/>
            </a:pPr>
            <a:r>
              <a:rPr lang="es-ES" sz="3200" dirty="0"/>
              <a:t>Motivo de la acción</a:t>
            </a:r>
          </a:p>
          <a:p>
            <a:pPr marL="756000" lvl="1" indent="-288000">
              <a:buFont typeface="Arial" panose="020B0604020202020204" pitchFamily="34" charset="0"/>
              <a:buChar char="•"/>
            </a:pPr>
            <a:endParaRPr lang="es-ES" sz="400" dirty="0"/>
          </a:p>
          <a:p>
            <a:r>
              <a:rPr lang="es-ES" sz="3200" dirty="0"/>
              <a:t>Opcional: Permitir Descripción o Justificación de TRD o  TVD, Versión de tabla, identificador único</a:t>
            </a:r>
          </a:p>
          <a:p>
            <a:endParaRPr lang="en-US" dirty="0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52C83C6-5684-1253-7BB2-1C829505EC18}"/>
              </a:ext>
            </a:extLst>
          </p:cNvPr>
          <p:cNvSpPr txBox="1">
            <a:spLocks/>
          </p:cNvSpPr>
          <p:nvPr/>
        </p:nvSpPr>
        <p:spPr>
          <a:xfrm>
            <a:off x="2590800" y="762000"/>
            <a:ext cx="6053581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algn="ctr">
              <a:spcBef>
                <a:spcPts val="105"/>
              </a:spcBef>
            </a:pPr>
            <a:r>
              <a:rPr lang="es-ES" sz="3600" b="0" kern="0" spc="-15" dirty="0"/>
              <a:t>TRD &amp; TVD</a:t>
            </a:r>
            <a:endParaRPr lang="es-ES" sz="3600" kern="0" dirty="0"/>
          </a:p>
        </p:txBody>
      </p:sp>
    </p:spTree>
    <p:extLst>
      <p:ext uri="{BB962C8B-B14F-4D97-AF65-F5344CB8AC3E}">
        <p14:creationId xmlns:p14="http://schemas.microsoft.com/office/powerpoint/2010/main" val="4242128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0419" y="838200"/>
            <a:ext cx="6053581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s-ES" sz="3600" b="0" spc="-15" dirty="0"/>
              <a:t>Clasificación Documental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457200" y="1600200"/>
            <a:ext cx="8458200" cy="456727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 err="1">
                <a:latin typeface="Calibri"/>
                <a:cs typeface="Calibri"/>
              </a:rPr>
              <a:t>Configuración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del </a:t>
            </a:r>
            <a:r>
              <a:rPr lang="es-ES" sz="3200" spc="-5" dirty="0">
                <a:latin typeface="Calibri"/>
                <a:cs typeface="Calibri"/>
              </a:rPr>
              <a:t>CCD </a:t>
            </a:r>
            <a:r>
              <a:rPr sz="3200" spc="-15" dirty="0" err="1">
                <a:latin typeface="Calibri"/>
                <a:cs typeface="Calibri"/>
              </a:rPr>
              <a:t>cuadro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de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 err="1">
                <a:latin typeface="Calibri"/>
                <a:cs typeface="Calibri"/>
              </a:rPr>
              <a:t>clasificación</a:t>
            </a:r>
            <a:r>
              <a:rPr lang="es-ES" sz="3200" spc="-5" dirty="0">
                <a:latin typeface="Calibri"/>
                <a:cs typeface="Calibri"/>
              </a:rPr>
              <a:t> documental de múltiples niveles</a:t>
            </a:r>
            <a:endParaRPr sz="3200" dirty="0">
              <a:latin typeface="Calibri"/>
              <a:cs typeface="Calibri"/>
            </a:endParaRPr>
          </a:p>
          <a:p>
            <a:pPr marL="355600" indent="-342900" algn="just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s-ES" sz="3200" spc="-5" dirty="0">
                <a:cs typeface="Calibri"/>
              </a:rPr>
              <a:t>Documentos producidos y asociados a una TRD, tendrá los metadatos y criterios de tiempo y de disposición final de la versión correspondiente.</a:t>
            </a:r>
            <a:endParaRPr sz="4800" dirty="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s-ES" sz="3200" spc="-25" dirty="0">
                <a:cs typeface="Calibri"/>
              </a:rPr>
              <a:t>Debe representar la organización de los expedientes y documentos, incluyendo metadatos del cuadro de clasificación documental.</a:t>
            </a:r>
            <a:endParaRPr sz="3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8969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0419" y="762000"/>
            <a:ext cx="6053581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s-ES" sz="3600" b="0" spc="-15" dirty="0"/>
              <a:t>Clasificación</a:t>
            </a:r>
            <a:r>
              <a:rPr lang="es-ES" b="0" spc="-15" dirty="0"/>
              <a:t> </a:t>
            </a:r>
            <a:r>
              <a:rPr lang="es-ES" sz="3600" b="0" spc="-15" dirty="0"/>
              <a:t>Documental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57200" y="1676400"/>
            <a:ext cx="8382000" cy="45441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s-ES" sz="2800" spc="-15" dirty="0">
                <a:cs typeface="Calibri"/>
              </a:rPr>
              <a:t>Validar la información que se ingresa según TRD por medio de: generación de alertas, asistentes paso a paso (listas desplegables, alertas, listas de chequeo, ventanas de ayuda, entre otras) que indiquen si existe información similar o igual en el sistema.</a:t>
            </a:r>
          </a:p>
          <a:p>
            <a:pPr marL="355600" indent="-34290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s-ES" sz="2800" dirty="0">
                <a:cs typeface="Calibri"/>
              </a:rPr>
              <a:t>Debe permitir uso de diferentes versiones de TRD acorde a perfil de usuario.</a:t>
            </a:r>
          </a:p>
          <a:p>
            <a:pPr marL="355600" indent="-342900" algn="just"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s-ES" sz="2800" spc="-15" dirty="0">
                <a:cs typeface="Calibri"/>
              </a:rPr>
              <a:t>Transferencia de la estructura la TRD mediante un archivo XML</a:t>
            </a:r>
            <a:r>
              <a:rPr lang="es-ES" sz="3400" spc="-15" dirty="0">
                <a:cs typeface="Calibri"/>
              </a:rPr>
              <a:t>.</a:t>
            </a:r>
          </a:p>
          <a:p>
            <a:pPr marL="355600" indent="-34290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sz="3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1701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0419" y="762000"/>
            <a:ext cx="6053581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s-ES" sz="3600" b="0" spc="-15" dirty="0"/>
              <a:t>Clasificación Documental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304800" y="1840424"/>
            <a:ext cx="8382000" cy="317715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 algn="just"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s-ES" sz="3400" spc="-15" dirty="0">
                <a:cs typeface="Calibri"/>
              </a:rPr>
              <a:t>Transferencia de la estructura la TRD mediante un archivo XML.</a:t>
            </a:r>
          </a:p>
          <a:p>
            <a:pPr marL="355600" indent="-342900" algn="just"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s-ES" sz="3400" spc="-15" dirty="0">
                <a:cs typeface="Calibri"/>
              </a:rPr>
              <a:t>CCD y las TRD serán controladas únicamente por un rol administrador y que pueda agregar, modificar y reorganizar la estructura.</a:t>
            </a:r>
          </a:p>
          <a:p>
            <a:pPr marL="355600" indent="-34290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sz="3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29412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0419" y="762000"/>
            <a:ext cx="6053581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s-ES" sz="3600" b="0" spc="-15" dirty="0"/>
              <a:t>Clasificación Documental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457200" y="1600200"/>
            <a:ext cx="8382000" cy="474681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s-ES" sz="3400" spc="-15" dirty="0">
                <a:cs typeface="Calibri"/>
              </a:rPr>
              <a:t>Permitir exportar el directorio, de todos los expedientes y/o carpetas clasificadas en una serie específica y su contenido.</a:t>
            </a:r>
          </a:p>
          <a:p>
            <a:pPr marL="355600" indent="-34290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s-ES" sz="3400" dirty="0">
                <a:cs typeface="Calibri"/>
              </a:rPr>
              <a:t>Finalizado el trámite el SGDEA debe incorporar opciones para cierre del expediente (manual o automático)</a:t>
            </a:r>
          </a:p>
          <a:p>
            <a:pPr marL="355600" indent="-34290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s-ES" sz="3400" dirty="0">
                <a:cs typeface="Calibri"/>
              </a:rPr>
              <a:t>Cerrado el expediente deberá restringir la adición o supresión de carpetas o documentos.</a:t>
            </a:r>
            <a:endParaRPr sz="3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999722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95600" y="763300"/>
            <a:ext cx="6053581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s-ES" sz="3600" b="0" spc="-15" dirty="0"/>
              <a:t>Clasificación Documental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228600" y="1600200"/>
            <a:ext cx="8534400" cy="42107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s-ES" sz="3400" spc="-15" dirty="0">
                <a:cs typeface="Calibri"/>
              </a:rPr>
              <a:t>Cuando por disposición legal o administrativa sea necesario reabrir un expediente, deberá realizarse por usuario con perfil administrativo y registrar las pistas de auditoria, con la explicación del motivo por el cual se realizó la acción.</a:t>
            </a:r>
          </a:p>
          <a:p>
            <a:pPr marL="355600" indent="-34290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s-ES" sz="3400" dirty="0">
                <a:cs typeface="Calibri"/>
              </a:rPr>
              <a:t> Los expedientes y documentos se accederá   acorde con los rol y permiso.</a:t>
            </a:r>
            <a:endParaRPr sz="3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2126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6577" y="1249171"/>
            <a:ext cx="70180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5" dirty="0">
                <a:latin typeface="Calibri"/>
                <a:cs typeface="Calibri"/>
              </a:rPr>
              <a:t>MOREQ: </a:t>
            </a:r>
            <a:r>
              <a:rPr sz="4400" b="0" dirty="0">
                <a:latin typeface="Calibri"/>
                <a:cs typeface="Calibri"/>
              </a:rPr>
              <a:t>Modelo </a:t>
            </a:r>
            <a:r>
              <a:rPr sz="4400" b="0" spc="-5" dirty="0">
                <a:latin typeface="Calibri"/>
                <a:cs typeface="Calibri"/>
              </a:rPr>
              <a:t>de</a:t>
            </a:r>
            <a:r>
              <a:rPr sz="4400" b="0" spc="-30" dirty="0">
                <a:latin typeface="Calibri"/>
                <a:cs typeface="Calibri"/>
              </a:rPr>
              <a:t> </a:t>
            </a:r>
            <a:r>
              <a:rPr sz="4400" b="0" spc="-15" dirty="0">
                <a:latin typeface="Calibri"/>
                <a:cs typeface="Calibri"/>
              </a:rPr>
              <a:t>Requisitos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987677"/>
            <a:ext cx="8072755" cy="395859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5600" marR="5080" indent="-342900" algn="just">
              <a:lnSpc>
                <a:spcPct val="80000"/>
              </a:lnSpc>
              <a:spcBef>
                <a:spcPts val="820"/>
              </a:spcBef>
              <a:buFont typeface="Arial"/>
              <a:buChar char="•"/>
              <a:tabLst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Describe un modelo de </a:t>
            </a:r>
            <a:r>
              <a:rPr sz="3000" spc="-15" dirty="0">
                <a:latin typeface="Calibri"/>
                <a:cs typeface="Calibri"/>
              </a:rPr>
              <a:t>requisitos</a:t>
            </a:r>
            <a:r>
              <a:rPr sz="3000" spc="64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funcionales  </a:t>
            </a:r>
            <a:r>
              <a:rPr sz="3000" spc="-20" dirty="0">
                <a:latin typeface="Calibri"/>
                <a:cs typeface="Calibri"/>
              </a:rPr>
              <a:t>para </a:t>
            </a:r>
            <a:r>
              <a:rPr sz="3000" spc="-10" dirty="0">
                <a:latin typeface="Calibri"/>
                <a:cs typeface="Calibri"/>
              </a:rPr>
              <a:t>una 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000" spc="-15" dirty="0">
                <a:latin typeface="Calibri"/>
                <a:cs typeface="Calibri"/>
              </a:rPr>
              <a:t>istema </a:t>
            </a:r>
            <a:r>
              <a:rPr sz="3000" spc="-5" dirty="0">
                <a:latin typeface="Calibri"/>
                <a:cs typeface="Calibri"/>
              </a:rPr>
              <a:t>de </a:t>
            </a:r>
            <a:r>
              <a:rPr sz="3000" b="1" spc="-1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3000" spc="-10" dirty="0">
                <a:latin typeface="Calibri"/>
                <a:cs typeface="Calibri"/>
              </a:rPr>
              <a:t>estión </a:t>
            </a:r>
            <a:r>
              <a:rPr sz="3000" spc="-5" dirty="0">
                <a:latin typeface="Calibri"/>
                <a:cs typeface="Calibri"/>
              </a:rPr>
              <a:t>de </a:t>
            </a:r>
            <a:r>
              <a:rPr sz="3000" b="1" spc="-1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000" spc="-10" dirty="0">
                <a:latin typeface="Calibri"/>
                <a:cs typeface="Calibri"/>
              </a:rPr>
              <a:t>ocumentos </a:t>
            </a:r>
            <a:r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spc="-10" dirty="0">
                <a:latin typeface="Calibri"/>
                <a:cs typeface="Calibri"/>
              </a:rPr>
              <a:t>lectrónicos </a:t>
            </a:r>
            <a:r>
              <a:rPr sz="3000" spc="-5" dirty="0">
                <a:latin typeface="Calibri"/>
                <a:cs typeface="Calibri"/>
              </a:rPr>
              <a:t>de 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spc="-15" dirty="0">
                <a:latin typeface="Calibri"/>
                <a:cs typeface="Calibri"/>
              </a:rPr>
              <a:t>rchivo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(SGDEA).</a:t>
            </a:r>
            <a:endParaRPr sz="3000" dirty="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Aplicable en </a:t>
            </a:r>
            <a:r>
              <a:rPr sz="3000" spc="-15" dirty="0">
                <a:latin typeface="Calibri"/>
                <a:cs typeface="Calibri"/>
              </a:rPr>
              <a:t>organismos </a:t>
            </a:r>
            <a:r>
              <a:rPr sz="3000" spc="-10" dirty="0">
                <a:latin typeface="Calibri"/>
                <a:cs typeface="Calibri"/>
              </a:rPr>
              <a:t>públicos </a:t>
            </a:r>
            <a:r>
              <a:rPr sz="3000" dirty="0">
                <a:latin typeface="Calibri"/>
                <a:cs typeface="Calibri"/>
              </a:rPr>
              <a:t>y </a:t>
            </a:r>
            <a:r>
              <a:rPr sz="3000" spc="-10" dirty="0">
                <a:latin typeface="Calibri"/>
                <a:cs typeface="Calibri"/>
              </a:rPr>
              <a:t>privados </a:t>
            </a:r>
            <a:r>
              <a:rPr sz="3000" spc="-20" dirty="0">
                <a:latin typeface="Calibri"/>
                <a:cs typeface="Calibri"/>
              </a:rPr>
              <a:t>para  </a:t>
            </a:r>
            <a:r>
              <a:rPr sz="3000" spc="-5" dirty="0">
                <a:latin typeface="Calibri"/>
                <a:cs typeface="Calibri"/>
              </a:rPr>
              <a:t>el </a:t>
            </a:r>
            <a:r>
              <a:rPr sz="3000" spc="-10" dirty="0">
                <a:latin typeface="Calibri"/>
                <a:cs typeface="Calibri"/>
              </a:rPr>
              <a:t>diseño </a:t>
            </a:r>
            <a:r>
              <a:rPr sz="3000" spc="-20" dirty="0">
                <a:latin typeface="Calibri"/>
                <a:cs typeface="Calibri"/>
              </a:rPr>
              <a:t>y/o </a:t>
            </a:r>
            <a:r>
              <a:rPr sz="3000" spc="-10" dirty="0">
                <a:latin typeface="Calibri"/>
                <a:cs typeface="Calibri"/>
              </a:rPr>
              <a:t>evaluación </a:t>
            </a:r>
            <a:r>
              <a:rPr sz="3000" spc="-5" dirty="0">
                <a:latin typeface="Calibri"/>
                <a:cs typeface="Calibri"/>
              </a:rPr>
              <a:t>de un</a:t>
            </a:r>
            <a:r>
              <a:rPr sz="3000" spc="1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SGDEA.</a:t>
            </a:r>
            <a:endParaRPr sz="3000" dirty="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</a:tabLst>
            </a:pPr>
            <a:r>
              <a:rPr sz="3000" spc="-10" dirty="0">
                <a:latin typeface="Calibri"/>
                <a:cs typeface="Calibri"/>
              </a:rPr>
              <a:t>Desarrollada </a:t>
            </a:r>
            <a:r>
              <a:rPr sz="3000" spc="-5" dirty="0">
                <a:latin typeface="Calibri"/>
                <a:cs typeface="Calibri"/>
              </a:rPr>
              <a:t>por </a:t>
            </a:r>
            <a:r>
              <a:rPr sz="3000" spc="-15" dirty="0">
                <a:latin typeface="Calibri"/>
                <a:cs typeface="Calibri"/>
              </a:rPr>
              <a:t>consultores </a:t>
            </a:r>
            <a:r>
              <a:rPr sz="3000" spc="-10" dirty="0">
                <a:latin typeface="Calibri"/>
                <a:cs typeface="Calibri"/>
              </a:rPr>
              <a:t>británicos, revisada  </a:t>
            </a:r>
            <a:r>
              <a:rPr sz="3000" spc="-5" dirty="0">
                <a:latin typeface="Calibri"/>
                <a:cs typeface="Calibri"/>
              </a:rPr>
              <a:t>por </a:t>
            </a:r>
            <a:r>
              <a:rPr sz="3000" spc="-15" dirty="0">
                <a:latin typeface="Calibri"/>
                <a:cs typeface="Calibri"/>
              </a:rPr>
              <a:t>expertos</a:t>
            </a:r>
            <a:r>
              <a:rPr sz="3000" spc="64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de </a:t>
            </a:r>
            <a:r>
              <a:rPr sz="3000" spc="-15" dirty="0">
                <a:latin typeface="Calibri"/>
                <a:cs typeface="Calibri"/>
              </a:rPr>
              <a:t>archivo  </a:t>
            </a:r>
            <a:r>
              <a:rPr sz="3000" spc="-10" dirty="0">
                <a:latin typeface="Calibri"/>
                <a:cs typeface="Calibri"/>
              </a:rPr>
              <a:t>de </a:t>
            </a:r>
            <a:r>
              <a:rPr sz="3000" spc="-15" dirty="0">
                <a:latin typeface="Calibri"/>
                <a:cs typeface="Calibri"/>
              </a:rPr>
              <a:t>distintas  organizaciones </a:t>
            </a:r>
            <a:r>
              <a:rPr sz="3000" dirty="0">
                <a:latin typeface="Calibri"/>
                <a:cs typeface="Calibri"/>
              </a:rPr>
              <a:t>y </a:t>
            </a:r>
            <a:r>
              <a:rPr sz="3000" spc="-5" dirty="0">
                <a:latin typeface="Calibri"/>
                <a:cs typeface="Calibri"/>
              </a:rPr>
              <a:t>países </a:t>
            </a:r>
            <a:r>
              <a:rPr sz="3000" spc="-20" dirty="0">
                <a:latin typeface="Calibri"/>
                <a:cs typeface="Calibri"/>
              </a:rPr>
              <a:t>para </a:t>
            </a:r>
            <a:r>
              <a:rPr sz="3000" spc="-10" dirty="0">
                <a:latin typeface="Calibri"/>
                <a:cs typeface="Calibri"/>
              </a:rPr>
              <a:t>la </a:t>
            </a:r>
            <a:r>
              <a:rPr sz="3000" spc="-5" dirty="0">
                <a:latin typeface="Calibri"/>
                <a:cs typeface="Calibri"/>
              </a:rPr>
              <a:t>Comisión </a:t>
            </a:r>
            <a:r>
              <a:rPr sz="3000" spc="-15" dirty="0">
                <a:latin typeface="Calibri"/>
                <a:cs typeface="Calibri"/>
              </a:rPr>
              <a:t>Europea  </a:t>
            </a:r>
            <a:r>
              <a:rPr sz="3000" spc="-5" dirty="0">
                <a:latin typeface="Calibri"/>
                <a:cs typeface="Calibri"/>
              </a:rPr>
              <a:t>en el </a:t>
            </a:r>
            <a:r>
              <a:rPr sz="3000" spc="-20" dirty="0">
                <a:latin typeface="Calibri"/>
                <a:cs typeface="Calibri"/>
              </a:rPr>
              <a:t>marco </a:t>
            </a:r>
            <a:r>
              <a:rPr sz="3000" spc="-10" dirty="0">
                <a:latin typeface="Calibri"/>
                <a:cs typeface="Calibri"/>
              </a:rPr>
              <a:t>del </a:t>
            </a:r>
            <a:r>
              <a:rPr sz="3000" spc="-20" dirty="0">
                <a:latin typeface="Calibri"/>
                <a:cs typeface="Calibri"/>
              </a:rPr>
              <a:t>programa </a:t>
            </a:r>
            <a:r>
              <a:rPr sz="3000" spc="-15" dirty="0">
                <a:latin typeface="Calibri"/>
                <a:cs typeface="Calibri"/>
              </a:rPr>
              <a:t>IDA (Intercambio</a:t>
            </a:r>
            <a:r>
              <a:rPr sz="3000" spc="54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de  </a:t>
            </a:r>
            <a:r>
              <a:rPr sz="3000" spc="-15" dirty="0">
                <a:latin typeface="Calibri"/>
                <a:cs typeface="Calibri"/>
              </a:rPr>
              <a:t>Datos entre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Administraciones)</a:t>
            </a:r>
            <a:endParaRPr sz="3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0419" y="762000"/>
            <a:ext cx="6053581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s-ES" sz="3600" b="0" spc="-15" dirty="0"/>
              <a:t>Clasificación Documental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228600" y="1600200"/>
            <a:ext cx="8534400" cy="42364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400" spc="-15" dirty="0">
                <a:cs typeface="Calibri"/>
              </a:rPr>
              <a:t>Debe impedir eliminación de expedientes electrónico o de su contenido. Exceptuando: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400" spc="-15" dirty="0">
                <a:cs typeface="Calibri"/>
              </a:rPr>
              <a:t>1.	Eliminación en aplicación de TRD o TVD.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400" spc="-15" dirty="0">
                <a:cs typeface="Calibri"/>
              </a:rPr>
              <a:t>2.	Eliminación a causa de auditoría por un rol administrativo.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400" spc="-15" dirty="0">
                <a:cs typeface="Calibri"/>
              </a:rPr>
              <a:t>Asignación de vocabulario controlado y normalizado compatible con las normas nacionales y estándares internacionales</a:t>
            </a:r>
          </a:p>
        </p:txBody>
      </p:sp>
    </p:spTree>
    <p:extLst>
      <p:ext uri="{BB962C8B-B14F-4D97-AF65-F5344CB8AC3E}">
        <p14:creationId xmlns:p14="http://schemas.microsoft.com/office/powerpoint/2010/main" val="33150377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0419" y="762000"/>
            <a:ext cx="6053581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s-ES" sz="3600" b="0" spc="-15" dirty="0"/>
              <a:t>Clasificación Documental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457200" y="1371600"/>
            <a:ext cx="8229600" cy="44826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200" spc="-15" dirty="0">
                <a:cs typeface="Calibri"/>
              </a:rPr>
              <a:t>Generación de expedientes electrónicos y sus componentes (documento electrónico, foliado, índice firmado y metadatos).</a:t>
            </a:r>
          </a:p>
          <a:p>
            <a:pPr marL="12700" algn="just"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200" spc="-15" dirty="0">
                <a:cs typeface="Calibri"/>
              </a:rPr>
              <a:t>Exportar el índice electrónico a formato XML.</a:t>
            </a:r>
          </a:p>
          <a:p>
            <a:pPr marL="12700" algn="just"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200" spc="-15" dirty="0">
                <a:cs typeface="Calibri"/>
              </a:rPr>
              <a:t>Incorporación de la firma electrónica para la generación del índice del expediente electrónico.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200" spc="-15" dirty="0">
                <a:cs typeface="Calibri"/>
              </a:rPr>
              <a:t>Cotejar la composición de los expedientes electrónicos asegurando la integridad y autenticidad.</a:t>
            </a:r>
          </a:p>
        </p:txBody>
      </p:sp>
    </p:spTree>
    <p:extLst>
      <p:ext uri="{BB962C8B-B14F-4D97-AF65-F5344CB8AC3E}">
        <p14:creationId xmlns:p14="http://schemas.microsoft.com/office/powerpoint/2010/main" val="4821238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0419" y="762000"/>
            <a:ext cx="6053581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s-ES" sz="3600" b="0" spc="-15" dirty="0"/>
              <a:t>Clasificación Documental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304800" y="1447800"/>
            <a:ext cx="8534400" cy="5018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200" spc="-15" dirty="0">
                <a:cs typeface="Calibri"/>
              </a:rPr>
              <a:t>Registrar acciones efectuadas sobre el expediente para consulta por usuarios que tengan acceso al expediente electrónico. 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200" spc="-15" dirty="0">
                <a:cs typeface="Calibri"/>
              </a:rPr>
              <a:t>Exportación del registro de acciones.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200" spc="-15" dirty="0">
                <a:cs typeface="Calibri"/>
              </a:rPr>
              <a:t>Registrar metadatos de fecha y la hora de registro de la carga de un documento al expediente electrónico.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200" spc="-15" dirty="0">
                <a:cs typeface="Calibri"/>
              </a:rPr>
              <a:t>Registrar la ubicación, para expedientes híbridos o analógicos. Referencia cruzada.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endParaRPr lang="es-ES" sz="3400" spc="-15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33866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0419" y="762000"/>
            <a:ext cx="6053581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s-ES" sz="3600" b="0" spc="-15" dirty="0"/>
              <a:t>Clasificación Documental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304800" y="1676400"/>
            <a:ext cx="8534400" cy="55547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200" spc="-15" dirty="0">
                <a:cs typeface="Calibri"/>
              </a:rPr>
              <a:t>Los documentos electrónicos de archivo que se capturen se asociaran la TRD configurada en el sistema.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200" spc="-15" dirty="0">
                <a:cs typeface="Calibri"/>
              </a:rPr>
              <a:t>Establecer niveles de seguridad del expediente de acuerdo con perfil de acceso del usuario.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200" spc="-15" dirty="0">
                <a:cs typeface="Calibri"/>
              </a:rPr>
              <a:t>Asignar número único de identificación al documento cuando es cargado al expediente.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200" spc="-15" dirty="0">
                <a:cs typeface="Calibri"/>
              </a:rPr>
              <a:t>Permitir múltiples firmas electrónicas o digitales en los documentos electrónicos.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endParaRPr lang="es-ES" sz="3400" spc="-15" dirty="0"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endParaRPr lang="es-ES" sz="3400" spc="-15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44570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0419" y="762000"/>
            <a:ext cx="6053581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s-ES" sz="3600" b="0" spc="-15" dirty="0"/>
              <a:t>Clasificación Documental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228600" y="1371600"/>
            <a:ext cx="8534400" cy="47596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400" spc="-15" dirty="0">
                <a:cs typeface="Calibri"/>
              </a:rPr>
              <a:t>Reubicación de una carpeta(s) o documento, a un lugar distinto dentro de la estructura de clasificación, y garantizar que se mantenga  metadatos, atributos  y permisos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400" spc="-15" dirty="0">
                <a:cs typeface="Calibri"/>
              </a:rPr>
              <a:t>Registrar la razón de la reubicación 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400" spc="-15" dirty="0">
                <a:cs typeface="Calibri"/>
              </a:rPr>
              <a:t>Registrar la pista de auditoría, cuando se realice la reubicación. 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s-ES" sz="3400" spc="-15" dirty="0">
                <a:cs typeface="Calibri"/>
              </a:rPr>
              <a:t>Conversión de documentos a los formatos establecidos por el Archivo General de la Nación.</a:t>
            </a:r>
          </a:p>
        </p:txBody>
      </p:sp>
    </p:spTree>
    <p:extLst>
      <p:ext uri="{BB962C8B-B14F-4D97-AF65-F5344CB8AC3E}">
        <p14:creationId xmlns:p14="http://schemas.microsoft.com/office/powerpoint/2010/main" val="28425578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6600" y="838200"/>
            <a:ext cx="5276215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s-ES" sz="3600" b="0" spc="-15" dirty="0">
                <a:latin typeface="Calibri"/>
                <a:cs typeface="Calibri"/>
              </a:rPr>
              <a:t>Exportación de Expedientes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400" y="1981200"/>
            <a:ext cx="7782559" cy="36747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s-ES" sz="3400" spc="-15" dirty="0">
                <a:cs typeface="Calibri"/>
              </a:rPr>
              <a:t>Cuando se transfiera o exporte expedientes y/o documentos 	que incluya referencias a documentos almacenados en otros expedientes, deberá transferir o exportar el documento completo, no solo la referencia y almacenarlos de acuerdo al flujo de trabajo correspondiente.</a:t>
            </a:r>
            <a:endParaRPr sz="3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53673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57600" y="990600"/>
            <a:ext cx="4565650" cy="492443"/>
          </a:xfrm>
        </p:spPr>
        <p:txBody>
          <a:bodyPr/>
          <a:lstStyle/>
          <a:p>
            <a:r>
              <a:rPr lang="es-ES" sz="3200" b="0" dirty="0"/>
              <a:t>Eliminación documentos </a:t>
            </a:r>
            <a:endParaRPr lang="en-US" sz="3200" b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33400" y="1676400"/>
            <a:ext cx="7969249" cy="4555093"/>
          </a:xfrm>
        </p:spPr>
        <p:txBody>
          <a:bodyPr/>
          <a:lstStyle/>
          <a:p>
            <a:pPr algn="just"/>
            <a:r>
              <a:rPr lang="es-ES" sz="2400" dirty="0"/>
              <a:t>Emitir alerta al administrador cuando en expediente electrónico a ser eliminado alguno de sus documentos esté vinculados a otro expediente. El proceso de eliminación, debe aplazarse para permitir una de las siguientes acciones correctivas: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/>
              <a:t>Solicitar confirmación para continuar o cancelar el proceso.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/>
              <a:t>Copiar el documento al expediente determinado y actualizar las referencias correspondientes, garantizando  la integridad del expediente.</a:t>
            </a:r>
          </a:p>
          <a:p>
            <a:pPr algn="just"/>
            <a:r>
              <a:rPr lang="es-ES" sz="2400" dirty="0"/>
              <a:t>Esta acción deberá quedar en las pistas de auditoria relacionando mínimo  los siguientes datos: fecha de inicio; identidad del usuario autorizado; motivo de la acción.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8843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0" y="1066800"/>
            <a:ext cx="4565650" cy="492443"/>
          </a:xfrm>
        </p:spPr>
        <p:txBody>
          <a:bodyPr/>
          <a:lstStyle/>
          <a:p>
            <a:pPr algn="ctr"/>
            <a:r>
              <a:rPr lang="es-ES" sz="3200" b="0" dirty="0"/>
              <a:t>MIGRACIÓN</a:t>
            </a:r>
            <a:endParaRPr lang="en-US" sz="3200" b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87375" y="2068449"/>
            <a:ext cx="7969249" cy="4493538"/>
          </a:xfrm>
        </p:spPr>
        <p:txBody>
          <a:bodyPr/>
          <a:lstStyle/>
          <a:p>
            <a:r>
              <a:rPr lang="es-ES" sz="2800" dirty="0"/>
              <a:t>Cuando por obsolescencia tecnológica, seguridad de la información, razón administrativa o judicial, se requiera exportar, transferir o migrar los documentos se debe garantizar la integridad de los expedientes, respecto a: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/>
              <a:t>Componentes del expediente (documento electrónico, foliado, índice firmado y metadatos)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/>
              <a:t>Estructura de los documentos, preservando las relaciones correctas entre ellos.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1331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0" y="1066800"/>
            <a:ext cx="4565650" cy="492443"/>
          </a:xfrm>
        </p:spPr>
        <p:txBody>
          <a:bodyPr/>
          <a:lstStyle/>
          <a:p>
            <a:pPr algn="ctr"/>
            <a:r>
              <a:rPr lang="es-ES" sz="3200" b="0" dirty="0"/>
              <a:t>MIGRACIÓN</a:t>
            </a:r>
            <a:endParaRPr lang="en-US" sz="3200" b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87375" y="2068449"/>
            <a:ext cx="7969249" cy="4555093"/>
          </a:xfrm>
        </p:spPr>
        <p:txBody>
          <a:bodyPr/>
          <a:lstStyle/>
          <a:p>
            <a:pPr algn="just"/>
            <a:r>
              <a:rPr lang="es-ES" sz="2400" dirty="0"/>
              <a:t>En la migración entre diferentes sistemas o plataformas tecnológicas se debe garantizar que:</a:t>
            </a:r>
          </a:p>
          <a:p>
            <a:pPr algn="just"/>
            <a:endParaRPr lang="es-ES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/>
              <a:t>Exportar o transferir los documentos correspondientes con las reglas de retención y disposición y sus respectivos controles de acceso (seguridad para consulta) para que puedan seguir aplicándose en el sistema de destino.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/>
              <a:t>Generar informes con las reglas que se aplicarán a cada conjunto de documentos con sus características.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/>
              <a:t>Garantizar la estructura del expediente garantizando que los vínculos archivísticos se conserven en todo momento.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5666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8000" y="1219200"/>
            <a:ext cx="5099050" cy="492443"/>
          </a:xfrm>
        </p:spPr>
        <p:txBody>
          <a:bodyPr/>
          <a:lstStyle/>
          <a:p>
            <a:pPr algn="ctr"/>
            <a:r>
              <a:rPr lang="es-ES" sz="3200" dirty="0"/>
              <a:t>Transferencia o Exportación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87375" y="2068449"/>
            <a:ext cx="7969249" cy="3939540"/>
          </a:xfrm>
        </p:spPr>
        <p:txBody>
          <a:bodyPr/>
          <a:lstStyle/>
          <a:p>
            <a:pPr algn="just"/>
            <a:r>
              <a:rPr lang="es-ES" dirty="0"/>
              <a:t>Generar reporte del estado de la transferencia o exportación realizada y guardar datos de la acción realizada en las pistas de auditoria.</a:t>
            </a:r>
          </a:p>
          <a:p>
            <a:pPr algn="just"/>
            <a:r>
              <a:rPr lang="es-ES" dirty="0"/>
              <a:t>Conserva todos los Documentos Electrónicos de Archivo (DEA) transferidos, al menos hasta que se reciba la confirmación de que el proceso se realizo satisfactoriamente.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742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79851" y="807542"/>
            <a:ext cx="52971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0" dirty="0">
                <a:latin typeface="Calibri"/>
                <a:cs typeface="Calibri"/>
              </a:rPr>
              <a:t>Contenido </a:t>
            </a:r>
            <a:r>
              <a:rPr sz="4400" b="0" dirty="0">
                <a:latin typeface="Calibri"/>
                <a:cs typeface="Calibri"/>
              </a:rPr>
              <a:t>de la</a:t>
            </a:r>
            <a:r>
              <a:rPr sz="4400" b="0" spc="-60" dirty="0">
                <a:latin typeface="Calibri"/>
                <a:cs typeface="Calibri"/>
              </a:rPr>
              <a:t> </a:t>
            </a:r>
            <a:r>
              <a:rPr sz="4400" b="0" dirty="0">
                <a:latin typeface="Calibri"/>
                <a:cs typeface="Calibri"/>
              </a:rPr>
              <a:t>Norma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66164"/>
            <a:ext cx="7327900" cy="4141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Calibri"/>
                <a:cs typeface="Calibri"/>
              </a:rPr>
              <a:t>Introducción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general</a:t>
            </a:r>
            <a:endParaRPr sz="27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Calibri"/>
                <a:cs typeface="Calibri"/>
              </a:rPr>
              <a:t>Alcance</a:t>
            </a:r>
            <a:endParaRPr sz="27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Calibri"/>
                <a:cs typeface="Calibri"/>
              </a:rPr>
              <a:t>Aspectos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formales</a:t>
            </a:r>
            <a:endParaRPr sz="27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Calibri"/>
                <a:cs typeface="Calibri"/>
              </a:rPr>
              <a:t>Requisitos </a:t>
            </a:r>
            <a:r>
              <a:rPr sz="2700" spc="-15" dirty="0">
                <a:latin typeface="Calibri"/>
                <a:cs typeface="Calibri"/>
              </a:rPr>
              <a:t>obligatorios </a:t>
            </a:r>
            <a:r>
              <a:rPr sz="2700" dirty="0">
                <a:latin typeface="Calibri"/>
                <a:cs typeface="Calibri"/>
              </a:rPr>
              <a:t>y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recomendables</a:t>
            </a:r>
            <a:endParaRPr sz="27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Calibri"/>
                <a:cs typeface="Calibri"/>
              </a:rPr>
              <a:t>Descripción </a:t>
            </a:r>
            <a:r>
              <a:rPr sz="2700" spc="-15" dirty="0">
                <a:latin typeface="Calibri"/>
                <a:cs typeface="Calibri"/>
              </a:rPr>
              <a:t>general </a:t>
            </a:r>
            <a:r>
              <a:rPr sz="2700" spc="-10" dirty="0">
                <a:latin typeface="Calibri"/>
                <a:cs typeface="Calibri"/>
              </a:rPr>
              <a:t>de </a:t>
            </a:r>
            <a:r>
              <a:rPr sz="2700" dirty="0">
                <a:latin typeface="Calibri"/>
                <a:cs typeface="Calibri"/>
              </a:rPr>
              <a:t>los </a:t>
            </a:r>
            <a:r>
              <a:rPr sz="2700" spc="-10" dirty="0">
                <a:latin typeface="Calibri"/>
                <a:cs typeface="Calibri"/>
              </a:rPr>
              <a:t>requisitos </a:t>
            </a:r>
            <a:r>
              <a:rPr sz="2700" spc="-5" dirty="0">
                <a:latin typeface="Calibri"/>
                <a:cs typeface="Calibri"/>
              </a:rPr>
              <a:t>de un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SGDEA</a:t>
            </a:r>
            <a:endParaRPr sz="27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20" dirty="0">
                <a:latin typeface="Calibri"/>
                <a:cs typeface="Calibri"/>
              </a:rPr>
              <a:t>Terminología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básica</a:t>
            </a:r>
            <a:endParaRPr sz="27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Calibri"/>
                <a:cs typeface="Calibri"/>
              </a:rPr>
              <a:t>Conceptos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básicos</a:t>
            </a:r>
            <a:endParaRPr sz="27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Calibri"/>
                <a:cs typeface="Calibri"/>
              </a:rPr>
              <a:t>Modelo </a:t>
            </a:r>
            <a:r>
              <a:rPr sz="2700" spc="-5" dirty="0">
                <a:latin typeface="Calibri"/>
                <a:cs typeface="Calibri"/>
              </a:rPr>
              <a:t>de relación </a:t>
            </a:r>
            <a:r>
              <a:rPr sz="2700" spc="-15" dirty="0">
                <a:latin typeface="Calibri"/>
                <a:cs typeface="Calibri"/>
              </a:rPr>
              <a:t>entre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entidades</a:t>
            </a:r>
            <a:endParaRPr sz="27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Calibri"/>
                <a:cs typeface="Calibri"/>
              </a:rPr>
              <a:t>Requisitos </a:t>
            </a:r>
            <a:r>
              <a:rPr sz="2700" spc="-5" dirty="0">
                <a:latin typeface="Calibri"/>
                <a:cs typeface="Calibri"/>
              </a:rPr>
              <a:t>de </a:t>
            </a:r>
            <a:r>
              <a:rPr sz="2700" dirty="0">
                <a:latin typeface="Calibri"/>
                <a:cs typeface="Calibri"/>
              </a:rPr>
              <a:t>los </a:t>
            </a:r>
            <a:r>
              <a:rPr sz="2700" spc="-15" dirty="0">
                <a:latin typeface="Calibri"/>
                <a:cs typeface="Calibri"/>
              </a:rPr>
              <a:t>distintos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elementos</a:t>
            </a:r>
            <a:endParaRPr sz="27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25" dirty="0">
                <a:latin typeface="Calibri"/>
                <a:cs typeface="Calibri"/>
              </a:rPr>
              <a:t>Anexos</a:t>
            </a:r>
            <a:endParaRPr sz="27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0" y="838200"/>
            <a:ext cx="6550026" cy="492443"/>
          </a:xfrm>
        </p:spPr>
        <p:txBody>
          <a:bodyPr/>
          <a:lstStyle/>
          <a:p>
            <a:r>
              <a:rPr lang="pt-BR" sz="3200" dirty="0"/>
              <a:t>Captura e </a:t>
            </a:r>
            <a:r>
              <a:rPr lang="pt-BR" sz="3200" dirty="0" err="1"/>
              <a:t>ingreso</a:t>
            </a:r>
            <a:r>
              <a:rPr lang="pt-BR" sz="3200" dirty="0"/>
              <a:t> de documentos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41351" y="2068449"/>
            <a:ext cx="7969249" cy="3939540"/>
          </a:xfrm>
        </p:spPr>
        <p:txBody>
          <a:bodyPr/>
          <a:lstStyle/>
          <a:p>
            <a:pPr algn="just"/>
            <a:r>
              <a:rPr lang="es-ES" dirty="0"/>
              <a:t>Definir y parametrizar los formatos de captura y el mantenimiento de los mismos, teniendo en cuenta las necesidades, los estándares, formatos abiertos y formatos recomendados por el AGN.</a:t>
            </a:r>
          </a:p>
          <a:p>
            <a:pPr algn="just"/>
            <a:r>
              <a:rPr lang="es-ES" dirty="0"/>
              <a:t>Gestionar contenidos como: videos, audio, imagen, entre otros, de la misma forma que los documentos electrónicos de texto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4554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0" y="838200"/>
            <a:ext cx="6550026" cy="492443"/>
          </a:xfrm>
        </p:spPr>
        <p:txBody>
          <a:bodyPr/>
          <a:lstStyle/>
          <a:p>
            <a:r>
              <a:rPr lang="pt-BR" sz="3200" dirty="0"/>
              <a:t>Captura e </a:t>
            </a:r>
            <a:r>
              <a:rPr lang="pt-BR" sz="3200" dirty="0" err="1"/>
              <a:t>ingreso</a:t>
            </a:r>
            <a:r>
              <a:rPr lang="pt-BR" sz="3200" dirty="0"/>
              <a:t> de documentos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41351" y="2068449"/>
            <a:ext cx="7969249" cy="3939540"/>
          </a:xfrm>
        </p:spPr>
        <p:txBody>
          <a:bodyPr/>
          <a:lstStyle/>
          <a:p>
            <a:pPr algn="just"/>
            <a:r>
              <a:rPr lang="es-ES" dirty="0"/>
              <a:t>Tener controles y la funcionalidad adecuados para garantizar que los documentos se asocian con la Tabla de Retención Documental.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Capacidad ilimitada de documentos que pueden ser capturados en cualquier serie, </a:t>
            </a:r>
            <a:r>
              <a:rPr lang="es-ES" dirty="0" err="1"/>
              <a:t>subserie</a:t>
            </a:r>
            <a:r>
              <a:rPr lang="es-ES" dirty="0"/>
              <a:t>, o expediente.  En general los documentos que se pueden almacenar.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2359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0" y="838200"/>
            <a:ext cx="6550026" cy="492443"/>
          </a:xfrm>
        </p:spPr>
        <p:txBody>
          <a:bodyPr/>
          <a:lstStyle/>
          <a:p>
            <a:r>
              <a:rPr lang="pt-BR" sz="3200" dirty="0"/>
              <a:t>Captura e </a:t>
            </a:r>
            <a:r>
              <a:rPr lang="pt-BR" sz="3200" dirty="0" err="1"/>
              <a:t>ingreso</a:t>
            </a:r>
            <a:r>
              <a:rPr lang="pt-BR" sz="3200" dirty="0"/>
              <a:t> de documentos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197849" cy="4431983"/>
          </a:xfrm>
        </p:spPr>
        <p:txBody>
          <a:bodyPr/>
          <a:lstStyle/>
          <a:p>
            <a:pPr algn="just"/>
            <a:r>
              <a:rPr lang="es-ES" sz="2800" dirty="0"/>
              <a:t>La captura de documentos que tienen anexos serán  gestionados como unidad, restringiendo el uso de formatos comprimidos.</a:t>
            </a:r>
          </a:p>
          <a:p>
            <a:pPr algn="just"/>
            <a:endParaRPr lang="es-ES" sz="1200" dirty="0"/>
          </a:p>
          <a:p>
            <a:pPr algn="just"/>
            <a:r>
              <a:rPr lang="es-ES" sz="2800" dirty="0"/>
              <a:t>Al adjuntar un archivo se captura como un documento por separado, asignando el vínculo archivístico en el registro de metadatos.</a:t>
            </a:r>
          </a:p>
          <a:p>
            <a:pPr algn="just"/>
            <a:endParaRPr lang="en-US" sz="2400" dirty="0"/>
          </a:p>
          <a:p>
            <a:pPr algn="just"/>
            <a:r>
              <a:rPr lang="es-ES" sz="2800" dirty="0"/>
              <a:t>Restringir y generar una alerta cuando se importe un documento en formato no configurado e indicar al usuario los formatos permitidos.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025392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0" y="838200"/>
            <a:ext cx="6550026" cy="492443"/>
          </a:xfrm>
        </p:spPr>
        <p:txBody>
          <a:bodyPr/>
          <a:lstStyle/>
          <a:p>
            <a:r>
              <a:rPr lang="pt-BR" sz="3200" dirty="0"/>
              <a:t>Captura </a:t>
            </a:r>
            <a:r>
              <a:rPr lang="pt-BR" sz="3200" dirty="0" err="1"/>
              <a:t>masiva</a:t>
            </a:r>
            <a:r>
              <a:rPr lang="pt-BR" sz="3200" dirty="0"/>
              <a:t> de documentos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33399" y="2057400"/>
            <a:ext cx="7924801" cy="3447098"/>
          </a:xfrm>
        </p:spPr>
        <p:txBody>
          <a:bodyPr/>
          <a:lstStyle/>
          <a:p>
            <a:pPr algn="just"/>
            <a:r>
              <a:rPr lang="es-ES" dirty="0"/>
              <a:t>Debe permitir la administración de las colas de entrada. A través de servicios como:</a:t>
            </a:r>
          </a:p>
          <a:p>
            <a:pPr algn="just"/>
            <a:r>
              <a:rPr lang="es-ES" dirty="0"/>
              <a:t>•	Ver cola;</a:t>
            </a:r>
          </a:p>
          <a:p>
            <a:pPr algn="just"/>
            <a:r>
              <a:rPr lang="es-ES" dirty="0"/>
              <a:t>•	Pausar la cola de un documento o de 	todos;</a:t>
            </a:r>
          </a:p>
          <a:p>
            <a:pPr algn="just"/>
            <a:r>
              <a:rPr lang="es-ES" dirty="0"/>
              <a:t>•	Reiniciar la cola;</a:t>
            </a:r>
          </a:p>
          <a:p>
            <a:pPr algn="just"/>
            <a:r>
              <a:rPr lang="es-ES" dirty="0"/>
              <a:t>•	Eliminar la cola.</a:t>
            </a:r>
          </a:p>
        </p:txBody>
      </p:sp>
    </p:spTree>
    <p:extLst>
      <p:ext uri="{BB962C8B-B14F-4D97-AF65-F5344CB8AC3E}">
        <p14:creationId xmlns:p14="http://schemas.microsoft.com/office/powerpoint/2010/main" val="36964794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0" y="838200"/>
            <a:ext cx="6550026" cy="492443"/>
          </a:xfrm>
        </p:spPr>
        <p:txBody>
          <a:bodyPr/>
          <a:lstStyle/>
          <a:p>
            <a:r>
              <a:rPr lang="pt-BR" sz="3200" dirty="0"/>
              <a:t>Captura e </a:t>
            </a:r>
            <a:r>
              <a:rPr lang="pt-BR" sz="3200" dirty="0" err="1"/>
              <a:t>ingreso</a:t>
            </a:r>
            <a:r>
              <a:rPr lang="pt-BR" sz="3200" dirty="0"/>
              <a:t> de documentos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5799" y="1600200"/>
            <a:ext cx="7848601" cy="4419600"/>
          </a:xfrm>
        </p:spPr>
        <p:txBody>
          <a:bodyPr/>
          <a:lstStyle/>
          <a:p>
            <a:pPr algn="just"/>
            <a:r>
              <a:rPr lang="es-ES" sz="2800" dirty="0"/>
              <a:t>Gestionar notificaciones y avisos por medio de correo electrónico.</a:t>
            </a:r>
          </a:p>
          <a:p>
            <a:pPr algn="just"/>
            <a:r>
              <a:rPr lang="es-ES" sz="2800" dirty="0"/>
              <a:t>Al capturar documentos que tiene más de una versión, debe permitir al usuario elegir: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/>
              <a:t>Que todas las versiones son de un solo documento.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/>
              <a:t>Una sola versión como documento oficial.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/>
              <a:t>Cada versión como un documento individual.</a:t>
            </a:r>
          </a:p>
          <a:p>
            <a:pPr algn="just"/>
            <a:r>
              <a:rPr lang="es-ES" sz="2800" dirty="0"/>
              <a:t>Generar alerta al intentar capturar un registro que este incompleto o vacío.</a:t>
            </a:r>
          </a:p>
          <a:p>
            <a:pPr algn="just"/>
            <a:endParaRPr lang="en-US" dirty="0"/>
          </a:p>
          <a:p>
            <a:pPr algn="just"/>
            <a:endParaRPr lang="es-ES" sz="2800" dirty="0"/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008509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0" y="838200"/>
            <a:ext cx="6550026" cy="492443"/>
          </a:xfrm>
        </p:spPr>
        <p:txBody>
          <a:bodyPr/>
          <a:lstStyle/>
          <a:p>
            <a:r>
              <a:rPr lang="pt-BR" sz="3200" dirty="0"/>
              <a:t>Captura </a:t>
            </a:r>
            <a:r>
              <a:rPr lang="pt-BR" sz="3200" dirty="0" err="1"/>
              <a:t>correos</a:t>
            </a:r>
            <a:r>
              <a:rPr lang="pt-BR" sz="3200" dirty="0"/>
              <a:t> electrónicos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197849" cy="5863144"/>
          </a:xfrm>
        </p:spPr>
        <p:txBody>
          <a:bodyPr/>
          <a:lstStyle/>
          <a:p>
            <a:pPr algn="just"/>
            <a:r>
              <a:rPr lang="es-ES" dirty="0"/>
              <a:t>Permitir captura automática de metadatos de mensajes de correo electrónico y sus archivos adjuntos.</a:t>
            </a:r>
          </a:p>
          <a:p>
            <a:pPr algn="just"/>
            <a:r>
              <a:rPr lang="es-ES" dirty="0"/>
              <a:t>Capturar un mensaje de correo electrónico asignándolo dentro de una serie, </a:t>
            </a:r>
            <a:r>
              <a:rPr lang="es-ES" dirty="0" err="1"/>
              <a:t>subserie</a:t>
            </a:r>
            <a:r>
              <a:rPr lang="es-ES" dirty="0"/>
              <a:t> o expediente.</a:t>
            </a:r>
          </a:p>
          <a:p>
            <a:pPr algn="just"/>
            <a:r>
              <a:rPr lang="es-ES" dirty="0"/>
              <a:t>Capturar varios correos electrónicos seleccionados manualmente en una sola operación.</a:t>
            </a:r>
          </a:p>
          <a:p>
            <a:pPr algn="just"/>
            <a:endParaRPr lang="en-US" sz="2900" dirty="0"/>
          </a:p>
          <a:p>
            <a:pPr algn="just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198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0" y="838200"/>
            <a:ext cx="6550026" cy="492443"/>
          </a:xfrm>
        </p:spPr>
        <p:txBody>
          <a:bodyPr/>
          <a:lstStyle/>
          <a:p>
            <a:r>
              <a:rPr lang="pt-BR" sz="3200" dirty="0"/>
              <a:t>Captura </a:t>
            </a:r>
            <a:r>
              <a:rPr lang="pt-BR" sz="3200" dirty="0" err="1"/>
              <a:t>correos</a:t>
            </a:r>
            <a:r>
              <a:rPr lang="pt-BR" sz="3200" dirty="0"/>
              <a:t> electrónicos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197849" cy="5863144"/>
          </a:xfrm>
        </p:spPr>
        <p:txBody>
          <a:bodyPr/>
          <a:lstStyle/>
          <a:p>
            <a:pPr algn="just"/>
            <a:r>
              <a:rPr lang="es-ES" dirty="0"/>
              <a:t>Configurar lista de correos para gestionar automáticamente los mensajes enviados y recibidos.</a:t>
            </a:r>
          </a:p>
          <a:p>
            <a:pPr algn="just"/>
            <a:r>
              <a:rPr lang="es-ES" dirty="0"/>
              <a:t>Activación o desactivación de los correos que serán gestionados automáticamente.</a:t>
            </a:r>
          </a:p>
          <a:p>
            <a:pPr algn="just"/>
            <a:r>
              <a:rPr lang="es-ES" dirty="0"/>
              <a:t>Captura de correos de entrada y de salida que contengan o no archivos adjuntos, considerándolos como un solo DEA, respetando su contenido, contexto y estructura</a:t>
            </a:r>
            <a:endParaRPr lang="en-US" dirty="0"/>
          </a:p>
          <a:p>
            <a:pPr algn="just"/>
            <a:endParaRPr lang="en-US" sz="2900" dirty="0"/>
          </a:p>
          <a:p>
            <a:pPr algn="just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1098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0" y="838200"/>
            <a:ext cx="6550026" cy="492443"/>
          </a:xfrm>
        </p:spPr>
        <p:txBody>
          <a:bodyPr/>
          <a:lstStyle/>
          <a:p>
            <a:r>
              <a:rPr lang="pt-BR" sz="3200" dirty="0" err="1"/>
              <a:t>Digitalización</a:t>
            </a:r>
            <a:r>
              <a:rPr lang="pt-BR" sz="3200" dirty="0"/>
              <a:t> 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4800" y="1337570"/>
            <a:ext cx="8610600" cy="4801314"/>
          </a:xfrm>
        </p:spPr>
        <p:txBody>
          <a:bodyPr/>
          <a:lstStyle/>
          <a:p>
            <a:pPr algn="just"/>
            <a:r>
              <a:rPr lang="es-ES" sz="2400" dirty="0"/>
              <a:t>Integrar mínimo una solución de digitalización y debe permitir:</a:t>
            </a:r>
          </a:p>
          <a:p>
            <a:pPr algn="just"/>
            <a:r>
              <a:rPr lang="es-ES" sz="2400" dirty="0"/>
              <a:t>El escaneo monocromático, a color o en escala de grises</a:t>
            </a:r>
          </a:p>
          <a:p>
            <a:pPr algn="just"/>
            <a:r>
              <a:rPr lang="es-ES" sz="2400" dirty="0"/>
              <a:t>El escaneo en diferentes resoluciones</a:t>
            </a:r>
          </a:p>
          <a:p>
            <a:pPr algn="just"/>
            <a:r>
              <a:rPr lang="es-ES" sz="2400" dirty="0"/>
              <a:t>Manejar diferentes tamaños de papel.</a:t>
            </a:r>
          </a:p>
          <a:p>
            <a:pPr algn="just"/>
            <a:r>
              <a:rPr lang="es-ES" sz="2400" dirty="0"/>
              <a:t>Reconocer y capturar documentos individuales en un proceso de digitalización masiva</a:t>
            </a:r>
          </a:p>
          <a:p>
            <a:pPr algn="just"/>
            <a:r>
              <a:rPr lang="es-ES" sz="2400" dirty="0"/>
              <a:t>Tener (OCR),  funcionalidad de reconocimiento óptico de caracteres.</a:t>
            </a:r>
          </a:p>
          <a:p>
            <a:pPr algn="just"/>
            <a:r>
              <a:rPr lang="es-ES" sz="2400" dirty="0"/>
              <a:t>Tener ICR (</a:t>
            </a:r>
            <a:r>
              <a:rPr lang="es-ES" sz="2400" dirty="0" err="1"/>
              <a:t>intelligent</a:t>
            </a:r>
            <a:r>
              <a:rPr lang="es-ES" sz="2400" dirty="0"/>
              <a:t> </a:t>
            </a:r>
            <a:r>
              <a:rPr lang="es-ES" sz="2400" dirty="0" err="1"/>
              <a:t>character</a:t>
            </a:r>
            <a:r>
              <a:rPr lang="es-ES" sz="2400" dirty="0"/>
              <a:t> </a:t>
            </a:r>
            <a:r>
              <a:rPr lang="es-ES" sz="2400" dirty="0" err="1"/>
              <a:t>recognition</a:t>
            </a:r>
            <a:r>
              <a:rPr lang="es-ES" sz="2400" dirty="0"/>
              <a:t>).</a:t>
            </a:r>
          </a:p>
          <a:p>
            <a:pPr algn="just"/>
            <a:r>
              <a:rPr lang="es-ES" sz="2400" dirty="0"/>
              <a:t>Guardar imágenes en formatos estándar.</a:t>
            </a:r>
          </a:p>
          <a:p>
            <a:pPr algn="just"/>
            <a:r>
              <a:rPr lang="es-ES" sz="2400" dirty="0"/>
              <a:t>Reconocer datos acorde a los requerimientos de la entidad</a:t>
            </a:r>
          </a:p>
          <a:p>
            <a:pPr algn="just"/>
            <a:r>
              <a:rPr lang="es-ES" sz="2400" dirty="0"/>
              <a:t>Reconocer (HCR) Huella de la mano </a:t>
            </a:r>
          </a:p>
          <a:p>
            <a:pPr algn="just"/>
            <a:r>
              <a:rPr lang="es-ES" sz="2400" dirty="0"/>
              <a:t>Tener (OMR) Reconocimiento óptico de marcas</a:t>
            </a:r>
          </a:p>
          <a:p>
            <a:pPr algn="just"/>
            <a:r>
              <a:rPr lang="es-ES" sz="2400" dirty="0"/>
              <a:t>Reconocimiento de código de barras</a:t>
            </a:r>
          </a:p>
        </p:txBody>
      </p:sp>
    </p:spTree>
    <p:extLst>
      <p:ext uri="{BB962C8B-B14F-4D97-AF65-F5344CB8AC3E}">
        <p14:creationId xmlns:p14="http://schemas.microsoft.com/office/powerpoint/2010/main" val="14116533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9174" y="1051686"/>
            <a:ext cx="4565650" cy="430887"/>
          </a:xfrm>
        </p:spPr>
        <p:txBody>
          <a:bodyPr/>
          <a:lstStyle/>
          <a:p>
            <a:pPr algn="ctr"/>
            <a:r>
              <a:rPr lang="es-ES" dirty="0"/>
              <a:t>Visualización 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87375" y="2068449"/>
            <a:ext cx="8251825" cy="2708434"/>
          </a:xfrm>
        </p:spPr>
        <p:txBody>
          <a:bodyPr/>
          <a:lstStyle/>
          <a:p>
            <a:r>
              <a:rPr lang="es-ES" sz="3600" dirty="0"/>
              <a:t>Permitir visualizaciones  de los Documentos Electrónicos de Archivo DEA que carecen de la aplicación utilizada para generarlos.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7507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9174" y="1051686"/>
            <a:ext cx="4565650" cy="430887"/>
          </a:xfrm>
        </p:spPr>
        <p:txBody>
          <a:bodyPr/>
          <a:lstStyle/>
          <a:p>
            <a:pPr algn="ctr"/>
            <a:r>
              <a:rPr lang="es-ES" dirty="0"/>
              <a:t>Metadatos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87375" y="2068449"/>
            <a:ext cx="8175625" cy="4985980"/>
          </a:xfrm>
        </p:spPr>
        <p:txBody>
          <a:bodyPr/>
          <a:lstStyle/>
          <a:p>
            <a:r>
              <a:rPr lang="es-ES" sz="2600" dirty="0"/>
              <a:t>Contar con  plataforma estándar compatible con la definición de estructuras de datos (XML), para importar información del mismo y de otros sistemas garantizando su interoperabilidad.</a:t>
            </a:r>
          </a:p>
          <a:p>
            <a:endParaRPr lang="es-ES" sz="2600" dirty="0"/>
          </a:p>
          <a:p>
            <a:r>
              <a:rPr lang="es-ES" sz="2600" dirty="0"/>
              <a:t>Permitir al administrador, actualizar y adicionar información de contexto (metadatos) a los datos importados que tengan inconsistencias o que lo requieran, y se debe llevar un registro detallado de auditoría de estas operaciones en una estructura independiente.</a:t>
            </a:r>
            <a:endParaRPr lang="en-US" sz="2600" dirty="0"/>
          </a:p>
          <a:p>
            <a:endParaRPr lang="es-E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674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39615" y="776477"/>
            <a:ext cx="36207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Calibri"/>
                <a:cs typeface="Calibri"/>
              </a:rPr>
              <a:t>SGDE </a:t>
            </a:r>
            <a:r>
              <a:rPr sz="4400" b="0" spc="-25" dirty="0">
                <a:latin typeface="Calibri"/>
                <a:cs typeface="Calibri"/>
              </a:rPr>
              <a:t>VS</a:t>
            </a:r>
            <a:r>
              <a:rPr sz="4400" b="0" spc="-95" dirty="0">
                <a:latin typeface="Calibri"/>
                <a:cs typeface="Calibri"/>
              </a:rPr>
              <a:t> </a:t>
            </a:r>
            <a:r>
              <a:rPr sz="4400" b="0" spc="-5" dirty="0">
                <a:latin typeface="Calibri"/>
                <a:cs typeface="Calibri"/>
              </a:rPr>
              <a:t>SGDEA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5600" algn="l"/>
              </a:tabLst>
            </a:pPr>
            <a:r>
              <a:rPr spc="-10" dirty="0"/>
              <a:t>Permite </a:t>
            </a:r>
            <a:r>
              <a:rPr dirty="0"/>
              <a:t>que </a:t>
            </a:r>
            <a:r>
              <a:rPr spc="-5" dirty="0"/>
              <a:t>se modifiquen los  </a:t>
            </a:r>
            <a:r>
              <a:rPr spc="-10" dirty="0"/>
              <a:t>documentos </a:t>
            </a:r>
            <a:r>
              <a:rPr dirty="0"/>
              <a:t>y </a:t>
            </a:r>
            <a:r>
              <a:rPr spc="-5" dirty="0"/>
              <a:t>que </a:t>
            </a:r>
            <a:r>
              <a:rPr spc="-20" dirty="0"/>
              <a:t>haya </a:t>
            </a:r>
            <a:r>
              <a:rPr spc="-10" dirty="0"/>
              <a:t>varias  </a:t>
            </a:r>
            <a:r>
              <a:rPr spc="-15" dirty="0"/>
              <a:t>versiones</a:t>
            </a:r>
          </a:p>
          <a:p>
            <a:pPr marL="12700" marR="5080" algn="just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5600" algn="l"/>
              </a:tabLst>
            </a:pPr>
            <a:r>
              <a:rPr spc="-5" dirty="0"/>
              <a:t>Los </a:t>
            </a:r>
            <a:r>
              <a:rPr spc="-10" dirty="0"/>
              <a:t>documentos </a:t>
            </a:r>
            <a:r>
              <a:rPr spc="-5" dirty="0"/>
              <a:t>pueden ser  borrados por sus</a:t>
            </a:r>
            <a:r>
              <a:rPr spc="-40" dirty="0"/>
              <a:t> </a:t>
            </a:r>
            <a:r>
              <a:rPr spc="-10" dirty="0"/>
              <a:t>propietarios</a:t>
            </a:r>
          </a:p>
          <a:p>
            <a:pPr marL="355600" indent="-342900" algn="just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5600" algn="l"/>
              </a:tabLst>
            </a:pPr>
            <a:r>
              <a:rPr dirty="0"/>
              <a:t>Puede incluir </a:t>
            </a:r>
            <a:r>
              <a:rPr spc="-10" dirty="0"/>
              <a:t>controles</a:t>
            </a:r>
            <a:r>
              <a:rPr spc="55" dirty="0"/>
              <a:t> </a:t>
            </a:r>
            <a:r>
              <a:rPr dirty="0"/>
              <a:t>de</a:t>
            </a:r>
          </a:p>
          <a:p>
            <a:pPr marL="12700">
              <a:lnSpc>
                <a:spcPct val="100000"/>
              </a:lnSpc>
            </a:pPr>
            <a:r>
              <a:rPr spc="-5" dirty="0"/>
              <a:t>conservación</a:t>
            </a: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  <a:tab pos="355600" algn="l"/>
                <a:tab pos="1367155" algn="l"/>
                <a:tab pos="2390140" algn="l"/>
                <a:tab pos="3123565" algn="l"/>
              </a:tabLst>
            </a:pPr>
            <a:r>
              <a:rPr dirty="0"/>
              <a:t>Puede	</a:t>
            </a:r>
            <a:r>
              <a:rPr spc="-10" dirty="0"/>
              <a:t>c</a:t>
            </a:r>
            <a:r>
              <a:rPr spc="-5" dirty="0"/>
              <a:t>o</a:t>
            </a:r>
            <a:r>
              <a:rPr spc="-25" dirty="0"/>
              <a:t>n</a:t>
            </a:r>
            <a:r>
              <a:rPr spc="-40" dirty="0"/>
              <a:t>t</a:t>
            </a:r>
            <a:r>
              <a:rPr dirty="0"/>
              <a:t>ar	</a:t>
            </a:r>
            <a:r>
              <a:rPr spc="-10" dirty="0"/>
              <a:t>c</a:t>
            </a:r>
            <a:r>
              <a:rPr spc="-5" dirty="0"/>
              <a:t>o</a:t>
            </a:r>
            <a:r>
              <a:rPr dirty="0"/>
              <a:t>n	</a:t>
            </a:r>
            <a:r>
              <a:rPr spc="-10" dirty="0"/>
              <a:t>u</a:t>
            </a:r>
            <a:r>
              <a:rPr spc="-5" dirty="0"/>
              <a:t>na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estructura </a:t>
            </a:r>
            <a:r>
              <a:rPr dirty="0"/>
              <a:t>de</a:t>
            </a:r>
            <a:r>
              <a:rPr spc="-25" dirty="0"/>
              <a:t> </a:t>
            </a:r>
            <a:r>
              <a:rPr spc="-5" dirty="0"/>
              <a:t>almacenamiento</a:t>
            </a:r>
          </a:p>
          <a:p>
            <a:pPr marL="12700" marR="698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  <a:tab pos="355600" algn="l"/>
                <a:tab pos="826135" algn="l"/>
                <a:tab pos="1887220" algn="l"/>
                <a:tab pos="2332355" algn="l"/>
                <a:tab pos="3326129" algn="l"/>
              </a:tabLst>
            </a:pPr>
            <a:r>
              <a:rPr dirty="0"/>
              <a:t>Su	</a:t>
            </a:r>
            <a:r>
              <a:rPr spc="-15" dirty="0"/>
              <a:t>o</a:t>
            </a:r>
            <a:r>
              <a:rPr spc="-5" dirty="0"/>
              <a:t>bj</a:t>
            </a:r>
            <a:r>
              <a:rPr spc="-15" dirty="0"/>
              <a:t>e</a:t>
            </a:r>
            <a:r>
              <a:rPr dirty="0"/>
              <a:t>ti</a:t>
            </a:r>
            <a:r>
              <a:rPr spc="-35" dirty="0"/>
              <a:t>v</a:t>
            </a:r>
            <a:r>
              <a:rPr dirty="0"/>
              <a:t>o	</a:t>
            </a:r>
            <a:r>
              <a:rPr spc="-5" dirty="0"/>
              <a:t>e</a:t>
            </a:r>
            <a:r>
              <a:rPr dirty="0"/>
              <a:t>s	</a:t>
            </a:r>
            <a:r>
              <a:rPr spc="-40" dirty="0"/>
              <a:t>f</a:t>
            </a:r>
            <a:r>
              <a:rPr dirty="0"/>
              <a:t>ac</a:t>
            </a:r>
            <a:r>
              <a:rPr spc="10" dirty="0"/>
              <a:t>i</a:t>
            </a:r>
            <a:r>
              <a:rPr dirty="0"/>
              <a:t>l</a:t>
            </a:r>
            <a:r>
              <a:rPr spc="-10" dirty="0"/>
              <a:t>i</a:t>
            </a:r>
            <a:r>
              <a:rPr spc="-15" dirty="0"/>
              <a:t>t</a:t>
            </a:r>
            <a:r>
              <a:rPr dirty="0"/>
              <a:t>ar	</a:t>
            </a:r>
            <a:r>
              <a:rPr spc="-5" dirty="0"/>
              <a:t>el  trabajo</a:t>
            </a:r>
            <a:r>
              <a:rPr spc="-25" dirty="0"/>
              <a:t> </a:t>
            </a:r>
            <a:r>
              <a:rPr spc="-5" dirty="0"/>
              <a:t>cotidiano.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8953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pc="-5" dirty="0"/>
              <a:t>Impide </a:t>
            </a:r>
            <a:r>
              <a:rPr dirty="0"/>
              <a:t>que </a:t>
            </a:r>
            <a:r>
              <a:rPr spc="-5" dirty="0"/>
              <a:t>se modifiquen </a:t>
            </a:r>
            <a:r>
              <a:rPr dirty="0"/>
              <a:t>los  </a:t>
            </a:r>
            <a:r>
              <a:rPr spc="-10" dirty="0"/>
              <a:t>documentos </a:t>
            </a:r>
            <a:r>
              <a:rPr spc="-5" dirty="0"/>
              <a:t>de</a:t>
            </a:r>
            <a:r>
              <a:rPr spc="-25" dirty="0"/>
              <a:t> </a:t>
            </a:r>
            <a:r>
              <a:rPr spc="-10" dirty="0"/>
              <a:t>archivo</a:t>
            </a:r>
          </a:p>
          <a:p>
            <a:pPr>
              <a:lnSpc>
                <a:spcPct val="100000"/>
              </a:lnSpc>
              <a:spcBef>
                <a:spcPts val="25"/>
              </a:spcBef>
              <a:buFont typeface="Wingdings"/>
              <a:buChar char=""/>
            </a:pPr>
            <a:endParaRPr sz="2900" dirty="0">
              <a:latin typeface="Times New Roman"/>
              <a:cs typeface="Times New Roman"/>
            </a:endParaRPr>
          </a:p>
          <a:p>
            <a:pPr marL="12700" marR="431165">
              <a:lnSpc>
                <a:spcPct val="100000"/>
              </a:lnSpc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pc="-5" dirty="0"/>
              <a:t>Impide </a:t>
            </a:r>
            <a:r>
              <a:rPr dirty="0"/>
              <a:t>el </a:t>
            </a:r>
            <a:r>
              <a:rPr spc="-10" dirty="0"/>
              <a:t>borrado </a:t>
            </a:r>
            <a:r>
              <a:rPr spc="-5" dirty="0"/>
              <a:t>de </a:t>
            </a:r>
            <a:r>
              <a:rPr spc="-10" dirty="0"/>
              <a:t>los  documentos </a:t>
            </a:r>
            <a:r>
              <a:rPr spc="-5" dirty="0"/>
              <a:t>de </a:t>
            </a:r>
            <a:r>
              <a:rPr spc="-15" dirty="0"/>
              <a:t>archivo, </a:t>
            </a:r>
            <a:r>
              <a:rPr spc="-10" dirty="0"/>
              <a:t>salvo  excepciones</a:t>
            </a: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pc="-5" dirty="0"/>
              <a:t>Incluye rigurosos </a:t>
            </a:r>
            <a:r>
              <a:rPr spc="-10" dirty="0"/>
              <a:t>controles</a:t>
            </a:r>
            <a:r>
              <a:rPr spc="-65" dirty="0"/>
              <a:t> </a:t>
            </a:r>
            <a:r>
              <a:rPr spc="-5" dirty="0"/>
              <a:t>de</a:t>
            </a:r>
          </a:p>
          <a:p>
            <a:pPr marL="12700">
              <a:lnSpc>
                <a:spcPct val="100000"/>
              </a:lnSpc>
            </a:pPr>
            <a:r>
              <a:rPr spc="-5" dirty="0"/>
              <a:t>conservación.</a:t>
            </a:r>
          </a:p>
          <a:p>
            <a:pPr marL="12700" marR="32702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pc="-5" dirty="0"/>
              <a:t>Debe </a:t>
            </a:r>
            <a:r>
              <a:rPr spc="-10" dirty="0"/>
              <a:t>contar </a:t>
            </a:r>
            <a:r>
              <a:rPr spc="-5" dirty="0"/>
              <a:t>con</a:t>
            </a:r>
            <a:r>
              <a:rPr spc="-75" dirty="0"/>
              <a:t> </a:t>
            </a:r>
            <a:r>
              <a:rPr spc="-10" dirty="0"/>
              <a:t>estructura  </a:t>
            </a:r>
            <a:r>
              <a:rPr spc="-5" dirty="0"/>
              <a:t>muy rigurosa (cuadro de  clasificación)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9174" y="1051686"/>
            <a:ext cx="4565650" cy="430887"/>
          </a:xfrm>
        </p:spPr>
        <p:txBody>
          <a:bodyPr/>
          <a:lstStyle/>
          <a:p>
            <a:pPr algn="ctr"/>
            <a:r>
              <a:rPr lang="es-ES" dirty="0"/>
              <a:t>SEGURIDAD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87375" y="2068449"/>
            <a:ext cx="8175625" cy="4401205"/>
          </a:xfrm>
        </p:spPr>
        <p:txBody>
          <a:bodyPr/>
          <a:lstStyle/>
          <a:p>
            <a:r>
              <a:rPr lang="es-ES" sz="2600" dirty="0"/>
              <a:t>Creación y administración de usuarios, roles y permisos.</a:t>
            </a:r>
          </a:p>
          <a:p>
            <a:r>
              <a:rPr lang="es-ES" sz="2600" dirty="0"/>
              <a:t>Revocar privilegios de un grupo o usuarios.</a:t>
            </a:r>
          </a:p>
          <a:p>
            <a:r>
              <a:rPr lang="es-ES" sz="2600" dirty="0"/>
              <a:t>Asignar o eliminar roles por períodos predefinidos automáticamente.</a:t>
            </a:r>
          </a:p>
          <a:p>
            <a:r>
              <a:rPr lang="es-ES" sz="2600" dirty="0"/>
              <a:t>Restringir el acceso acorde a perfiles configurados por el administrador del sistema.</a:t>
            </a:r>
          </a:p>
          <a:p>
            <a:r>
              <a:rPr lang="en-US" sz="2600" dirty="0" err="1"/>
              <a:t>Soportar</a:t>
            </a:r>
            <a:r>
              <a:rPr lang="en-US" sz="2600" dirty="0"/>
              <a:t> </a:t>
            </a:r>
            <a:r>
              <a:rPr lang="en-US" sz="2600" dirty="0" err="1"/>
              <a:t>diferentes</a:t>
            </a:r>
            <a:r>
              <a:rPr lang="en-US" sz="2600" dirty="0"/>
              <a:t> </a:t>
            </a:r>
            <a:r>
              <a:rPr lang="en-US" sz="2600" dirty="0" err="1"/>
              <a:t>mecanismos</a:t>
            </a:r>
            <a:r>
              <a:rPr lang="en-US" sz="2600" dirty="0"/>
              <a:t> de </a:t>
            </a:r>
            <a:r>
              <a:rPr lang="en-US" sz="2600" dirty="0" err="1"/>
              <a:t>autenticación</a:t>
            </a:r>
            <a:r>
              <a:rPr lang="en-US" sz="2600" dirty="0"/>
              <a:t>.</a:t>
            </a:r>
          </a:p>
          <a:p>
            <a:r>
              <a:rPr lang="es-ES" sz="2600" dirty="0"/>
              <a:t>Generar y mantener pistas de auditoria inalterable de acciones realizadas por cada usuarios.</a:t>
            </a:r>
          </a:p>
          <a:p>
            <a:endParaRPr lang="es-ES" sz="2600" dirty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8121675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9174" y="1051686"/>
            <a:ext cx="4565650" cy="430887"/>
          </a:xfrm>
        </p:spPr>
        <p:txBody>
          <a:bodyPr/>
          <a:lstStyle/>
          <a:p>
            <a:pPr algn="ctr"/>
            <a:r>
              <a:rPr lang="es-ES" dirty="0"/>
              <a:t>SEGURIDAD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828800"/>
            <a:ext cx="8175625" cy="5232202"/>
          </a:xfrm>
        </p:spPr>
        <p:txBody>
          <a:bodyPr/>
          <a:lstStyle/>
          <a:p>
            <a:r>
              <a:rPr lang="es-ES" sz="2400" dirty="0"/>
              <a:t>Las pistas de auditoria deben captura y almacenar como mínimo :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Toda acción realizada sobre cada documento, expediente, usuario y metadatos.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Toda acción realizada en los parámetros de administración.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Usuario que realiza la acción.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Fecha y hora de la acción.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Cambios realizados a los metadatos.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Cambios realizados a los permisos de acceso.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Creación, modificación o eliminación de usuarios, grupos o roles del sistema.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País, navegador, dirección </a:t>
            </a:r>
            <a:r>
              <a:rPr lang="es-ES" sz="2400" dirty="0" err="1"/>
              <a:t>ip</a:t>
            </a:r>
            <a:r>
              <a:rPr lang="es-ES" sz="2400" dirty="0"/>
              <a:t>, tipo de dispositivo, sistema operativo, desde donde se accede al sistema.</a:t>
            </a:r>
          </a:p>
          <a:p>
            <a:endParaRPr lang="es-ES" sz="2600" dirty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9124829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9174" y="1051686"/>
            <a:ext cx="4565650" cy="430887"/>
          </a:xfrm>
        </p:spPr>
        <p:txBody>
          <a:bodyPr/>
          <a:lstStyle/>
          <a:p>
            <a:pPr algn="ctr"/>
            <a:r>
              <a:rPr lang="es-ES" dirty="0"/>
              <a:t>SEGURIDAD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828800"/>
            <a:ext cx="8175625" cy="3939540"/>
          </a:xfrm>
        </p:spPr>
        <p:txBody>
          <a:bodyPr/>
          <a:lstStyle/>
          <a:p>
            <a:r>
              <a:rPr lang="es-ES" sz="2400" dirty="0"/>
              <a:t>Mantener las pistas de auditoría durante el tiempo establecido en las políticas de la Entidad y las normas aplicables.</a:t>
            </a:r>
          </a:p>
          <a:p>
            <a:r>
              <a:rPr lang="es-ES" sz="2600" dirty="0"/>
              <a:t>Registrar los intentos de violación de los mecanismos de control de acceso.</a:t>
            </a:r>
          </a:p>
          <a:p>
            <a:r>
              <a:rPr lang="es-ES" sz="2600" dirty="0"/>
              <a:t>Impedir desactivar la generación y almacenamiento de las pistas de auditoria.</a:t>
            </a:r>
          </a:p>
          <a:p>
            <a:r>
              <a:rPr lang="es-ES" sz="2600" dirty="0"/>
              <a:t>Identificar errores en la ejecución de los procesos. Parametrizar el número de intentos fallidos de ingreso.</a:t>
            </a:r>
          </a:p>
          <a:p>
            <a:r>
              <a:rPr lang="es-ES" sz="2600" dirty="0"/>
              <a:t>Bloquear al usuario una vez se hayan completado el número de intentos fallidos permitidos y enviar mensaje de alerta.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4532239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9174" y="1051686"/>
            <a:ext cx="4565650" cy="430887"/>
          </a:xfrm>
        </p:spPr>
        <p:txBody>
          <a:bodyPr/>
          <a:lstStyle/>
          <a:p>
            <a:pPr algn="ctr"/>
            <a:r>
              <a:rPr lang="es-ES" dirty="0"/>
              <a:t>SEGURIDAD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828800"/>
            <a:ext cx="8175625" cy="4308872"/>
          </a:xfrm>
        </p:spPr>
        <p:txBody>
          <a:bodyPr/>
          <a:lstStyle/>
          <a:p>
            <a:r>
              <a:rPr lang="es-ES" sz="2400" dirty="0"/>
              <a:t>Generar informes con datos almacenados en las pistas de auditoria, permitiendo filtros y selección de criterios establecidos por el usuario.</a:t>
            </a:r>
          </a:p>
          <a:p>
            <a:r>
              <a:rPr lang="es-ES" sz="2600" dirty="0"/>
              <a:t>Programar rutinas de copia de seguridad (</a:t>
            </a:r>
            <a:r>
              <a:rPr lang="es-ES" sz="2600" dirty="0" err="1"/>
              <a:t>backup</a:t>
            </a:r>
            <a:r>
              <a:rPr lang="es-ES" sz="2600" dirty="0"/>
              <a:t>) y su recuperación cuando sea necesario.</a:t>
            </a:r>
          </a:p>
          <a:p>
            <a:r>
              <a:rPr lang="es-ES" sz="2600" dirty="0"/>
              <a:t>Parametrizar copias de seguridad de los documentos en conjunto con los metadatos.</a:t>
            </a:r>
          </a:p>
          <a:p>
            <a:r>
              <a:rPr lang="es-ES" sz="2600" dirty="0"/>
              <a:t>Notificar al responsable: fallas críticas en los servicios.</a:t>
            </a:r>
          </a:p>
          <a:p>
            <a:r>
              <a:rPr lang="es-ES" sz="2600" dirty="0"/>
              <a:t>Permitir crear gestionar y configurar niveles de clasificación de información (Clasificada, reservada o confidencial) y permitir acceso dependiendo el rol de usuario.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71774912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9174" y="1051686"/>
            <a:ext cx="4565650" cy="430887"/>
          </a:xfrm>
        </p:spPr>
        <p:txBody>
          <a:bodyPr/>
          <a:lstStyle/>
          <a:p>
            <a:pPr algn="ctr"/>
            <a:r>
              <a:rPr lang="es-ES" dirty="0"/>
              <a:t>SEGURIDAD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828800"/>
            <a:ext cx="8175625" cy="4278094"/>
          </a:xfrm>
        </p:spPr>
        <p:txBody>
          <a:bodyPr/>
          <a:lstStyle/>
          <a:p>
            <a:r>
              <a:rPr lang="es-ES" sz="2400" dirty="0"/>
              <a:t>Garantizar que las operaciones en el sistema están protegidas contra adulteración, supresión, ocultamiento y demás acciones contra la autenticidad, integridad y disponibilidad de la información.</a:t>
            </a:r>
          </a:p>
          <a:p>
            <a:r>
              <a:rPr lang="es-ES" sz="2600" dirty="0"/>
              <a:t>Recuperación de credenciales de acceso obedeciendo las políticas de ingreso seguro.</a:t>
            </a:r>
          </a:p>
          <a:p>
            <a:r>
              <a:rPr lang="es-ES" sz="2600" dirty="0"/>
              <a:t>Configurar y controlar tiempos de inactividad y bloqueo.</a:t>
            </a:r>
          </a:p>
          <a:p>
            <a:r>
              <a:rPr lang="es-ES" sz="2600" dirty="0"/>
              <a:t>Tener </a:t>
            </a:r>
            <a:r>
              <a:rPr lang="es-ES" sz="2600" dirty="0" err="1"/>
              <a:t>Rollback</a:t>
            </a:r>
            <a:r>
              <a:rPr lang="es-ES" sz="2600" dirty="0"/>
              <a:t> que garantice que las transacciones que presenten fallos se reversen al estado inicial evitando información incompleta o perdida.</a:t>
            </a: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3825734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05200" y="1066800"/>
            <a:ext cx="4565650" cy="430887"/>
          </a:xfrm>
        </p:spPr>
        <p:txBody>
          <a:bodyPr/>
          <a:lstStyle/>
          <a:p>
            <a:pPr algn="ctr"/>
            <a:r>
              <a:rPr lang="es-ES" dirty="0"/>
              <a:t>Producción Documental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87375" y="2068449"/>
            <a:ext cx="8175625" cy="5416868"/>
          </a:xfrm>
        </p:spPr>
        <p:txBody>
          <a:bodyPr/>
          <a:lstStyle/>
          <a:p>
            <a:r>
              <a:rPr lang="es-ES" dirty="0"/>
              <a:t>En captura permitir la conversión de formato de archivo del documento a un formato previamente parametrizado en el sistema.</a:t>
            </a:r>
          </a:p>
          <a:p>
            <a:r>
              <a:rPr lang="es-ES" dirty="0"/>
              <a:t>Crear documentos basados en plantillas prestablecidas y formularios.</a:t>
            </a:r>
          </a:p>
          <a:p>
            <a:r>
              <a:rPr lang="es-ES" dirty="0"/>
              <a:t>Tener herramienta de edición / diseño de plantillas que permita crear plantillas acorde a  las necesidades.</a:t>
            </a:r>
            <a:endParaRPr lang="en-US" dirty="0"/>
          </a:p>
          <a:p>
            <a:endParaRPr lang="en-US" dirty="0"/>
          </a:p>
          <a:p>
            <a:endParaRPr lang="es-E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55875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0" y="807098"/>
            <a:ext cx="4572000" cy="492443"/>
          </a:xfrm>
        </p:spPr>
        <p:txBody>
          <a:bodyPr/>
          <a:lstStyle/>
          <a:p>
            <a:r>
              <a:rPr lang="pt-BR" sz="3200" dirty="0" err="1"/>
              <a:t>Interoperabilidad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33400" y="1676400"/>
            <a:ext cx="8197849" cy="4555093"/>
          </a:xfrm>
        </p:spPr>
        <p:txBody>
          <a:bodyPr/>
          <a:lstStyle/>
          <a:p>
            <a:pPr algn="just"/>
            <a:r>
              <a:rPr lang="es-ES" sz="2400" dirty="0"/>
              <a:t>Cumplir como mínimo con los estándares de interoperabilidad: </a:t>
            </a:r>
          </a:p>
          <a:p>
            <a:pPr algn="just"/>
            <a:r>
              <a:rPr lang="es-ES" sz="2400" dirty="0"/>
              <a:t>OAI-PMH </a:t>
            </a:r>
            <a:r>
              <a:rPr lang="es-ES" sz="2400" dirty="0" err="1"/>
              <a:t>OAI-PMH</a:t>
            </a:r>
            <a:r>
              <a:rPr lang="es-ES" sz="2400" dirty="0"/>
              <a:t> (Open Archives </a:t>
            </a:r>
            <a:r>
              <a:rPr lang="es-ES" sz="2400" dirty="0" err="1"/>
              <a:t>Initiative</a:t>
            </a:r>
            <a:r>
              <a:rPr lang="es-ES" sz="2400" dirty="0"/>
              <a:t> – </a:t>
            </a:r>
            <a:r>
              <a:rPr lang="es-ES" sz="2400" dirty="0" err="1"/>
              <a:t>Protocol</a:t>
            </a:r>
            <a:r>
              <a:rPr lang="es-ES" sz="2400" dirty="0"/>
              <a:t> </a:t>
            </a:r>
            <a:r>
              <a:rPr lang="es-ES" sz="2400" dirty="0" err="1"/>
              <a:t>for</a:t>
            </a:r>
            <a:r>
              <a:rPr lang="es-ES" sz="2400" dirty="0"/>
              <a:t> </a:t>
            </a:r>
            <a:r>
              <a:rPr lang="es-ES" sz="2400" dirty="0" err="1"/>
              <a:t>Metadata</a:t>
            </a:r>
            <a:r>
              <a:rPr lang="es-ES" sz="2400" dirty="0"/>
              <a:t> </a:t>
            </a:r>
            <a:r>
              <a:rPr lang="es-ES" sz="2400" dirty="0" err="1"/>
              <a:t>Harvesting</a:t>
            </a:r>
            <a:r>
              <a:rPr lang="es-ES" sz="2400" dirty="0"/>
              <a:t>) un protocolo utilizado para la transmisión de metadatos en Internet.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dirty="0"/>
              <a:t>CMIS-OASIS, MIS es una especificación que permite la interoperabilidad proponiendo un modelo de datos y de servicios genéricos así como distintos servicios basados en los protocolos HTTP, SOAP y REST/</a:t>
            </a:r>
            <a:r>
              <a:rPr lang="es-ES" sz="2400" dirty="0" err="1"/>
              <a:t>Atom</a:t>
            </a:r>
            <a:r>
              <a:rPr lang="es-ES" sz="2400" dirty="0"/>
              <a:t>. Usados para Repositorio-a-Repositorio o un conjunto de repositorios y la publicación de contenido</a:t>
            </a:r>
            <a:endParaRPr lang="en-US" sz="2400" dirty="0"/>
          </a:p>
          <a:p>
            <a:pPr algn="just"/>
            <a:endParaRPr lang="es-ES" sz="2800" dirty="0"/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9829806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0" y="838200"/>
            <a:ext cx="4572000" cy="492443"/>
          </a:xfrm>
        </p:spPr>
        <p:txBody>
          <a:bodyPr/>
          <a:lstStyle/>
          <a:p>
            <a:r>
              <a:rPr lang="pt-BR" sz="3200" dirty="0"/>
              <a:t>Firma de Documentos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3075" y="1364331"/>
            <a:ext cx="8197849" cy="4862870"/>
          </a:xfrm>
        </p:spPr>
        <p:txBody>
          <a:bodyPr/>
          <a:lstStyle/>
          <a:p>
            <a:pPr algn="just"/>
            <a:endParaRPr lang="es-ES" sz="2800" dirty="0"/>
          </a:p>
          <a:p>
            <a:pPr algn="just"/>
            <a:r>
              <a:rPr lang="es-ES" sz="2800" dirty="0"/>
              <a:t>Parametrizar firmas individuales, múltiples firmantes, firmas masivas de documentos y firmas por lotes de documentos.</a:t>
            </a:r>
          </a:p>
          <a:p>
            <a:pPr algn="just"/>
            <a:r>
              <a:rPr lang="es-ES" sz="2800" dirty="0"/>
              <a:t>integrar mecanismos tecnológicos como: firmas digitales, estampado cronológico, encriptación, marcas digitales electrónicas, y cualquier otro procedimiento informático que se cree a futuro.</a:t>
            </a:r>
          </a:p>
          <a:p>
            <a:pPr algn="just"/>
            <a:r>
              <a:rPr lang="es-ES" sz="2800" dirty="0"/>
              <a:t>Soportar formatos de firma digital tales como CADES, PADES Y XADES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726334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399" y="838200"/>
            <a:ext cx="5378449" cy="984885"/>
          </a:xfrm>
        </p:spPr>
        <p:txBody>
          <a:bodyPr/>
          <a:lstStyle/>
          <a:p>
            <a:r>
              <a:rPr lang="pt-BR" sz="3200" dirty="0" err="1"/>
              <a:t>Recuperación</a:t>
            </a:r>
            <a:r>
              <a:rPr lang="pt-BR" sz="3200" dirty="0"/>
              <a:t> y </a:t>
            </a:r>
            <a:r>
              <a:rPr lang="pt-BR" sz="3200" dirty="0" err="1"/>
              <a:t>Visualización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65152" y="1600200"/>
            <a:ext cx="8105772" cy="5663089"/>
          </a:xfrm>
        </p:spPr>
        <p:txBody>
          <a:bodyPr/>
          <a:lstStyle/>
          <a:p>
            <a:pPr algn="just"/>
            <a:r>
              <a:rPr lang="es-ES" sz="2800" dirty="0"/>
              <a:t>Permitir buscar y recuperar información que se encuentre dentro de documentos, listas de documentos y metadatos, de acuerdo al perfil de acceso.</a:t>
            </a:r>
          </a:p>
          <a:p>
            <a:pPr algn="just"/>
            <a:r>
              <a:rPr lang="es-ES" sz="2800" dirty="0"/>
              <a:t>Herramientas para la generación de informes y reportes.</a:t>
            </a:r>
          </a:p>
          <a:p>
            <a:pPr algn="just"/>
            <a:r>
              <a:rPr lang="es-ES" sz="2800" dirty="0"/>
              <a:t>Generar informes que incluyan como mínimo gráficos y tablas.</a:t>
            </a:r>
          </a:p>
          <a:p>
            <a:pPr algn="just"/>
            <a:r>
              <a:rPr lang="es-ES" sz="2800" dirty="0"/>
              <a:t>Generar informes de errores presentados en el sistema: Cargas fallidas, procesos y procedimientos incompletos, número de intentos fallidos al sistema</a:t>
            </a:r>
            <a:endParaRPr lang="en-US" sz="2800" dirty="0"/>
          </a:p>
          <a:p>
            <a:endParaRPr lang="en-US" dirty="0"/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789917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399" y="838200"/>
            <a:ext cx="5378449" cy="984885"/>
          </a:xfrm>
        </p:spPr>
        <p:txBody>
          <a:bodyPr/>
          <a:lstStyle/>
          <a:p>
            <a:r>
              <a:rPr lang="pt-BR" sz="3200" dirty="0" err="1"/>
              <a:t>Recuperación</a:t>
            </a:r>
            <a:r>
              <a:rPr lang="pt-BR" sz="3200" dirty="0"/>
              <a:t> y </a:t>
            </a:r>
            <a:r>
              <a:rPr lang="pt-BR" sz="3200" dirty="0" err="1"/>
              <a:t>Visualización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3075" y="1610094"/>
            <a:ext cx="8197849" cy="4431983"/>
          </a:xfrm>
        </p:spPr>
        <p:txBody>
          <a:bodyPr/>
          <a:lstStyle/>
          <a:p>
            <a:r>
              <a:rPr lang="es-ES" sz="2400" dirty="0"/>
              <a:t>Utilizar combinaciones de criterios de búsqueda como:</a:t>
            </a:r>
          </a:p>
          <a:p>
            <a:r>
              <a:rPr lang="es-ES" sz="2400" dirty="0"/>
              <a:t>Operadores booleanos (y, o, exclusivo, o, no).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400" dirty="0"/>
              <a:t>Coincidencias aproximadas.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400" dirty="0"/>
              <a:t>Intervalos de tiempo.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400" dirty="0"/>
              <a:t>Comodines (*, ? , $ , = , + , - );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400" dirty="0"/>
              <a:t>Por agrupaciones (Código, Serie, </a:t>
            </a:r>
            <a:r>
              <a:rPr lang="es-ES" sz="2400" dirty="0" err="1"/>
              <a:t>subseries</a:t>
            </a:r>
            <a:r>
              <a:rPr lang="es-ES" sz="2400" dirty="0"/>
              <a:t>, asunto, usuario, área responsable, palabras clave).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400" dirty="0"/>
              <a:t>Tipos de formatos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400" dirty="0"/>
              <a:t>Combinación con un número limitado de criterios de búsqueda, utilizando cualquier combinación de contenido textual o de metadatos.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400" dirty="0"/>
              <a:t>Opción de autocompletar.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9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0882" y="857833"/>
            <a:ext cx="5981065" cy="605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800" b="0" spc="-5" dirty="0">
                <a:latin typeface="Calibri"/>
                <a:cs typeface="Calibri"/>
              </a:rPr>
              <a:t>¿Qué </a:t>
            </a:r>
            <a:r>
              <a:rPr sz="3800" b="0" dirty="0">
                <a:latin typeface="Calibri"/>
                <a:cs typeface="Calibri"/>
              </a:rPr>
              <a:t>debe </a:t>
            </a:r>
            <a:r>
              <a:rPr sz="3800" b="0" spc="-5" dirty="0">
                <a:latin typeface="Calibri"/>
                <a:cs typeface="Calibri"/>
              </a:rPr>
              <a:t>permitir </a:t>
            </a:r>
            <a:r>
              <a:rPr sz="3800" b="0" dirty="0">
                <a:latin typeface="Calibri"/>
                <a:cs typeface="Calibri"/>
              </a:rPr>
              <a:t>el</a:t>
            </a:r>
            <a:r>
              <a:rPr sz="3800" b="0" spc="-80" dirty="0">
                <a:latin typeface="Calibri"/>
                <a:cs typeface="Calibri"/>
              </a:rPr>
              <a:t> </a:t>
            </a:r>
            <a:r>
              <a:rPr sz="3800" b="0" spc="-30" dirty="0">
                <a:latin typeface="Calibri"/>
                <a:cs typeface="Calibri"/>
              </a:rPr>
              <a:t>SGDEA?</a:t>
            </a:r>
            <a:endParaRPr sz="3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8540" y="1771650"/>
            <a:ext cx="7150734" cy="386715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4965" marR="5080" indent="-342900">
              <a:lnSpc>
                <a:spcPct val="80000"/>
              </a:lnSpc>
              <a:spcBef>
                <a:spcPts val="8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5" dirty="0">
                <a:latin typeface="Calibri"/>
                <a:cs typeface="Calibri"/>
              </a:rPr>
              <a:t>Control sistemático </a:t>
            </a:r>
            <a:r>
              <a:rPr sz="3000" dirty="0">
                <a:latin typeface="Calibri"/>
                <a:cs typeface="Calibri"/>
              </a:rPr>
              <a:t>y </a:t>
            </a:r>
            <a:r>
              <a:rPr sz="3000" spc="-15" dirty="0">
                <a:latin typeface="Calibri"/>
                <a:cs typeface="Calibri"/>
              </a:rPr>
              <a:t>eficiente; </a:t>
            </a:r>
            <a:r>
              <a:rPr sz="3000" spc="-10" dirty="0">
                <a:latin typeface="Calibri"/>
                <a:cs typeface="Calibri"/>
              </a:rPr>
              <a:t>dejando </a:t>
            </a:r>
            <a:r>
              <a:rPr sz="3000" spc="-5" dirty="0">
                <a:latin typeface="Calibri"/>
                <a:cs typeface="Calibri"/>
              </a:rPr>
              <a:t>la  evidencia </a:t>
            </a:r>
            <a:r>
              <a:rPr sz="3000" spc="-20" dirty="0">
                <a:latin typeface="Calibri"/>
                <a:cs typeface="Calibri"/>
              </a:rPr>
              <a:t>para </a:t>
            </a:r>
            <a:r>
              <a:rPr sz="3000" spc="-10" dirty="0">
                <a:latin typeface="Calibri"/>
                <a:cs typeface="Calibri"/>
              </a:rPr>
              <a:t>auditoría </a:t>
            </a:r>
            <a:r>
              <a:rPr sz="3000" spc="-5" dirty="0">
                <a:latin typeface="Calibri"/>
                <a:cs typeface="Calibri"/>
              </a:rPr>
              <a:t>de las actividades </a:t>
            </a:r>
            <a:r>
              <a:rPr sz="3000" dirty="0">
                <a:latin typeface="Calibri"/>
                <a:cs typeface="Calibri"/>
              </a:rPr>
              <a:t>y  accesos </a:t>
            </a:r>
            <a:r>
              <a:rPr sz="3000" spc="-5" dirty="0">
                <a:latin typeface="Calibri"/>
                <a:cs typeface="Calibri"/>
              </a:rPr>
              <a:t>de </a:t>
            </a:r>
            <a:r>
              <a:rPr sz="3000" spc="-10" dirty="0">
                <a:latin typeface="Calibri"/>
                <a:cs typeface="Calibri"/>
              </a:rPr>
              <a:t>los documentos </a:t>
            </a:r>
            <a:r>
              <a:rPr sz="3000" dirty="0">
                <a:latin typeface="Calibri"/>
                <a:cs typeface="Calibri"/>
              </a:rPr>
              <a:t>en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cuanto:</a:t>
            </a:r>
            <a:endParaRPr sz="30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latin typeface="Calibri"/>
                <a:cs typeface="Calibri"/>
              </a:rPr>
              <a:t>Creación</a:t>
            </a:r>
            <a:endParaRPr sz="30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latin typeface="Calibri"/>
                <a:cs typeface="Calibri"/>
              </a:rPr>
              <a:t>Recepción</a:t>
            </a:r>
            <a:endParaRPr sz="30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5" dirty="0">
                <a:latin typeface="Calibri"/>
                <a:cs typeface="Calibri"/>
              </a:rPr>
              <a:t>Mantenimiento</a:t>
            </a:r>
            <a:endParaRPr sz="30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Uso</a:t>
            </a:r>
          </a:p>
          <a:p>
            <a:pPr marL="354965" marR="224154" indent="-342900">
              <a:lnSpc>
                <a:spcPts val="2880"/>
              </a:lnSpc>
              <a:spcBef>
                <a:spcPts val="7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Disposición </a:t>
            </a:r>
            <a:r>
              <a:rPr sz="3000" spc="-30" dirty="0">
                <a:latin typeface="Calibri"/>
                <a:cs typeface="Calibri"/>
              </a:rPr>
              <a:t>(Transferencia, </a:t>
            </a:r>
            <a:r>
              <a:rPr sz="3000" spc="-10" dirty="0">
                <a:latin typeface="Calibri"/>
                <a:cs typeface="Calibri"/>
              </a:rPr>
              <a:t>Conservación </a:t>
            </a:r>
            <a:r>
              <a:rPr sz="3000" dirty="0">
                <a:latin typeface="Calibri"/>
                <a:cs typeface="Calibri"/>
              </a:rPr>
              <a:t>o  </a:t>
            </a:r>
            <a:r>
              <a:rPr sz="3000" spc="-5" dirty="0">
                <a:latin typeface="Calibri"/>
                <a:cs typeface="Calibri"/>
              </a:rPr>
              <a:t>Eliminación)</a:t>
            </a:r>
            <a:endParaRPr sz="3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399" y="838200"/>
            <a:ext cx="5378449" cy="984885"/>
          </a:xfrm>
        </p:spPr>
        <p:txBody>
          <a:bodyPr/>
          <a:lstStyle/>
          <a:p>
            <a:r>
              <a:rPr lang="pt-BR" sz="3200" dirty="0" err="1"/>
              <a:t>Recuperación</a:t>
            </a:r>
            <a:r>
              <a:rPr lang="pt-BR" sz="3200" dirty="0"/>
              <a:t> y </a:t>
            </a:r>
            <a:r>
              <a:rPr lang="pt-BR" sz="3200" dirty="0" err="1"/>
              <a:t>Visualización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80999" y="1823085"/>
            <a:ext cx="8197849" cy="440120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/>
              <a:t>Ver la lista de resultados de una búsqueda,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/>
              <a:t>Listar documentos que componen el resultado de la búsqueda,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/>
              <a:t>Listar todos los expedientes y documentos relacionados a cualquier serie determinada, con su respectivo contenido.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/>
              <a:t>Presentar en medios adecuados la salida de los documentos que no se pueden imprimir. Por ejemplo, documentos de audio y video.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/>
              <a:t>Mostrar miniaturas de imágenes digitalizadas como una ayuda para la navegación y búsqueda.</a:t>
            </a:r>
          </a:p>
        </p:txBody>
      </p:sp>
    </p:spTree>
    <p:extLst>
      <p:ext uri="{BB962C8B-B14F-4D97-AF65-F5344CB8AC3E}">
        <p14:creationId xmlns:p14="http://schemas.microsoft.com/office/powerpoint/2010/main" val="109069962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399" y="838200"/>
            <a:ext cx="5378449" cy="984885"/>
          </a:xfrm>
        </p:spPr>
        <p:txBody>
          <a:bodyPr/>
          <a:lstStyle/>
          <a:p>
            <a:r>
              <a:rPr lang="pt-BR" sz="3200" dirty="0" err="1"/>
              <a:t>Recuperación</a:t>
            </a:r>
            <a:r>
              <a:rPr lang="pt-BR" sz="3200" dirty="0"/>
              <a:t> y </a:t>
            </a:r>
            <a:r>
              <a:rPr lang="pt-BR" sz="3200" dirty="0" err="1"/>
              <a:t>Visualización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5800" y="1823085"/>
            <a:ext cx="7772400" cy="3693319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400" dirty="0"/>
              <a:t>Búsqueda dentro de los niveles del cuadro de clasificación.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400" dirty="0"/>
              <a:t>Impresión flexible de documentos de archivo y sus metadatos.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400" dirty="0"/>
              <a:t>Impresión de listas de los resultados de búsquedas.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400" dirty="0"/>
              <a:t>Visualizar documentos de archivo recuperados sin necesidad de cargar la aplicación de software asociada.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400" dirty="0"/>
              <a:t>Recuperar únicamente las carpetas y documentos a los que el usuario tiene acceso de acuerdo a los permisos definidos.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400" dirty="0"/>
              <a:t>Clasificación de resultados de búsqueda, según pertinencia, relevancia, fechas, nombre, autor, creador, modificador, tipo de documento, tamaño, entre otros.</a:t>
            </a:r>
          </a:p>
        </p:txBody>
      </p:sp>
    </p:spTree>
    <p:extLst>
      <p:ext uri="{BB962C8B-B14F-4D97-AF65-F5344CB8AC3E}">
        <p14:creationId xmlns:p14="http://schemas.microsoft.com/office/powerpoint/2010/main" val="220952095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399" y="838200"/>
            <a:ext cx="5378449" cy="984885"/>
          </a:xfrm>
        </p:spPr>
        <p:txBody>
          <a:bodyPr/>
          <a:lstStyle/>
          <a:p>
            <a:r>
              <a:rPr lang="pt-BR" sz="3200" dirty="0" err="1"/>
              <a:t>Recuperación</a:t>
            </a:r>
            <a:r>
              <a:rPr lang="pt-BR" sz="3200" dirty="0"/>
              <a:t> y </a:t>
            </a:r>
            <a:r>
              <a:rPr lang="pt-BR" sz="3200" dirty="0" err="1"/>
              <a:t>Visualización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80999" y="1823085"/>
            <a:ext cx="8197849" cy="423192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500" dirty="0"/>
              <a:t>Búsqueda dentro de los niveles del cuadro de clasificación.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500" dirty="0"/>
              <a:t>Impresión flexible de documentos de archivo y sus metadatos.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500" dirty="0"/>
              <a:t>Impresión de listas de los resultados de búsquedas.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500" dirty="0"/>
              <a:t>Visualizar documentos de archivo recuperados sin necesidad de cargar la aplicación de software asociada.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500" dirty="0"/>
              <a:t>Recuperar únicamente las carpetas y documentos a los que el usuario tiene acceso de acuerdo a los permisos definidos.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500" dirty="0"/>
              <a:t>Clasificación de resultados de búsqueda, según pertinencia, relevancia, fechas, nombre, autor, creador, modificador, tipo de documento, tamaño, entre otros.</a:t>
            </a:r>
          </a:p>
        </p:txBody>
      </p:sp>
    </p:spTree>
    <p:extLst>
      <p:ext uri="{BB962C8B-B14F-4D97-AF65-F5344CB8AC3E}">
        <p14:creationId xmlns:p14="http://schemas.microsoft.com/office/powerpoint/2010/main" val="396878822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399" y="838200"/>
            <a:ext cx="5378449" cy="984885"/>
          </a:xfrm>
        </p:spPr>
        <p:txBody>
          <a:bodyPr/>
          <a:lstStyle/>
          <a:p>
            <a:r>
              <a:rPr lang="pt-BR" sz="3200" dirty="0" err="1"/>
              <a:t>Recuperación</a:t>
            </a:r>
            <a:r>
              <a:rPr lang="pt-BR" sz="3200" dirty="0"/>
              <a:t> y </a:t>
            </a:r>
            <a:r>
              <a:rPr lang="pt-BR" sz="3200" dirty="0" err="1"/>
              <a:t>Visualización</a:t>
            </a:r>
            <a:endParaRPr lang="en-U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80999" y="1823085"/>
            <a:ext cx="8197849" cy="341632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/>
              <a:t>Restringir la función de búsqueda para que no revele jamás al usuario información como contenido o metadatos, que sean tengan restringidos.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/>
              <a:t>Búsqueda de texto libre y metadatos de forma integrada y coherente.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 err="1"/>
              <a:t>Previsualizar</a:t>
            </a:r>
            <a:r>
              <a:rPr lang="es-ES" sz="2800" dirty="0"/>
              <a:t>  documentos del expediente, sin la descarga del documento.</a:t>
            </a:r>
          </a:p>
          <a:p>
            <a:endParaRPr lang="es-ES" sz="2600" dirty="0"/>
          </a:p>
        </p:txBody>
      </p:sp>
    </p:spTree>
    <p:extLst>
      <p:ext uri="{BB962C8B-B14F-4D97-AF65-F5344CB8AC3E}">
        <p14:creationId xmlns:p14="http://schemas.microsoft.com/office/powerpoint/2010/main" val="29589610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730123"/>
            <a:ext cx="7735570" cy="5600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2029">
              <a:lnSpc>
                <a:spcPct val="100000"/>
              </a:lnSpc>
              <a:spcBef>
                <a:spcPts val="95"/>
              </a:spcBef>
            </a:pPr>
            <a:r>
              <a:rPr sz="2800" b="1" spc="-15" dirty="0">
                <a:latin typeface="Calibri"/>
                <a:cs typeface="Calibri"/>
              </a:rPr>
              <a:t>CONTROLES </a:t>
            </a:r>
            <a:r>
              <a:rPr sz="2800" b="1" spc="-5" dirty="0">
                <a:latin typeface="Calibri"/>
                <a:cs typeface="Calibri"/>
              </a:rPr>
              <a:t>Y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SEGURIDAD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600" dirty="0">
                <a:latin typeface="Calibri"/>
                <a:cs typeface="Calibri"/>
              </a:rPr>
              <a:t>Acceso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300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20" dirty="0">
                <a:latin typeface="Calibri"/>
                <a:cs typeface="Calibri"/>
              </a:rPr>
              <a:t>Pistas </a:t>
            </a:r>
            <a:r>
              <a:rPr sz="3600" spc="-5" dirty="0">
                <a:latin typeface="Calibri"/>
                <a:cs typeface="Calibri"/>
              </a:rPr>
              <a:t>de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auditoría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295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Copias de seguridad </a:t>
            </a:r>
            <a:r>
              <a:rPr sz="3600" dirty="0">
                <a:latin typeface="Calibri"/>
                <a:cs typeface="Calibri"/>
              </a:rPr>
              <a:t>y</a:t>
            </a:r>
            <a:r>
              <a:rPr sz="3600" spc="-5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recuperación</a:t>
            </a:r>
            <a:endParaRPr sz="3600">
              <a:latin typeface="Calibri"/>
              <a:cs typeface="Calibri"/>
            </a:endParaRPr>
          </a:p>
          <a:p>
            <a:pPr marL="355600" marR="5080" indent="-342900">
              <a:lnSpc>
                <a:spcPct val="11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20" dirty="0">
                <a:latin typeface="Calibri"/>
                <a:cs typeface="Calibri"/>
              </a:rPr>
              <a:t>Control </a:t>
            </a:r>
            <a:r>
              <a:rPr sz="3600" spc="-5" dirty="0">
                <a:latin typeface="Calibri"/>
                <a:cs typeface="Calibri"/>
              </a:rPr>
              <a:t>del </a:t>
            </a:r>
            <a:r>
              <a:rPr sz="3600" spc="-10" dirty="0">
                <a:latin typeface="Calibri"/>
                <a:cs typeface="Calibri"/>
              </a:rPr>
              <a:t>movimiento </a:t>
            </a:r>
            <a:r>
              <a:rPr sz="3600" spc="-5" dirty="0">
                <a:latin typeface="Calibri"/>
                <a:cs typeface="Calibri"/>
              </a:rPr>
              <a:t>de </a:t>
            </a:r>
            <a:r>
              <a:rPr sz="3600" spc="-15" dirty="0">
                <a:latin typeface="Calibri"/>
                <a:cs typeface="Calibri"/>
              </a:rPr>
              <a:t>documentos  </a:t>
            </a:r>
            <a:r>
              <a:rPr sz="3600" spc="-5" dirty="0">
                <a:latin typeface="Calibri"/>
                <a:cs typeface="Calibri"/>
              </a:rPr>
              <a:t>de</a:t>
            </a:r>
            <a:r>
              <a:rPr sz="3600" spc="-3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archivo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300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10" dirty="0">
                <a:latin typeface="Calibri"/>
                <a:cs typeface="Calibri"/>
              </a:rPr>
              <a:t>Autenticidad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300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10" dirty="0">
                <a:latin typeface="Calibri"/>
                <a:cs typeface="Calibri"/>
              </a:rPr>
              <a:t>Niveles </a:t>
            </a:r>
            <a:r>
              <a:rPr sz="3600" spc="-5" dirty="0">
                <a:latin typeface="Calibri"/>
                <a:cs typeface="Calibri"/>
              </a:rPr>
              <a:t>de</a:t>
            </a:r>
            <a:r>
              <a:rPr sz="3600" spc="-4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seguridad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2540" y="696290"/>
            <a:ext cx="4379595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05535" marR="5080" indent="-1093470">
              <a:lnSpc>
                <a:spcPct val="100000"/>
              </a:lnSpc>
              <a:spcBef>
                <a:spcPts val="95"/>
              </a:spcBef>
            </a:pPr>
            <a:r>
              <a:rPr sz="2500" spc="-25" dirty="0"/>
              <a:t>CONSERVACIÓN, </a:t>
            </a:r>
            <a:r>
              <a:rPr sz="2500" spc="-10" dirty="0"/>
              <a:t>ELIMINACIÓN </a:t>
            </a:r>
            <a:r>
              <a:rPr sz="2500" spc="-5" dirty="0"/>
              <a:t>O  </a:t>
            </a:r>
            <a:r>
              <a:rPr sz="2500" spc="-10" dirty="0"/>
              <a:t>TRANSFERENCIA</a:t>
            </a:r>
            <a:endParaRPr sz="2500"/>
          </a:p>
        </p:txBody>
      </p:sp>
      <p:sp>
        <p:nvSpPr>
          <p:cNvPr id="3" name="object 3"/>
          <p:cNvSpPr txBox="1"/>
          <p:nvPr/>
        </p:nvSpPr>
        <p:spPr>
          <a:xfrm>
            <a:off x="535940" y="1585721"/>
            <a:ext cx="7839709" cy="3428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3600" dirty="0">
                <a:latin typeface="Calibri"/>
                <a:cs typeface="Calibri"/>
              </a:rPr>
              <a:t>Normas </a:t>
            </a:r>
            <a:r>
              <a:rPr sz="3600" spc="-5" dirty="0">
                <a:latin typeface="Calibri"/>
                <a:cs typeface="Calibri"/>
              </a:rPr>
              <a:t>de </a:t>
            </a:r>
            <a:r>
              <a:rPr sz="3600" spc="-10" dirty="0">
                <a:latin typeface="Calibri"/>
                <a:cs typeface="Calibri"/>
              </a:rPr>
              <a:t>conservación</a:t>
            </a:r>
            <a:r>
              <a:rPr sz="3600" spc="-7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(TRD)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6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10" dirty="0">
                <a:latin typeface="Calibri"/>
                <a:cs typeface="Calibri"/>
              </a:rPr>
              <a:t>Revisión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"/>
              <a:buChar char="•"/>
            </a:pPr>
            <a:endParaRPr sz="6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600" spc="-35" dirty="0">
                <a:latin typeface="Calibri"/>
                <a:cs typeface="Calibri"/>
              </a:rPr>
              <a:t>Transferencia, </a:t>
            </a:r>
            <a:r>
              <a:rPr sz="3600" spc="-15" dirty="0">
                <a:latin typeface="Calibri"/>
                <a:cs typeface="Calibri"/>
              </a:rPr>
              <a:t>exportación </a:t>
            </a:r>
            <a:r>
              <a:rPr sz="3600" dirty="0">
                <a:latin typeface="Calibri"/>
                <a:cs typeface="Calibri"/>
              </a:rPr>
              <a:t>y </a:t>
            </a:r>
            <a:r>
              <a:rPr sz="3600" spc="-10" dirty="0">
                <a:latin typeface="Calibri"/>
                <a:cs typeface="Calibri"/>
              </a:rPr>
              <a:t>destrucción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666451"/>
            <a:ext cx="8187055" cy="4237355"/>
          </a:xfrm>
          <a:prstGeom prst="rect">
            <a:avLst/>
          </a:prstGeom>
        </p:spPr>
        <p:txBody>
          <a:bodyPr vert="horz" wrap="square" lIns="0" tIns="232410" rIns="0" bIns="0" rtlCol="0">
            <a:spAutoFit/>
          </a:bodyPr>
          <a:lstStyle/>
          <a:p>
            <a:pPr marL="2755900">
              <a:lnSpc>
                <a:spcPct val="100000"/>
              </a:lnSpc>
              <a:spcBef>
                <a:spcPts val="1830"/>
              </a:spcBef>
            </a:pPr>
            <a:r>
              <a:rPr sz="2500" b="1" spc="-10" dirty="0">
                <a:latin typeface="Calibri"/>
                <a:cs typeface="Calibri"/>
              </a:rPr>
              <a:t>CAPTURA </a:t>
            </a:r>
            <a:r>
              <a:rPr sz="2500" b="1" spc="-5" dirty="0">
                <a:latin typeface="Calibri"/>
                <a:cs typeface="Calibri"/>
              </a:rPr>
              <a:t>DE </a:t>
            </a:r>
            <a:r>
              <a:rPr sz="2500" b="1" spc="-15" dirty="0">
                <a:latin typeface="Calibri"/>
                <a:cs typeface="Calibri"/>
              </a:rPr>
              <a:t>DOCUMENTOS </a:t>
            </a:r>
            <a:r>
              <a:rPr sz="2500" b="1" spc="-5" dirty="0">
                <a:latin typeface="Calibri"/>
                <a:cs typeface="Calibri"/>
              </a:rPr>
              <a:t>DE</a:t>
            </a:r>
            <a:r>
              <a:rPr sz="2500" b="1" spc="35" dirty="0">
                <a:latin typeface="Calibri"/>
                <a:cs typeface="Calibri"/>
              </a:rPr>
              <a:t> </a:t>
            </a:r>
            <a:r>
              <a:rPr sz="2500" b="1" spc="-20" dirty="0">
                <a:latin typeface="Calibri"/>
                <a:cs typeface="Calibri"/>
              </a:rPr>
              <a:t>ARCHIVO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1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600" spc="-15" dirty="0">
                <a:latin typeface="Calibri"/>
                <a:cs typeface="Calibri"/>
              </a:rPr>
              <a:t>Captura</a:t>
            </a:r>
            <a:endParaRPr sz="3600">
              <a:latin typeface="Calibri"/>
              <a:cs typeface="Calibri"/>
            </a:endParaRPr>
          </a:p>
          <a:p>
            <a:pPr marL="355600" marR="718820" indent="-342900">
              <a:lnSpc>
                <a:spcPct val="11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Importación de </a:t>
            </a:r>
            <a:r>
              <a:rPr sz="3600" spc="-10" dirty="0">
                <a:latin typeface="Calibri"/>
                <a:cs typeface="Calibri"/>
              </a:rPr>
              <a:t>grandes volúmenes</a:t>
            </a:r>
            <a:r>
              <a:rPr sz="3600" spc="-12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de  </a:t>
            </a:r>
            <a:r>
              <a:rPr sz="3600" spc="-10" dirty="0">
                <a:latin typeface="Calibri"/>
                <a:cs typeface="Calibri"/>
              </a:rPr>
              <a:t>documentos </a:t>
            </a:r>
            <a:r>
              <a:rPr sz="3600" spc="-5" dirty="0">
                <a:latin typeface="Calibri"/>
                <a:cs typeface="Calibri"/>
              </a:rPr>
              <a:t>de</a:t>
            </a:r>
            <a:r>
              <a:rPr sz="3600" spc="-3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archivo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300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Tipos de</a:t>
            </a:r>
            <a:r>
              <a:rPr sz="3600" spc="-35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documentos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295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10" dirty="0">
                <a:latin typeface="Calibri"/>
                <a:cs typeface="Calibri"/>
              </a:rPr>
              <a:t>Gestión </a:t>
            </a:r>
            <a:r>
              <a:rPr sz="3600" spc="-5" dirty="0">
                <a:latin typeface="Calibri"/>
                <a:cs typeface="Calibri"/>
              </a:rPr>
              <a:t>del </a:t>
            </a:r>
            <a:r>
              <a:rPr sz="3600" spc="-15" dirty="0">
                <a:latin typeface="Calibri"/>
                <a:cs typeface="Calibri"/>
              </a:rPr>
              <a:t>correo</a:t>
            </a:r>
            <a:r>
              <a:rPr sz="3600" spc="-4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electrónico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06670" y="887094"/>
            <a:ext cx="179514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spc="-5" dirty="0"/>
              <a:t>RE</a:t>
            </a:r>
            <a:r>
              <a:rPr sz="2500" spc="-20" dirty="0"/>
              <a:t>F</a:t>
            </a:r>
            <a:r>
              <a:rPr sz="2500" spc="-5" dirty="0"/>
              <a:t>EREN</a:t>
            </a:r>
            <a:r>
              <a:rPr sz="2500" dirty="0"/>
              <a:t>C</a:t>
            </a:r>
            <a:r>
              <a:rPr sz="2500" spc="-5" dirty="0"/>
              <a:t>IAS</a:t>
            </a:r>
            <a:endParaRPr sz="2500"/>
          </a:p>
        </p:txBody>
      </p:sp>
      <p:sp>
        <p:nvSpPr>
          <p:cNvPr id="3" name="object 3"/>
          <p:cNvSpPr txBox="1"/>
          <p:nvPr/>
        </p:nvSpPr>
        <p:spPr>
          <a:xfrm>
            <a:off x="535940" y="1550670"/>
            <a:ext cx="8074025" cy="42548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1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Las </a:t>
            </a:r>
            <a:r>
              <a:rPr sz="2800" spc="-15" dirty="0">
                <a:latin typeface="Calibri"/>
                <a:cs typeface="Calibri"/>
              </a:rPr>
              <a:t>distintas </a:t>
            </a:r>
            <a:r>
              <a:rPr sz="2800" spc="-5" dirty="0">
                <a:latin typeface="Calibri"/>
                <a:cs typeface="Calibri"/>
              </a:rPr>
              <a:t>entidades que </a:t>
            </a:r>
            <a:r>
              <a:rPr sz="2800" spc="-10" dirty="0">
                <a:latin typeface="Calibri"/>
                <a:cs typeface="Calibri"/>
              </a:rPr>
              <a:t>componen </a:t>
            </a:r>
            <a:r>
              <a:rPr sz="2800" dirty="0">
                <a:latin typeface="Calibri"/>
                <a:cs typeface="Calibri"/>
              </a:rPr>
              <a:t>el </a:t>
            </a:r>
            <a:r>
              <a:rPr sz="2800" spc="-10" dirty="0">
                <a:latin typeface="Calibri"/>
                <a:cs typeface="Calibri"/>
              </a:rPr>
              <a:t>SGDEA </a:t>
            </a:r>
            <a:r>
              <a:rPr sz="2800" spc="-5" dirty="0">
                <a:latin typeface="Calibri"/>
                <a:cs typeface="Calibri"/>
              </a:rPr>
              <a:t>(clases,  </a:t>
            </a:r>
            <a:r>
              <a:rPr sz="2800" spc="-10" dirty="0">
                <a:latin typeface="Calibri"/>
                <a:cs typeface="Calibri"/>
              </a:rPr>
              <a:t>expedientes, </a:t>
            </a:r>
            <a:r>
              <a:rPr sz="2800" spc="-5" dirty="0">
                <a:latin typeface="Calibri"/>
                <a:cs typeface="Calibri"/>
              </a:rPr>
              <a:t>volúmenes, </a:t>
            </a:r>
            <a:r>
              <a:rPr sz="2800" spc="-10" dirty="0">
                <a:latin typeface="Calibri"/>
                <a:cs typeface="Calibri"/>
              </a:rPr>
              <a:t>documentos </a:t>
            </a:r>
            <a:r>
              <a:rPr sz="2800" spc="-5" dirty="0">
                <a:latin typeface="Calibri"/>
                <a:cs typeface="Calibri"/>
              </a:rPr>
              <a:t>de </a:t>
            </a:r>
            <a:r>
              <a:rPr sz="2800" spc="-10" dirty="0">
                <a:latin typeface="Calibri"/>
                <a:cs typeface="Calibri"/>
              </a:rPr>
              <a:t>archivo) </a:t>
            </a:r>
            <a:r>
              <a:rPr sz="2800" spc="-5" dirty="0">
                <a:latin typeface="Calibri"/>
                <a:cs typeface="Calibri"/>
              </a:rPr>
              <a:t>precisan  </a:t>
            </a:r>
            <a:r>
              <a:rPr sz="2800" spc="-10" dirty="0">
                <a:latin typeface="Calibri"/>
                <a:cs typeface="Calibri"/>
              </a:rPr>
              <a:t>identificadores únicos </a:t>
            </a:r>
            <a:r>
              <a:rPr sz="2800" spc="-5" dirty="0">
                <a:latin typeface="Calibri"/>
                <a:cs typeface="Calibri"/>
              </a:rPr>
              <a:t>cada </a:t>
            </a:r>
            <a:r>
              <a:rPr sz="2800" spc="-20" dirty="0">
                <a:latin typeface="Calibri"/>
                <a:cs typeface="Calibri"/>
              </a:rPr>
              <a:t>vez </a:t>
            </a:r>
            <a:r>
              <a:rPr sz="2800" spc="-5" dirty="0">
                <a:latin typeface="Calibri"/>
                <a:cs typeface="Calibri"/>
              </a:rPr>
              <a:t>que se </a:t>
            </a:r>
            <a:r>
              <a:rPr sz="2800" spc="-10" dirty="0">
                <a:latin typeface="Calibri"/>
                <a:cs typeface="Calibri"/>
              </a:rPr>
              <a:t>considere </a:t>
            </a:r>
            <a:r>
              <a:rPr sz="2800" dirty="0">
                <a:latin typeface="Calibri"/>
                <a:cs typeface="Calibri"/>
              </a:rPr>
              <a:t>la </a:t>
            </a:r>
            <a:r>
              <a:rPr sz="2800" spc="-5" dirty="0">
                <a:latin typeface="Calibri"/>
                <a:cs typeface="Calibri"/>
              </a:rPr>
              <a:t>entidad </a:t>
            </a:r>
            <a:r>
              <a:rPr sz="2800" spc="-10" dirty="0">
                <a:latin typeface="Calibri"/>
                <a:cs typeface="Calibri"/>
              </a:rPr>
              <a:t>en  </a:t>
            </a:r>
            <a:r>
              <a:rPr sz="2800" spc="-5" dirty="0">
                <a:latin typeface="Calibri"/>
                <a:cs typeface="Calibri"/>
              </a:rPr>
              <a:t>cuestión. </a:t>
            </a:r>
            <a:r>
              <a:rPr sz="2800" spc="-20" dirty="0">
                <a:latin typeface="Calibri"/>
                <a:cs typeface="Calibri"/>
              </a:rPr>
              <a:t>Esta </a:t>
            </a:r>
            <a:r>
              <a:rPr sz="2800" spc="-15" dirty="0">
                <a:latin typeface="Calibri"/>
                <a:cs typeface="Calibri"/>
              </a:rPr>
              <a:t>característica </a:t>
            </a:r>
            <a:r>
              <a:rPr sz="2800" spc="-5" dirty="0">
                <a:latin typeface="Calibri"/>
                <a:cs typeface="Calibri"/>
              </a:rPr>
              <a:t>se debe </a:t>
            </a:r>
            <a:r>
              <a:rPr sz="2800" spc="-10" dirty="0">
                <a:latin typeface="Calibri"/>
                <a:cs typeface="Calibri"/>
              </a:rPr>
              <a:t>extender </a:t>
            </a:r>
            <a:r>
              <a:rPr sz="2800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todo </a:t>
            </a:r>
            <a:r>
              <a:rPr sz="2800" dirty="0">
                <a:latin typeface="Calibri"/>
                <a:cs typeface="Calibri"/>
              </a:rPr>
              <a:t>el </a:t>
            </a:r>
            <a:r>
              <a:rPr sz="2800" spc="-10" dirty="0">
                <a:latin typeface="Calibri"/>
                <a:cs typeface="Calibri"/>
              </a:rPr>
              <a:t>SGDEA  </a:t>
            </a:r>
            <a:r>
              <a:rPr sz="2800" dirty="0">
                <a:latin typeface="Calibri"/>
                <a:cs typeface="Calibri"/>
              </a:rPr>
              <a:t>o </a:t>
            </a:r>
            <a:r>
              <a:rPr sz="2800" spc="-5" dirty="0">
                <a:latin typeface="Calibri"/>
                <a:cs typeface="Calibri"/>
              </a:rPr>
              <a:t>bien </a:t>
            </a:r>
            <a:r>
              <a:rPr sz="2800" dirty="0">
                <a:latin typeface="Calibri"/>
                <a:cs typeface="Calibri"/>
              </a:rPr>
              <a:t>al </a:t>
            </a:r>
            <a:r>
              <a:rPr sz="2800" spc="-10" dirty="0">
                <a:latin typeface="Calibri"/>
                <a:cs typeface="Calibri"/>
              </a:rPr>
              <a:t>nivel </a:t>
            </a:r>
            <a:r>
              <a:rPr sz="2800" spc="-15" dirty="0">
                <a:latin typeface="Calibri"/>
                <a:cs typeface="Calibri"/>
              </a:rPr>
              <a:t>jerárquico </a:t>
            </a:r>
            <a:r>
              <a:rPr sz="2800" spc="-10" dirty="0">
                <a:latin typeface="Calibri"/>
                <a:cs typeface="Calibri"/>
              </a:rPr>
              <a:t>pertinente. </a:t>
            </a:r>
            <a:r>
              <a:rPr sz="2800" spc="-5" dirty="0">
                <a:latin typeface="Calibri"/>
                <a:cs typeface="Calibri"/>
              </a:rPr>
              <a:t>Dado que </a:t>
            </a:r>
            <a:r>
              <a:rPr sz="2800" dirty="0">
                <a:latin typeface="Calibri"/>
                <a:cs typeface="Calibri"/>
              </a:rPr>
              <a:t>los </a:t>
            </a:r>
            <a:r>
              <a:rPr sz="2800" spc="-10" dirty="0">
                <a:latin typeface="Calibri"/>
                <a:cs typeface="Calibri"/>
              </a:rPr>
              <a:t>requisitos  </a:t>
            </a:r>
            <a:r>
              <a:rPr sz="2800" spc="-5" dirty="0">
                <a:latin typeface="Calibri"/>
                <a:cs typeface="Calibri"/>
              </a:rPr>
              <a:t>de tales </a:t>
            </a:r>
            <a:r>
              <a:rPr sz="2800" spc="-15" dirty="0">
                <a:latin typeface="Calibri"/>
                <a:cs typeface="Calibri"/>
              </a:rPr>
              <a:t>referencias </a:t>
            </a:r>
            <a:r>
              <a:rPr sz="2800" spc="-10" dirty="0">
                <a:latin typeface="Calibri"/>
                <a:cs typeface="Calibri"/>
              </a:rPr>
              <a:t>coinciden, </a:t>
            </a:r>
            <a:r>
              <a:rPr sz="2800" dirty="0">
                <a:latin typeface="Calibri"/>
                <a:cs typeface="Calibri"/>
              </a:rPr>
              <a:t>en </a:t>
            </a:r>
            <a:r>
              <a:rPr sz="2800" spc="-15" dirty="0">
                <a:latin typeface="Calibri"/>
                <a:cs typeface="Calibri"/>
              </a:rPr>
              <a:t>este </a:t>
            </a:r>
            <a:r>
              <a:rPr sz="2800" spc="-10" dirty="0">
                <a:latin typeface="Calibri"/>
                <a:cs typeface="Calibri"/>
              </a:rPr>
              <a:t>capítulo hemos  </a:t>
            </a:r>
            <a:r>
              <a:rPr sz="2800" dirty="0">
                <a:latin typeface="Calibri"/>
                <a:cs typeface="Calibri"/>
              </a:rPr>
              <a:t>agrupado los </a:t>
            </a:r>
            <a:r>
              <a:rPr sz="2800" spc="-5" dirty="0">
                <a:latin typeface="Calibri"/>
                <a:cs typeface="Calibri"/>
              </a:rPr>
              <a:t>de </a:t>
            </a:r>
            <a:r>
              <a:rPr sz="2800" dirty="0">
                <a:latin typeface="Calibri"/>
                <a:cs typeface="Calibri"/>
              </a:rPr>
              <a:t>las </a:t>
            </a:r>
            <a:r>
              <a:rPr sz="2800" spc="-5" dirty="0">
                <a:latin typeface="Calibri"/>
                <a:cs typeface="Calibri"/>
              </a:rPr>
              <a:t>clases, </a:t>
            </a:r>
            <a:r>
              <a:rPr sz="2800" spc="-10" dirty="0">
                <a:latin typeface="Calibri"/>
                <a:cs typeface="Calibri"/>
              </a:rPr>
              <a:t>expedientes, </a:t>
            </a:r>
            <a:r>
              <a:rPr sz="2800" spc="-5" dirty="0">
                <a:latin typeface="Calibri"/>
                <a:cs typeface="Calibri"/>
              </a:rPr>
              <a:t>volúmenes </a:t>
            </a:r>
            <a:r>
              <a:rPr sz="2800" dirty="0">
                <a:latin typeface="Calibri"/>
                <a:cs typeface="Calibri"/>
              </a:rPr>
              <a:t>y  </a:t>
            </a:r>
            <a:r>
              <a:rPr sz="2800" spc="-10" dirty="0">
                <a:latin typeface="Calibri"/>
                <a:cs typeface="Calibri"/>
              </a:rPr>
              <a:t>documentos </a:t>
            </a:r>
            <a:r>
              <a:rPr sz="2800" spc="-5" dirty="0">
                <a:latin typeface="Calibri"/>
                <a:cs typeface="Calibri"/>
              </a:rPr>
              <a:t>de</a:t>
            </a:r>
            <a:r>
              <a:rPr sz="2800" spc="-10" dirty="0">
                <a:latin typeface="Calibri"/>
                <a:cs typeface="Calibri"/>
              </a:rPr>
              <a:t> archivo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887094"/>
            <a:ext cx="8503920" cy="384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42845">
              <a:lnSpc>
                <a:spcPct val="100000"/>
              </a:lnSpc>
              <a:spcBef>
                <a:spcPts val="95"/>
              </a:spcBef>
            </a:pPr>
            <a:r>
              <a:rPr sz="2500" b="1" spc="-10" dirty="0">
                <a:latin typeface="Calibri"/>
                <a:cs typeface="Calibri"/>
              </a:rPr>
              <a:t>BÚSQUEDA, </a:t>
            </a:r>
            <a:r>
              <a:rPr sz="2500" b="1" spc="-15" dirty="0">
                <a:latin typeface="Calibri"/>
                <a:cs typeface="Calibri"/>
              </a:rPr>
              <a:t>RECUPERACIÓN </a:t>
            </a:r>
            <a:r>
              <a:rPr sz="2500" b="1" spc="-5" dirty="0">
                <a:latin typeface="Calibri"/>
                <a:cs typeface="Calibri"/>
              </a:rPr>
              <a:t>Y</a:t>
            </a:r>
            <a:r>
              <a:rPr sz="2500" b="1" spc="100" dirty="0">
                <a:latin typeface="Calibri"/>
                <a:cs typeface="Calibri"/>
              </a:rPr>
              <a:t> </a:t>
            </a:r>
            <a:r>
              <a:rPr sz="2500" b="1" spc="-30" dirty="0">
                <a:latin typeface="Calibri"/>
                <a:cs typeface="Calibri"/>
              </a:rPr>
              <a:t>PRESENTACIÓN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</a:tabLst>
            </a:pPr>
            <a:r>
              <a:rPr sz="3600" dirty="0">
                <a:latin typeface="Calibri"/>
                <a:cs typeface="Calibri"/>
              </a:rPr>
              <a:t>Búsqueda y</a:t>
            </a:r>
            <a:r>
              <a:rPr sz="3600" spc="-4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recuperación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295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15" dirty="0">
                <a:latin typeface="Calibri"/>
                <a:cs typeface="Calibri"/>
              </a:rPr>
              <a:t>Presentación:</a:t>
            </a:r>
            <a:r>
              <a:rPr sz="3600" spc="-3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Visualización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295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15" dirty="0">
                <a:latin typeface="Calibri"/>
                <a:cs typeface="Calibri"/>
              </a:rPr>
              <a:t>Presentación:</a:t>
            </a:r>
            <a:r>
              <a:rPr sz="3600" spc="-2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Impresión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300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15" dirty="0">
                <a:latin typeface="Calibri"/>
                <a:cs typeface="Calibri"/>
              </a:rPr>
              <a:t>Presentación:</a:t>
            </a:r>
            <a:r>
              <a:rPr sz="3600" spc="-30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Otros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887094"/>
            <a:ext cx="7553959" cy="37357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394075">
              <a:lnSpc>
                <a:spcPct val="100000"/>
              </a:lnSpc>
              <a:spcBef>
                <a:spcPts val="95"/>
              </a:spcBef>
            </a:pPr>
            <a:r>
              <a:rPr sz="2500" b="1" spc="-10" dirty="0">
                <a:latin typeface="Calibri"/>
                <a:cs typeface="Calibri"/>
              </a:rPr>
              <a:t>FUNCIONES</a:t>
            </a:r>
            <a:r>
              <a:rPr sz="2500" b="1" spc="10" dirty="0">
                <a:latin typeface="Calibri"/>
                <a:cs typeface="Calibri"/>
              </a:rPr>
              <a:t> </a:t>
            </a:r>
            <a:r>
              <a:rPr sz="2500" b="1" spc="-30" dirty="0">
                <a:latin typeface="Calibri"/>
                <a:cs typeface="Calibri"/>
              </a:rPr>
              <a:t>ADMINISTRATIVAS.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10" dirty="0">
                <a:latin typeface="Calibri"/>
                <a:cs typeface="Calibri"/>
              </a:rPr>
              <a:t>Administración</a:t>
            </a:r>
            <a:r>
              <a:rPr sz="3600" spc="-55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general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295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15" dirty="0">
                <a:latin typeface="Calibri"/>
                <a:cs typeface="Calibri"/>
              </a:rPr>
              <a:t>Informes</a:t>
            </a:r>
            <a:endParaRPr sz="3600">
              <a:latin typeface="Calibri"/>
              <a:cs typeface="Calibri"/>
            </a:endParaRPr>
          </a:p>
          <a:p>
            <a:pPr marL="355600" marR="31750" indent="-342900">
              <a:lnSpc>
                <a:spcPct val="110100"/>
              </a:lnSpc>
              <a:spcBef>
                <a:spcPts val="860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Modificación, </a:t>
            </a:r>
            <a:r>
              <a:rPr sz="3600" spc="-15" dirty="0">
                <a:latin typeface="Calibri"/>
                <a:cs typeface="Calibri"/>
              </a:rPr>
              <a:t>borrado </a:t>
            </a:r>
            <a:r>
              <a:rPr sz="3600" dirty="0">
                <a:latin typeface="Calibri"/>
                <a:cs typeface="Calibri"/>
              </a:rPr>
              <a:t>y </a:t>
            </a:r>
            <a:r>
              <a:rPr sz="3600" spc="-5" dirty="0">
                <a:latin typeface="Calibri"/>
                <a:cs typeface="Calibri"/>
              </a:rPr>
              <a:t>disociación de  </a:t>
            </a:r>
            <a:r>
              <a:rPr sz="3600" spc="-20" dirty="0">
                <a:latin typeface="Calibri"/>
                <a:cs typeface="Calibri"/>
              </a:rPr>
              <a:t>datos </a:t>
            </a:r>
            <a:r>
              <a:rPr sz="3600" spc="-5" dirty="0">
                <a:latin typeface="Calibri"/>
                <a:cs typeface="Calibri"/>
              </a:rPr>
              <a:t>de </a:t>
            </a:r>
            <a:r>
              <a:rPr sz="3600" spc="-15" dirty="0">
                <a:latin typeface="Calibri"/>
                <a:cs typeface="Calibri"/>
              </a:rPr>
              <a:t>documentos </a:t>
            </a:r>
            <a:r>
              <a:rPr sz="3600" spc="-5" dirty="0">
                <a:latin typeface="Calibri"/>
                <a:cs typeface="Calibri"/>
              </a:rPr>
              <a:t>de</a:t>
            </a:r>
            <a:r>
              <a:rPr sz="3600" spc="-5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archivo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4417" y="845058"/>
            <a:ext cx="57892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15" dirty="0">
                <a:latin typeface="Calibri"/>
                <a:cs typeface="Calibri"/>
              </a:rPr>
              <a:t>Requisitos </a:t>
            </a:r>
            <a:r>
              <a:rPr sz="3600" b="0" spc="-10" dirty="0">
                <a:latin typeface="Calibri"/>
                <a:cs typeface="Calibri"/>
              </a:rPr>
              <a:t>Archivísticos</a:t>
            </a:r>
            <a:r>
              <a:rPr sz="3600" b="0" spc="-95" dirty="0">
                <a:latin typeface="Calibri"/>
                <a:cs typeface="Calibri"/>
              </a:rPr>
              <a:t> </a:t>
            </a:r>
            <a:r>
              <a:rPr sz="3600" b="0" spc="-10" dirty="0">
                <a:latin typeface="Calibri"/>
                <a:cs typeface="Calibri"/>
              </a:rPr>
              <a:t>Previos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755241"/>
            <a:ext cx="7875905" cy="353822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libri"/>
                <a:cs typeface="Calibri"/>
              </a:rPr>
              <a:t>Cuadro </a:t>
            </a:r>
            <a:r>
              <a:rPr sz="3200" spc="-5" dirty="0">
                <a:latin typeface="Calibri"/>
                <a:cs typeface="Calibri"/>
              </a:rPr>
              <a:t>de Clasificación</a:t>
            </a:r>
            <a:r>
              <a:rPr sz="3200" spc="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Documental</a:t>
            </a:r>
            <a:endParaRPr sz="3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0" dirty="0">
                <a:latin typeface="Calibri"/>
                <a:cs typeface="Calibri"/>
              </a:rPr>
              <a:t>Tabla </a:t>
            </a:r>
            <a:r>
              <a:rPr sz="3200" spc="-5" dirty="0">
                <a:latin typeface="Calibri"/>
                <a:cs typeface="Calibri"/>
              </a:rPr>
              <a:t>de </a:t>
            </a:r>
            <a:r>
              <a:rPr sz="3200" spc="-15" dirty="0">
                <a:latin typeface="Calibri"/>
                <a:cs typeface="Calibri"/>
              </a:rPr>
              <a:t>Retención</a:t>
            </a:r>
            <a:r>
              <a:rPr sz="3200" spc="4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Documental</a:t>
            </a:r>
            <a:endParaRPr sz="3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Índice de </a:t>
            </a:r>
            <a:r>
              <a:rPr sz="3200" spc="-15" dirty="0">
                <a:latin typeface="Calibri"/>
                <a:cs typeface="Calibri"/>
              </a:rPr>
              <a:t>Información </a:t>
            </a:r>
            <a:r>
              <a:rPr sz="3200" spc="-5" dirty="0">
                <a:latin typeface="Calibri"/>
                <a:cs typeface="Calibri"/>
              </a:rPr>
              <a:t>Clasificada </a:t>
            </a:r>
            <a:r>
              <a:rPr sz="3200" dirty="0">
                <a:latin typeface="Calibri"/>
                <a:cs typeface="Calibri"/>
              </a:rPr>
              <a:t>y</a:t>
            </a:r>
            <a:r>
              <a:rPr sz="3200" spc="6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Reservada</a:t>
            </a:r>
            <a:endParaRPr sz="3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Esquema </a:t>
            </a:r>
            <a:r>
              <a:rPr sz="3200" dirty="0">
                <a:latin typeface="Calibri"/>
                <a:cs typeface="Calibri"/>
              </a:rPr>
              <a:t>de </a:t>
            </a:r>
            <a:r>
              <a:rPr sz="3200" spc="-5" dirty="0">
                <a:latin typeface="Calibri"/>
                <a:cs typeface="Calibri"/>
              </a:rPr>
              <a:t>publicación </a:t>
            </a:r>
            <a:r>
              <a:rPr sz="3200" dirty="0">
                <a:latin typeface="Calibri"/>
                <a:cs typeface="Calibri"/>
              </a:rPr>
              <a:t>de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información</a:t>
            </a:r>
            <a:endParaRPr sz="3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libri"/>
                <a:cs typeface="Calibri"/>
              </a:rPr>
              <a:t>Reglamento </a:t>
            </a:r>
            <a:r>
              <a:rPr sz="3200" spc="-5" dirty="0">
                <a:latin typeface="Calibri"/>
                <a:cs typeface="Calibri"/>
              </a:rPr>
              <a:t>de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Consulta</a:t>
            </a:r>
            <a:endParaRPr sz="3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Flujos </a:t>
            </a:r>
            <a:r>
              <a:rPr sz="3200" dirty="0">
                <a:latin typeface="Calibri"/>
                <a:cs typeface="Calibri"/>
              </a:rPr>
              <a:t>de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trabajo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02938" y="887094"/>
            <a:ext cx="360045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spc="-20" dirty="0"/>
              <a:t>OTRAS</a:t>
            </a:r>
            <a:r>
              <a:rPr sz="2500" spc="-45" dirty="0"/>
              <a:t> </a:t>
            </a:r>
            <a:r>
              <a:rPr sz="2500" spc="-10" dirty="0"/>
              <a:t>FUNCIONALIDADES.</a:t>
            </a:r>
            <a:endParaRPr sz="2500"/>
          </a:p>
        </p:txBody>
      </p:sp>
      <p:sp>
        <p:nvSpPr>
          <p:cNvPr id="3" name="object 3"/>
          <p:cNvSpPr txBox="1"/>
          <p:nvPr/>
        </p:nvSpPr>
        <p:spPr>
          <a:xfrm>
            <a:off x="535940" y="1909699"/>
            <a:ext cx="6619240" cy="4018279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Gestión de </a:t>
            </a:r>
            <a:r>
              <a:rPr sz="2400" spc="-10" dirty="0">
                <a:latin typeface="Calibri"/>
                <a:cs typeface="Calibri"/>
              </a:rPr>
              <a:t>documentos </a:t>
            </a:r>
            <a:r>
              <a:rPr sz="2400" spc="-5" dirty="0">
                <a:latin typeface="Calibri"/>
                <a:cs typeface="Calibri"/>
              </a:rPr>
              <a:t>de </a:t>
            </a:r>
            <a:r>
              <a:rPr sz="2400" spc="-10" dirty="0">
                <a:latin typeface="Calibri"/>
                <a:cs typeface="Calibri"/>
              </a:rPr>
              <a:t>archivo </a:t>
            </a:r>
            <a:r>
              <a:rPr sz="2400" spc="-5" dirty="0">
                <a:latin typeface="Calibri"/>
                <a:cs typeface="Calibri"/>
              </a:rPr>
              <a:t>no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electrónicos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Conservación </a:t>
            </a:r>
            <a:r>
              <a:rPr sz="2400" dirty="0">
                <a:latin typeface="Calibri"/>
                <a:cs typeface="Calibri"/>
              </a:rPr>
              <a:t>y eliminación </a:t>
            </a:r>
            <a:r>
              <a:rPr sz="2400" spc="-5" dirty="0">
                <a:latin typeface="Calibri"/>
                <a:cs typeface="Calibri"/>
              </a:rPr>
              <a:t>de </a:t>
            </a:r>
            <a:r>
              <a:rPr sz="2400" spc="-10" dirty="0">
                <a:latin typeface="Calibri"/>
                <a:cs typeface="Calibri"/>
              </a:rPr>
              <a:t>expedientes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mixtos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Gestión de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documentos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Flujos de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tareas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Firmas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electrónicas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Encriptación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Filigranas electrónicas </a:t>
            </a:r>
            <a:r>
              <a:rPr sz="2400" dirty="0">
                <a:latin typeface="Calibri"/>
                <a:cs typeface="Calibri"/>
              </a:rPr>
              <a:t>y </a:t>
            </a:r>
            <a:r>
              <a:rPr sz="2400" spc="-5" dirty="0">
                <a:latin typeface="Calibri"/>
                <a:cs typeface="Calibri"/>
              </a:rPr>
              <a:t>elementos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similares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3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Interacción </a:t>
            </a:r>
            <a:r>
              <a:rPr sz="2400" dirty="0">
                <a:latin typeface="Calibri"/>
                <a:cs typeface="Calibri"/>
              </a:rPr>
              <a:t>y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apertura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0911" y="1051686"/>
            <a:ext cx="45256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REQUISITOS </a:t>
            </a:r>
            <a:r>
              <a:rPr spc="-5" dirty="0"/>
              <a:t>NO</a:t>
            </a:r>
            <a:r>
              <a:rPr spc="10" dirty="0"/>
              <a:t> </a:t>
            </a:r>
            <a:r>
              <a:rPr spc="-10" dirty="0"/>
              <a:t>FUNCIONALES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909699"/>
            <a:ext cx="7672705" cy="3354704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Facilidad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uso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Rendimiento </a:t>
            </a:r>
            <a:r>
              <a:rPr sz="2400" dirty="0">
                <a:latin typeface="Calibri"/>
                <a:cs typeface="Calibri"/>
              </a:rPr>
              <a:t>y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escalabilidad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Disponibilidad del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sistema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Normas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técnicas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Requisitos </a:t>
            </a:r>
            <a:r>
              <a:rPr sz="2400" spc="-5" dirty="0">
                <a:latin typeface="Calibri"/>
                <a:cs typeface="Calibri"/>
              </a:rPr>
              <a:t>de </a:t>
            </a:r>
            <a:r>
              <a:rPr sz="2400" spc="-15" dirty="0">
                <a:latin typeface="Calibri"/>
                <a:cs typeface="Calibri"/>
              </a:rPr>
              <a:t>carácter </a:t>
            </a:r>
            <a:r>
              <a:rPr sz="2400" spc="-10" dirty="0">
                <a:latin typeface="Calibri"/>
                <a:cs typeface="Calibri"/>
              </a:rPr>
              <a:t>normativo </a:t>
            </a:r>
            <a:r>
              <a:rPr sz="2400" dirty="0">
                <a:latin typeface="Calibri"/>
                <a:cs typeface="Calibri"/>
              </a:rPr>
              <a:t>y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legislativo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Servicios </a:t>
            </a:r>
            <a:r>
              <a:rPr sz="2400" spc="-10" dirty="0">
                <a:latin typeface="Calibri"/>
                <a:cs typeface="Calibri"/>
              </a:rPr>
              <a:t>externos </a:t>
            </a:r>
            <a:r>
              <a:rPr sz="2400" dirty="0">
                <a:latin typeface="Calibri"/>
                <a:cs typeface="Calibri"/>
              </a:rPr>
              <a:t>y </a:t>
            </a:r>
            <a:r>
              <a:rPr sz="2400" spc="-10" dirty="0">
                <a:latin typeface="Calibri"/>
                <a:cs typeface="Calibri"/>
              </a:rPr>
              <a:t>gestión </a:t>
            </a:r>
            <a:r>
              <a:rPr sz="2400" spc="-5" dirty="0">
                <a:latin typeface="Calibri"/>
                <a:cs typeface="Calibri"/>
              </a:rPr>
              <a:t>de </a:t>
            </a:r>
            <a:r>
              <a:rPr sz="2400" spc="-15" dirty="0">
                <a:latin typeface="Calibri"/>
                <a:cs typeface="Calibri"/>
              </a:rPr>
              <a:t>datos </a:t>
            </a:r>
            <a:r>
              <a:rPr sz="2400" spc="-5" dirty="0">
                <a:latin typeface="Calibri"/>
                <a:cs typeface="Calibri"/>
              </a:rPr>
              <a:t>por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terceros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Conservación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10" dirty="0">
                <a:latin typeface="Calibri"/>
                <a:cs typeface="Calibri"/>
              </a:rPr>
              <a:t>largo </a:t>
            </a:r>
            <a:r>
              <a:rPr sz="2400" spc="-15" dirty="0">
                <a:latin typeface="Calibri"/>
                <a:cs typeface="Calibri"/>
              </a:rPr>
              <a:t>plazo </a:t>
            </a:r>
            <a:r>
              <a:rPr sz="2400" dirty="0">
                <a:latin typeface="Calibri"/>
                <a:cs typeface="Calibri"/>
              </a:rPr>
              <a:t>y </a:t>
            </a:r>
            <a:r>
              <a:rPr sz="2400" spc="-5" dirty="0">
                <a:latin typeface="Calibri"/>
                <a:cs typeface="Calibri"/>
              </a:rPr>
              <a:t>obsolescencia de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tecnología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94608" y="1051686"/>
            <a:ext cx="48158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REQUISITOS </a:t>
            </a:r>
            <a:r>
              <a:rPr spc="-5" dirty="0"/>
              <a:t>DE </a:t>
            </a:r>
            <a:r>
              <a:rPr spc="-20" dirty="0"/>
              <a:t>LOS</a:t>
            </a:r>
            <a:r>
              <a:rPr spc="-25" dirty="0"/>
              <a:t> </a:t>
            </a:r>
            <a:r>
              <a:rPr spc="-70" dirty="0"/>
              <a:t>METADATOS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6303" y="1549146"/>
            <a:ext cx="7993380" cy="5026025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Principios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Metadatos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para:</a:t>
            </a:r>
            <a:endParaRPr sz="2400">
              <a:latin typeface="Calibri"/>
              <a:cs typeface="Calibri"/>
            </a:endParaRPr>
          </a:p>
          <a:p>
            <a:pPr marL="812800" lvl="1" indent="-343535">
              <a:lnSpc>
                <a:spcPct val="100000"/>
              </a:lnSpc>
              <a:spcBef>
                <a:spcPts val="770"/>
              </a:spcBef>
              <a:buFont typeface="Arial"/>
              <a:buChar char="–"/>
              <a:tabLst>
                <a:tab pos="812800" algn="l"/>
                <a:tab pos="813435" algn="l"/>
              </a:tabLst>
            </a:pPr>
            <a:r>
              <a:rPr sz="2000" spc="-5" dirty="0">
                <a:latin typeface="Calibri"/>
                <a:cs typeface="Calibri"/>
              </a:rPr>
              <a:t>cuadro de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clasificación</a:t>
            </a:r>
            <a:endParaRPr sz="2000">
              <a:latin typeface="Calibri"/>
              <a:cs typeface="Calibri"/>
            </a:endParaRPr>
          </a:p>
          <a:p>
            <a:pPr marL="812800" lvl="1" indent="-343535">
              <a:lnSpc>
                <a:spcPct val="100000"/>
              </a:lnSpc>
              <a:spcBef>
                <a:spcPts val="720"/>
              </a:spcBef>
              <a:buFont typeface="Arial"/>
              <a:buChar char="–"/>
              <a:tabLst>
                <a:tab pos="812800" algn="l"/>
                <a:tab pos="813435" algn="l"/>
              </a:tabLst>
            </a:pPr>
            <a:r>
              <a:rPr sz="2000" spc="-5" dirty="0">
                <a:latin typeface="Calibri"/>
                <a:cs typeface="Calibri"/>
              </a:rPr>
              <a:t>clases </a:t>
            </a:r>
            <a:r>
              <a:rPr sz="2000" dirty="0">
                <a:latin typeface="Calibri"/>
                <a:cs typeface="Calibri"/>
              </a:rPr>
              <a:t>y los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expedientes</a:t>
            </a:r>
            <a:endParaRPr sz="2000">
              <a:latin typeface="Calibri"/>
              <a:cs typeface="Calibri"/>
            </a:endParaRPr>
          </a:p>
          <a:p>
            <a:pPr marL="812800" lvl="1" indent="-343535">
              <a:lnSpc>
                <a:spcPct val="100000"/>
              </a:lnSpc>
              <a:spcBef>
                <a:spcPts val="725"/>
              </a:spcBef>
              <a:buFont typeface="Arial"/>
              <a:buChar char="–"/>
              <a:tabLst>
                <a:tab pos="812800" algn="l"/>
                <a:tab pos="813435" algn="l"/>
              </a:tabLst>
            </a:pPr>
            <a:r>
              <a:rPr sz="2000" spc="-10" dirty="0">
                <a:latin typeface="Calibri"/>
                <a:cs typeface="Calibri"/>
              </a:rPr>
              <a:t>Expedientes </a:t>
            </a:r>
            <a:r>
              <a:rPr sz="2000" dirty="0">
                <a:latin typeface="Calibri"/>
                <a:cs typeface="Calibri"/>
              </a:rPr>
              <a:t>y </a:t>
            </a:r>
            <a:r>
              <a:rPr sz="2000" spc="-5" dirty="0">
                <a:latin typeface="Calibri"/>
                <a:cs typeface="Calibri"/>
              </a:rPr>
              <a:t>los volúmenes de </a:t>
            </a:r>
            <a:r>
              <a:rPr sz="2000" spc="-10" dirty="0">
                <a:latin typeface="Calibri"/>
                <a:cs typeface="Calibri"/>
              </a:rPr>
              <a:t>expedientes</a:t>
            </a:r>
            <a:endParaRPr sz="2000">
              <a:latin typeface="Calibri"/>
              <a:cs typeface="Calibri"/>
            </a:endParaRPr>
          </a:p>
          <a:p>
            <a:pPr marL="812800" lvl="1" indent="-343535">
              <a:lnSpc>
                <a:spcPct val="100000"/>
              </a:lnSpc>
              <a:spcBef>
                <a:spcPts val="720"/>
              </a:spcBef>
              <a:buFont typeface="Arial"/>
              <a:buChar char="–"/>
              <a:tabLst>
                <a:tab pos="812800" algn="l"/>
                <a:tab pos="813435" algn="l"/>
              </a:tabLst>
            </a:pPr>
            <a:r>
              <a:rPr sz="2000" spc="-15" dirty="0">
                <a:latin typeface="Calibri"/>
                <a:cs typeface="Calibri"/>
              </a:rPr>
              <a:t>Volúmenes</a:t>
            </a:r>
            <a:endParaRPr sz="2000">
              <a:latin typeface="Calibri"/>
              <a:cs typeface="Calibri"/>
            </a:endParaRPr>
          </a:p>
          <a:p>
            <a:pPr marL="812800" lvl="1" indent="-343535">
              <a:lnSpc>
                <a:spcPct val="100000"/>
              </a:lnSpc>
              <a:spcBef>
                <a:spcPts val="720"/>
              </a:spcBef>
              <a:buFont typeface="Arial"/>
              <a:buChar char="–"/>
              <a:tabLst>
                <a:tab pos="812800" algn="l"/>
                <a:tab pos="813435" algn="l"/>
              </a:tabLst>
            </a:pPr>
            <a:r>
              <a:rPr sz="2000" spc="-10" dirty="0">
                <a:latin typeface="Calibri"/>
                <a:cs typeface="Calibri"/>
              </a:rPr>
              <a:t>documentos </a:t>
            </a:r>
            <a:r>
              <a:rPr sz="2000" spc="-5" dirty="0">
                <a:latin typeface="Calibri"/>
                <a:cs typeface="Calibri"/>
              </a:rPr>
              <a:t>de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archivo</a:t>
            </a:r>
            <a:endParaRPr sz="2000">
              <a:latin typeface="Calibri"/>
              <a:cs typeface="Calibri"/>
            </a:endParaRPr>
          </a:p>
          <a:p>
            <a:pPr marL="812800" lvl="1" indent="-343535">
              <a:lnSpc>
                <a:spcPct val="100000"/>
              </a:lnSpc>
              <a:spcBef>
                <a:spcPts val="720"/>
              </a:spcBef>
              <a:buFont typeface="Arial"/>
              <a:buChar char="–"/>
              <a:tabLst>
                <a:tab pos="812800" algn="l"/>
                <a:tab pos="813435" algn="l"/>
              </a:tabLst>
            </a:pPr>
            <a:r>
              <a:rPr sz="2000" spc="-15" dirty="0">
                <a:latin typeface="Calibri"/>
                <a:cs typeface="Calibri"/>
              </a:rPr>
              <a:t>extractos </a:t>
            </a:r>
            <a:r>
              <a:rPr sz="2000" spc="-5" dirty="0">
                <a:latin typeface="Calibri"/>
                <a:cs typeface="Calibri"/>
              </a:rPr>
              <a:t>de </a:t>
            </a:r>
            <a:r>
              <a:rPr sz="2000" spc="-10" dirty="0">
                <a:latin typeface="Calibri"/>
                <a:cs typeface="Calibri"/>
              </a:rPr>
              <a:t>documentos </a:t>
            </a:r>
            <a:r>
              <a:rPr sz="2000" spc="-5" dirty="0">
                <a:latin typeface="Calibri"/>
                <a:cs typeface="Calibri"/>
              </a:rPr>
              <a:t>de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archivo</a:t>
            </a:r>
            <a:endParaRPr sz="2000">
              <a:latin typeface="Calibri"/>
              <a:cs typeface="Calibri"/>
            </a:endParaRPr>
          </a:p>
          <a:p>
            <a:pPr marL="812800" lvl="1" indent="-343535">
              <a:lnSpc>
                <a:spcPct val="100000"/>
              </a:lnSpc>
              <a:spcBef>
                <a:spcPts val="720"/>
              </a:spcBef>
              <a:buFont typeface="Arial"/>
              <a:buChar char="–"/>
              <a:tabLst>
                <a:tab pos="812800" algn="l"/>
                <a:tab pos="813435" algn="l"/>
              </a:tabLst>
            </a:pPr>
            <a:r>
              <a:rPr sz="2000" spc="-5" dirty="0">
                <a:latin typeface="Calibri"/>
                <a:cs typeface="Calibri"/>
              </a:rPr>
              <a:t>usuarios</a:t>
            </a:r>
            <a:endParaRPr sz="2000">
              <a:latin typeface="Calibri"/>
              <a:cs typeface="Calibri"/>
            </a:endParaRPr>
          </a:p>
          <a:p>
            <a:pPr marL="812800" lvl="1" indent="-343535">
              <a:lnSpc>
                <a:spcPct val="100000"/>
              </a:lnSpc>
              <a:spcBef>
                <a:spcPts val="725"/>
              </a:spcBef>
              <a:buFont typeface="Arial"/>
              <a:buChar char="–"/>
              <a:tabLst>
                <a:tab pos="812800" algn="l"/>
                <a:tab pos="813435" algn="l"/>
              </a:tabLst>
            </a:pPr>
            <a:r>
              <a:rPr sz="2000" spc="-10" dirty="0">
                <a:latin typeface="Calibri"/>
                <a:cs typeface="Calibri"/>
              </a:rPr>
              <a:t>Perfiles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1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Puntualizaciones </a:t>
            </a:r>
            <a:r>
              <a:rPr sz="2400" spc="-15" dirty="0">
                <a:latin typeface="Calibri"/>
                <a:cs typeface="Calibri"/>
              </a:rPr>
              <a:t>sobre </a:t>
            </a:r>
            <a:r>
              <a:rPr sz="2400" dirty="0">
                <a:latin typeface="Calibri"/>
                <a:cs typeface="Calibri"/>
              </a:rPr>
              <a:t>la </a:t>
            </a:r>
            <a:r>
              <a:rPr sz="2400" spc="-10" dirty="0">
                <a:latin typeface="Calibri"/>
                <a:cs typeface="Calibri"/>
              </a:rPr>
              <a:t>personalización </a:t>
            </a:r>
            <a:r>
              <a:rPr sz="2400" spc="-5" dirty="0">
                <a:latin typeface="Calibri"/>
                <a:cs typeface="Calibri"/>
              </a:rPr>
              <a:t>de los </a:t>
            </a:r>
            <a:r>
              <a:rPr sz="2400" spc="-10" dirty="0">
                <a:latin typeface="Calibri"/>
                <a:cs typeface="Calibri"/>
              </a:rPr>
              <a:t>Requisitos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latin typeface="Calibri"/>
                <a:cs typeface="Calibri"/>
              </a:rPr>
              <a:t>los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Metadatos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5915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Bibliografía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6303" y="1622298"/>
            <a:ext cx="7677150" cy="3391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1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Cornwell Affiliates </a:t>
            </a:r>
            <a:r>
              <a:rPr sz="2400" spc="-5" dirty="0">
                <a:latin typeface="Calibri"/>
                <a:cs typeface="Calibri"/>
              </a:rPr>
              <a:t>plc. </a:t>
            </a:r>
            <a:r>
              <a:rPr sz="2400" spc="-15" dirty="0">
                <a:latin typeface="Calibri"/>
                <a:cs typeface="Calibri"/>
              </a:rPr>
              <a:t>para </a:t>
            </a:r>
            <a:r>
              <a:rPr sz="2400" dirty="0">
                <a:latin typeface="Calibri"/>
                <a:cs typeface="Calibri"/>
              </a:rPr>
              <a:t>el </a:t>
            </a:r>
            <a:r>
              <a:rPr sz="2400" spc="-15" dirty="0">
                <a:latin typeface="Calibri"/>
                <a:cs typeface="Calibri"/>
              </a:rPr>
              <a:t>programa IDA </a:t>
            </a:r>
            <a:r>
              <a:rPr sz="2400" spc="-5" dirty="0">
                <a:latin typeface="Calibri"/>
                <a:cs typeface="Calibri"/>
              </a:rPr>
              <a:t>de </a:t>
            </a:r>
            <a:r>
              <a:rPr sz="2400" dirty="0">
                <a:latin typeface="Calibri"/>
                <a:cs typeface="Calibri"/>
              </a:rPr>
              <a:t>la </a:t>
            </a:r>
            <a:r>
              <a:rPr sz="2400" spc="-5" dirty="0">
                <a:latin typeface="Calibri"/>
                <a:cs typeface="Calibri"/>
              </a:rPr>
              <a:t>Comisión  </a:t>
            </a:r>
            <a:r>
              <a:rPr sz="2400" spc="-10" dirty="0">
                <a:latin typeface="Calibri"/>
                <a:cs typeface="Calibri"/>
              </a:rPr>
              <a:t>Europea ESPECIFICACIÓN MoReq´, </a:t>
            </a:r>
            <a:r>
              <a:rPr sz="2400" dirty="0">
                <a:latin typeface="Calibri"/>
                <a:cs typeface="Calibri"/>
              </a:rPr>
              <a:t>Bruselas - </a:t>
            </a:r>
            <a:r>
              <a:rPr sz="2400" spc="-20" dirty="0">
                <a:latin typeface="Calibri"/>
                <a:cs typeface="Calibri"/>
              </a:rPr>
              <a:t>Luxemburgo,  </a:t>
            </a:r>
            <a:r>
              <a:rPr sz="2400" spc="-5" dirty="0">
                <a:latin typeface="Calibri"/>
                <a:cs typeface="Calibri"/>
              </a:rPr>
              <a:t>2001.</a:t>
            </a:r>
            <a:endParaRPr sz="2400">
              <a:latin typeface="Calibri"/>
              <a:cs typeface="Calibri"/>
            </a:endParaRPr>
          </a:p>
          <a:p>
            <a:pPr marL="355600" marR="504825" indent="-342900">
              <a:lnSpc>
                <a:spcPct val="1101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Palma </a:t>
            </a:r>
            <a:r>
              <a:rPr sz="2400" spc="-5" dirty="0">
                <a:latin typeface="Calibri"/>
                <a:cs typeface="Calibri"/>
              </a:rPr>
              <a:t>Villalón, </a:t>
            </a:r>
            <a:r>
              <a:rPr sz="2400" dirty="0">
                <a:latin typeface="Calibri"/>
                <a:cs typeface="Calibri"/>
              </a:rPr>
              <a:t>María </a:t>
            </a:r>
            <a:r>
              <a:rPr sz="2400" spc="-5" dirty="0">
                <a:latin typeface="Calibri"/>
                <a:cs typeface="Calibri"/>
              </a:rPr>
              <a:t>del </a:t>
            </a:r>
            <a:r>
              <a:rPr sz="2400" spc="-30" dirty="0">
                <a:latin typeface="Calibri"/>
                <a:cs typeface="Calibri"/>
              </a:rPr>
              <a:t>Valle </a:t>
            </a:r>
            <a:r>
              <a:rPr sz="2400" spc="-5" dirty="0">
                <a:latin typeface="Calibri"/>
                <a:cs typeface="Calibri"/>
              </a:rPr>
              <a:t>La </a:t>
            </a:r>
            <a:r>
              <a:rPr sz="2400" dirty="0">
                <a:latin typeface="Calibri"/>
                <a:cs typeface="Calibri"/>
              </a:rPr>
              <a:t>especifiación </a:t>
            </a:r>
            <a:r>
              <a:rPr sz="2400" spc="-10" dirty="0">
                <a:latin typeface="Calibri"/>
                <a:cs typeface="Calibri"/>
              </a:rPr>
              <a:t>Moreq2  </a:t>
            </a:r>
            <a:r>
              <a:rPr sz="2400" dirty="0">
                <a:latin typeface="Calibri"/>
                <a:cs typeface="Calibri"/>
              </a:rPr>
              <a:t>Modelo </a:t>
            </a:r>
            <a:r>
              <a:rPr sz="2400" spc="-5" dirty="0">
                <a:latin typeface="Calibri"/>
                <a:cs typeface="Calibri"/>
              </a:rPr>
              <a:t>de </a:t>
            </a:r>
            <a:r>
              <a:rPr sz="2400" spc="-10" dirty="0">
                <a:latin typeface="Calibri"/>
                <a:cs typeface="Calibri"/>
              </a:rPr>
              <a:t>Requisitos </a:t>
            </a:r>
            <a:r>
              <a:rPr sz="2400" spc="-15" dirty="0">
                <a:latin typeface="Calibri"/>
                <a:cs typeface="Calibri"/>
              </a:rPr>
              <a:t>para </a:t>
            </a:r>
            <a:r>
              <a:rPr sz="2400" dirty="0">
                <a:latin typeface="Calibri"/>
                <a:cs typeface="Calibri"/>
              </a:rPr>
              <a:t>la </a:t>
            </a:r>
            <a:r>
              <a:rPr sz="2400" spc="-5" dirty="0">
                <a:latin typeface="Calibri"/>
                <a:cs typeface="Calibri"/>
              </a:rPr>
              <a:t>Gestión de </a:t>
            </a:r>
            <a:r>
              <a:rPr sz="2400" dirty="0">
                <a:latin typeface="Calibri"/>
                <a:cs typeface="Calibri"/>
              </a:rPr>
              <a:t>los </a:t>
            </a:r>
            <a:r>
              <a:rPr sz="2400" spc="-15" dirty="0">
                <a:latin typeface="Calibri"/>
                <a:cs typeface="Calibri"/>
              </a:rPr>
              <a:t>Records  </a:t>
            </a:r>
            <a:r>
              <a:rPr sz="2400" spc="-10" dirty="0">
                <a:latin typeface="Calibri"/>
                <a:cs typeface="Calibri"/>
              </a:rPr>
              <a:t>Electrónicos, </a:t>
            </a:r>
            <a:r>
              <a:rPr sz="2400" spc="-5" dirty="0">
                <a:latin typeface="Calibri"/>
                <a:cs typeface="Calibri"/>
              </a:rPr>
              <a:t>Barcelona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2008.</a:t>
            </a:r>
            <a:endParaRPr sz="2400">
              <a:latin typeface="Calibri"/>
              <a:cs typeface="Calibri"/>
            </a:endParaRPr>
          </a:p>
          <a:p>
            <a:pPr marL="355600" marR="1395730" indent="-342900">
              <a:lnSpc>
                <a:spcPct val="110100"/>
              </a:lnSpc>
              <a:spcBef>
                <a:spcPts val="5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Carnicer Arribas, M. </a:t>
            </a:r>
            <a:r>
              <a:rPr sz="2400" spc="-10" dirty="0">
                <a:latin typeface="Calibri"/>
                <a:cs typeface="Calibri"/>
              </a:rPr>
              <a:t>Dolores </a:t>
            </a:r>
            <a:r>
              <a:rPr sz="2400" spc="-5" dirty="0">
                <a:latin typeface="Calibri"/>
                <a:cs typeface="Calibri"/>
              </a:rPr>
              <a:t>Norma </a:t>
            </a:r>
            <a:r>
              <a:rPr sz="2400" dirty="0">
                <a:latin typeface="Calibri"/>
                <a:cs typeface="Calibri"/>
              </a:rPr>
              <a:t>ISO </a:t>
            </a:r>
            <a:r>
              <a:rPr sz="2400" spc="-5" dirty="0">
                <a:latin typeface="Calibri"/>
                <a:cs typeface="Calibri"/>
              </a:rPr>
              <a:t>15489</a:t>
            </a:r>
            <a:r>
              <a:rPr sz="2400" spc="-1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/  </a:t>
            </a:r>
            <a:r>
              <a:rPr sz="2400" spc="-5" dirty="0">
                <a:latin typeface="Calibri"/>
                <a:cs typeface="Calibri"/>
              </a:rPr>
              <a:t>Especificacion </a:t>
            </a:r>
            <a:r>
              <a:rPr sz="2400" spc="-10" dirty="0">
                <a:latin typeface="Calibri"/>
                <a:cs typeface="Calibri"/>
              </a:rPr>
              <a:t>MoReq </a:t>
            </a:r>
            <a:r>
              <a:rPr sz="2400" dirty="0">
                <a:latin typeface="Calibri"/>
                <a:cs typeface="Calibri"/>
              </a:rPr>
              <a:t>Madrid, </a:t>
            </a:r>
            <a:r>
              <a:rPr sz="2400" spc="-5" dirty="0">
                <a:latin typeface="Calibri"/>
                <a:cs typeface="Calibri"/>
              </a:rPr>
              <a:t>España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2004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AAB4D6-E8DD-E991-2F7E-97C79F026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066800"/>
            <a:ext cx="4565650" cy="430887"/>
          </a:xfrm>
        </p:spPr>
        <p:txBody>
          <a:bodyPr/>
          <a:lstStyle/>
          <a:p>
            <a:pPr algn="ctr"/>
            <a:r>
              <a:rPr lang="es-MX" dirty="0"/>
              <a:t>MAS INFORMACIÓN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E94DA1-619E-6F42-7484-7B06A733E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1" y="2068449"/>
            <a:ext cx="8305800" cy="3939540"/>
          </a:xfrm>
        </p:spPr>
        <p:txBody>
          <a:bodyPr/>
          <a:lstStyle/>
          <a:p>
            <a:r>
              <a:rPr lang="es-CO" sz="2800" dirty="0">
                <a:latin typeface="Calibri"/>
                <a:cs typeface="Calibri"/>
              </a:rPr>
              <a:t>*</a:t>
            </a:r>
            <a:r>
              <a:rPr lang="es-CO" sz="2800" spc="-5" dirty="0">
                <a:latin typeface="Calibri"/>
                <a:cs typeface="Calibri"/>
              </a:rPr>
              <a:t>A</a:t>
            </a:r>
            <a:r>
              <a:rPr lang="es-CO" sz="2800" spc="-60" dirty="0">
                <a:latin typeface="Calibri"/>
                <a:cs typeface="Calibri"/>
              </a:rPr>
              <a:t>r</a:t>
            </a:r>
            <a:r>
              <a:rPr lang="es-CO" sz="2800" spc="-5" dirty="0">
                <a:latin typeface="Calibri"/>
                <a:cs typeface="Calibri"/>
              </a:rPr>
              <a:t>chi</a:t>
            </a:r>
            <a:r>
              <a:rPr lang="es-CO" sz="2800" spc="-25" dirty="0">
                <a:latin typeface="Calibri"/>
                <a:cs typeface="Calibri"/>
              </a:rPr>
              <a:t>v</a:t>
            </a:r>
            <a:r>
              <a:rPr lang="es-CO" sz="2800" spc="-5" dirty="0">
                <a:latin typeface="Calibri"/>
                <a:cs typeface="Calibri"/>
              </a:rPr>
              <a:t>o</a:t>
            </a:r>
            <a:r>
              <a:rPr lang="es-CO" sz="2800" dirty="0">
                <a:latin typeface="Calibri"/>
                <a:cs typeface="Calibri"/>
              </a:rPr>
              <a:t> </a:t>
            </a:r>
            <a:r>
              <a:rPr lang="es-CO" sz="2800" spc="-5" dirty="0">
                <a:latin typeface="Calibri"/>
                <a:cs typeface="Calibri"/>
              </a:rPr>
              <a:t>Gen</a:t>
            </a:r>
            <a:r>
              <a:rPr lang="es-CO" sz="2800" spc="-20" dirty="0">
                <a:latin typeface="Calibri"/>
                <a:cs typeface="Calibri"/>
              </a:rPr>
              <a:t>e</a:t>
            </a:r>
            <a:r>
              <a:rPr lang="es-CO" sz="2800" spc="-70" dirty="0">
                <a:latin typeface="Calibri"/>
                <a:cs typeface="Calibri"/>
              </a:rPr>
              <a:t>r</a:t>
            </a:r>
            <a:r>
              <a:rPr lang="es-CO" sz="2800" spc="-5" dirty="0">
                <a:latin typeface="Calibri"/>
                <a:cs typeface="Calibri"/>
              </a:rPr>
              <a:t>al de </a:t>
            </a:r>
            <a:r>
              <a:rPr lang="es-MX" sz="2800" spc="-5" dirty="0">
                <a:latin typeface="Calibri"/>
                <a:cs typeface="Calibri"/>
              </a:rPr>
              <a:t>la Nación:	Carrera 6 6-91 </a:t>
            </a:r>
            <a:r>
              <a:rPr lang="es-CO" sz="2800" dirty="0">
                <a:latin typeface="Calibri"/>
                <a:cs typeface="Calibri"/>
              </a:rPr>
              <a:t> </a:t>
            </a:r>
            <a:r>
              <a:rPr lang="es-CO" sz="2800" spc="-10" dirty="0">
                <a:latin typeface="Calibri"/>
                <a:cs typeface="Calibri"/>
              </a:rPr>
              <a:t>Bogotá, </a:t>
            </a:r>
            <a:r>
              <a:rPr lang="es-MX" sz="2800" dirty="0">
                <a:hlinkClick r:id="rId2"/>
              </a:rPr>
              <a:t>contacto@archivogeneral.gov.co</a:t>
            </a:r>
            <a:r>
              <a:rPr lang="es-MX" sz="2800" dirty="0"/>
              <a:t> </a:t>
            </a:r>
            <a:r>
              <a:rPr lang="es-CO" sz="2800" spc="-10" dirty="0">
                <a:latin typeface="Calibri"/>
                <a:cs typeface="Calibri"/>
              </a:rPr>
              <a:t>Teléfono: </a:t>
            </a:r>
            <a:r>
              <a:rPr lang="es-MX" sz="2800" spc="-5" dirty="0">
                <a:latin typeface="Calibri"/>
                <a:cs typeface="Calibri"/>
              </a:rPr>
              <a:t>6013282</a:t>
            </a:r>
            <a:r>
              <a:rPr lang="es-MX" sz="2800" spc="5" dirty="0">
                <a:latin typeface="Calibri"/>
                <a:cs typeface="Calibri"/>
              </a:rPr>
              <a:t>8</a:t>
            </a:r>
            <a:r>
              <a:rPr lang="es-MX" sz="2800" spc="-5" dirty="0">
                <a:latin typeface="Calibri"/>
                <a:cs typeface="Calibri"/>
              </a:rPr>
              <a:t>88</a:t>
            </a:r>
            <a:endParaRPr lang="es-CO" sz="2800" dirty="0">
              <a:latin typeface="Calibri"/>
              <a:cs typeface="Calibri"/>
            </a:endParaRPr>
          </a:p>
          <a:p>
            <a:endParaRPr lang="es-MX" sz="2800" dirty="0"/>
          </a:p>
          <a:p>
            <a:r>
              <a:rPr lang="es-MX" sz="2800" dirty="0"/>
              <a:t>*CENDAP: Natalia Castaño,  natalia.c@cendap.com</a:t>
            </a:r>
          </a:p>
          <a:p>
            <a:r>
              <a:rPr lang="es-MX" sz="2800" dirty="0"/>
              <a:t>Celular: 3155564642</a:t>
            </a:r>
          </a:p>
          <a:p>
            <a:r>
              <a:rPr lang="es-MX" sz="2800" dirty="0"/>
              <a:t> </a:t>
            </a:r>
          </a:p>
          <a:p>
            <a:r>
              <a:rPr lang="es-MX" sz="2800" dirty="0"/>
              <a:t>*JOSÉ LUIS VARGAS FORERO, jose.docente@gmail.com </a:t>
            </a:r>
          </a:p>
          <a:p>
            <a:r>
              <a:rPr lang="es-MX" sz="2800" dirty="0"/>
              <a:t>Teléfono:  3054448200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84868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98394" y="1023874"/>
            <a:ext cx="49498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Calibri"/>
                <a:cs typeface="Calibri"/>
              </a:rPr>
              <a:t>TIPOS DE</a:t>
            </a:r>
            <a:r>
              <a:rPr sz="4400" b="0" spc="-70" dirty="0">
                <a:latin typeface="Calibri"/>
                <a:cs typeface="Calibri"/>
              </a:rPr>
              <a:t> </a:t>
            </a:r>
            <a:r>
              <a:rPr sz="4400" b="0" spc="-20" dirty="0">
                <a:latin typeface="Calibri"/>
                <a:cs typeface="Calibri"/>
              </a:rPr>
              <a:t>REQUISITOS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85545" marR="5080" indent="-2286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1186815" algn="l"/>
              </a:tabLst>
            </a:pPr>
            <a:r>
              <a:rPr b="1" spc="-10" dirty="0">
                <a:latin typeface="Calibri"/>
                <a:cs typeface="Calibri"/>
              </a:rPr>
              <a:t>Obligatorios</a:t>
            </a:r>
            <a:r>
              <a:rPr spc="-10" dirty="0"/>
              <a:t>: </a:t>
            </a:r>
            <a:r>
              <a:rPr dirty="0"/>
              <a:t>o </a:t>
            </a:r>
            <a:r>
              <a:rPr spc="-10" dirty="0"/>
              <a:t>Preceptivo </a:t>
            </a:r>
            <a:r>
              <a:rPr dirty="0"/>
              <a:t>, </a:t>
            </a:r>
            <a:r>
              <a:rPr spc="-5" dirty="0"/>
              <a:t>Inician </a:t>
            </a:r>
            <a:r>
              <a:rPr spc="-10" dirty="0"/>
              <a:t>con </a:t>
            </a:r>
            <a:r>
              <a:rPr dirty="0"/>
              <a:t>el  </a:t>
            </a:r>
            <a:r>
              <a:rPr spc="-5" dirty="0"/>
              <a:t>verbo «deber» indica </a:t>
            </a:r>
            <a:r>
              <a:rPr dirty="0"/>
              <a:t>que un </a:t>
            </a:r>
            <a:r>
              <a:rPr spc="-15" dirty="0"/>
              <a:t>requisito  </a:t>
            </a:r>
            <a:r>
              <a:rPr spc="-5" dirty="0"/>
              <a:t>debe </a:t>
            </a:r>
            <a:r>
              <a:rPr spc="-15" dirty="0"/>
              <a:t>considerarse </a:t>
            </a:r>
            <a:r>
              <a:rPr dirty="0"/>
              <a:t>en la </a:t>
            </a:r>
            <a:r>
              <a:rPr spc="-5" dirty="0"/>
              <a:t>implementación  del</a:t>
            </a:r>
            <a:r>
              <a:rPr spc="-15" dirty="0"/>
              <a:t> </a:t>
            </a:r>
            <a:r>
              <a:rPr spc="-10" dirty="0"/>
              <a:t>SGDEA.</a:t>
            </a:r>
          </a:p>
          <a:p>
            <a:pPr marL="1185545" marR="17780" indent="-2286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1186815" algn="l"/>
                <a:tab pos="2710180" algn="l"/>
              </a:tabLst>
            </a:pPr>
            <a:r>
              <a:rPr b="1" dirty="0">
                <a:latin typeface="Calibri"/>
                <a:cs typeface="Calibri"/>
              </a:rPr>
              <a:t>Opcionales</a:t>
            </a:r>
            <a:r>
              <a:rPr dirty="0"/>
              <a:t>: o </a:t>
            </a:r>
            <a:r>
              <a:rPr spc="-15" dirty="0"/>
              <a:t>Convenientes, </a:t>
            </a:r>
            <a:r>
              <a:rPr dirty="0"/>
              <a:t>inician </a:t>
            </a:r>
            <a:r>
              <a:rPr spc="-10" dirty="0"/>
              <a:t>con  </a:t>
            </a:r>
            <a:r>
              <a:rPr dirty="0"/>
              <a:t>el</a:t>
            </a:r>
            <a:r>
              <a:rPr spc="-5" dirty="0"/>
              <a:t> </a:t>
            </a:r>
            <a:r>
              <a:rPr spc="-10" dirty="0"/>
              <a:t>verbo	</a:t>
            </a:r>
            <a:r>
              <a:rPr spc="-15" dirty="0"/>
              <a:t>«convenir» </a:t>
            </a:r>
            <a:r>
              <a:rPr spc="-10" dirty="0"/>
              <a:t>indica </a:t>
            </a:r>
            <a:r>
              <a:rPr spc="-5" dirty="0"/>
              <a:t>que un  </a:t>
            </a:r>
            <a:r>
              <a:rPr spc="-15" dirty="0"/>
              <a:t>requisito </a:t>
            </a:r>
            <a:r>
              <a:rPr spc="-5" dirty="0"/>
              <a:t>recomendable </a:t>
            </a:r>
            <a:r>
              <a:rPr dirty="0"/>
              <a:t>en la </a:t>
            </a:r>
            <a:r>
              <a:rPr spc="-15" dirty="0"/>
              <a:t>mayoría </a:t>
            </a:r>
            <a:r>
              <a:rPr spc="-5" dirty="0"/>
              <a:t>de  </a:t>
            </a:r>
            <a:r>
              <a:rPr dirty="0"/>
              <a:t>las </a:t>
            </a:r>
            <a:r>
              <a:rPr spc="-5" dirty="0"/>
              <a:t>implementaciones de</a:t>
            </a:r>
            <a:r>
              <a:rPr spc="-10" dirty="0"/>
              <a:t> SGDEA.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0419" y="762000"/>
            <a:ext cx="6053581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s-ES" b="0" spc="-15" dirty="0"/>
              <a:t>Tablas de Retención Documental TRD y </a:t>
            </a:r>
            <a:br>
              <a:rPr lang="es-ES" b="0" spc="-15" dirty="0"/>
            </a:br>
            <a:r>
              <a:rPr lang="es-ES" b="0" spc="-15" dirty="0"/>
              <a:t>Tabla de Valoración Documental TVD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27709" y="1637240"/>
            <a:ext cx="8915400" cy="462883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es-ES" sz="3000" dirty="0"/>
              <a:t>Importación y exportación total o parcial de las Tablas, en formato abierto y editable, teniendo en cuenta:</a:t>
            </a:r>
            <a:endParaRPr lang="en-US" sz="3000" dirty="0"/>
          </a:p>
          <a:p>
            <a:pPr marL="756000" lvl="1" indent="-288000">
              <a:buFont typeface="Arial" panose="020B0604020202020204" pitchFamily="34" charset="0"/>
              <a:buChar char="•"/>
            </a:pPr>
            <a:r>
              <a:rPr lang="es-ES" sz="3000" dirty="0"/>
              <a:t>Permitir la importación y exportación de los metadatos asociados.</a:t>
            </a:r>
            <a:endParaRPr lang="en-US" sz="3000" dirty="0"/>
          </a:p>
          <a:p>
            <a:pPr marL="756000" lvl="1" indent="-288000">
              <a:buFont typeface="Arial" panose="020B0604020202020204" pitchFamily="34" charset="0"/>
              <a:buChar char="•"/>
            </a:pPr>
            <a:r>
              <a:rPr lang="es-ES" sz="3000" dirty="0"/>
              <a:t>Cuando se importen la TRD </a:t>
            </a:r>
            <a:r>
              <a:rPr lang="es-ES" sz="3000" dirty="0" err="1"/>
              <a:t>ó</a:t>
            </a:r>
            <a:r>
              <a:rPr lang="es-ES" sz="3000" dirty="0"/>
              <a:t> TVD y sus metadatos, el SGDEA debe validar y arrojar los errores de estructura y formato que se presenten.</a:t>
            </a:r>
            <a:endParaRPr lang="en-US" sz="3000" dirty="0"/>
          </a:p>
          <a:p>
            <a:pPr marL="756000" lvl="1" indent="-288000">
              <a:buFont typeface="Arial" panose="020B0604020202020204" pitchFamily="34" charset="0"/>
              <a:buChar char="•"/>
            </a:pPr>
            <a:r>
              <a:rPr lang="es-ES" sz="3000" dirty="0"/>
              <a:t>herramientas para informes estadísticos de la actividad dentro de la Tabla de Retención Documental.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09080" y="1066800"/>
            <a:ext cx="6053581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s-ES" b="0" spc="-15" dirty="0"/>
              <a:t>TRD &amp; TVD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227045" y="2057400"/>
            <a:ext cx="8915400" cy="38901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es-ES" sz="2800" dirty="0"/>
              <a:t>Importación y exportación total o parcial de las Tablas, en formato abierto y editable, teniendo en cuenta:</a:t>
            </a:r>
            <a:endParaRPr lang="en-US" sz="2800" dirty="0"/>
          </a:p>
          <a:p>
            <a:pPr marL="756000" lvl="1" indent="-288000">
              <a:buFont typeface="Arial" panose="020B0604020202020204" pitchFamily="34" charset="0"/>
              <a:buChar char="•"/>
            </a:pPr>
            <a:r>
              <a:rPr lang="es-ES" sz="2800" dirty="0"/>
              <a:t>Permitir la importación y exportación de los metadatos asociados.</a:t>
            </a:r>
            <a:endParaRPr lang="en-US" sz="2800" dirty="0"/>
          </a:p>
          <a:p>
            <a:pPr marL="756000" lvl="1" indent="-288000">
              <a:buFont typeface="Arial" panose="020B0604020202020204" pitchFamily="34" charset="0"/>
              <a:buChar char="•"/>
            </a:pPr>
            <a:r>
              <a:rPr lang="es-ES" sz="2800" dirty="0"/>
              <a:t>Cuando se importen la TRD </a:t>
            </a:r>
            <a:r>
              <a:rPr lang="es-ES" sz="2800" dirty="0" err="1"/>
              <a:t>ó</a:t>
            </a:r>
            <a:r>
              <a:rPr lang="es-ES" sz="2800" dirty="0"/>
              <a:t> TVD y sus metadatos, el SGDEA debe validar y arrojar los errores de estructura y formato que se presenten.</a:t>
            </a:r>
            <a:endParaRPr lang="en-US" sz="2800" dirty="0"/>
          </a:p>
          <a:p>
            <a:pPr marL="756000" lvl="1" indent="-288000">
              <a:buFont typeface="Arial" panose="020B0604020202020204" pitchFamily="34" charset="0"/>
              <a:buChar char="•"/>
            </a:pPr>
            <a:r>
              <a:rPr lang="es-ES" sz="2800" dirty="0"/>
              <a:t>herramientas para informes estadísticos de la actividad dentro de la Tabla de Retención Documental.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7303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1690</TotalTime>
  <Words>3781</Words>
  <Application>Microsoft Office PowerPoint</Application>
  <PresentationFormat>Presentación en pantalla (4:3)</PresentationFormat>
  <Paragraphs>380</Paragraphs>
  <Slides>64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64</vt:i4>
      </vt:variant>
    </vt:vector>
  </HeadingPairs>
  <TitlesOfParts>
    <vt:vector size="69" baseType="lpstr">
      <vt:lpstr>Arial</vt:lpstr>
      <vt:lpstr>Calibri</vt:lpstr>
      <vt:lpstr>Times New Roman</vt:lpstr>
      <vt:lpstr>Wingdings</vt:lpstr>
      <vt:lpstr>Office Theme</vt:lpstr>
      <vt:lpstr>MOREQ</vt:lpstr>
      <vt:lpstr>MOREQ: Modelo de Requisitos</vt:lpstr>
      <vt:lpstr>Contenido de la Norma</vt:lpstr>
      <vt:lpstr>SGDE VS SGDEA</vt:lpstr>
      <vt:lpstr>¿Qué debe permitir el SGDEA?</vt:lpstr>
      <vt:lpstr>Requisitos Archivísticos Previos</vt:lpstr>
      <vt:lpstr>TIPOS DE REQUISITOS</vt:lpstr>
      <vt:lpstr>Tablas de Retención Documental TRD y  Tabla de Valoración Documental TVD</vt:lpstr>
      <vt:lpstr>TRD &amp; TVD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Clasificación Documental</vt:lpstr>
      <vt:lpstr>Clasificación Documental</vt:lpstr>
      <vt:lpstr>Clasificación Documental</vt:lpstr>
      <vt:lpstr>Clasificación Documental</vt:lpstr>
      <vt:lpstr>Clasificación Documental</vt:lpstr>
      <vt:lpstr>Clasificación Documental</vt:lpstr>
      <vt:lpstr>Clasificación Documental</vt:lpstr>
      <vt:lpstr>Clasificación Documental</vt:lpstr>
      <vt:lpstr>Clasificación Documental</vt:lpstr>
      <vt:lpstr>Clasificación Documental</vt:lpstr>
      <vt:lpstr>Exportación de Expedientes</vt:lpstr>
      <vt:lpstr>Eliminación documentos </vt:lpstr>
      <vt:lpstr>MIGRACIÓN</vt:lpstr>
      <vt:lpstr>MIGRACIÓN</vt:lpstr>
      <vt:lpstr>Transferencia o Exportación</vt:lpstr>
      <vt:lpstr>Captura e ingreso de documentos</vt:lpstr>
      <vt:lpstr>Captura e ingreso de documentos</vt:lpstr>
      <vt:lpstr>Captura e ingreso de documentos</vt:lpstr>
      <vt:lpstr>Captura masiva de documentos</vt:lpstr>
      <vt:lpstr>Captura e ingreso de documentos</vt:lpstr>
      <vt:lpstr>Captura correos electrónicos</vt:lpstr>
      <vt:lpstr>Captura correos electrónicos</vt:lpstr>
      <vt:lpstr>Digitalización </vt:lpstr>
      <vt:lpstr>Visualización </vt:lpstr>
      <vt:lpstr>Metadatos</vt:lpstr>
      <vt:lpstr>SEGURIDAD</vt:lpstr>
      <vt:lpstr>SEGURIDAD</vt:lpstr>
      <vt:lpstr>SEGURIDAD</vt:lpstr>
      <vt:lpstr>SEGURIDAD</vt:lpstr>
      <vt:lpstr>SEGURIDAD</vt:lpstr>
      <vt:lpstr>Producción Documental</vt:lpstr>
      <vt:lpstr>Interoperabilidad</vt:lpstr>
      <vt:lpstr>Firma de Documentos</vt:lpstr>
      <vt:lpstr>Recuperación y Visualización</vt:lpstr>
      <vt:lpstr>Recuperación y Visualización</vt:lpstr>
      <vt:lpstr>Recuperación y Visualización</vt:lpstr>
      <vt:lpstr>Recuperación y Visualización</vt:lpstr>
      <vt:lpstr>Recuperación y Visualización</vt:lpstr>
      <vt:lpstr>Recuperación y Visualización</vt:lpstr>
      <vt:lpstr>Presentación de PowerPoint</vt:lpstr>
      <vt:lpstr>CONSERVACIÓN, ELIMINACIÓN O  TRANSFERENCIA</vt:lpstr>
      <vt:lpstr>Presentación de PowerPoint</vt:lpstr>
      <vt:lpstr>REFERENCIAS</vt:lpstr>
      <vt:lpstr>Presentación de PowerPoint</vt:lpstr>
      <vt:lpstr>Presentación de PowerPoint</vt:lpstr>
      <vt:lpstr>OTRAS FUNCIONALIDADES.</vt:lpstr>
      <vt:lpstr>REQUISITOS NO FUNCIONALES</vt:lpstr>
      <vt:lpstr>REQUISITOS DE LOS METADATOS</vt:lpstr>
      <vt:lpstr>Bibliografía</vt:lpstr>
      <vt:lpstr>MAS INFORMACIÓN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 Master</dc:creator>
  <cp:lastModifiedBy>JOSE LUIS VARGAS FORERO</cp:lastModifiedBy>
  <cp:revision>72</cp:revision>
  <dcterms:created xsi:type="dcterms:W3CDTF">2020-11-11T00:58:09Z</dcterms:created>
  <dcterms:modified xsi:type="dcterms:W3CDTF">2024-09-13T10:25:16Z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2017-09-05T00:00:00Z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2020-11-11T00:00:00Z</vt:filetime>
  </property>
</Properties>
</file>