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3"/>
  </p:notesMasterIdLst>
  <p:sldIdLst>
    <p:sldId id="256" r:id="rId2"/>
    <p:sldId id="376" r:id="rId3"/>
    <p:sldId id="377" r:id="rId4"/>
    <p:sldId id="378" r:id="rId5"/>
    <p:sldId id="257" r:id="rId6"/>
    <p:sldId id="406" r:id="rId7"/>
    <p:sldId id="379" r:id="rId8"/>
    <p:sldId id="380" r:id="rId9"/>
    <p:sldId id="381" r:id="rId10"/>
    <p:sldId id="405" r:id="rId11"/>
    <p:sldId id="382" r:id="rId12"/>
    <p:sldId id="383" r:id="rId13"/>
    <p:sldId id="372" r:id="rId14"/>
    <p:sldId id="384" r:id="rId15"/>
    <p:sldId id="390" r:id="rId16"/>
    <p:sldId id="391" r:id="rId17"/>
    <p:sldId id="389" r:id="rId18"/>
    <p:sldId id="385" r:id="rId19"/>
    <p:sldId id="393" r:id="rId20"/>
    <p:sldId id="394" r:id="rId21"/>
    <p:sldId id="392" r:id="rId22"/>
    <p:sldId id="397" r:id="rId23"/>
    <p:sldId id="398" r:id="rId24"/>
    <p:sldId id="399" r:id="rId25"/>
    <p:sldId id="400" r:id="rId26"/>
    <p:sldId id="401" r:id="rId27"/>
    <p:sldId id="402" r:id="rId28"/>
    <p:sldId id="403" r:id="rId29"/>
    <p:sldId id="404" r:id="rId30"/>
    <p:sldId id="407" r:id="rId31"/>
    <p:sldId id="367" r:id="rId32"/>
  </p:sldIdLst>
  <p:sldSz cx="9144000" cy="6858000" type="screen4x3"/>
  <p:notesSz cx="9144000" cy="6858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5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613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D255FD-8143-4A7E-82BD-B08B37004E25}" type="datetimeFigureOut">
              <a:rPr lang="es-CO" smtClean="0"/>
              <a:t>13/09/2024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3D254A-B151-47F0-9F98-4DB99C714C6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112650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03808" y="634110"/>
            <a:ext cx="7736382" cy="3911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1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9/13/2024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‹Nº›</a:t>
            </a:fld>
            <a:r>
              <a:rPr dirty="0"/>
              <a:t>/69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9/13/2024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‹Nº›</a:t>
            </a:fld>
            <a:r>
              <a:rPr dirty="0"/>
              <a:t>/69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5940" y="1547825"/>
            <a:ext cx="3882390" cy="42964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9/13/2024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‹Nº›</a:t>
            </a:fld>
            <a:r>
              <a:rPr dirty="0"/>
              <a:t>/69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9/13/2024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‹Nº›</a:t>
            </a:fld>
            <a:r>
              <a:rPr dirty="0"/>
              <a:t>/69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9/13/2024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‹Nº›</a:t>
            </a:fld>
            <a:r>
              <a:rPr dirty="0"/>
              <a:t>/69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42061" y="239648"/>
            <a:ext cx="7659877" cy="3911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14337" y="1943163"/>
            <a:ext cx="8196580" cy="44786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9/13/2024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186673" y="6465214"/>
            <a:ext cx="458470" cy="177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‹Nº›</a:t>
            </a:fld>
            <a:r>
              <a:rPr dirty="0"/>
              <a:t>/69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9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mailto:jose.docente@gmail.com" TargetMode="External"/><Relationship Id="rId2" Type="http://schemas.openxmlformats.org/officeDocument/2006/relationships/hyperlink" Target="mailto:contacto@archivogeneral.gov.co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704848" y="1153413"/>
            <a:ext cx="587819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s-MX" sz="2800" b="1" spc="-10" dirty="0">
                <a:latin typeface="Calibri"/>
                <a:cs typeface="Calibri"/>
              </a:rPr>
              <a:t>POLÍTICA </a:t>
            </a:r>
            <a:r>
              <a:rPr sz="2800" b="1" spc="-5" dirty="0">
                <a:latin typeface="Calibri"/>
                <a:cs typeface="Calibri"/>
              </a:rPr>
              <a:t>DE</a:t>
            </a:r>
            <a:r>
              <a:rPr sz="2800" b="1" spc="-15" dirty="0">
                <a:latin typeface="Calibri"/>
                <a:cs typeface="Calibri"/>
              </a:rPr>
              <a:t> GESTIÓN</a:t>
            </a:r>
            <a:r>
              <a:rPr sz="2800" b="1" spc="-5" dirty="0">
                <a:latin typeface="Calibri"/>
                <a:cs typeface="Calibri"/>
              </a:rPr>
              <a:t> </a:t>
            </a:r>
            <a:r>
              <a:rPr sz="2800" b="1" spc="-30" dirty="0">
                <a:latin typeface="Calibri"/>
                <a:cs typeface="Calibri"/>
              </a:rPr>
              <a:t>DOCUMENTAL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273300" y="3333369"/>
            <a:ext cx="4746625" cy="199605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-2540" algn="ctr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latin typeface="Calibri"/>
                <a:cs typeface="Calibri"/>
              </a:rPr>
              <a:t>José</a:t>
            </a:r>
            <a:r>
              <a:rPr sz="3200" spc="-2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Luis </a:t>
            </a:r>
            <a:r>
              <a:rPr sz="3200" spc="-50" dirty="0">
                <a:latin typeface="Calibri"/>
                <a:cs typeface="Calibri"/>
              </a:rPr>
              <a:t>Vargas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Forero </a:t>
            </a:r>
            <a:r>
              <a:rPr sz="3200" spc="-20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Archivista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y </a:t>
            </a:r>
            <a:r>
              <a:rPr sz="3200" spc="-15" dirty="0" err="1">
                <a:latin typeface="Calibri"/>
                <a:cs typeface="Calibri"/>
              </a:rPr>
              <a:t>Administrador</a:t>
            </a:r>
            <a:r>
              <a:rPr lang="es-MX" sz="3200" spc="-15" dirty="0">
                <a:latin typeface="Calibri"/>
                <a:cs typeface="Calibri"/>
              </a:rPr>
              <a:t> Medellín</a:t>
            </a:r>
            <a:r>
              <a:rPr sz="3200" dirty="0">
                <a:latin typeface="Calibri"/>
                <a:cs typeface="Calibri"/>
              </a:rPr>
              <a:t>,</a:t>
            </a:r>
            <a:r>
              <a:rPr sz="3200" spc="-25" dirty="0">
                <a:latin typeface="Calibri"/>
                <a:cs typeface="Calibri"/>
              </a:rPr>
              <a:t> </a:t>
            </a:r>
            <a:r>
              <a:rPr lang="es-MX" sz="3200" spc="-20" dirty="0">
                <a:latin typeface="Calibri"/>
                <a:cs typeface="Calibri"/>
              </a:rPr>
              <a:t>2024/09/13</a:t>
            </a:r>
          </a:p>
          <a:p>
            <a:pPr marL="12700" marR="5080" indent="-2540" algn="ctr">
              <a:lnSpc>
                <a:spcPct val="100000"/>
              </a:lnSpc>
              <a:spcBef>
                <a:spcPts val="105"/>
              </a:spcBef>
            </a:pPr>
            <a:r>
              <a:rPr lang="es-MX" sz="3200" spc="-20" dirty="0">
                <a:latin typeface="Calibri"/>
                <a:cs typeface="Calibri"/>
              </a:rPr>
              <a:t>Jose.docente@gmail.com</a:t>
            </a:r>
            <a:endParaRPr sz="3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CC6DA30-8F74-C137-104D-468B636B48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061" y="239648"/>
            <a:ext cx="7659877" cy="369332"/>
          </a:xfrm>
        </p:spPr>
        <p:txBody>
          <a:bodyPr/>
          <a:lstStyle/>
          <a:p>
            <a:pPr algn="ctr"/>
            <a:r>
              <a:rPr lang="es-MX" dirty="0"/>
              <a:t>¿Belleza o Solidez?</a:t>
            </a:r>
            <a:endParaRPr lang="es-CO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04429C8B-410B-83B8-E0D1-BF459E3C80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2135" y="1447800"/>
            <a:ext cx="7398917" cy="4873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3638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42681" y="304800"/>
            <a:ext cx="5845969" cy="378469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9525">
              <a:spcBef>
                <a:spcPts val="71"/>
              </a:spcBef>
            </a:pPr>
            <a:r>
              <a:rPr spc="-15" dirty="0"/>
              <a:t>Atributos</a:t>
            </a:r>
            <a:r>
              <a:rPr spc="-11" dirty="0"/>
              <a:t> </a:t>
            </a:r>
            <a:r>
              <a:rPr spc="-4" dirty="0"/>
              <a:t>Calidad</a:t>
            </a:r>
            <a:r>
              <a:rPr dirty="0"/>
              <a:t> </a:t>
            </a:r>
            <a:r>
              <a:rPr spc="-8" dirty="0"/>
              <a:t>Gestión</a:t>
            </a:r>
            <a:r>
              <a:rPr spc="-4" dirty="0"/>
              <a:t> </a:t>
            </a:r>
            <a:r>
              <a:rPr spc="-11" dirty="0"/>
              <a:t>Documental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73938" y="990600"/>
            <a:ext cx="8583454" cy="4985371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352425" indent="-342900" algn="just">
              <a:lnSpc>
                <a:spcPts val="2393"/>
              </a:lnSpc>
              <a:spcBef>
                <a:spcPts val="71"/>
              </a:spcBef>
              <a:buFont typeface="Arial" panose="020B0604020202020204" pitchFamily="34" charset="0"/>
              <a:buChar char="•"/>
            </a:pPr>
            <a:r>
              <a:rPr sz="2100" b="1" spc="-8" dirty="0">
                <a:latin typeface="Calibri"/>
                <a:cs typeface="Calibri"/>
              </a:rPr>
              <a:t>Mejoramiento</a:t>
            </a:r>
            <a:r>
              <a:rPr sz="2100" b="1" spc="135" dirty="0">
                <a:latin typeface="Calibri"/>
                <a:cs typeface="Calibri"/>
              </a:rPr>
              <a:t> </a:t>
            </a:r>
            <a:r>
              <a:rPr sz="2100" b="1" spc="-4" dirty="0">
                <a:latin typeface="Calibri"/>
                <a:cs typeface="Calibri"/>
              </a:rPr>
              <a:t>en</a:t>
            </a:r>
            <a:r>
              <a:rPr sz="2100" b="1" spc="169" dirty="0">
                <a:latin typeface="Calibri"/>
                <a:cs typeface="Calibri"/>
              </a:rPr>
              <a:t> </a:t>
            </a:r>
            <a:r>
              <a:rPr sz="2100" b="1" spc="-4" dirty="0">
                <a:latin typeface="Calibri"/>
                <a:cs typeface="Calibri"/>
              </a:rPr>
              <a:t>los</a:t>
            </a:r>
            <a:r>
              <a:rPr sz="2100" b="1" spc="161" dirty="0">
                <a:latin typeface="Calibri"/>
                <a:cs typeface="Calibri"/>
              </a:rPr>
              <a:t> </a:t>
            </a:r>
            <a:r>
              <a:rPr sz="2100" b="1" spc="-8" dirty="0">
                <a:latin typeface="Calibri"/>
                <a:cs typeface="Calibri"/>
              </a:rPr>
              <a:t>procesos</a:t>
            </a:r>
            <a:r>
              <a:rPr sz="2100" b="1" spc="158" dirty="0">
                <a:latin typeface="Calibri"/>
                <a:cs typeface="Calibri"/>
              </a:rPr>
              <a:t> </a:t>
            </a:r>
            <a:r>
              <a:rPr sz="2100" spc="-4" dirty="0">
                <a:latin typeface="Calibri"/>
                <a:cs typeface="Calibri"/>
              </a:rPr>
              <a:t>de</a:t>
            </a:r>
            <a:r>
              <a:rPr sz="2100" spc="158" dirty="0">
                <a:latin typeface="Calibri"/>
                <a:cs typeface="Calibri"/>
              </a:rPr>
              <a:t> </a:t>
            </a:r>
            <a:r>
              <a:rPr sz="2100" spc="-11" dirty="0">
                <a:latin typeface="Calibri"/>
                <a:cs typeface="Calibri"/>
              </a:rPr>
              <a:t>gestión</a:t>
            </a:r>
            <a:r>
              <a:rPr sz="2100" spc="165" dirty="0">
                <a:latin typeface="Calibri"/>
                <a:cs typeface="Calibri"/>
              </a:rPr>
              <a:t> </a:t>
            </a:r>
            <a:r>
              <a:rPr sz="2100" spc="-4" dirty="0">
                <a:latin typeface="Calibri"/>
                <a:cs typeface="Calibri"/>
              </a:rPr>
              <a:t>de</a:t>
            </a:r>
            <a:r>
              <a:rPr sz="2100" spc="158" dirty="0">
                <a:latin typeface="Calibri"/>
                <a:cs typeface="Calibri"/>
              </a:rPr>
              <a:t> </a:t>
            </a:r>
            <a:r>
              <a:rPr sz="2100" spc="-8" dirty="0">
                <a:latin typeface="Calibri"/>
                <a:cs typeface="Calibri"/>
              </a:rPr>
              <a:t>la</a:t>
            </a:r>
            <a:r>
              <a:rPr sz="2100" spc="161" dirty="0">
                <a:latin typeface="Calibri"/>
                <a:cs typeface="Calibri"/>
              </a:rPr>
              <a:t> </a:t>
            </a:r>
            <a:r>
              <a:rPr sz="2100" spc="-4" dirty="0">
                <a:latin typeface="Calibri"/>
                <a:cs typeface="Calibri"/>
              </a:rPr>
              <a:t>entidad</a:t>
            </a:r>
            <a:r>
              <a:rPr sz="2100" spc="146" dirty="0">
                <a:latin typeface="Calibri"/>
                <a:cs typeface="Calibri"/>
              </a:rPr>
              <a:t> </a:t>
            </a:r>
            <a:r>
              <a:rPr sz="2100" spc="-8" dirty="0">
                <a:latin typeface="Calibri"/>
                <a:cs typeface="Calibri"/>
              </a:rPr>
              <a:t>como</a:t>
            </a:r>
            <a:r>
              <a:rPr sz="2100" spc="165" dirty="0">
                <a:latin typeface="Calibri"/>
                <a:cs typeface="Calibri"/>
              </a:rPr>
              <a:t> </a:t>
            </a:r>
            <a:r>
              <a:rPr sz="2100" spc="-11" dirty="0">
                <a:latin typeface="Calibri"/>
                <a:cs typeface="Calibri"/>
              </a:rPr>
              <a:t>resultado</a:t>
            </a:r>
            <a:r>
              <a:rPr sz="2100" spc="161" dirty="0">
                <a:latin typeface="Calibri"/>
                <a:cs typeface="Calibri"/>
              </a:rPr>
              <a:t> </a:t>
            </a:r>
            <a:r>
              <a:rPr sz="2100" spc="-4" dirty="0">
                <a:latin typeface="Calibri"/>
                <a:cs typeface="Calibri"/>
              </a:rPr>
              <a:t>de</a:t>
            </a:r>
            <a:r>
              <a:rPr sz="2100" spc="158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la</a:t>
            </a:r>
            <a:r>
              <a:rPr lang="es-MX" sz="2100" dirty="0">
                <a:latin typeface="Calibri"/>
                <a:cs typeface="Calibri"/>
              </a:rPr>
              <a:t> </a:t>
            </a:r>
            <a:r>
              <a:rPr sz="2100" b="1" spc="-4" dirty="0" err="1">
                <a:latin typeface="Calibri"/>
                <a:cs typeface="Calibri"/>
              </a:rPr>
              <a:t>producción</a:t>
            </a:r>
            <a:r>
              <a:rPr sz="2100" b="1" spc="-15" dirty="0">
                <a:latin typeface="Calibri"/>
                <a:cs typeface="Calibri"/>
              </a:rPr>
              <a:t> </a:t>
            </a:r>
            <a:r>
              <a:rPr sz="2100" b="1" spc="-4" dirty="0">
                <a:latin typeface="Calibri"/>
                <a:cs typeface="Calibri"/>
              </a:rPr>
              <a:t>y</a:t>
            </a:r>
            <a:r>
              <a:rPr sz="2100" b="1" spc="-11" dirty="0">
                <a:latin typeface="Calibri"/>
                <a:cs typeface="Calibri"/>
              </a:rPr>
              <a:t> </a:t>
            </a:r>
            <a:r>
              <a:rPr sz="2100" b="1" spc="-4" dirty="0">
                <a:latin typeface="Calibri"/>
                <a:cs typeface="Calibri"/>
              </a:rPr>
              <a:t>análisis</a:t>
            </a:r>
            <a:r>
              <a:rPr sz="2100" b="1" spc="15" dirty="0">
                <a:latin typeface="Calibri"/>
                <a:cs typeface="Calibri"/>
              </a:rPr>
              <a:t> </a:t>
            </a:r>
            <a:r>
              <a:rPr sz="2100" b="1" spc="-4" dirty="0">
                <a:latin typeface="Calibri"/>
                <a:cs typeface="Calibri"/>
              </a:rPr>
              <a:t>de</a:t>
            </a:r>
            <a:r>
              <a:rPr sz="2100" b="1" dirty="0">
                <a:latin typeface="Calibri"/>
                <a:cs typeface="Calibri"/>
              </a:rPr>
              <a:t> </a:t>
            </a:r>
            <a:r>
              <a:rPr sz="2100" b="1" spc="-4" dirty="0">
                <a:latin typeface="Calibri"/>
                <a:cs typeface="Calibri"/>
              </a:rPr>
              <a:t>la</a:t>
            </a:r>
            <a:r>
              <a:rPr sz="2100" b="1" spc="4" dirty="0">
                <a:latin typeface="Calibri"/>
                <a:cs typeface="Calibri"/>
              </a:rPr>
              <a:t> </a:t>
            </a:r>
            <a:r>
              <a:rPr sz="2100" b="1" spc="-8" dirty="0">
                <a:latin typeface="Calibri"/>
                <a:cs typeface="Calibri"/>
              </a:rPr>
              <a:t>Información.</a:t>
            </a:r>
            <a:endParaRPr sz="2100" dirty="0">
              <a:latin typeface="Calibri"/>
              <a:cs typeface="Calibri"/>
            </a:endParaRPr>
          </a:p>
          <a:p>
            <a:pPr marL="352425" marR="5715" indent="-342900" algn="just">
              <a:lnSpc>
                <a:spcPts val="2273"/>
              </a:lnSpc>
              <a:spcBef>
                <a:spcPts val="784"/>
              </a:spcBef>
              <a:buFont typeface="Arial" panose="020B0604020202020204" pitchFamily="34" charset="0"/>
              <a:buChar char="•"/>
              <a:tabLst>
                <a:tab pos="1473517" algn="l"/>
                <a:tab pos="2326481" algn="l"/>
                <a:tab pos="2861309" algn="l"/>
                <a:tab pos="3263741" algn="l"/>
                <a:tab pos="3622834" algn="l"/>
                <a:tab pos="4403408" algn="l"/>
                <a:tab pos="5376386" algn="l"/>
                <a:tab pos="5805011" algn="l"/>
                <a:tab pos="6892290" algn="l"/>
                <a:tab pos="7286625" algn="l"/>
              </a:tabLst>
            </a:pPr>
            <a:r>
              <a:rPr sz="2100" b="1" spc="-4" dirty="0">
                <a:latin typeface="Calibri"/>
                <a:cs typeface="Calibri"/>
              </a:rPr>
              <a:t>I</a:t>
            </a:r>
            <a:r>
              <a:rPr sz="2100" b="1" spc="-15" dirty="0">
                <a:latin typeface="Calibri"/>
                <a:cs typeface="Calibri"/>
              </a:rPr>
              <a:t>n</a:t>
            </a:r>
            <a:r>
              <a:rPr sz="2100" b="1" spc="-38" dirty="0">
                <a:latin typeface="Calibri"/>
                <a:cs typeface="Calibri"/>
              </a:rPr>
              <a:t>f</a:t>
            </a:r>
            <a:r>
              <a:rPr sz="2100" b="1" spc="-4" dirty="0">
                <a:latin typeface="Calibri"/>
                <a:cs typeface="Calibri"/>
              </a:rPr>
              <a:t>or</a:t>
            </a:r>
            <a:r>
              <a:rPr sz="2100" b="1" dirty="0">
                <a:latin typeface="Calibri"/>
                <a:cs typeface="Calibri"/>
              </a:rPr>
              <a:t>m</a:t>
            </a:r>
            <a:r>
              <a:rPr sz="2100" b="1" spc="-4" dirty="0">
                <a:latin typeface="Calibri"/>
                <a:cs typeface="Calibri"/>
              </a:rPr>
              <a:t>a</a:t>
            </a:r>
            <a:r>
              <a:rPr sz="2100" b="1" dirty="0">
                <a:latin typeface="Calibri"/>
                <a:cs typeface="Calibri"/>
              </a:rPr>
              <a:t>ci</a:t>
            </a:r>
            <a:r>
              <a:rPr sz="2100" b="1" spc="-4" dirty="0">
                <a:latin typeface="Calibri"/>
                <a:cs typeface="Calibri"/>
              </a:rPr>
              <a:t>ón</a:t>
            </a:r>
            <a:r>
              <a:rPr sz="2100" b="1" dirty="0">
                <a:latin typeface="Calibri"/>
                <a:cs typeface="Calibri"/>
              </a:rPr>
              <a:t>	</a:t>
            </a:r>
            <a:r>
              <a:rPr sz="2100" b="1" spc="-4" dirty="0">
                <a:latin typeface="Calibri"/>
                <a:cs typeface="Calibri"/>
              </a:rPr>
              <a:t>se</a:t>
            </a:r>
            <a:r>
              <a:rPr sz="2100" b="1" spc="-15" dirty="0">
                <a:latin typeface="Calibri"/>
                <a:cs typeface="Calibri"/>
              </a:rPr>
              <a:t>g</a:t>
            </a:r>
            <a:r>
              <a:rPr sz="2100" b="1" dirty="0">
                <a:latin typeface="Calibri"/>
                <a:cs typeface="Calibri"/>
              </a:rPr>
              <a:t>u</a:t>
            </a:r>
            <a:r>
              <a:rPr sz="2100" b="1" spc="-53" dirty="0">
                <a:latin typeface="Calibri"/>
                <a:cs typeface="Calibri"/>
              </a:rPr>
              <a:t>r</a:t>
            </a:r>
            <a:r>
              <a:rPr sz="2100" b="1" spc="-4" dirty="0">
                <a:latin typeface="Calibri"/>
                <a:cs typeface="Calibri"/>
              </a:rPr>
              <a:t>a</a:t>
            </a:r>
            <a:r>
              <a:rPr sz="2100" b="1" dirty="0">
                <a:latin typeface="Calibri"/>
                <a:cs typeface="Calibri"/>
              </a:rPr>
              <a:t>	</a:t>
            </a:r>
            <a:r>
              <a:rPr sz="2100" spc="-8" dirty="0">
                <a:latin typeface="Calibri"/>
                <a:cs typeface="Calibri"/>
              </a:rPr>
              <a:t>qu</a:t>
            </a:r>
            <a:r>
              <a:rPr sz="2100" spc="-4" dirty="0">
                <a:latin typeface="Calibri"/>
                <a:cs typeface="Calibri"/>
              </a:rPr>
              <a:t>e</a:t>
            </a:r>
            <a:r>
              <a:rPr sz="2100" dirty="0">
                <a:latin typeface="Calibri"/>
                <a:cs typeface="Calibri"/>
              </a:rPr>
              <a:t>	</a:t>
            </a:r>
            <a:r>
              <a:rPr sz="2100" spc="-11" dirty="0">
                <a:latin typeface="Calibri"/>
                <a:cs typeface="Calibri"/>
              </a:rPr>
              <a:t>n</a:t>
            </a:r>
            <a:r>
              <a:rPr sz="2100" spc="-4" dirty="0">
                <a:latin typeface="Calibri"/>
                <a:cs typeface="Calibri"/>
              </a:rPr>
              <a:t>o</a:t>
            </a:r>
            <a:r>
              <a:rPr sz="2100" dirty="0">
                <a:latin typeface="Calibri"/>
                <a:cs typeface="Calibri"/>
              </a:rPr>
              <a:t>	s</a:t>
            </a:r>
            <a:r>
              <a:rPr sz="2100" spc="-4" dirty="0">
                <a:latin typeface="Calibri"/>
                <a:cs typeface="Calibri"/>
              </a:rPr>
              <a:t>e</a:t>
            </a:r>
            <a:r>
              <a:rPr sz="2100" dirty="0">
                <a:latin typeface="Calibri"/>
                <a:cs typeface="Calibri"/>
              </a:rPr>
              <a:t>	</a:t>
            </a:r>
            <a:r>
              <a:rPr sz="2100" spc="-11" dirty="0">
                <a:latin typeface="Calibri"/>
                <a:cs typeface="Calibri"/>
              </a:rPr>
              <a:t>a</a:t>
            </a:r>
            <a:r>
              <a:rPr sz="2100" spc="-60" dirty="0">
                <a:latin typeface="Calibri"/>
                <a:cs typeface="Calibri"/>
              </a:rPr>
              <a:t>f</a:t>
            </a:r>
            <a:r>
              <a:rPr sz="2100" spc="-4" dirty="0">
                <a:latin typeface="Calibri"/>
                <a:cs typeface="Calibri"/>
              </a:rPr>
              <a:t>ec</a:t>
            </a:r>
            <a:r>
              <a:rPr sz="2100" spc="-30" dirty="0">
                <a:latin typeface="Calibri"/>
                <a:cs typeface="Calibri"/>
              </a:rPr>
              <a:t>t</a:t>
            </a:r>
            <a:r>
              <a:rPr sz="2100" spc="-4" dirty="0">
                <a:latin typeface="Calibri"/>
                <a:cs typeface="Calibri"/>
              </a:rPr>
              <a:t>a</a:t>
            </a:r>
            <a:r>
              <a:rPr sz="2100" dirty="0">
                <a:latin typeface="Calibri"/>
                <a:cs typeface="Calibri"/>
              </a:rPr>
              <a:t>	</a:t>
            </a:r>
            <a:r>
              <a:rPr sz="2100" spc="-8" dirty="0">
                <a:latin typeface="Calibri"/>
                <a:cs typeface="Calibri"/>
              </a:rPr>
              <a:t>du</a:t>
            </a:r>
            <a:r>
              <a:rPr sz="2100" spc="-53" dirty="0">
                <a:latin typeface="Calibri"/>
                <a:cs typeface="Calibri"/>
              </a:rPr>
              <a:t>r</a:t>
            </a:r>
            <a:r>
              <a:rPr sz="2100" spc="-4" dirty="0">
                <a:latin typeface="Calibri"/>
                <a:cs typeface="Calibri"/>
              </a:rPr>
              <a:t>a</a:t>
            </a:r>
            <a:r>
              <a:rPr sz="2100" spc="-26" dirty="0">
                <a:latin typeface="Calibri"/>
                <a:cs typeface="Calibri"/>
              </a:rPr>
              <a:t>nt</a:t>
            </a:r>
            <a:r>
              <a:rPr sz="2100" spc="-4" dirty="0">
                <a:latin typeface="Calibri"/>
                <a:cs typeface="Calibri"/>
              </a:rPr>
              <a:t>e</a:t>
            </a:r>
            <a:r>
              <a:rPr sz="2100" dirty="0">
                <a:latin typeface="Calibri"/>
                <a:cs typeface="Calibri"/>
              </a:rPr>
              <a:t>	</a:t>
            </a:r>
            <a:r>
              <a:rPr sz="2100" spc="-4" dirty="0" err="1">
                <a:latin typeface="Calibri"/>
                <a:cs typeface="Calibri"/>
              </a:rPr>
              <a:t>los</a:t>
            </a:r>
            <a:r>
              <a:rPr lang="es-MX" sz="2100" spc="-4" dirty="0">
                <a:latin typeface="Calibri"/>
                <a:cs typeface="Calibri"/>
              </a:rPr>
              <a:t> </a:t>
            </a:r>
            <a:r>
              <a:rPr sz="2100" spc="-8" dirty="0" err="1">
                <a:latin typeface="Calibri"/>
                <a:cs typeface="Calibri"/>
              </a:rPr>
              <a:t>p</a:t>
            </a:r>
            <a:r>
              <a:rPr sz="2100" spc="-49" dirty="0" err="1">
                <a:latin typeface="Calibri"/>
                <a:cs typeface="Calibri"/>
              </a:rPr>
              <a:t>r</a:t>
            </a:r>
            <a:r>
              <a:rPr sz="2100" spc="-8" dirty="0" err="1">
                <a:latin typeface="Calibri"/>
                <a:cs typeface="Calibri"/>
              </a:rPr>
              <a:t>oc</a:t>
            </a:r>
            <a:r>
              <a:rPr sz="2100" spc="4" dirty="0" err="1">
                <a:latin typeface="Calibri"/>
                <a:cs typeface="Calibri"/>
              </a:rPr>
              <a:t>e</a:t>
            </a:r>
            <a:r>
              <a:rPr sz="2100" dirty="0" err="1">
                <a:latin typeface="Calibri"/>
                <a:cs typeface="Calibri"/>
              </a:rPr>
              <a:t>s</a:t>
            </a:r>
            <a:r>
              <a:rPr sz="2100" spc="-8" dirty="0" err="1">
                <a:latin typeface="Calibri"/>
                <a:cs typeface="Calibri"/>
              </a:rPr>
              <a:t>o</a:t>
            </a:r>
            <a:r>
              <a:rPr sz="2100" spc="-4" dirty="0" err="1">
                <a:latin typeface="Calibri"/>
                <a:cs typeface="Calibri"/>
              </a:rPr>
              <a:t>s</a:t>
            </a:r>
            <a:r>
              <a:rPr sz="2100" dirty="0">
                <a:latin typeface="Calibri"/>
                <a:cs typeface="Calibri"/>
              </a:rPr>
              <a:t>	</a:t>
            </a:r>
            <a:r>
              <a:rPr sz="2100" spc="-11" dirty="0">
                <a:latin typeface="Calibri"/>
                <a:cs typeface="Calibri"/>
              </a:rPr>
              <a:t>d</a:t>
            </a:r>
            <a:r>
              <a:rPr sz="2100" spc="-4" dirty="0">
                <a:latin typeface="Calibri"/>
                <a:cs typeface="Calibri"/>
              </a:rPr>
              <a:t>e</a:t>
            </a:r>
            <a:r>
              <a:rPr sz="2100" dirty="0">
                <a:latin typeface="Calibri"/>
                <a:cs typeface="Calibri"/>
              </a:rPr>
              <a:t>	</a:t>
            </a:r>
            <a:r>
              <a:rPr sz="2100" spc="-8" dirty="0">
                <a:latin typeface="Calibri"/>
                <a:cs typeface="Calibri"/>
              </a:rPr>
              <a:t>p</a:t>
            </a:r>
            <a:r>
              <a:rPr sz="2100" spc="-41" dirty="0">
                <a:latin typeface="Calibri"/>
                <a:cs typeface="Calibri"/>
              </a:rPr>
              <a:t>r</a:t>
            </a:r>
            <a:r>
              <a:rPr sz="2100" spc="-8" dirty="0">
                <a:latin typeface="Calibri"/>
                <a:cs typeface="Calibri"/>
              </a:rPr>
              <a:t>oduc</a:t>
            </a:r>
            <a:r>
              <a:rPr sz="2100" dirty="0">
                <a:latin typeface="Calibri"/>
                <a:cs typeface="Calibri"/>
              </a:rPr>
              <a:t>c</a:t>
            </a:r>
            <a:r>
              <a:rPr sz="2100" spc="-4" dirty="0">
                <a:latin typeface="Calibri"/>
                <a:cs typeface="Calibri"/>
              </a:rPr>
              <a:t>i</a:t>
            </a:r>
            <a:r>
              <a:rPr sz="2100" spc="8" dirty="0">
                <a:latin typeface="Calibri"/>
                <a:cs typeface="Calibri"/>
              </a:rPr>
              <a:t>ó</a:t>
            </a:r>
            <a:r>
              <a:rPr sz="2100" spc="-8" dirty="0">
                <a:latin typeface="Calibri"/>
                <a:cs typeface="Calibri"/>
              </a:rPr>
              <a:t>n,  </a:t>
            </a:r>
            <a:r>
              <a:rPr sz="2100" spc="-4" dirty="0">
                <a:latin typeface="Calibri"/>
                <a:cs typeface="Calibri"/>
              </a:rPr>
              <a:t>análisis,</a:t>
            </a:r>
            <a:r>
              <a:rPr sz="2100" dirty="0">
                <a:latin typeface="Calibri"/>
                <a:cs typeface="Calibri"/>
              </a:rPr>
              <a:t> </a:t>
            </a:r>
            <a:r>
              <a:rPr sz="2100" spc="-8" dirty="0">
                <a:latin typeface="Calibri"/>
                <a:cs typeface="Calibri"/>
              </a:rPr>
              <a:t>transmisión,</a:t>
            </a:r>
            <a:r>
              <a:rPr sz="2100" spc="38" dirty="0">
                <a:latin typeface="Calibri"/>
                <a:cs typeface="Calibri"/>
              </a:rPr>
              <a:t> </a:t>
            </a:r>
            <a:r>
              <a:rPr sz="2100" spc="-8" dirty="0">
                <a:latin typeface="Calibri"/>
                <a:cs typeface="Calibri"/>
              </a:rPr>
              <a:t>publicación</a:t>
            </a:r>
            <a:r>
              <a:rPr sz="2100" spc="30" dirty="0">
                <a:latin typeface="Calibri"/>
                <a:cs typeface="Calibri"/>
              </a:rPr>
              <a:t> </a:t>
            </a:r>
            <a:r>
              <a:rPr sz="2100" spc="-4" dirty="0">
                <a:latin typeface="Calibri"/>
                <a:cs typeface="Calibri"/>
              </a:rPr>
              <a:t>y </a:t>
            </a:r>
            <a:r>
              <a:rPr sz="2100" spc="-8" dirty="0">
                <a:latin typeface="Calibri"/>
                <a:cs typeface="Calibri"/>
              </a:rPr>
              <a:t>conservación.</a:t>
            </a:r>
            <a:endParaRPr sz="2100" dirty="0">
              <a:latin typeface="Calibri"/>
              <a:cs typeface="Calibri"/>
            </a:endParaRPr>
          </a:p>
          <a:p>
            <a:pPr marL="352425" marR="4763" indent="-342900" algn="just">
              <a:lnSpc>
                <a:spcPts val="2265"/>
              </a:lnSpc>
              <a:spcBef>
                <a:spcPts val="746"/>
              </a:spcBef>
              <a:buFont typeface="Arial" panose="020B0604020202020204" pitchFamily="34" charset="0"/>
              <a:buChar char="•"/>
            </a:pPr>
            <a:r>
              <a:rPr sz="2100" b="1" spc="-11" dirty="0">
                <a:latin typeface="Calibri"/>
                <a:cs typeface="Calibri"/>
              </a:rPr>
              <a:t>Mejora</a:t>
            </a:r>
            <a:r>
              <a:rPr sz="2100" b="1" spc="98" dirty="0">
                <a:latin typeface="Calibri"/>
                <a:cs typeface="Calibri"/>
              </a:rPr>
              <a:t> </a:t>
            </a:r>
            <a:r>
              <a:rPr sz="2100" b="1" spc="-4" dirty="0">
                <a:latin typeface="Calibri"/>
                <a:cs typeface="Calibri"/>
              </a:rPr>
              <a:t>en</a:t>
            </a:r>
            <a:r>
              <a:rPr sz="2100" b="1" spc="109" dirty="0">
                <a:latin typeface="Calibri"/>
                <a:cs typeface="Calibri"/>
              </a:rPr>
              <a:t> </a:t>
            </a:r>
            <a:r>
              <a:rPr sz="2100" b="1" spc="-4" dirty="0">
                <a:latin typeface="Calibri"/>
                <a:cs typeface="Calibri"/>
              </a:rPr>
              <a:t>los</a:t>
            </a:r>
            <a:r>
              <a:rPr sz="2100" b="1" spc="101" dirty="0">
                <a:latin typeface="Calibri"/>
                <a:cs typeface="Calibri"/>
              </a:rPr>
              <a:t> </a:t>
            </a:r>
            <a:r>
              <a:rPr sz="2100" b="1" spc="-4" dirty="0">
                <a:latin typeface="Calibri"/>
                <a:cs typeface="Calibri"/>
              </a:rPr>
              <a:t>canales</a:t>
            </a:r>
            <a:r>
              <a:rPr sz="2100" b="1" spc="109" dirty="0">
                <a:latin typeface="Calibri"/>
                <a:cs typeface="Calibri"/>
              </a:rPr>
              <a:t> </a:t>
            </a:r>
            <a:r>
              <a:rPr sz="2100" b="1" spc="-4" dirty="0">
                <a:latin typeface="Calibri"/>
                <a:cs typeface="Calibri"/>
              </a:rPr>
              <a:t>de</a:t>
            </a:r>
            <a:r>
              <a:rPr sz="2100" b="1" spc="105" dirty="0">
                <a:latin typeface="Calibri"/>
                <a:cs typeface="Calibri"/>
              </a:rPr>
              <a:t> </a:t>
            </a:r>
            <a:r>
              <a:rPr sz="2100" b="1" spc="-8" dirty="0">
                <a:latin typeface="Calibri"/>
                <a:cs typeface="Calibri"/>
              </a:rPr>
              <a:t>información</a:t>
            </a:r>
            <a:r>
              <a:rPr sz="2100" b="1" spc="98" dirty="0">
                <a:latin typeface="Calibri"/>
                <a:cs typeface="Calibri"/>
              </a:rPr>
              <a:t> </a:t>
            </a:r>
            <a:r>
              <a:rPr sz="2100" spc="-8" dirty="0">
                <a:latin typeface="Calibri"/>
                <a:cs typeface="Calibri"/>
              </a:rPr>
              <a:t>internos</a:t>
            </a:r>
            <a:r>
              <a:rPr sz="2100" spc="101" dirty="0">
                <a:latin typeface="Calibri"/>
                <a:cs typeface="Calibri"/>
              </a:rPr>
              <a:t> </a:t>
            </a:r>
            <a:r>
              <a:rPr sz="2100" spc="-4" dirty="0">
                <a:latin typeface="Calibri"/>
                <a:cs typeface="Calibri"/>
              </a:rPr>
              <a:t>y</a:t>
            </a:r>
            <a:r>
              <a:rPr sz="2100" spc="116" dirty="0">
                <a:latin typeface="Calibri"/>
                <a:cs typeface="Calibri"/>
              </a:rPr>
              <a:t> </a:t>
            </a:r>
            <a:r>
              <a:rPr sz="2100" spc="-8" dirty="0">
                <a:latin typeface="Calibri"/>
                <a:cs typeface="Calibri"/>
              </a:rPr>
              <a:t>externos,</a:t>
            </a:r>
            <a:r>
              <a:rPr sz="2100" spc="98" dirty="0">
                <a:latin typeface="Calibri"/>
                <a:cs typeface="Calibri"/>
              </a:rPr>
              <a:t> </a:t>
            </a:r>
            <a:r>
              <a:rPr sz="2100" spc="-8" dirty="0">
                <a:latin typeface="Calibri"/>
                <a:cs typeface="Calibri"/>
              </a:rPr>
              <a:t>c</a:t>
            </a:r>
            <a:r>
              <a:rPr sz="2100" u="heavy" spc="-8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omo</a:t>
            </a:r>
            <a:r>
              <a:rPr sz="2100" u="heavy" spc="10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100" u="heavy" spc="-11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resultado</a:t>
            </a:r>
            <a:r>
              <a:rPr sz="2100" u="heavy" spc="113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100" u="heavy" spc="-8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de </a:t>
            </a:r>
            <a:r>
              <a:rPr sz="2100" spc="-465" dirty="0">
                <a:latin typeface="Calibri"/>
                <a:cs typeface="Calibri"/>
              </a:rPr>
              <a:t> </a:t>
            </a:r>
            <a:r>
              <a:rPr sz="2100" u="heavy" spc="-4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la</a:t>
            </a:r>
            <a:r>
              <a:rPr sz="2100" u="heavy" spc="4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100" u="heavy" spc="-8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evaluación</a:t>
            </a:r>
            <a:r>
              <a:rPr sz="2100" u="heavy" spc="-4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de</a:t>
            </a:r>
            <a:r>
              <a:rPr sz="2100" u="heavy" spc="11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100" u="heavy" spc="-8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la</a:t>
            </a:r>
            <a:r>
              <a:rPr sz="2100" u="heavy" spc="-4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100" u="heavy" spc="-11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efectividad</a:t>
            </a:r>
            <a:r>
              <a:rPr sz="2100" u="heavy" spc="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100" u="heavy" spc="-4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de</a:t>
            </a:r>
            <a:r>
              <a:rPr sz="2100" u="heavy" spc="4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100" u="heavy" spc="-4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los</a:t>
            </a:r>
            <a:r>
              <a:rPr sz="2100" u="heavy" spc="4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100" u="heavy" spc="-8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mismos.</a:t>
            </a:r>
            <a:endParaRPr sz="2100" dirty="0">
              <a:latin typeface="Calibri"/>
              <a:cs typeface="Calibri"/>
            </a:endParaRPr>
          </a:p>
          <a:p>
            <a:pPr marL="352425" marR="3810" indent="-342900" algn="just">
              <a:lnSpc>
                <a:spcPct val="90000"/>
              </a:lnSpc>
              <a:spcBef>
                <a:spcPts val="716"/>
              </a:spcBef>
              <a:buFont typeface="Arial" panose="020B0604020202020204" pitchFamily="34" charset="0"/>
              <a:buChar char="•"/>
            </a:pPr>
            <a:r>
              <a:rPr sz="2100" b="1" dirty="0">
                <a:latin typeface="Calibri"/>
                <a:cs typeface="Calibri"/>
              </a:rPr>
              <a:t>La </a:t>
            </a:r>
            <a:r>
              <a:rPr sz="2100" b="1" spc="-8" dirty="0">
                <a:latin typeface="Calibri"/>
                <a:cs typeface="Calibri"/>
              </a:rPr>
              <a:t>información </a:t>
            </a:r>
            <a:r>
              <a:rPr sz="2100" b="1" spc="-4" dirty="0">
                <a:latin typeface="Calibri"/>
                <a:cs typeface="Calibri"/>
              </a:rPr>
              <a:t>que se soporta en el uso de </a:t>
            </a:r>
            <a:r>
              <a:rPr sz="2100" b="1" dirty="0">
                <a:latin typeface="Calibri"/>
                <a:cs typeface="Calibri"/>
              </a:rPr>
              <a:t>las </a:t>
            </a:r>
            <a:r>
              <a:rPr sz="2100" b="1" spc="-4" dirty="0">
                <a:latin typeface="Calibri"/>
                <a:cs typeface="Calibri"/>
              </a:rPr>
              <a:t>TIC</a:t>
            </a:r>
            <a:r>
              <a:rPr sz="2100" spc="-4" dirty="0">
                <a:latin typeface="Calibri"/>
                <a:cs typeface="Calibri"/>
              </a:rPr>
              <a:t>, se </a:t>
            </a:r>
            <a:r>
              <a:rPr sz="2100" spc="-11" dirty="0">
                <a:latin typeface="Calibri"/>
                <a:cs typeface="Calibri"/>
              </a:rPr>
              <a:t>genera, </a:t>
            </a:r>
            <a:r>
              <a:rPr sz="2100" spc="-8" dirty="0">
                <a:latin typeface="Calibri"/>
                <a:cs typeface="Calibri"/>
              </a:rPr>
              <a:t>procesa </a:t>
            </a:r>
            <a:r>
              <a:rPr sz="2100" spc="-4" dirty="0">
                <a:latin typeface="Calibri"/>
                <a:cs typeface="Calibri"/>
              </a:rPr>
              <a:t>y </a:t>
            </a:r>
            <a:r>
              <a:rPr sz="2100" dirty="0">
                <a:latin typeface="Calibri"/>
                <a:cs typeface="Calibri"/>
              </a:rPr>
              <a:t> </a:t>
            </a:r>
            <a:r>
              <a:rPr sz="2100" spc="-11" dirty="0">
                <a:latin typeface="Calibri"/>
                <a:cs typeface="Calibri"/>
              </a:rPr>
              <a:t>transmite</a:t>
            </a:r>
            <a:r>
              <a:rPr sz="2100" spc="-8" dirty="0">
                <a:latin typeface="Calibri"/>
                <a:cs typeface="Calibri"/>
              </a:rPr>
              <a:t> </a:t>
            </a:r>
            <a:r>
              <a:rPr sz="2100" spc="-4" dirty="0">
                <a:latin typeface="Calibri"/>
                <a:cs typeface="Calibri"/>
              </a:rPr>
              <a:t>de</a:t>
            </a:r>
            <a:r>
              <a:rPr sz="2100" dirty="0">
                <a:latin typeface="Calibri"/>
                <a:cs typeface="Calibri"/>
              </a:rPr>
              <a:t> </a:t>
            </a:r>
            <a:r>
              <a:rPr sz="2100" spc="-11" dirty="0">
                <a:latin typeface="Calibri"/>
                <a:cs typeface="Calibri"/>
              </a:rPr>
              <a:t>manera</a:t>
            </a:r>
            <a:r>
              <a:rPr sz="2100" spc="-8" dirty="0">
                <a:latin typeface="Calibri"/>
                <a:cs typeface="Calibri"/>
              </a:rPr>
              <a:t> </a:t>
            </a:r>
            <a:r>
              <a:rPr sz="2100" spc="-11" dirty="0">
                <a:latin typeface="Calibri"/>
                <a:cs typeface="Calibri"/>
              </a:rPr>
              <a:t>segura,</a:t>
            </a:r>
            <a:r>
              <a:rPr sz="2100" spc="-8" dirty="0">
                <a:latin typeface="Calibri"/>
                <a:cs typeface="Calibri"/>
              </a:rPr>
              <a:t> </a:t>
            </a:r>
            <a:r>
              <a:rPr sz="2100" spc="-15" dirty="0">
                <a:latin typeface="Calibri"/>
                <a:cs typeface="Calibri"/>
              </a:rPr>
              <a:t>garantizando</a:t>
            </a:r>
            <a:r>
              <a:rPr sz="2100" spc="-11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su</a:t>
            </a:r>
            <a:r>
              <a:rPr sz="2100" spc="4" dirty="0">
                <a:latin typeface="Calibri"/>
                <a:cs typeface="Calibri"/>
              </a:rPr>
              <a:t> </a:t>
            </a:r>
            <a:r>
              <a:rPr sz="2100" spc="-4" dirty="0">
                <a:latin typeface="Calibri"/>
                <a:cs typeface="Calibri"/>
              </a:rPr>
              <a:t>disponibilidad,</a:t>
            </a:r>
            <a:r>
              <a:rPr sz="2100" dirty="0">
                <a:latin typeface="Calibri"/>
                <a:cs typeface="Calibri"/>
              </a:rPr>
              <a:t> </a:t>
            </a:r>
            <a:r>
              <a:rPr sz="2100" spc="-8" dirty="0">
                <a:latin typeface="Calibri"/>
                <a:cs typeface="Calibri"/>
              </a:rPr>
              <a:t>integridad</a:t>
            </a:r>
            <a:r>
              <a:rPr sz="2100" spc="-4" dirty="0">
                <a:latin typeface="Calibri"/>
                <a:cs typeface="Calibri"/>
              </a:rPr>
              <a:t> y </a:t>
            </a:r>
            <a:r>
              <a:rPr sz="2100" dirty="0">
                <a:latin typeface="Calibri"/>
                <a:cs typeface="Calibri"/>
              </a:rPr>
              <a:t> </a:t>
            </a:r>
            <a:r>
              <a:rPr sz="2100" spc="-11" dirty="0">
                <a:latin typeface="Calibri"/>
                <a:cs typeface="Calibri"/>
              </a:rPr>
              <a:t>veracidad.</a:t>
            </a:r>
            <a:endParaRPr sz="2100" dirty="0">
              <a:latin typeface="Calibri"/>
              <a:cs typeface="Calibri"/>
            </a:endParaRPr>
          </a:p>
          <a:p>
            <a:pPr marL="352425" indent="-342900" algn="just">
              <a:lnSpc>
                <a:spcPts val="2396"/>
              </a:lnSpc>
              <a:spcBef>
                <a:spcPts val="506"/>
              </a:spcBef>
              <a:buFont typeface="Arial" panose="020B0604020202020204" pitchFamily="34" charset="0"/>
              <a:buChar char="•"/>
            </a:pPr>
            <a:r>
              <a:rPr sz="2100" b="1" spc="-8" dirty="0">
                <a:latin typeface="Calibri"/>
                <a:cs typeface="Calibri"/>
              </a:rPr>
              <a:t>Gestión</a:t>
            </a:r>
            <a:r>
              <a:rPr sz="2100" b="1" spc="683" dirty="0">
                <a:latin typeface="Calibri"/>
                <a:cs typeface="Calibri"/>
              </a:rPr>
              <a:t> </a:t>
            </a:r>
            <a:r>
              <a:rPr sz="2100" b="1" dirty="0">
                <a:latin typeface="Calibri"/>
                <a:cs typeface="Calibri"/>
              </a:rPr>
              <a:t>de</a:t>
            </a:r>
            <a:r>
              <a:rPr sz="2100" b="1" spc="689" dirty="0">
                <a:latin typeface="Calibri"/>
                <a:cs typeface="Calibri"/>
              </a:rPr>
              <a:t> </a:t>
            </a:r>
            <a:r>
              <a:rPr sz="2100" b="1" dirty="0">
                <a:latin typeface="Calibri"/>
                <a:cs typeface="Calibri"/>
              </a:rPr>
              <a:t>la</a:t>
            </a:r>
            <a:r>
              <a:rPr sz="2100" b="1" spc="698" dirty="0">
                <a:latin typeface="Calibri"/>
                <a:cs typeface="Calibri"/>
              </a:rPr>
              <a:t> </a:t>
            </a:r>
            <a:r>
              <a:rPr sz="2100" b="1" spc="-8" dirty="0">
                <a:latin typeface="Calibri"/>
                <a:cs typeface="Calibri"/>
              </a:rPr>
              <a:t>información</a:t>
            </a:r>
            <a:r>
              <a:rPr sz="2100" b="1" spc="679" dirty="0">
                <a:latin typeface="Calibri"/>
                <a:cs typeface="Calibri"/>
              </a:rPr>
              <a:t> </a:t>
            </a:r>
            <a:r>
              <a:rPr sz="2100" b="1" spc="-4" dirty="0">
                <a:latin typeface="Calibri"/>
                <a:cs typeface="Calibri"/>
              </a:rPr>
              <a:t>que</a:t>
            </a:r>
            <a:r>
              <a:rPr sz="2100" b="1" spc="698" dirty="0">
                <a:latin typeface="Calibri"/>
                <a:cs typeface="Calibri"/>
              </a:rPr>
              <a:t> </a:t>
            </a:r>
            <a:r>
              <a:rPr sz="2100" b="1" spc="-8" dirty="0">
                <a:latin typeface="Calibri"/>
                <a:cs typeface="Calibri"/>
              </a:rPr>
              <a:t>asegura</a:t>
            </a:r>
            <a:r>
              <a:rPr sz="2100" b="1" spc="694" dirty="0">
                <a:latin typeface="Calibri"/>
                <a:cs typeface="Calibri"/>
              </a:rPr>
              <a:t> </a:t>
            </a:r>
            <a:r>
              <a:rPr sz="2100" b="1" dirty="0">
                <a:latin typeface="Calibri"/>
                <a:cs typeface="Calibri"/>
              </a:rPr>
              <a:t>la</a:t>
            </a:r>
            <a:r>
              <a:rPr sz="2100" b="1" spc="698" dirty="0">
                <a:latin typeface="Calibri"/>
                <a:cs typeface="Calibri"/>
              </a:rPr>
              <a:t> </a:t>
            </a:r>
            <a:r>
              <a:rPr sz="2100" b="1" spc="-4" dirty="0">
                <a:latin typeface="Calibri"/>
                <a:cs typeface="Calibri"/>
              </a:rPr>
              <a:t>conservación</a:t>
            </a:r>
            <a:r>
              <a:rPr sz="2100" b="1" spc="698" dirty="0">
                <a:latin typeface="Calibri"/>
                <a:cs typeface="Calibri"/>
              </a:rPr>
              <a:t> </a:t>
            </a:r>
            <a:r>
              <a:rPr sz="2100" b="1" spc="-4" dirty="0">
                <a:latin typeface="Calibri"/>
                <a:cs typeface="Calibri"/>
              </a:rPr>
              <a:t>de</a:t>
            </a:r>
            <a:r>
              <a:rPr sz="2100" b="1" spc="694" dirty="0">
                <a:latin typeface="Calibri"/>
                <a:cs typeface="Calibri"/>
              </a:rPr>
              <a:t> </a:t>
            </a:r>
            <a:r>
              <a:rPr sz="2100" b="1" dirty="0">
                <a:latin typeface="Calibri"/>
                <a:cs typeface="Calibri"/>
              </a:rPr>
              <a:t>la</a:t>
            </a:r>
            <a:r>
              <a:rPr sz="2100" b="1" spc="698" dirty="0">
                <a:latin typeface="Calibri"/>
                <a:cs typeface="Calibri"/>
              </a:rPr>
              <a:t> </a:t>
            </a:r>
            <a:r>
              <a:rPr sz="2100" b="1" spc="-4" dirty="0" err="1">
                <a:latin typeface="Calibri"/>
                <a:cs typeface="Calibri"/>
              </a:rPr>
              <a:t>memoria</a:t>
            </a:r>
            <a:r>
              <a:rPr lang="es-MX" sz="2100" b="1" spc="-4" dirty="0">
                <a:latin typeface="Calibri"/>
                <a:cs typeface="Calibri"/>
              </a:rPr>
              <a:t> </a:t>
            </a:r>
            <a:r>
              <a:rPr sz="2100" spc="-4" dirty="0" err="1">
                <a:latin typeface="Calibri"/>
                <a:cs typeface="Calibri"/>
              </a:rPr>
              <a:t>institucional</a:t>
            </a:r>
            <a:r>
              <a:rPr sz="2100" spc="11" dirty="0">
                <a:latin typeface="Calibri"/>
                <a:cs typeface="Calibri"/>
              </a:rPr>
              <a:t> </a:t>
            </a:r>
            <a:r>
              <a:rPr sz="2100" spc="-4" dirty="0">
                <a:latin typeface="Calibri"/>
                <a:cs typeface="Calibri"/>
              </a:rPr>
              <a:t>y </a:t>
            </a:r>
            <a:r>
              <a:rPr sz="2100" spc="-8" dirty="0">
                <a:latin typeface="Calibri"/>
                <a:cs typeface="Calibri"/>
              </a:rPr>
              <a:t>la</a:t>
            </a:r>
            <a:r>
              <a:rPr sz="2100" spc="11" dirty="0">
                <a:latin typeface="Calibri"/>
                <a:cs typeface="Calibri"/>
              </a:rPr>
              <a:t> </a:t>
            </a:r>
            <a:r>
              <a:rPr sz="2100" spc="-8" dirty="0">
                <a:latin typeface="Calibri"/>
                <a:cs typeface="Calibri"/>
              </a:rPr>
              <a:t>evidencia</a:t>
            </a:r>
            <a:r>
              <a:rPr sz="2100" spc="19" dirty="0">
                <a:latin typeface="Calibri"/>
                <a:cs typeface="Calibri"/>
              </a:rPr>
              <a:t> </a:t>
            </a:r>
            <a:r>
              <a:rPr sz="2100" spc="-4" dirty="0">
                <a:latin typeface="Calibri"/>
                <a:cs typeface="Calibri"/>
              </a:rPr>
              <a:t>en</a:t>
            </a:r>
            <a:r>
              <a:rPr sz="2100" spc="11" dirty="0">
                <a:latin typeface="Calibri"/>
                <a:cs typeface="Calibri"/>
              </a:rPr>
              <a:t> </a:t>
            </a:r>
            <a:r>
              <a:rPr sz="2100" spc="-8" dirty="0">
                <a:latin typeface="Calibri"/>
                <a:cs typeface="Calibri"/>
              </a:rPr>
              <a:t>la</a:t>
            </a:r>
            <a:r>
              <a:rPr sz="2100" spc="-4" dirty="0">
                <a:latin typeface="Calibri"/>
                <a:cs typeface="Calibri"/>
              </a:rPr>
              <a:t> </a:t>
            </a:r>
            <a:r>
              <a:rPr sz="2100" spc="-15" dirty="0">
                <a:latin typeface="Calibri"/>
                <a:cs typeface="Calibri"/>
              </a:rPr>
              <a:t>defensa</a:t>
            </a:r>
            <a:r>
              <a:rPr sz="2100" spc="15" dirty="0">
                <a:latin typeface="Calibri"/>
                <a:cs typeface="Calibri"/>
              </a:rPr>
              <a:t> </a:t>
            </a:r>
            <a:r>
              <a:rPr sz="2100" spc="-11" dirty="0">
                <a:latin typeface="Calibri"/>
                <a:cs typeface="Calibri"/>
              </a:rPr>
              <a:t>jurídica</a:t>
            </a:r>
            <a:r>
              <a:rPr sz="2100" spc="26" dirty="0">
                <a:latin typeface="Calibri"/>
                <a:cs typeface="Calibri"/>
              </a:rPr>
              <a:t> </a:t>
            </a:r>
            <a:r>
              <a:rPr sz="2100" spc="-4" dirty="0">
                <a:latin typeface="Calibri"/>
                <a:cs typeface="Calibri"/>
              </a:rPr>
              <a:t>de</a:t>
            </a:r>
            <a:r>
              <a:rPr sz="2100" spc="15" dirty="0">
                <a:latin typeface="Calibri"/>
                <a:cs typeface="Calibri"/>
              </a:rPr>
              <a:t> </a:t>
            </a:r>
            <a:r>
              <a:rPr sz="2100" spc="-8" dirty="0">
                <a:latin typeface="Calibri"/>
                <a:cs typeface="Calibri"/>
              </a:rPr>
              <a:t>la</a:t>
            </a:r>
            <a:r>
              <a:rPr sz="2100" spc="-4" dirty="0">
                <a:latin typeface="Calibri"/>
                <a:cs typeface="Calibri"/>
              </a:rPr>
              <a:t> </a:t>
            </a:r>
            <a:r>
              <a:rPr sz="2100" spc="-8" dirty="0" err="1">
                <a:latin typeface="Calibri"/>
                <a:cs typeface="Calibri"/>
              </a:rPr>
              <a:t>entidad</a:t>
            </a:r>
            <a:r>
              <a:rPr sz="2100" spc="-8" dirty="0">
                <a:latin typeface="Calibri"/>
                <a:cs typeface="Calibri"/>
              </a:rPr>
              <a:t>.</a:t>
            </a:r>
            <a:endParaRPr lang="es-MX" sz="2100" spc="-8" dirty="0">
              <a:latin typeface="Calibri"/>
              <a:cs typeface="Calibri"/>
            </a:endParaRPr>
          </a:p>
          <a:p>
            <a:pPr marL="352425" indent="-342900" algn="just">
              <a:lnSpc>
                <a:spcPts val="2396"/>
              </a:lnSpc>
              <a:spcBef>
                <a:spcPts val="506"/>
              </a:spcBef>
              <a:buFont typeface="Arial" panose="020B0604020202020204" pitchFamily="34" charset="0"/>
              <a:buChar char="•"/>
            </a:pPr>
            <a:r>
              <a:rPr lang="es-MX" sz="2100" b="1" spc="-8" dirty="0">
                <a:latin typeface="Calibri"/>
                <a:cs typeface="Calibri"/>
              </a:rPr>
              <a:t>Necesidades de información identificadas </a:t>
            </a:r>
            <a:r>
              <a:rPr lang="es-MX" sz="2100" spc="-8" dirty="0">
                <a:latin typeface="Calibri"/>
                <a:cs typeface="Calibri"/>
              </a:rPr>
              <a:t>para la gestión interna y para atender los  requerimientos de los grupos de valor.</a:t>
            </a:r>
          </a:p>
          <a:p>
            <a:pPr marL="352425" indent="-342900" algn="just">
              <a:lnSpc>
                <a:spcPts val="2396"/>
              </a:lnSpc>
              <a:spcBef>
                <a:spcPts val="506"/>
              </a:spcBef>
              <a:buFont typeface="Arial" panose="020B0604020202020204" pitchFamily="34" charset="0"/>
              <a:buChar char="•"/>
            </a:pPr>
            <a:endParaRPr sz="21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47800" y="381000"/>
            <a:ext cx="5845969" cy="378469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9525">
              <a:spcBef>
                <a:spcPts val="71"/>
              </a:spcBef>
            </a:pPr>
            <a:r>
              <a:rPr spc="-15" dirty="0"/>
              <a:t>Atributos</a:t>
            </a:r>
            <a:r>
              <a:rPr spc="-11" dirty="0"/>
              <a:t> </a:t>
            </a:r>
            <a:r>
              <a:rPr spc="-4" dirty="0"/>
              <a:t>Calidad</a:t>
            </a:r>
            <a:r>
              <a:rPr dirty="0"/>
              <a:t> </a:t>
            </a:r>
            <a:r>
              <a:rPr spc="-8" dirty="0"/>
              <a:t>Gestión</a:t>
            </a:r>
            <a:r>
              <a:rPr spc="-4" dirty="0"/>
              <a:t> </a:t>
            </a:r>
            <a:r>
              <a:rPr spc="-11" dirty="0"/>
              <a:t>Documental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23850" y="959528"/>
            <a:ext cx="8496300" cy="5100338"/>
          </a:xfrm>
          <a:prstGeom prst="rect">
            <a:avLst/>
          </a:prstGeom>
        </p:spPr>
        <p:txBody>
          <a:bodyPr vert="horz" wrap="square" lIns="0" tIns="84296" rIns="0" bIns="0" rtlCol="0">
            <a:spAutoFit/>
          </a:bodyPr>
          <a:lstStyle/>
          <a:p>
            <a:pPr marL="180975" indent="-171926" algn="just">
              <a:lnSpc>
                <a:spcPts val="1684"/>
              </a:lnSpc>
              <a:spcBef>
                <a:spcPts val="300"/>
              </a:spcBef>
              <a:buFont typeface="Arial MT"/>
              <a:buChar char="•"/>
              <a:tabLst>
                <a:tab pos="180975" algn="l"/>
                <a:tab pos="181451" algn="l"/>
              </a:tabLst>
            </a:pPr>
            <a:r>
              <a:rPr sz="2000" b="1" spc="-8" dirty="0">
                <a:latin typeface="Calibri"/>
                <a:cs typeface="Calibri"/>
              </a:rPr>
              <a:t>Información</a:t>
            </a:r>
            <a:r>
              <a:rPr sz="2000" b="1" spc="26" dirty="0">
                <a:latin typeface="Calibri"/>
                <a:cs typeface="Calibri"/>
              </a:rPr>
              <a:t> </a:t>
            </a:r>
            <a:r>
              <a:rPr sz="2000" b="1" spc="-4" dirty="0">
                <a:latin typeface="Calibri"/>
                <a:cs typeface="Calibri"/>
              </a:rPr>
              <a:t>disponible</a:t>
            </a:r>
            <a:r>
              <a:rPr sz="2000" b="1" spc="4" dirty="0">
                <a:latin typeface="Calibri"/>
                <a:cs typeface="Calibri"/>
              </a:rPr>
              <a:t> </a:t>
            </a:r>
            <a:r>
              <a:rPr sz="2000" b="1" spc="-4" dirty="0">
                <a:latin typeface="Calibri"/>
                <a:cs typeface="Calibri"/>
              </a:rPr>
              <a:t>en</a:t>
            </a:r>
            <a:r>
              <a:rPr sz="2000" b="1" spc="11" dirty="0">
                <a:latin typeface="Calibri"/>
                <a:cs typeface="Calibri"/>
              </a:rPr>
              <a:t> </a:t>
            </a:r>
            <a:r>
              <a:rPr sz="2000" b="1" spc="-4" dirty="0">
                <a:latin typeface="Calibri"/>
                <a:cs typeface="Calibri"/>
              </a:rPr>
              <a:t>lenguaje</a:t>
            </a:r>
            <a:r>
              <a:rPr sz="2000" b="1" spc="8" dirty="0">
                <a:latin typeface="Calibri"/>
                <a:cs typeface="Calibri"/>
              </a:rPr>
              <a:t> </a:t>
            </a:r>
            <a:r>
              <a:rPr sz="2000" b="1" spc="-8" dirty="0">
                <a:latin typeface="Calibri"/>
                <a:cs typeface="Calibri"/>
              </a:rPr>
              <a:t>claro</a:t>
            </a:r>
            <a:r>
              <a:rPr sz="2000" b="1" spc="19" dirty="0">
                <a:latin typeface="Calibri"/>
                <a:cs typeface="Calibri"/>
              </a:rPr>
              <a:t> </a:t>
            </a:r>
            <a:r>
              <a:rPr sz="2000" b="1" spc="-4" dirty="0">
                <a:latin typeface="Calibri"/>
                <a:cs typeface="Calibri"/>
              </a:rPr>
              <a:t>y</a:t>
            </a:r>
            <a:r>
              <a:rPr sz="2000" b="1" dirty="0">
                <a:latin typeface="Calibri"/>
                <a:cs typeface="Calibri"/>
              </a:rPr>
              <a:t> </a:t>
            </a:r>
            <a:r>
              <a:rPr sz="2000" b="1" spc="-4" dirty="0">
                <a:latin typeface="Calibri"/>
                <a:cs typeface="Calibri"/>
              </a:rPr>
              <a:t>sencillo</a:t>
            </a:r>
            <a:r>
              <a:rPr sz="2000" b="1" spc="23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para</a:t>
            </a:r>
            <a:r>
              <a:rPr sz="2000" spc="-8" dirty="0">
                <a:latin typeface="Calibri"/>
                <a:cs typeface="Calibri"/>
              </a:rPr>
              <a:t> ofrecer</a:t>
            </a:r>
            <a:r>
              <a:rPr sz="2000" spc="8" dirty="0">
                <a:latin typeface="Calibri"/>
                <a:cs typeface="Calibri"/>
              </a:rPr>
              <a:t> </a:t>
            </a:r>
            <a:r>
              <a:rPr sz="2000" spc="-4" dirty="0">
                <a:latin typeface="Calibri"/>
                <a:cs typeface="Calibri"/>
              </a:rPr>
              <a:t>a los</a:t>
            </a:r>
            <a:r>
              <a:rPr sz="2000" spc="8" dirty="0">
                <a:latin typeface="Calibri"/>
                <a:cs typeface="Calibri"/>
              </a:rPr>
              <a:t> </a:t>
            </a:r>
            <a:r>
              <a:rPr sz="2000" spc="-4" dirty="0">
                <a:latin typeface="Calibri"/>
                <a:cs typeface="Calibri"/>
              </a:rPr>
              <a:t>ciudadanos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11" dirty="0">
                <a:latin typeface="Calibri"/>
                <a:cs typeface="Calibri"/>
              </a:rPr>
              <a:t>con</a:t>
            </a:r>
            <a:r>
              <a:rPr sz="2000" spc="4" dirty="0">
                <a:latin typeface="Calibri"/>
                <a:cs typeface="Calibri"/>
              </a:rPr>
              <a:t> </a:t>
            </a:r>
            <a:r>
              <a:rPr sz="2000" spc="-8" dirty="0">
                <a:latin typeface="Calibri"/>
                <a:cs typeface="Calibri"/>
              </a:rPr>
              <a:t>claras</a:t>
            </a:r>
            <a:r>
              <a:rPr lang="es-MX" sz="2000" spc="-8" dirty="0">
                <a:latin typeface="Calibri"/>
                <a:cs typeface="Calibri"/>
              </a:rPr>
              <a:t> </a:t>
            </a:r>
            <a:r>
              <a:rPr sz="2000" spc="-8" dirty="0">
                <a:latin typeface="Calibri"/>
                <a:cs typeface="Calibri"/>
              </a:rPr>
              <a:t>condiciones</a:t>
            </a:r>
            <a:r>
              <a:rPr sz="2000" spc="8" dirty="0">
                <a:latin typeface="Calibri"/>
                <a:cs typeface="Calibri"/>
              </a:rPr>
              <a:t> </a:t>
            </a:r>
            <a:r>
              <a:rPr sz="2000" spc="-4" dirty="0">
                <a:latin typeface="Calibri"/>
                <a:cs typeface="Calibri"/>
              </a:rPr>
              <a:t>de</a:t>
            </a:r>
            <a:r>
              <a:rPr sz="2000" spc="11" dirty="0">
                <a:latin typeface="Calibri"/>
                <a:cs typeface="Calibri"/>
              </a:rPr>
              <a:t> </a:t>
            </a:r>
            <a:r>
              <a:rPr sz="2000" spc="-8" dirty="0">
                <a:latin typeface="Calibri"/>
                <a:cs typeface="Calibri"/>
              </a:rPr>
              <a:t>tiempo,</a:t>
            </a:r>
            <a:r>
              <a:rPr sz="2000" spc="11" dirty="0">
                <a:latin typeface="Calibri"/>
                <a:cs typeface="Calibri"/>
              </a:rPr>
              <a:t> </a:t>
            </a:r>
            <a:r>
              <a:rPr sz="2000" spc="-4" dirty="0">
                <a:latin typeface="Calibri"/>
                <a:cs typeface="Calibri"/>
              </a:rPr>
              <a:t>modo</a:t>
            </a:r>
            <a:r>
              <a:rPr sz="2000" spc="11" dirty="0">
                <a:latin typeface="Calibri"/>
                <a:cs typeface="Calibri"/>
              </a:rPr>
              <a:t> </a:t>
            </a:r>
            <a:r>
              <a:rPr sz="2000" spc="-4" dirty="0">
                <a:latin typeface="Calibri"/>
                <a:cs typeface="Calibri"/>
              </a:rPr>
              <a:t>y</a:t>
            </a:r>
            <a:r>
              <a:rPr sz="2000" spc="11" dirty="0">
                <a:latin typeface="Calibri"/>
                <a:cs typeface="Calibri"/>
              </a:rPr>
              <a:t> </a:t>
            </a:r>
            <a:r>
              <a:rPr sz="2000" spc="-8" dirty="0">
                <a:latin typeface="Calibri"/>
                <a:cs typeface="Calibri"/>
              </a:rPr>
              <a:t>lugar</a:t>
            </a:r>
            <a:r>
              <a:rPr sz="2000" spc="4" dirty="0">
                <a:latin typeface="Calibri"/>
                <a:cs typeface="Calibri"/>
              </a:rPr>
              <a:t> </a:t>
            </a:r>
            <a:r>
              <a:rPr sz="2000" spc="-4" dirty="0">
                <a:latin typeface="Calibri"/>
                <a:cs typeface="Calibri"/>
              </a:rPr>
              <a:t>en</a:t>
            </a:r>
            <a:r>
              <a:rPr sz="2000" spc="11" dirty="0">
                <a:latin typeface="Calibri"/>
                <a:cs typeface="Calibri"/>
              </a:rPr>
              <a:t> </a:t>
            </a:r>
            <a:r>
              <a:rPr sz="2000" spc="-4" dirty="0">
                <a:latin typeface="Calibri"/>
                <a:cs typeface="Calibri"/>
              </a:rPr>
              <a:t>las </a:t>
            </a:r>
            <a:r>
              <a:rPr sz="2000" spc="-8" dirty="0">
                <a:latin typeface="Calibri"/>
                <a:cs typeface="Calibri"/>
              </a:rPr>
              <a:t>que</a:t>
            </a:r>
            <a:r>
              <a:rPr sz="2000" spc="4" dirty="0">
                <a:latin typeface="Calibri"/>
                <a:cs typeface="Calibri"/>
              </a:rPr>
              <a:t> </a:t>
            </a:r>
            <a:r>
              <a:rPr sz="2000" spc="-11" dirty="0">
                <a:latin typeface="Calibri"/>
                <a:cs typeface="Calibri"/>
              </a:rPr>
              <a:t>podrán</a:t>
            </a:r>
            <a:r>
              <a:rPr sz="2000" spc="4" dirty="0">
                <a:latin typeface="Calibri"/>
                <a:cs typeface="Calibri"/>
              </a:rPr>
              <a:t> </a:t>
            </a:r>
            <a:r>
              <a:rPr sz="2000" spc="-4" dirty="0">
                <a:latin typeface="Calibri"/>
                <a:cs typeface="Calibri"/>
              </a:rPr>
              <a:t>solucionar</a:t>
            </a:r>
            <a:r>
              <a:rPr sz="2000" spc="-19" dirty="0">
                <a:latin typeface="Calibri"/>
                <a:cs typeface="Calibri"/>
              </a:rPr>
              <a:t> </a:t>
            </a:r>
            <a:r>
              <a:rPr sz="2000" spc="-8" dirty="0">
                <a:latin typeface="Calibri"/>
                <a:cs typeface="Calibri"/>
              </a:rPr>
              <a:t>sus</a:t>
            </a:r>
            <a:r>
              <a:rPr sz="2000" spc="11" dirty="0">
                <a:latin typeface="Calibri"/>
                <a:cs typeface="Calibri"/>
              </a:rPr>
              <a:t> </a:t>
            </a:r>
            <a:r>
              <a:rPr sz="2000" spc="-8" dirty="0">
                <a:latin typeface="Calibri"/>
                <a:cs typeface="Calibri"/>
              </a:rPr>
              <a:t>inquietudes</a:t>
            </a:r>
            <a:r>
              <a:rPr sz="2000" spc="11" dirty="0">
                <a:latin typeface="Calibri"/>
                <a:cs typeface="Calibri"/>
              </a:rPr>
              <a:t> </a:t>
            </a:r>
            <a:r>
              <a:rPr sz="2000" spc="-4" dirty="0">
                <a:latin typeface="Calibri"/>
                <a:cs typeface="Calibri"/>
              </a:rPr>
              <a:t>y</a:t>
            </a:r>
            <a:r>
              <a:rPr sz="2000" spc="11" dirty="0">
                <a:latin typeface="Calibri"/>
                <a:cs typeface="Calibri"/>
              </a:rPr>
              <a:t> </a:t>
            </a:r>
            <a:r>
              <a:rPr sz="2000" spc="-8" dirty="0">
                <a:latin typeface="Calibri"/>
                <a:cs typeface="Calibri"/>
              </a:rPr>
              <a:t>gestionar</a:t>
            </a:r>
            <a:r>
              <a:rPr sz="2000" spc="11" dirty="0">
                <a:latin typeface="Calibri"/>
                <a:cs typeface="Calibri"/>
              </a:rPr>
              <a:t> </a:t>
            </a:r>
            <a:r>
              <a:rPr sz="2000" spc="-8" dirty="0">
                <a:latin typeface="Calibri"/>
                <a:cs typeface="Calibri"/>
              </a:rPr>
              <a:t>sus</a:t>
            </a:r>
            <a:r>
              <a:rPr lang="es-MX" sz="2000" spc="-8" dirty="0">
                <a:latin typeface="Calibri"/>
                <a:cs typeface="Calibri"/>
              </a:rPr>
              <a:t> </a:t>
            </a:r>
            <a:r>
              <a:rPr sz="2000" spc="-11" dirty="0">
                <a:latin typeface="Calibri"/>
                <a:cs typeface="Calibri"/>
              </a:rPr>
              <a:t>trámites</a:t>
            </a:r>
            <a:endParaRPr sz="2000" dirty="0">
              <a:latin typeface="Calibri"/>
              <a:cs typeface="Calibri"/>
            </a:endParaRPr>
          </a:p>
          <a:p>
            <a:pPr marL="180975" marR="618173" indent="-171926" algn="just">
              <a:lnSpc>
                <a:spcPct val="70000"/>
              </a:lnSpc>
              <a:spcBef>
                <a:spcPts val="300"/>
              </a:spcBef>
              <a:buFont typeface="Arial MT"/>
              <a:buChar char="•"/>
              <a:tabLst>
                <a:tab pos="180975" algn="l"/>
                <a:tab pos="181451" algn="l"/>
              </a:tabLst>
            </a:pPr>
            <a:r>
              <a:rPr sz="2000" b="1" spc="-8" dirty="0">
                <a:latin typeface="Calibri"/>
                <a:cs typeface="Calibri"/>
              </a:rPr>
              <a:t>Información</a:t>
            </a:r>
            <a:r>
              <a:rPr sz="2000" b="1" spc="30" dirty="0">
                <a:latin typeface="Calibri"/>
                <a:cs typeface="Calibri"/>
              </a:rPr>
              <a:t> </a:t>
            </a:r>
            <a:r>
              <a:rPr sz="2000" b="1" spc="-4" dirty="0">
                <a:latin typeface="Calibri"/>
                <a:cs typeface="Calibri"/>
              </a:rPr>
              <a:t>necesaria</a:t>
            </a:r>
            <a:r>
              <a:rPr sz="2000" b="1" spc="26" dirty="0">
                <a:latin typeface="Calibri"/>
                <a:cs typeface="Calibri"/>
              </a:rPr>
              <a:t> </a:t>
            </a:r>
            <a:r>
              <a:rPr sz="2000" b="1" spc="-15" dirty="0">
                <a:latin typeface="Calibri"/>
                <a:cs typeface="Calibri"/>
              </a:rPr>
              <a:t>para</a:t>
            </a:r>
            <a:r>
              <a:rPr sz="2000" b="1" spc="11" dirty="0">
                <a:latin typeface="Calibri"/>
                <a:cs typeface="Calibri"/>
              </a:rPr>
              <a:t> </a:t>
            </a:r>
            <a:r>
              <a:rPr sz="2000" b="1" spc="-4" dirty="0">
                <a:latin typeface="Calibri"/>
                <a:cs typeface="Calibri"/>
              </a:rPr>
              <a:t>el</a:t>
            </a:r>
            <a:r>
              <a:rPr sz="2000" b="1" spc="4" dirty="0">
                <a:latin typeface="Calibri"/>
                <a:cs typeface="Calibri"/>
              </a:rPr>
              <a:t> </a:t>
            </a:r>
            <a:r>
              <a:rPr sz="2000" b="1" spc="-4" dirty="0">
                <a:latin typeface="Calibri"/>
                <a:cs typeface="Calibri"/>
              </a:rPr>
              <a:t>análisis</a:t>
            </a:r>
            <a:r>
              <a:rPr sz="2000" b="1" spc="4" dirty="0">
                <a:latin typeface="Calibri"/>
                <a:cs typeface="Calibri"/>
              </a:rPr>
              <a:t> </a:t>
            </a:r>
            <a:r>
              <a:rPr sz="2000" b="1" spc="-4" dirty="0">
                <a:latin typeface="Calibri"/>
                <a:cs typeface="Calibri"/>
              </a:rPr>
              <a:t>y</a:t>
            </a:r>
            <a:r>
              <a:rPr sz="2000" b="1" spc="4" dirty="0">
                <a:latin typeface="Calibri"/>
                <a:cs typeface="Calibri"/>
              </a:rPr>
              <a:t> </a:t>
            </a:r>
            <a:r>
              <a:rPr sz="2000" b="1" spc="-11" dirty="0">
                <a:latin typeface="Calibri"/>
                <a:cs typeface="Calibri"/>
              </a:rPr>
              <a:t>gestión</a:t>
            </a:r>
            <a:r>
              <a:rPr sz="2000" b="1" spc="19" dirty="0">
                <a:latin typeface="Calibri"/>
                <a:cs typeface="Calibri"/>
              </a:rPr>
              <a:t> </a:t>
            </a:r>
            <a:r>
              <a:rPr sz="2000" spc="-4" dirty="0">
                <a:latin typeface="Calibri"/>
                <a:cs typeface="Calibri"/>
              </a:rPr>
              <a:t>de</a:t>
            </a:r>
            <a:r>
              <a:rPr sz="2000" spc="11" dirty="0">
                <a:latin typeface="Calibri"/>
                <a:cs typeface="Calibri"/>
              </a:rPr>
              <a:t> </a:t>
            </a:r>
            <a:r>
              <a:rPr sz="2000" spc="-4" dirty="0">
                <a:latin typeface="Calibri"/>
                <a:cs typeface="Calibri"/>
              </a:rPr>
              <a:t>los</a:t>
            </a:r>
            <a:r>
              <a:rPr sz="2000" spc="8" dirty="0">
                <a:latin typeface="Calibri"/>
                <a:cs typeface="Calibri"/>
              </a:rPr>
              <a:t> </a:t>
            </a:r>
            <a:r>
              <a:rPr sz="2000" spc="-8" dirty="0">
                <a:latin typeface="Calibri"/>
                <a:cs typeface="Calibri"/>
              </a:rPr>
              <a:t>procesos</a:t>
            </a:r>
            <a:r>
              <a:rPr sz="2000" spc="8" dirty="0">
                <a:latin typeface="Calibri"/>
                <a:cs typeface="Calibri"/>
              </a:rPr>
              <a:t> </a:t>
            </a:r>
            <a:r>
              <a:rPr sz="2000" spc="-4" dirty="0">
                <a:latin typeface="Calibri"/>
                <a:cs typeface="Calibri"/>
              </a:rPr>
              <a:t>de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4" dirty="0">
                <a:latin typeface="Calibri"/>
                <a:cs typeface="Calibri"/>
              </a:rPr>
              <a:t>la</a:t>
            </a:r>
            <a:r>
              <a:rPr sz="2000" spc="4" dirty="0">
                <a:latin typeface="Calibri"/>
                <a:cs typeface="Calibri"/>
              </a:rPr>
              <a:t> </a:t>
            </a:r>
            <a:r>
              <a:rPr sz="2000" spc="-8" dirty="0">
                <a:latin typeface="Calibri"/>
                <a:cs typeface="Calibri"/>
              </a:rPr>
              <a:t>entidad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4" dirty="0">
                <a:latin typeface="Calibri"/>
                <a:cs typeface="Calibri"/>
              </a:rPr>
              <a:t>y</a:t>
            </a:r>
            <a:r>
              <a:rPr sz="2000" spc="11" dirty="0">
                <a:latin typeface="Calibri"/>
                <a:cs typeface="Calibri"/>
              </a:rPr>
              <a:t> </a:t>
            </a:r>
            <a:r>
              <a:rPr sz="2000" spc="-4" dirty="0">
                <a:latin typeface="Calibri"/>
                <a:cs typeface="Calibri"/>
              </a:rPr>
              <a:t>la</a:t>
            </a:r>
            <a:r>
              <a:rPr sz="2000" spc="4" dirty="0">
                <a:latin typeface="Calibri"/>
                <a:cs typeface="Calibri"/>
              </a:rPr>
              <a:t> </a:t>
            </a:r>
            <a:r>
              <a:rPr sz="2000" spc="-8" dirty="0">
                <a:latin typeface="Calibri"/>
                <a:cs typeface="Calibri"/>
              </a:rPr>
              <a:t>toma</a:t>
            </a:r>
            <a:r>
              <a:rPr sz="2000" spc="8" dirty="0">
                <a:latin typeface="Calibri"/>
                <a:cs typeface="Calibri"/>
              </a:rPr>
              <a:t> </a:t>
            </a:r>
            <a:r>
              <a:rPr sz="2000" spc="-8" dirty="0">
                <a:latin typeface="Calibri"/>
                <a:cs typeface="Calibri"/>
              </a:rPr>
              <a:t>de </a:t>
            </a:r>
            <a:r>
              <a:rPr sz="2000" spc="-363" dirty="0">
                <a:latin typeface="Calibri"/>
                <a:cs typeface="Calibri"/>
              </a:rPr>
              <a:t> </a:t>
            </a:r>
            <a:r>
              <a:rPr sz="2000" spc="-4" dirty="0">
                <a:latin typeface="Calibri"/>
                <a:cs typeface="Calibri"/>
              </a:rPr>
              <a:t>decisiones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4" dirty="0">
                <a:latin typeface="Calibri"/>
                <a:cs typeface="Calibri"/>
              </a:rPr>
              <a:t>basada</a:t>
            </a:r>
            <a:r>
              <a:rPr sz="2000" spc="-23" dirty="0">
                <a:latin typeface="Calibri"/>
                <a:cs typeface="Calibri"/>
              </a:rPr>
              <a:t> </a:t>
            </a:r>
            <a:r>
              <a:rPr sz="2000" spc="-4" dirty="0">
                <a:latin typeface="Calibri"/>
                <a:cs typeface="Calibri"/>
              </a:rPr>
              <a:t>en</a:t>
            </a:r>
            <a:r>
              <a:rPr sz="2000" spc="11" dirty="0">
                <a:latin typeface="Calibri"/>
                <a:cs typeface="Calibri"/>
              </a:rPr>
              <a:t> </a:t>
            </a:r>
            <a:r>
              <a:rPr sz="2000" spc="-4" dirty="0">
                <a:latin typeface="Calibri"/>
                <a:cs typeface="Calibri"/>
              </a:rPr>
              <a:t>la</a:t>
            </a:r>
            <a:r>
              <a:rPr sz="2000" spc="-11" dirty="0">
                <a:latin typeface="Calibri"/>
                <a:cs typeface="Calibri"/>
              </a:rPr>
              <a:t> </a:t>
            </a:r>
            <a:r>
              <a:rPr sz="2000" spc="-4" dirty="0">
                <a:latin typeface="Calibri"/>
                <a:cs typeface="Calibri"/>
              </a:rPr>
              <a:t>evidencia.</a:t>
            </a:r>
            <a:endParaRPr sz="2000" dirty="0">
              <a:latin typeface="Calibri"/>
              <a:cs typeface="Calibri"/>
            </a:endParaRPr>
          </a:p>
          <a:p>
            <a:pPr marL="180975" marR="133826" indent="-171926" algn="just">
              <a:lnSpc>
                <a:spcPct val="70000"/>
              </a:lnSpc>
              <a:spcBef>
                <a:spcPts val="300"/>
              </a:spcBef>
              <a:buFont typeface="Arial MT"/>
              <a:buChar char="•"/>
              <a:tabLst>
                <a:tab pos="180975" algn="l"/>
                <a:tab pos="181451" algn="l"/>
              </a:tabLst>
            </a:pPr>
            <a:r>
              <a:rPr sz="2000" b="1" spc="-11" dirty="0">
                <a:latin typeface="Calibri"/>
                <a:cs typeface="Calibri"/>
              </a:rPr>
              <a:t>Sistema</a:t>
            </a:r>
            <a:r>
              <a:rPr sz="2000" b="1" dirty="0">
                <a:latin typeface="Calibri"/>
                <a:cs typeface="Calibri"/>
              </a:rPr>
              <a:t> </a:t>
            </a:r>
            <a:r>
              <a:rPr sz="2000" b="1" spc="-4" dirty="0">
                <a:latin typeface="Calibri"/>
                <a:cs typeface="Calibri"/>
              </a:rPr>
              <a:t>de</a:t>
            </a:r>
            <a:r>
              <a:rPr sz="2000" b="1" spc="15" dirty="0">
                <a:latin typeface="Calibri"/>
                <a:cs typeface="Calibri"/>
              </a:rPr>
              <a:t> </a:t>
            </a:r>
            <a:r>
              <a:rPr sz="2000" b="1" spc="-8" dirty="0">
                <a:latin typeface="Calibri"/>
                <a:cs typeface="Calibri"/>
              </a:rPr>
              <a:t>información</a:t>
            </a:r>
            <a:r>
              <a:rPr sz="2000" b="1" spc="30" dirty="0">
                <a:latin typeface="Calibri"/>
                <a:cs typeface="Calibri"/>
              </a:rPr>
              <a:t> </a:t>
            </a:r>
            <a:r>
              <a:rPr sz="2000" b="1" spc="-8" dirty="0">
                <a:latin typeface="Calibri"/>
                <a:cs typeface="Calibri"/>
              </a:rPr>
              <a:t>documentado</a:t>
            </a:r>
            <a:r>
              <a:rPr sz="2000" spc="-8" dirty="0">
                <a:latin typeface="Calibri"/>
                <a:cs typeface="Calibri"/>
              </a:rPr>
              <a:t>,</a:t>
            </a:r>
            <a:r>
              <a:rPr sz="2000" spc="38" dirty="0">
                <a:latin typeface="Calibri"/>
                <a:cs typeface="Calibri"/>
              </a:rPr>
              <a:t> </a:t>
            </a:r>
            <a:r>
              <a:rPr sz="2000" spc="-8" dirty="0">
                <a:latin typeface="Calibri"/>
                <a:cs typeface="Calibri"/>
              </a:rPr>
              <a:t>que</a:t>
            </a:r>
            <a:r>
              <a:rPr sz="2000" spc="11" dirty="0">
                <a:latin typeface="Calibri"/>
                <a:cs typeface="Calibri"/>
              </a:rPr>
              <a:t> </a:t>
            </a:r>
            <a:r>
              <a:rPr sz="2000" spc="-8" dirty="0">
                <a:latin typeface="Calibri"/>
                <a:cs typeface="Calibri"/>
              </a:rPr>
              <a:t>permite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8" dirty="0">
                <a:latin typeface="Calibri"/>
                <a:cs typeface="Calibri"/>
              </a:rPr>
              <a:t>monitorear</a:t>
            </a:r>
            <a:r>
              <a:rPr sz="2000" spc="8" dirty="0">
                <a:latin typeface="Calibri"/>
                <a:cs typeface="Calibri"/>
              </a:rPr>
              <a:t> </a:t>
            </a:r>
            <a:r>
              <a:rPr sz="2000" spc="-8" dirty="0">
                <a:latin typeface="Calibri"/>
                <a:cs typeface="Calibri"/>
              </a:rPr>
              <a:t>periódicamente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4" dirty="0">
                <a:latin typeface="Calibri"/>
                <a:cs typeface="Calibri"/>
              </a:rPr>
              <a:t>la</a:t>
            </a:r>
            <a:r>
              <a:rPr sz="2000" spc="4" dirty="0">
                <a:latin typeface="Calibri"/>
                <a:cs typeface="Calibri"/>
              </a:rPr>
              <a:t> </a:t>
            </a:r>
            <a:r>
              <a:rPr sz="2000" spc="-8" dirty="0">
                <a:latin typeface="Calibri"/>
                <a:cs typeface="Calibri"/>
              </a:rPr>
              <a:t>gestión</a:t>
            </a:r>
            <a:r>
              <a:rPr sz="2000" spc="19" dirty="0">
                <a:latin typeface="Calibri"/>
                <a:cs typeface="Calibri"/>
              </a:rPr>
              <a:t> </a:t>
            </a:r>
            <a:r>
              <a:rPr sz="2000" spc="-4" dirty="0">
                <a:latin typeface="Calibri"/>
                <a:cs typeface="Calibri"/>
              </a:rPr>
              <a:t>de</a:t>
            </a:r>
            <a:r>
              <a:rPr sz="2000" spc="8" dirty="0">
                <a:latin typeface="Calibri"/>
                <a:cs typeface="Calibri"/>
              </a:rPr>
              <a:t> </a:t>
            </a:r>
            <a:r>
              <a:rPr sz="2000" spc="-4" dirty="0">
                <a:latin typeface="Calibri"/>
                <a:cs typeface="Calibri"/>
              </a:rPr>
              <a:t>la </a:t>
            </a:r>
            <a:r>
              <a:rPr sz="2000" spc="-363" dirty="0">
                <a:latin typeface="Calibri"/>
                <a:cs typeface="Calibri"/>
              </a:rPr>
              <a:t> </a:t>
            </a:r>
            <a:r>
              <a:rPr sz="2000" spc="-8" dirty="0">
                <a:latin typeface="Calibri"/>
                <a:cs typeface="Calibri"/>
              </a:rPr>
              <a:t>entidad</a:t>
            </a:r>
            <a:r>
              <a:rPr sz="2000" spc="-4" dirty="0">
                <a:latin typeface="Calibri"/>
                <a:cs typeface="Calibri"/>
              </a:rPr>
              <a:t> y</a:t>
            </a:r>
            <a:r>
              <a:rPr sz="2000" spc="8" dirty="0">
                <a:latin typeface="Calibri"/>
                <a:cs typeface="Calibri"/>
              </a:rPr>
              <a:t> </a:t>
            </a:r>
            <a:r>
              <a:rPr sz="2000" spc="-8" dirty="0">
                <a:latin typeface="Calibri"/>
                <a:cs typeface="Calibri"/>
              </a:rPr>
              <a:t>realizar </a:t>
            </a:r>
            <a:r>
              <a:rPr sz="2000" spc="-4" dirty="0">
                <a:latin typeface="Calibri"/>
                <a:cs typeface="Calibri"/>
              </a:rPr>
              <a:t>los</a:t>
            </a:r>
            <a:r>
              <a:rPr sz="2000" spc="4" dirty="0">
                <a:latin typeface="Calibri"/>
                <a:cs typeface="Calibri"/>
              </a:rPr>
              <a:t> </a:t>
            </a:r>
            <a:r>
              <a:rPr sz="2000" spc="-8" dirty="0">
                <a:latin typeface="Calibri"/>
                <a:cs typeface="Calibri"/>
              </a:rPr>
              <a:t>ajustes</a:t>
            </a:r>
            <a:r>
              <a:rPr sz="2000" spc="8" dirty="0">
                <a:latin typeface="Calibri"/>
                <a:cs typeface="Calibri"/>
              </a:rPr>
              <a:t> </a:t>
            </a:r>
            <a:r>
              <a:rPr sz="2000" spc="-4" dirty="0">
                <a:latin typeface="Calibri"/>
                <a:cs typeface="Calibri"/>
              </a:rPr>
              <a:t>necesarios,</a:t>
            </a:r>
            <a:r>
              <a:rPr sz="2000" spc="4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para</a:t>
            </a:r>
            <a:r>
              <a:rPr sz="2000" spc="-11" dirty="0">
                <a:latin typeface="Calibri"/>
                <a:cs typeface="Calibri"/>
              </a:rPr>
              <a:t> alcanzar</a:t>
            </a:r>
            <a:r>
              <a:rPr sz="2000" dirty="0">
                <a:latin typeface="Calibri"/>
                <a:cs typeface="Calibri"/>
              </a:rPr>
              <a:t> los</a:t>
            </a:r>
            <a:r>
              <a:rPr sz="2000" spc="-4" dirty="0">
                <a:latin typeface="Calibri"/>
                <a:cs typeface="Calibri"/>
              </a:rPr>
              <a:t> </a:t>
            </a:r>
            <a:r>
              <a:rPr sz="2000" spc="-8" dirty="0">
                <a:latin typeface="Calibri"/>
                <a:cs typeface="Calibri"/>
              </a:rPr>
              <a:t>resultados esperados.</a:t>
            </a:r>
            <a:endParaRPr sz="2000" dirty="0">
              <a:latin typeface="Calibri"/>
              <a:cs typeface="Calibri"/>
            </a:endParaRPr>
          </a:p>
          <a:p>
            <a:pPr marL="180975" indent="-171926" algn="just">
              <a:spcBef>
                <a:spcPts val="300"/>
              </a:spcBef>
              <a:buFont typeface="Arial MT"/>
              <a:buChar char="•"/>
              <a:tabLst>
                <a:tab pos="180975" algn="l"/>
                <a:tab pos="181451" algn="l"/>
              </a:tabLst>
            </a:pPr>
            <a:r>
              <a:rPr sz="2000" b="1" spc="-8" dirty="0">
                <a:latin typeface="Calibri"/>
                <a:cs typeface="Calibri"/>
              </a:rPr>
              <a:t>Información</a:t>
            </a:r>
            <a:r>
              <a:rPr sz="2000" b="1" spc="30" dirty="0">
                <a:latin typeface="Calibri"/>
                <a:cs typeface="Calibri"/>
              </a:rPr>
              <a:t> </a:t>
            </a:r>
            <a:r>
              <a:rPr sz="2000" b="1" spc="-11" dirty="0">
                <a:latin typeface="Calibri"/>
                <a:cs typeface="Calibri"/>
              </a:rPr>
              <a:t>considerada</a:t>
            </a:r>
            <a:r>
              <a:rPr sz="2000" b="1" spc="30" dirty="0">
                <a:latin typeface="Calibri"/>
                <a:cs typeface="Calibri"/>
              </a:rPr>
              <a:t> </a:t>
            </a:r>
            <a:r>
              <a:rPr sz="2000" b="1" spc="-8" dirty="0">
                <a:latin typeface="Calibri"/>
                <a:cs typeface="Calibri"/>
              </a:rPr>
              <a:t>como</a:t>
            </a:r>
            <a:r>
              <a:rPr sz="2000" b="1" spc="15" dirty="0">
                <a:latin typeface="Calibri"/>
                <a:cs typeface="Calibri"/>
              </a:rPr>
              <a:t> </a:t>
            </a:r>
            <a:r>
              <a:rPr sz="2000" b="1" spc="-4" dirty="0">
                <a:latin typeface="Calibri"/>
                <a:cs typeface="Calibri"/>
              </a:rPr>
              <a:t>un</a:t>
            </a:r>
            <a:r>
              <a:rPr sz="2000" b="1" dirty="0">
                <a:latin typeface="Calibri"/>
                <a:cs typeface="Calibri"/>
              </a:rPr>
              <a:t> </a:t>
            </a:r>
            <a:r>
              <a:rPr sz="2000" b="1" spc="-8" dirty="0">
                <a:latin typeface="Calibri"/>
                <a:cs typeface="Calibri"/>
              </a:rPr>
              <a:t>activo</a:t>
            </a:r>
            <a:r>
              <a:rPr sz="2000" b="1" spc="19" dirty="0">
                <a:latin typeface="Calibri"/>
                <a:cs typeface="Calibri"/>
              </a:rPr>
              <a:t> </a:t>
            </a:r>
            <a:r>
              <a:rPr sz="2000" b="1" spc="-4" dirty="0">
                <a:latin typeface="Calibri"/>
                <a:cs typeface="Calibri"/>
              </a:rPr>
              <a:t>de</a:t>
            </a:r>
            <a:r>
              <a:rPr sz="2000" b="1" spc="4" dirty="0">
                <a:latin typeface="Calibri"/>
                <a:cs typeface="Calibri"/>
              </a:rPr>
              <a:t> </a:t>
            </a:r>
            <a:r>
              <a:rPr sz="2000" b="1" spc="-4" dirty="0">
                <a:latin typeface="Calibri"/>
                <a:cs typeface="Calibri"/>
              </a:rPr>
              <a:t>la</a:t>
            </a:r>
            <a:r>
              <a:rPr sz="2000" b="1" spc="4" dirty="0">
                <a:latin typeface="Calibri"/>
                <a:cs typeface="Calibri"/>
              </a:rPr>
              <a:t> </a:t>
            </a:r>
            <a:r>
              <a:rPr sz="2000" b="1" spc="-8" dirty="0">
                <a:latin typeface="Calibri"/>
                <a:cs typeface="Calibri"/>
              </a:rPr>
              <a:t>entidad</a:t>
            </a:r>
            <a:r>
              <a:rPr sz="2000" b="1" spc="34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para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4" dirty="0">
                <a:latin typeface="Calibri"/>
                <a:cs typeface="Calibri"/>
              </a:rPr>
              <a:t>la</a:t>
            </a:r>
            <a:r>
              <a:rPr sz="2000" spc="-11" dirty="0">
                <a:latin typeface="Calibri"/>
                <a:cs typeface="Calibri"/>
              </a:rPr>
              <a:t> </a:t>
            </a:r>
            <a:r>
              <a:rPr sz="2000" spc="-8" dirty="0">
                <a:latin typeface="Calibri"/>
                <a:cs typeface="Calibri"/>
              </a:rPr>
              <a:t>generación</a:t>
            </a:r>
            <a:r>
              <a:rPr sz="2000" spc="11" dirty="0">
                <a:latin typeface="Calibri"/>
                <a:cs typeface="Calibri"/>
              </a:rPr>
              <a:t> </a:t>
            </a:r>
            <a:r>
              <a:rPr sz="2000" spc="-4" dirty="0">
                <a:latin typeface="Calibri"/>
                <a:cs typeface="Calibri"/>
              </a:rPr>
              <a:t>de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1" dirty="0">
                <a:latin typeface="Calibri"/>
                <a:cs typeface="Calibri"/>
              </a:rPr>
              <a:t>conocimiento.</a:t>
            </a:r>
            <a:endParaRPr sz="2000" dirty="0">
              <a:latin typeface="Calibri"/>
              <a:cs typeface="Calibri"/>
            </a:endParaRPr>
          </a:p>
          <a:p>
            <a:pPr marL="180975" marR="710089" indent="-171926" algn="just">
              <a:lnSpc>
                <a:spcPct val="70000"/>
              </a:lnSpc>
              <a:spcBef>
                <a:spcPts val="300"/>
              </a:spcBef>
              <a:buFont typeface="Arial MT"/>
              <a:buChar char="•"/>
              <a:tabLst>
                <a:tab pos="180975" algn="l"/>
                <a:tab pos="181451" algn="l"/>
              </a:tabLst>
            </a:pPr>
            <a:r>
              <a:rPr sz="2000" b="1" spc="-8" dirty="0">
                <a:latin typeface="Calibri"/>
                <a:cs typeface="Calibri"/>
              </a:rPr>
              <a:t>Información</a:t>
            </a:r>
            <a:r>
              <a:rPr sz="2000" b="1" spc="30" dirty="0">
                <a:latin typeface="Calibri"/>
                <a:cs typeface="Calibri"/>
              </a:rPr>
              <a:t> </a:t>
            </a:r>
            <a:r>
              <a:rPr sz="2000" b="1" spc="-4" dirty="0">
                <a:latin typeface="Calibri"/>
                <a:cs typeface="Calibri"/>
              </a:rPr>
              <a:t>disponible,</a:t>
            </a:r>
            <a:r>
              <a:rPr sz="2000" b="1" dirty="0">
                <a:latin typeface="Calibri"/>
                <a:cs typeface="Calibri"/>
              </a:rPr>
              <a:t> </a:t>
            </a:r>
            <a:r>
              <a:rPr sz="2000" b="1" spc="-15" dirty="0">
                <a:latin typeface="Calibri"/>
                <a:cs typeface="Calibri"/>
              </a:rPr>
              <a:t>integra</a:t>
            </a:r>
            <a:r>
              <a:rPr sz="2000" b="1" spc="23" dirty="0">
                <a:latin typeface="Calibri"/>
                <a:cs typeface="Calibri"/>
              </a:rPr>
              <a:t> </a:t>
            </a:r>
            <a:r>
              <a:rPr sz="2000" b="1" spc="-4" dirty="0">
                <a:latin typeface="Calibri"/>
                <a:cs typeface="Calibri"/>
              </a:rPr>
              <a:t>y</a:t>
            </a:r>
            <a:r>
              <a:rPr sz="2000" b="1" spc="4" dirty="0">
                <a:latin typeface="Calibri"/>
                <a:cs typeface="Calibri"/>
              </a:rPr>
              <a:t> </a:t>
            </a:r>
            <a:r>
              <a:rPr sz="2000" b="1" spc="-8" dirty="0">
                <a:latin typeface="Calibri"/>
                <a:cs typeface="Calibri"/>
              </a:rPr>
              <a:t>confiable</a:t>
            </a:r>
            <a:r>
              <a:rPr sz="2000" b="1" spc="23" dirty="0">
                <a:latin typeface="Calibri"/>
                <a:cs typeface="Calibri"/>
              </a:rPr>
              <a:t> </a:t>
            </a:r>
            <a:r>
              <a:rPr sz="2000" b="1" spc="-15" dirty="0">
                <a:latin typeface="Calibri"/>
                <a:cs typeface="Calibri"/>
              </a:rPr>
              <a:t>para</a:t>
            </a:r>
            <a:r>
              <a:rPr sz="2000" b="1" spc="11" dirty="0">
                <a:latin typeface="Calibri"/>
                <a:cs typeface="Calibri"/>
              </a:rPr>
              <a:t> </a:t>
            </a:r>
            <a:r>
              <a:rPr sz="2000" b="1" spc="-4" dirty="0">
                <a:latin typeface="Calibri"/>
                <a:cs typeface="Calibri"/>
              </a:rPr>
              <a:t>el</a:t>
            </a:r>
            <a:r>
              <a:rPr sz="2000" b="1" spc="8" dirty="0">
                <a:latin typeface="Calibri"/>
                <a:cs typeface="Calibri"/>
              </a:rPr>
              <a:t> </a:t>
            </a:r>
            <a:r>
              <a:rPr sz="2000" b="1" spc="-4" dirty="0">
                <a:latin typeface="Calibri"/>
                <a:cs typeface="Calibri"/>
              </a:rPr>
              <a:t>análisis</a:t>
            </a:r>
            <a:r>
              <a:rPr sz="2000" spc="-4" dirty="0">
                <a:latin typeface="Calibri"/>
                <a:cs typeface="Calibri"/>
              </a:rPr>
              <a:t>,</a:t>
            </a:r>
            <a:r>
              <a:rPr sz="2000" spc="8" dirty="0">
                <a:latin typeface="Calibri"/>
                <a:cs typeface="Calibri"/>
              </a:rPr>
              <a:t> </a:t>
            </a:r>
            <a:r>
              <a:rPr sz="2000" spc="-4" dirty="0">
                <a:latin typeface="Calibri"/>
                <a:cs typeface="Calibri"/>
              </a:rPr>
              <a:t>la</a:t>
            </a:r>
            <a:r>
              <a:rPr sz="2000" spc="8" dirty="0">
                <a:latin typeface="Calibri"/>
                <a:cs typeface="Calibri"/>
              </a:rPr>
              <a:t> </a:t>
            </a:r>
            <a:r>
              <a:rPr sz="2000" spc="-8" dirty="0">
                <a:latin typeface="Calibri"/>
                <a:cs typeface="Calibri"/>
              </a:rPr>
              <a:t>identificación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4" dirty="0">
                <a:latin typeface="Calibri"/>
                <a:cs typeface="Calibri"/>
              </a:rPr>
              <a:t>de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4" dirty="0">
                <a:latin typeface="Calibri"/>
                <a:cs typeface="Calibri"/>
              </a:rPr>
              <a:t>causas,</a:t>
            </a:r>
            <a:r>
              <a:rPr sz="2000" spc="-8" dirty="0">
                <a:latin typeface="Calibri"/>
                <a:cs typeface="Calibri"/>
              </a:rPr>
              <a:t> </a:t>
            </a:r>
            <a:r>
              <a:rPr sz="2000" spc="-4" dirty="0">
                <a:latin typeface="Calibri"/>
                <a:cs typeface="Calibri"/>
              </a:rPr>
              <a:t>la </a:t>
            </a:r>
            <a:r>
              <a:rPr sz="2000" spc="-360" dirty="0">
                <a:latin typeface="Calibri"/>
                <a:cs typeface="Calibri"/>
              </a:rPr>
              <a:t> </a:t>
            </a:r>
            <a:r>
              <a:rPr sz="2000" spc="-8" dirty="0">
                <a:latin typeface="Calibri"/>
                <a:cs typeface="Calibri"/>
              </a:rPr>
              <a:t>generación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4" dirty="0">
                <a:latin typeface="Calibri"/>
                <a:cs typeface="Calibri"/>
              </a:rPr>
              <a:t>de</a:t>
            </a:r>
            <a:r>
              <a:rPr sz="2000" spc="8" dirty="0">
                <a:latin typeface="Calibri"/>
                <a:cs typeface="Calibri"/>
              </a:rPr>
              <a:t> </a:t>
            </a:r>
            <a:r>
              <a:rPr sz="2000" spc="-4" dirty="0">
                <a:latin typeface="Calibri"/>
                <a:cs typeface="Calibri"/>
              </a:rPr>
              <a:t>acciones de </a:t>
            </a:r>
            <a:r>
              <a:rPr sz="2000" spc="-8" dirty="0">
                <a:latin typeface="Calibri"/>
                <a:cs typeface="Calibri"/>
              </a:rPr>
              <a:t>mejora</a:t>
            </a:r>
            <a:r>
              <a:rPr sz="2000" spc="4" dirty="0">
                <a:latin typeface="Calibri"/>
                <a:cs typeface="Calibri"/>
              </a:rPr>
              <a:t> </a:t>
            </a:r>
            <a:r>
              <a:rPr sz="2000" spc="-4" dirty="0">
                <a:latin typeface="Calibri"/>
                <a:cs typeface="Calibri"/>
              </a:rPr>
              <a:t>y</a:t>
            </a:r>
            <a:r>
              <a:rPr sz="2000" spc="4" dirty="0">
                <a:latin typeface="Calibri"/>
                <a:cs typeface="Calibri"/>
              </a:rPr>
              <a:t> </a:t>
            </a:r>
            <a:r>
              <a:rPr sz="2000" spc="-4" dirty="0">
                <a:latin typeface="Calibri"/>
                <a:cs typeface="Calibri"/>
              </a:rPr>
              <a:t>la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8" dirty="0">
                <a:latin typeface="Calibri"/>
                <a:cs typeface="Calibri"/>
              </a:rPr>
              <a:t>toma</a:t>
            </a:r>
            <a:r>
              <a:rPr sz="2000" spc="11" dirty="0">
                <a:latin typeface="Calibri"/>
                <a:cs typeface="Calibri"/>
              </a:rPr>
              <a:t> </a:t>
            </a:r>
            <a:r>
              <a:rPr sz="2000" spc="-4" dirty="0">
                <a:latin typeface="Calibri"/>
                <a:cs typeface="Calibri"/>
              </a:rPr>
              <a:t>de </a:t>
            </a:r>
            <a:r>
              <a:rPr sz="2000" spc="-8" dirty="0">
                <a:latin typeface="Calibri"/>
                <a:cs typeface="Calibri"/>
              </a:rPr>
              <a:t>decisiones.</a:t>
            </a:r>
            <a:endParaRPr sz="2000" dirty="0">
              <a:latin typeface="Calibri"/>
              <a:cs typeface="Calibri"/>
            </a:endParaRPr>
          </a:p>
          <a:p>
            <a:pPr marL="180975" indent="-171926" algn="just">
              <a:lnSpc>
                <a:spcPts val="1684"/>
              </a:lnSpc>
              <a:spcBef>
                <a:spcPts val="300"/>
              </a:spcBef>
              <a:buFont typeface="Arial MT"/>
              <a:buChar char="•"/>
              <a:tabLst>
                <a:tab pos="180975" algn="l"/>
                <a:tab pos="181451" algn="l"/>
              </a:tabLst>
            </a:pPr>
            <a:r>
              <a:rPr sz="2000" b="1" spc="-8" dirty="0">
                <a:latin typeface="Calibri"/>
                <a:cs typeface="Calibri"/>
              </a:rPr>
              <a:t>Canales</a:t>
            </a:r>
            <a:r>
              <a:rPr sz="2000" b="1" spc="19" dirty="0">
                <a:latin typeface="Calibri"/>
                <a:cs typeface="Calibri"/>
              </a:rPr>
              <a:t> </a:t>
            </a:r>
            <a:r>
              <a:rPr sz="2000" b="1" spc="-4" dirty="0">
                <a:latin typeface="Calibri"/>
                <a:cs typeface="Calibri"/>
              </a:rPr>
              <a:t>de</a:t>
            </a:r>
            <a:r>
              <a:rPr sz="2000" b="1" spc="8" dirty="0">
                <a:latin typeface="Calibri"/>
                <a:cs typeface="Calibri"/>
              </a:rPr>
              <a:t> </a:t>
            </a:r>
            <a:r>
              <a:rPr sz="2000" b="1" spc="-8" dirty="0">
                <a:latin typeface="Calibri"/>
                <a:cs typeface="Calibri"/>
              </a:rPr>
              <a:t>comunicación</a:t>
            </a:r>
            <a:r>
              <a:rPr sz="2000" b="1" spc="26" dirty="0">
                <a:latin typeface="Calibri"/>
                <a:cs typeface="Calibri"/>
              </a:rPr>
              <a:t> </a:t>
            </a:r>
            <a:r>
              <a:rPr sz="2000" b="1" spc="-8" dirty="0">
                <a:latin typeface="Calibri"/>
                <a:cs typeface="Calibri"/>
              </a:rPr>
              <a:t>identificados</a:t>
            </a:r>
            <a:r>
              <a:rPr sz="2000" b="1" spc="23" dirty="0">
                <a:latin typeface="Calibri"/>
                <a:cs typeface="Calibri"/>
              </a:rPr>
              <a:t> </a:t>
            </a:r>
            <a:r>
              <a:rPr sz="2000" b="1" spc="-4" dirty="0">
                <a:latin typeface="Calibri"/>
                <a:cs typeface="Calibri"/>
              </a:rPr>
              <a:t>y</a:t>
            </a:r>
            <a:r>
              <a:rPr sz="2000" b="1" spc="15" dirty="0">
                <a:latin typeface="Calibri"/>
                <a:cs typeface="Calibri"/>
              </a:rPr>
              <a:t> </a:t>
            </a:r>
            <a:r>
              <a:rPr sz="2000" b="1" spc="-8" dirty="0">
                <a:latin typeface="Calibri"/>
                <a:cs typeface="Calibri"/>
              </a:rPr>
              <a:t>apropiados</a:t>
            </a:r>
            <a:r>
              <a:rPr sz="2000" b="1" spc="30" dirty="0">
                <a:latin typeface="Calibri"/>
                <a:cs typeface="Calibri"/>
              </a:rPr>
              <a:t> </a:t>
            </a:r>
            <a:r>
              <a:rPr sz="2000" spc="-8" dirty="0">
                <a:latin typeface="Calibri"/>
                <a:cs typeface="Calibri"/>
              </a:rPr>
              <a:t>donde</a:t>
            </a:r>
            <a:r>
              <a:rPr sz="2000" spc="11" dirty="0">
                <a:latin typeface="Calibri"/>
                <a:cs typeface="Calibri"/>
              </a:rPr>
              <a:t> </a:t>
            </a:r>
            <a:r>
              <a:rPr sz="2000" spc="-4" dirty="0">
                <a:latin typeface="Calibri"/>
                <a:cs typeface="Calibri"/>
              </a:rPr>
              <a:t>se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8" dirty="0">
                <a:latin typeface="Calibri"/>
                <a:cs typeface="Calibri"/>
              </a:rPr>
              <a:t>difunde</a:t>
            </a:r>
            <a:r>
              <a:rPr sz="2000" spc="4" dirty="0">
                <a:latin typeface="Calibri"/>
                <a:cs typeface="Calibri"/>
              </a:rPr>
              <a:t> </a:t>
            </a:r>
            <a:r>
              <a:rPr sz="2000" spc="-8" dirty="0">
                <a:latin typeface="Calibri"/>
                <a:cs typeface="Calibri"/>
              </a:rPr>
              <a:t>información</a:t>
            </a:r>
            <a:r>
              <a:rPr sz="2000" spc="-4" dirty="0">
                <a:latin typeface="Calibri"/>
                <a:cs typeface="Calibri"/>
              </a:rPr>
              <a:t> </a:t>
            </a:r>
            <a:r>
              <a:rPr sz="2000" spc="-8" dirty="0">
                <a:latin typeface="Calibri"/>
                <a:cs typeface="Calibri"/>
              </a:rPr>
              <a:t>sobre</a:t>
            </a:r>
            <a:r>
              <a:rPr sz="2000" spc="11" dirty="0">
                <a:latin typeface="Calibri"/>
                <a:cs typeface="Calibri"/>
              </a:rPr>
              <a:t> </a:t>
            </a:r>
            <a:r>
              <a:rPr sz="2000" spc="-4" dirty="0">
                <a:latin typeface="Calibri"/>
                <a:cs typeface="Calibri"/>
              </a:rPr>
              <a:t>las</a:t>
            </a:r>
            <a:r>
              <a:rPr lang="es-MX" sz="2000" spc="-4" dirty="0">
                <a:latin typeface="Calibri"/>
                <a:cs typeface="Calibri"/>
              </a:rPr>
              <a:t>  </a:t>
            </a:r>
            <a:r>
              <a:rPr sz="2000" spc="-8" dirty="0">
                <a:latin typeface="Calibri"/>
                <a:cs typeface="Calibri"/>
              </a:rPr>
              <a:t>políticas,</a:t>
            </a:r>
            <a:r>
              <a:rPr sz="2000" spc="4" dirty="0">
                <a:latin typeface="Calibri"/>
                <a:cs typeface="Calibri"/>
              </a:rPr>
              <a:t> </a:t>
            </a:r>
            <a:r>
              <a:rPr sz="2000" spc="-4" dirty="0">
                <a:latin typeface="Calibri"/>
                <a:cs typeface="Calibri"/>
              </a:rPr>
              <a:t>el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8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direccionamiento</a:t>
            </a:r>
            <a:r>
              <a:rPr sz="2000" spc="8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estratégico,</a:t>
            </a:r>
            <a:r>
              <a:rPr sz="2000" spc="3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spc="-4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la</a:t>
            </a:r>
            <a:r>
              <a:rPr sz="2000" spc="8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spc="-8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planeación </a:t>
            </a:r>
            <a:r>
              <a:rPr sz="2000" spc="-4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y</a:t>
            </a:r>
            <a:r>
              <a:rPr sz="2000" spc="11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spc="-4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los</a:t>
            </a:r>
            <a:r>
              <a:rPr sz="2000" spc="11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spc="-8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resultados</a:t>
            </a:r>
            <a:r>
              <a:rPr sz="2000" spc="-4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de</a:t>
            </a:r>
            <a:r>
              <a:rPr sz="2000" spc="4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spc="-8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gestión</a:t>
            </a:r>
            <a:r>
              <a:rPr sz="2000" spc="19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spc="-4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de</a:t>
            </a:r>
            <a:r>
              <a:rPr sz="2000" spc="4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spc="-4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la</a:t>
            </a:r>
            <a:r>
              <a:rPr sz="2000" spc="11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spc="-8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entidad, </a:t>
            </a:r>
            <a:r>
              <a:rPr sz="2000" spc="-363" dirty="0">
                <a:latin typeface="Calibri"/>
                <a:cs typeface="Calibri"/>
              </a:rPr>
              <a:t> </a:t>
            </a:r>
            <a:r>
              <a:rPr sz="2000" spc="-8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promoviendo</a:t>
            </a:r>
            <a:r>
              <a:rPr sz="200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spc="-4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la</a:t>
            </a:r>
            <a:r>
              <a:rPr sz="200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spc="-8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transparencia</a:t>
            </a:r>
            <a:r>
              <a:rPr sz="2000" spc="-23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spc="-4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en</a:t>
            </a:r>
            <a:r>
              <a:rPr sz="2000" spc="4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spc="-4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la</a:t>
            </a:r>
            <a:r>
              <a:rPr sz="2000" spc="4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spc="-8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gestión</a:t>
            </a:r>
            <a:r>
              <a:rPr sz="2000" spc="11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spc="-4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y</a:t>
            </a:r>
            <a:r>
              <a:rPr sz="2000" spc="4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spc="-4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la</a:t>
            </a:r>
            <a:r>
              <a:rPr sz="2000" spc="4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spc="-8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integridad</a:t>
            </a:r>
            <a:r>
              <a:rPr sz="200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spc="-4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de</a:t>
            </a:r>
            <a:r>
              <a:rPr sz="2000" spc="4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spc="-4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los</a:t>
            </a:r>
            <a:r>
              <a:rPr sz="2000" spc="4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spc="-4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servidores</a:t>
            </a:r>
            <a:r>
              <a:rPr sz="2000" spc="-8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públicos</a:t>
            </a:r>
            <a:r>
              <a:rPr sz="2000" u="heavy" spc="-8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.</a:t>
            </a:r>
            <a:endParaRPr sz="2000" dirty="0">
              <a:latin typeface="Calibri"/>
              <a:cs typeface="Calibri"/>
            </a:endParaRPr>
          </a:p>
          <a:p>
            <a:pPr marL="180975" indent="-171926" algn="just">
              <a:lnSpc>
                <a:spcPts val="1684"/>
              </a:lnSpc>
              <a:spcBef>
                <a:spcPts val="300"/>
              </a:spcBef>
              <a:buFont typeface="Arial MT"/>
              <a:buChar char="•"/>
              <a:tabLst>
                <a:tab pos="180975" algn="l"/>
                <a:tab pos="181451" algn="l"/>
              </a:tabLst>
            </a:pPr>
            <a:r>
              <a:rPr sz="2000" b="1" spc="-8" dirty="0">
                <a:latin typeface="Calibri"/>
                <a:cs typeface="Calibri"/>
              </a:rPr>
              <a:t>Canales</a:t>
            </a:r>
            <a:r>
              <a:rPr sz="2000" b="1" spc="15" dirty="0">
                <a:latin typeface="Calibri"/>
                <a:cs typeface="Calibri"/>
              </a:rPr>
              <a:t> </a:t>
            </a:r>
            <a:r>
              <a:rPr sz="2000" b="1" spc="-4" dirty="0">
                <a:latin typeface="Calibri"/>
                <a:cs typeface="Calibri"/>
              </a:rPr>
              <a:t>de</a:t>
            </a:r>
            <a:r>
              <a:rPr sz="2000" b="1" spc="8" dirty="0">
                <a:latin typeface="Calibri"/>
                <a:cs typeface="Calibri"/>
              </a:rPr>
              <a:t> </a:t>
            </a:r>
            <a:r>
              <a:rPr sz="2000" b="1" spc="-8" dirty="0">
                <a:latin typeface="Calibri"/>
                <a:cs typeface="Calibri"/>
              </a:rPr>
              <a:t>comunicación</a:t>
            </a:r>
            <a:r>
              <a:rPr sz="2000" b="1" spc="23" dirty="0">
                <a:latin typeface="Calibri"/>
                <a:cs typeface="Calibri"/>
              </a:rPr>
              <a:t> </a:t>
            </a:r>
            <a:r>
              <a:rPr sz="2000" b="1" spc="-8" dirty="0">
                <a:latin typeface="Calibri"/>
                <a:cs typeface="Calibri"/>
              </a:rPr>
              <a:t>identificados</a:t>
            </a:r>
            <a:r>
              <a:rPr sz="2000" b="1" spc="23" dirty="0">
                <a:latin typeface="Calibri"/>
                <a:cs typeface="Calibri"/>
              </a:rPr>
              <a:t> </a:t>
            </a:r>
            <a:r>
              <a:rPr sz="2000" b="1" spc="-4" dirty="0">
                <a:latin typeface="Calibri"/>
                <a:cs typeface="Calibri"/>
              </a:rPr>
              <a:t>y</a:t>
            </a:r>
            <a:r>
              <a:rPr sz="2000" b="1" spc="8" dirty="0">
                <a:latin typeface="Calibri"/>
                <a:cs typeface="Calibri"/>
              </a:rPr>
              <a:t> </a:t>
            </a:r>
            <a:r>
              <a:rPr sz="2000" b="1" spc="-8" dirty="0">
                <a:latin typeface="Calibri"/>
                <a:cs typeface="Calibri"/>
              </a:rPr>
              <a:t>apropiados</a:t>
            </a:r>
            <a:r>
              <a:rPr sz="2000" b="1" spc="30" dirty="0">
                <a:latin typeface="Calibri"/>
                <a:cs typeface="Calibri"/>
              </a:rPr>
              <a:t> </a:t>
            </a:r>
            <a:r>
              <a:rPr sz="2000" spc="-4" dirty="0">
                <a:latin typeface="Calibri"/>
                <a:cs typeface="Calibri"/>
              </a:rPr>
              <a:t>a</a:t>
            </a:r>
            <a:r>
              <a:rPr sz="2000" spc="4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través</a:t>
            </a:r>
            <a:r>
              <a:rPr sz="2000" spc="11" dirty="0">
                <a:latin typeface="Calibri"/>
                <a:cs typeface="Calibri"/>
              </a:rPr>
              <a:t> </a:t>
            </a:r>
            <a:r>
              <a:rPr sz="2000" spc="-4" dirty="0">
                <a:latin typeface="Calibri"/>
                <a:cs typeface="Calibri"/>
              </a:rPr>
              <a:t>de</a:t>
            </a:r>
            <a:r>
              <a:rPr sz="2000" dirty="0">
                <a:latin typeface="Calibri"/>
                <a:cs typeface="Calibri"/>
              </a:rPr>
              <a:t> los</a:t>
            </a:r>
            <a:r>
              <a:rPr sz="2000" spc="4" dirty="0">
                <a:latin typeface="Calibri"/>
                <a:cs typeface="Calibri"/>
              </a:rPr>
              <a:t> </a:t>
            </a:r>
            <a:r>
              <a:rPr sz="2000" spc="-4" dirty="0">
                <a:latin typeface="Calibri"/>
                <a:cs typeface="Calibri"/>
              </a:rPr>
              <a:t>cuales</a:t>
            </a:r>
            <a:r>
              <a:rPr sz="2000" spc="4" dirty="0">
                <a:latin typeface="Calibri"/>
                <a:cs typeface="Calibri"/>
              </a:rPr>
              <a:t> </a:t>
            </a:r>
            <a:r>
              <a:rPr sz="2000" spc="-4" dirty="0">
                <a:latin typeface="Calibri"/>
                <a:cs typeface="Calibri"/>
              </a:rPr>
              <a:t>se</a:t>
            </a:r>
            <a:r>
              <a:rPr sz="2000" spc="19" dirty="0">
                <a:latin typeface="Calibri"/>
                <a:cs typeface="Calibri"/>
              </a:rPr>
              <a:t> </a:t>
            </a:r>
            <a:r>
              <a:rPr sz="2000" spc="-11" dirty="0">
                <a:latin typeface="Calibri"/>
                <a:cs typeface="Calibri"/>
              </a:rPr>
              <a:t>transmite</a:t>
            </a:r>
            <a:r>
              <a:rPr lang="es-MX" sz="2000" spc="-11" dirty="0">
                <a:latin typeface="Calibri"/>
                <a:cs typeface="Calibri"/>
              </a:rPr>
              <a:t> </a:t>
            </a:r>
            <a:r>
              <a:rPr sz="2000" spc="-8" dirty="0">
                <a:latin typeface="Calibri"/>
                <a:cs typeface="Calibri"/>
              </a:rPr>
              <a:t>i</a:t>
            </a:r>
            <a:r>
              <a:rPr sz="2000" spc="-8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nformación</a:t>
            </a:r>
            <a:r>
              <a:rPr sz="2000" spc="4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spc="-4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de</a:t>
            </a:r>
            <a:r>
              <a:rPr sz="200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spc="-11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interés</a:t>
            </a:r>
            <a:r>
              <a:rPr sz="2000" spc="8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spc="-4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</a:t>
            </a:r>
            <a:r>
              <a:rPr sz="200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spc="-4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los</a:t>
            </a:r>
            <a:r>
              <a:rPr sz="2000" spc="8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spc="-4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grupos</a:t>
            </a:r>
            <a:r>
              <a:rPr sz="2000" spc="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spc="-4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de</a:t>
            </a:r>
            <a:r>
              <a:rPr sz="200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spc="-8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valor </a:t>
            </a:r>
            <a:r>
              <a:rPr sz="2000" spc="-4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de</a:t>
            </a:r>
            <a:r>
              <a:rPr sz="2000" spc="4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spc="-4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la</a:t>
            </a:r>
            <a:r>
              <a:rPr sz="2000" spc="8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spc="-8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entidad,</a:t>
            </a:r>
            <a:r>
              <a:rPr sz="200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spc="-8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promoviendo</a:t>
            </a:r>
            <a:r>
              <a:rPr sz="2000" spc="4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spc="-4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la</a:t>
            </a:r>
            <a:r>
              <a:rPr sz="2000" spc="4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lang="es-MX" sz="2000" spc="4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t</a:t>
            </a:r>
            <a:r>
              <a:rPr sz="2000" spc="-8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ransparencia</a:t>
            </a:r>
            <a:r>
              <a:rPr sz="2000" spc="-19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spc="-4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en</a:t>
            </a:r>
            <a:r>
              <a:rPr sz="2000" spc="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spc="-4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la </a:t>
            </a:r>
            <a:r>
              <a:rPr sz="2000" spc="-360" dirty="0">
                <a:latin typeface="Calibri"/>
                <a:cs typeface="Calibri"/>
              </a:rPr>
              <a:t> </a:t>
            </a:r>
            <a:r>
              <a:rPr sz="2000" spc="-8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gestión</a:t>
            </a:r>
            <a:r>
              <a:rPr sz="2000" spc="8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spc="-4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y</a:t>
            </a:r>
            <a:r>
              <a:rPr sz="2000" spc="4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spc="-4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la</a:t>
            </a:r>
            <a:r>
              <a:rPr sz="200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spc="-8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integridad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4" dirty="0">
                <a:latin typeface="Calibri"/>
                <a:cs typeface="Calibri"/>
              </a:rPr>
              <a:t>de </a:t>
            </a:r>
            <a:r>
              <a:rPr sz="2000" dirty="0">
                <a:latin typeface="Calibri"/>
                <a:cs typeface="Calibri"/>
              </a:rPr>
              <a:t>los</a:t>
            </a:r>
            <a:r>
              <a:rPr sz="2000" spc="-4" dirty="0">
                <a:latin typeface="Calibri"/>
                <a:cs typeface="Calibri"/>
              </a:rPr>
              <a:t> servidores</a:t>
            </a:r>
            <a:r>
              <a:rPr sz="2000" spc="-11" dirty="0">
                <a:latin typeface="Calibri"/>
                <a:cs typeface="Calibri"/>
              </a:rPr>
              <a:t> </a:t>
            </a:r>
            <a:r>
              <a:rPr sz="2000" spc="-8" dirty="0">
                <a:latin typeface="Calibri"/>
                <a:cs typeface="Calibri"/>
              </a:rPr>
              <a:t>públicos</a:t>
            </a:r>
            <a:endParaRPr sz="20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7">
            <a:extLst>
              <a:ext uri="{FF2B5EF4-FFF2-40B4-BE49-F238E27FC236}">
                <a16:creationId xmlns:a16="http://schemas.microsoft.com/office/drawing/2014/main" id="{54A0E8B9-E226-430E-9310-F707770B8F6C}"/>
              </a:ext>
            </a:extLst>
          </p:cNvPr>
          <p:cNvSpPr txBox="1">
            <a:spLocks/>
          </p:cNvSpPr>
          <p:nvPr/>
        </p:nvSpPr>
        <p:spPr>
          <a:xfrm>
            <a:off x="426218" y="466725"/>
            <a:ext cx="7803382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400" b="1" i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algn="ctr">
              <a:spcBef>
                <a:spcPts val="100"/>
              </a:spcBef>
            </a:pPr>
            <a:r>
              <a:rPr lang="es-CO" sz="1800" kern="0" spc="-10" dirty="0">
                <a:solidFill>
                  <a:srgbClr val="000000"/>
                </a:solidFill>
                <a:latin typeface="Calibri"/>
                <a:cs typeface="Calibri"/>
              </a:rPr>
              <a:t>COMPONENTES</a:t>
            </a:r>
            <a:r>
              <a:rPr lang="es-CO" sz="1800" kern="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s-CO" sz="1800" kern="0" dirty="0">
                <a:solidFill>
                  <a:srgbClr val="000000"/>
                </a:solidFill>
                <a:latin typeface="Calibri"/>
                <a:cs typeface="Calibri"/>
              </a:rPr>
              <a:t>DE</a:t>
            </a:r>
            <a:r>
              <a:rPr lang="es-CO" sz="1800" kern="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s-CO" sz="1800" kern="0" spc="-5" dirty="0">
                <a:solidFill>
                  <a:srgbClr val="000000"/>
                </a:solidFill>
                <a:latin typeface="Calibri"/>
                <a:cs typeface="Calibri"/>
              </a:rPr>
              <a:t>LA</a:t>
            </a:r>
            <a:r>
              <a:rPr lang="es-CO" sz="1800" kern="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s-CO" sz="1800" kern="0" spc="-5" dirty="0">
                <a:solidFill>
                  <a:srgbClr val="000000"/>
                </a:solidFill>
                <a:latin typeface="Calibri"/>
                <a:cs typeface="Calibri"/>
              </a:rPr>
              <a:t>POLITICA DE GESTIÓN DOCUMENTAL</a:t>
            </a:r>
            <a:endParaRPr lang="es-CO" sz="1800" kern="0" dirty="0">
              <a:latin typeface="Calibri"/>
              <a:cs typeface="Calibri"/>
            </a:endParaRPr>
          </a:p>
        </p:txBody>
      </p:sp>
      <p:grpSp>
        <p:nvGrpSpPr>
          <p:cNvPr id="28" name="Grupo 27">
            <a:extLst>
              <a:ext uri="{FF2B5EF4-FFF2-40B4-BE49-F238E27FC236}">
                <a16:creationId xmlns:a16="http://schemas.microsoft.com/office/drawing/2014/main" id="{EC527025-134E-4C01-B6F6-B078EB374839}"/>
              </a:ext>
            </a:extLst>
          </p:cNvPr>
          <p:cNvGrpSpPr/>
          <p:nvPr/>
        </p:nvGrpSpPr>
        <p:grpSpPr>
          <a:xfrm>
            <a:off x="1066800" y="1143000"/>
            <a:ext cx="7726316" cy="5138926"/>
            <a:chOff x="2135879" y="1080208"/>
            <a:chExt cx="4364990" cy="3216691"/>
          </a:xfrm>
        </p:grpSpPr>
        <p:grpSp>
          <p:nvGrpSpPr>
            <p:cNvPr id="5" name="object 8">
              <a:extLst>
                <a:ext uri="{FF2B5EF4-FFF2-40B4-BE49-F238E27FC236}">
                  <a16:creationId xmlns:a16="http://schemas.microsoft.com/office/drawing/2014/main" id="{49E12B01-9B4C-4BBB-BAAC-CC6BDE24499F}"/>
                </a:ext>
              </a:extLst>
            </p:cNvPr>
            <p:cNvGrpSpPr/>
            <p:nvPr/>
          </p:nvGrpSpPr>
          <p:grpSpPr>
            <a:xfrm>
              <a:off x="2135879" y="1080208"/>
              <a:ext cx="4364990" cy="3216691"/>
              <a:chOff x="2135879" y="1174254"/>
              <a:chExt cx="4364990" cy="3123032"/>
            </a:xfrm>
          </p:grpSpPr>
          <p:sp>
            <p:nvSpPr>
              <p:cNvPr id="6" name="object 9">
                <a:extLst>
                  <a:ext uri="{FF2B5EF4-FFF2-40B4-BE49-F238E27FC236}">
                    <a16:creationId xmlns:a16="http://schemas.microsoft.com/office/drawing/2014/main" id="{51109921-27DB-4AE8-8FCC-B4C378785A9B}"/>
                  </a:ext>
                </a:extLst>
              </p:cNvPr>
              <p:cNvSpPr/>
              <p:nvPr/>
            </p:nvSpPr>
            <p:spPr>
              <a:xfrm>
                <a:off x="2135879" y="1205401"/>
                <a:ext cx="4364990" cy="581025"/>
              </a:xfrm>
              <a:custGeom>
                <a:avLst/>
                <a:gdLst/>
                <a:ahLst/>
                <a:cxnLst/>
                <a:rect l="l" t="t" r="r" b="b"/>
                <a:pathLst>
                  <a:path w="4364990" h="581025">
                    <a:moveTo>
                      <a:pt x="4306703" y="0"/>
                    </a:moveTo>
                    <a:lnTo>
                      <a:pt x="58045" y="0"/>
                    </a:lnTo>
                    <a:lnTo>
                      <a:pt x="35476" y="4565"/>
                    </a:lnTo>
                    <a:lnTo>
                      <a:pt x="17023" y="17010"/>
                    </a:lnTo>
                    <a:lnTo>
                      <a:pt x="4569" y="35455"/>
                    </a:lnTo>
                    <a:lnTo>
                      <a:pt x="0" y="58019"/>
                    </a:lnTo>
                    <a:lnTo>
                      <a:pt x="0" y="522585"/>
                    </a:lnTo>
                    <a:lnTo>
                      <a:pt x="4569" y="545164"/>
                    </a:lnTo>
                    <a:lnTo>
                      <a:pt x="17023" y="563614"/>
                    </a:lnTo>
                    <a:lnTo>
                      <a:pt x="35476" y="576059"/>
                    </a:lnTo>
                    <a:lnTo>
                      <a:pt x="58045" y="580624"/>
                    </a:lnTo>
                    <a:lnTo>
                      <a:pt x="4306703" y="580624"/>
                    </a:lnTo>
                    <a:lnTo>
                      <a:pt x="4329273" y="576059"/>
                    </a:lnTo>
                    <a:lnTo>
                      <a:pt x="4347724" y="563614"/>
                    </a:lnTo>
                    <a:lnTo>
                      <a:pt x="4360174" y="545164"/>
                    </a:lnTo>
                    <a:lnTo>
                      <a:pt x="4364742" y="522585"/>
                    </a:lnTo>
                    <a:lnTo>
                      <a:pt x="4364742" y="58019"/>
                    </a:lnTo>
                    <a:lnTo>
                      <a:pt x="4360174" y="35455"/>
                    </a:lnTo>
                    <a:lnTo>
                      <a:pt x="4347724" y="17010"/>
                    </a:lnTo>
                    <a:lnTo>
                      <a:pt x="4329273" y="4565"/>
                    </a:lnTo>
                    <a:lnTo>
                      <a:pt x="4306703" y="0"/>
                    </a:lnTo>
                    <a:close/>
                  </a:path>
                </a:pathLst>
              </a:custGeom>
              <a:solidFill>
                <a:srgbClr val="C0504D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" name="object 10">
                <a:extLst>
                  <a:ext uri="{FF2B5EF4-FFF2-40B4-BE49-F238E27FC236}">
                    <a16:creationId xmlns:a16="http://schemas.microsoft.com/office/drawing/2014/main" id="{55634A66-036C-49C1-AE0A-BC51EFBFBA31}"/>
                  </a:ext>
                </a:extLst>
              </p:cNvPr>
              <p:cNvSpPr/>
              <p:nvPr/>
            </p:nvSpPr>
            <p:spPr>
              <a:xfrm>
                <a:off x="2135879" y="1174254"/>
                <a:ext cx="4364990" cy="581025"/>
              </a:xfrm>
              <a:custGeom>
                <a:avLst/>
                <a:gdLst/>
                <a:ahLst/>
                <a:cxnLst/>
                <a:rect l="l" t="t" r="r" b="b"/>
                <a:pathLst>
                  <a:path w="4364990" h="581025">
                    <a:moveTo>
                      <a:pt x="0" y="58019"/>
                    </a:moveTo>
                    <a:lnTo>
                      <a:pt x="4569" y="35455"/>
                    </a:lnTo>
                    <a:lnTo>
                      <a:pt x="17023" y="17010"/>
                    </a:lnTo>
                    <a:lnTo>
                      <a:pt x="35476" y="4565"/>
                    </a:lnTo>
                    <a:lnTo>
                      <a:pt x="58045" y="0"/>
                    </a:lnTo>
                    <a:lnTo>
                      <a:pt x="4306703" y="0"/>
                    </a:lnTo>
                    <a:lnTo>
                      <a:pt x="4329273" y="4565"/>
                    </a:lnTo>
                    <a:lnTo>
                      <a:pt x="4347724" y="17010"/>
                    </a:lnTo>
                    <a:lnTo>
                      <a:pt x="4360174" y="35455"/>
                    </a:lnTo>
                    <a:lnTo>
                      <a:pt x="4364742" y="58019"/>
                    </a:lnTo>
                    <a:lnTo>
                      <a:pt x="4364742" y="522585"/>
                    </a:lnTo>
                    <a:lnTo>
                      <a:pt x="4360174" y="545164"/>
                    </a:lnTo>
                    <a:lnTo>
                      <a:pt x="4347724" y="563614"/>
                    </a:lnTo>
                    <a:lnTo>
                      <a:pt x="4329273" y="576059"/>
                    </a:lnTo>
                    <a:lnTo>
                      <a:pt x="4306703" y="580624"/>
                    </a:lnTo>
                    <a:lnTo>
                      <a:pt x="58045" y="580624"/>
                    </a:lnTo>
                    <a:lnTo>
                      <a:pt x="35476" y="576059"/>
                    </a:lnTo>
                    <a:lnTo>
                      <a:pt x="17023" y="563614"/>
                    </a:lnTo>
                    <a:lnTo>
                      <a:pt x="4569" y="545164"/>
                    </a:lnTo>
                    <a:lnTo>
                      <a:pt x="0" y="522585"/>
                    </a:lnTo>
                    <a:lnTo>
                      <a:pt x="0" y="58019"/>
                    </a:lnTo>
                    <a:close/>
                  </a:path>
                </a:pathLst>
              </a:custGeom>
              <a:ln w="25907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8" name="object 11">
                <a:extLst>
                  <a:ext uri="{FF2B5EF4-FFF2-40B4-BE49-F238E27FC236}">
                    <a16:creationId xmlns:a16="http://schemas.microsoft.com/office/drawing/2014/main" id="{CC15D470-78C7-462F-9612-94F8C33F4429}"/>
                  </a:ext>
                </a:extLst>
              </p:cNvPr>
              <p:cNvPicPr/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2193797" y="1223022"/>
                <a:ext cx="873251" cy="463276"/>
              </a:xfrm>
              <a:prstGeom prst="rect">
                <a:avLst/>
              </a:prstGeom>
            </p:spPr>
          </p:pic>
          <p:sp>
            <p:nvSpPr>
              <p:cNvPr id="9" name="object 12">
                <a:extLst>
                  <a:ext uri="{FF2B5EF4-FFF2-40B4-BE49-F238E27FC236}">
                    <a16:creationId xmlns:a16="http://schemas.microsoft.com/office/drawing/2014/main" id="{077B9A3F-5AD3-4CF3-9BBA-3D58CE6E4027}"/>
                  </a:ext>
                </a:extLst>
              </p:cNvPr>
              <p:cNvSpPr/>
              <p:nvPr/>
            </p:nvSpPr>
            <p:spPr>
              <a:xfrm>
                <a:off x="2193797" y="1223022"/>
                <a:ext cx="873760" cy="463550"/>
              </a:xfrm>
              <a:custGeom>
                <a:avLst/>
                <a:gdLst/>
                <a:ahLst/>
                <a:cxnLst/>
                <a:rect l="l" t="t" r="r" b="b"/>
                <a:pathLst>
                  <a:path w="873760" h="463550">
                    <a:moveTo>
                      <a:pt x="0" y="46329"/>
                    </a:moveTo>
                    <a:lnTo>
                      <a:pt x="3633" y="28270"/>
                    </a:lnTo>
                    <a:lnTo>
                      <a:pt x="13553" y="13546"/>
                    </a:lnTo>
                    <a:lnTo>
                      <a:pt x="28286" y="3632"/>
                    </a:lnTo>
                    <a:lnTo>
                      <a:pt x="46361" y="0"/>
                    </a:lnTo>
                    <a:lnTo>
                      <a:pt x="826890" y="0"/>
                    </a:lnTo>
                    <a:lnTo>
                      <a:pt x="844954" y="3632"/>
                    </a:lnTo>
                    <a:lnTo>
                      <a:pt x="859689" y="13546"/>
                    </a:lnTo>
                    <a:lnTo>
                      <a:pt x="869614" y="28270"/>
                    </a:lnTo>
                    <a:lnTo>
                      <a:pt x="873251" y="46329"/>
                    </a:lnTo>
                    <a:lnTo>
                      <a:pt x="873251" y="416940"/>
                    </a:lnTo>
                    <a:lnTo>
                      <a:pt x="869614" y="435001"/>
                    </a:lnTo>
                    <a:lnTo>
                      <a:pt x="859689" y="449726"/>
                    </a:lnTo>
                    <a:lnTo>
                      <a:pt x="844954" y="459643"/>
                    </a:lnTo>
                    <a:lnTo>
                      <a:pt x="826890" y="463276"/>
                    </a:lnTo>
                    <a:lnTo>
                      <a:pt x="46361" y="463276"/>
                    </a:lnTo>
                    <a:lnTo>
                      <a:pt x="28286" y="459643"/>
                    </a:lnTo>
                    <a:lnTo>
                      <a:pt x="13553" y="449726"/>
                    </a:lnTo>
                    <a:lnTo>
                      <a:pt x="3633" y="435001"/>
                    </a:lnTo>
                    <a:lnTo>
                      <a:pt x="0" y="416940"/>
                    </a:lnTo>
                    <a:lnTo>
                      <a:pt x="0" y="46329"/>
                    </a:lnTo>
                    <a:close/>
                  </a:path>
                </a:pathLst>
              </a:custGeom>
              <a:ln w="25908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0" name="object 13">
                <a:extLst>
                  <a:ext uri="{FF2B5EF4-FFF2-40B4-BE49-F238E27FC236}">
                    <a16:creationId xmlns:a16="http://schemas.microsoft.com/office/drawing/2014/main" id="{A093A3EF-F9E7-489C-BD19-5B347EEABBFE}"/>
                  </a:ext>
                </a:extLst>
              </p:cNvPr>
              <p:cNvSpPr/>
              <p:nvPr/>
            </p:nvSpPr>
            <p:spPr>
              <a:xfrm>
                <a:off x="2135879" y="1802136"/>
                <a:ext cx="4364990" cy="581025"/>
              </a:xfrm>
              <a:custGeom>
                <a:avLst/>
                <a:gdLst/>
                <a:ahLst/>
                <a:cxnLst/>
                <a:rect l="l" t="t" r="r" b="b"/>
                <a:pathLst>
                  <a:path w="4364990" h="581025">
                    <a:moveTo>
                      <a:pt x="4306703" y="0"/>
                    </a:moveTo>
                    <a:lnTo>
                      <a:pt x="58045" y="0"/>
                    </a:lnTo>
                    <a:lnTo>
                      <a:pt x="35476" y="4565"/>
                    </a:lnTo>
                    <a:lnTo>
                      <a:pt x="17023" y="17010"/>
                    </a:lnTo>
                    <a:lnTo>
                      <a:pt x="4569" y="35460"/>
                    </a:lnTo>
                    <a:lnTo>
                      <a:pt x="0" y="58038"/>
                    </a:lnTo>
                    <a:lnTo>
                      <a:pt x="0" y="522611"/>
                    </a:lnTo>
                    <a:lnTo>
                      <a:pt x="4569" y="545174"/>
                    </a:lnTo>
                    <a:lnTo>
                      <a:pt x="17023" y="563617"/>
                    </a:lnTo>
                    <a:lnTo>
                      <a:pt x="35476" y="576059"/>
                    </a:lnTo>
                    <a:lnTo>
                      <a:pt x="58045" y="580624"/>
                    </a:lnTo>
                    <a:lnTo>
                      <a:pt x="4306703" y="580624"/>
                    </a:lnTo>
                    <a:lnTo>
                      <a:pt x="4329273" y="576059"/>
                    </a:lnTo>
                    <a:lnTo>
                      <a:pt x="4347724" y="563617"/>
                    </a:lnTo>
                    <a:lnTo>
                      <a:pt x="4360174" y="545174"/>
                    </a:lnTo>
                    <a:lnTo>
                      <a:pt x="4364742" y="522611"/>
                    </a:lnTo>
                    <a:lnTo>
                      <a:pt x="4364742" y="58038"/>
                    </a:lnTo>
                    <a:lnTo>
                      <a:pt x="4360174" y="35460"/>
                    </a:lnTo>
                    <a:lnTo>
                      <a:pt x="4347724" y="17010"/>
                    </a:lnTo>
                    <a:lnTo>
                      <a:pt x="4329273" y="4565"/>
                    </a:lnTo>
                    <a:lnTo>
                      <a:pt x="4306703" y="0"/>
                    </a:lnTo>
                    <a:close/>
                  </a:path>
                </a:pathLst>
              </a:custGeom>
              <a:solidFill>
                <a:srgbClr val="9ABA59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1" name="object 14">
                <a:extLst>
                  <a:ext uri="{FF2B5EF4-FFF2-40B4-BE49-F238E27FC236}">
                    <a16:creationId xmlns:a16="http://schemas.microsoft.com/office/drawing/2014/main" id="{0F3AA676-D2BB-415B-861D-A8009ADE240B}"/>
                  </a:ext>
                </a:extLst>
              </p:cNvPr>
              <p:cNvSpPr/>
              <p:nvPr/>
            </p:nvSpPr>
            <p:spPr>
              <a:xfrm>
                <a:off x="2135879" y="1802136"/>
                <a:ext cx="4364990" cy="581025"/>
              </a:xfrm>
              <a:custGeom>
                <a:avLst/>
                <a:gdLst/>
                <a:ahLst/>
                <a:cxnLst/>
                <a:rect l="l" t="t" r="r" b="b"/>
                <a:pathLst>
                  <a:path w="4364990" h="581025">
                    <a:moveTo>
                      <a:pt x="0" y="58038"/>
                    </a:moveTo>
                    <a:lnTo>
                      <a:pt x="4569" y="35460"/>
                    </a:lnTo>
                    <a:lnTo>
                      <a:pt x="17023" y="17010"/>
                    </a:lnTo>
                    <a:lnTo>
                      <a:pt x="35476" y="4565"/>
                    </a:lnTo>
                    <a:lnTo>
                      <a:pt x="58045" y="0"/>
                    </a:lnTo>
                    <a:lnTo>
                      <a:pt x="4306703" y="0"/>
                    </a:lnTo>
                    <a:lnTo>
                      <a:pt x="4329273" y="4565"/>
                    </a:lnTo>
                    <a:lnTo>
                      <a:pt x="4347724" y="17010"/>
                    </a:lnTo>
                    <a:lnTo>
                      <a:pt x="4360174" y="35460"/>
                    </a:lnTo>
                    <a:lnTo>
                      <a:pt x="4364742" y="58038"/>
                    </a:lnTo>
                    <a:lnTo>
                      <a:pt x="4364742" y="522611"/>
                    </a:lnTo>
                    <a:lnTo>
                      <a:pt x="4360174" y="545174"/>
                    </a:lnTo>
                    <a:lnTo>
                      <a:pt x="4347724" y="563617"/>
                    </a:lnTo>
                    <a:lnTo>
                      <a:pt x="4329273" y="576059"/>
                    </a:lnTo>
                    <a:lnTo>
                      <a:pt x="4306703" y="580624"/>
                    </a:lnTo>
                    <a:lnTo>
                      <a:pt x="58045" y="580624"/>
                    </a:lnTo>
                    <a:lnTo>
                      <a:pt x="35476" y="576059"/>
                    </a:lnTo>
                    <a:lnTo>
                      <a:pt x="17023" y="563617"/>
                    </a:lnTo>
                    <a:lnTo>
                      <a:pt x="4569" y="545174"/>
                    </a:lnTo>
                    <a:lnTo>
                      <a:pt x="0" y="522611"/>
                    </a:lnTo>
                    <a:lnTo>
                      <a:pt x="0" y="58038"/>
                    </a:lnTo>
                    <a:close/>
                  </a:path>
                </a:pathLst>
              </a:custGeom>
              <a:ln w="25908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12" name="object 15">
                <a:extLst>
                  <a:ext uri="{FF2B5EF4-FFF2-40B4-BE49-F238E27FC236}">
                    <a16:creationId xmlns:a16="http://schemas.microsoft.com/office/drawing/2014/main" id="{B527D00D-268A-47CC-AAEA-AC5F2F83C862}"/>
                  </a:ext>
                </a:extLst>
              </p:cNvPr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2193797" y="1860054"/>
                <a:ext cx="873251" cy="464807"/>
              </a:xfrm>
              <a:prstGeom prst="rect">
                <a:avLst/>
              </a:prstGeom>
            </p:spPr>
          </p:pic>
          <p:sp>
            <p:nvSpPr>
              <p:cNvPr id="13" name="object 16">
                <a:extLst>
                  <a:ext uri="{FF2B5EF4-FFF2-40B4-BE49-F238E27FC236}">
                    <a16:creationId xmlns:a16="http://schemas.microsoft.com/office/drawing/2014/main" id="{42282A3C-C22D-459F-870E-30AB6C917EF3}"/>
                  </a:ext>
                </a:extLst>
              </p:cNvPr>
              <p:cNvSpPr/>
              <p:nvPr/>
            </p:nvSpPr>
            <p:spPr>
              <a:xfrm>
                <a:off x="2193797" y="1860054"/>
                <a:ext cx="873760" cy="464820"/>
              </a:xfrm>
              <a:custGeom>
                <a:avLst/>
                <a:gdLst/>
                <a:ahLst/>
                <a:cxnLst/>
                <a:rect l="l" t="t" r="r" b="b"/>
                <a:pathLst>
                  <a:path w="873760" h="464819">
                    <a:moveTo>
                      <a:pt x="0" y="46456"/>
                    </a:moveTo>
                    <a:lnTo>
                      <a:pt x="3657" y="28377"/>
                    </a:lnTo>
                    <a:lnTo>
                      <a:pt x="13626" y="13610"/>
                    </a:lnTo>
                    <a:lnTo>
                      <a:pt x="28404" y="3652"/>
                    </a:lnTo>
                    <a:lnTo>
                      <a:pt x="46488" y="0"/>
                    </a:lnTo>
                    <a:lnTo>
                      <a:pt x="826769" y="0"/>
                    </a:lnTo>
                    <a:lnTo>
                      <a:pt x="844852" y="3652"/>
                    </a:lnTo>
                    <a:lnTo>
                      <a:pt x="859628" y="13610"/>
                    </a:lnTo>
                    <a:lnTo>
                      <a:pt x="869595" y="28377"/>
                    </a:lnTo>
                    <a:lnTo>
                      <a:pt x="873251" y="46456"/>
                    </a:lnTo>
                    <a:lnTo>
                      <a:pt x="873251" y="418331"/>
                    </a:lnTo>
                    <a:lnTo>
                      <a:pt x="869595" y="436414"/>
                    </a:lnTo>
                    <a:lnTo>
                      <a:pt x="859628" y="451190"/>
                    </a:lnTo>
                    <a:lnTo>
                      <a:pt x="844852" y="461157"/>
                    </a:lnTo>
                    <a:lnTo>
                      <a:pt x="826769" y="464813"/>
                    </a:lnTo>
                    <a:lnTo>
                      <a:pt x="46488" y="464813"/>
                    </a:lnTo>
                    <a:lnTo>
                      <a:pt x="28404" y="461157"/>
                    </a:lnTo>
                    <a:lnTo>
                      <a:pt x="13626" y="451190"/>
                    </a:lnTo>
                    <a:lnTo>
                      <a:pt x="3657" y="436414"/>
                    </a:lnTo>
                    <a:lnTo>
                      <a:pt x="0" y="418331"/>
                    </a:lnTo>
                    <a:lnTo>
                      <a:pt x="0" y="46456"/>
                    </a:lnTo>
                    <a:close/>
                  </a:path>
                </a:pathLst>
              </a:custGeom>
              <a:ln w="25908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4" name="object 17">
                <a:extLst>
                  <a:ext uri="{FF2B5EF4-FFF2-40B4-BE49-F238E27FC236}">
                    <a16:creationId xmlns:a16="http://schemas.microsoft.com/office/drawing/2014/main" id="{8C4246E0-6BD4-4894-B115-AAFF6AA99D09}"/>
                  </a:ext>
                </a:extLst>
              </p:cNvPr>
              <p:cNvSpPr/>
              <p:nvPr/>
            </p:nvSpPr>
            <p:spPr>
              <a:xfrm>
                <a:off x="2135879" y="2440679"/>
                <a:ext cx="4364990" cy="579120"/>
              </a:xfrm>
              <a:custGeom>
                <a:avLst/>
                <a:gdLst/>
                <a:ahLst/>
                <a:cxnLst/>
                <a:rect l="l" t="t" r="r" b="b"/>
                <a:pathLst>
                  <a:path w="4364990" h="579119">
                    <a:moveTo>
                      <a:pt x="4306830" y="0"/>
                    </a:moveTo>
                    <a:lnTo>
                      <a:pt x="57918" y="0"/>
                    </a:lnTo>
                    <a:lnTo>
                      <a:pt x="35369" y="4550"/>
                    </a:lnTo>
                    <a:lnTo>
                      <a:pt x="16960" y="16960"/>
                    </a:lnTo>
                    <a:lnTo>
                      <a:pt x="4550" y="35369"/>
                    </a:lnTo>
                    <a:lnTo>
                      <a:pt x="0" y="57918"/>
                    </a:lnTo>
                    <a:lnTo>
                      <a:pt x="0" y="521220"/>
                    </a:lnTo>
                    <a:lnTo>
                      <a:pt x="4550" y="543766"/>
                    </a:lnTo>
                    <a:lnTo>
                      <a:pt x="16960" y="562169"/>
                    </a:lnTo>
                    <a:lnTo>
                      <a:pt x="35369" y="574572"/>
                    </a:lnTo>
                    <a:lnTo>
                      <a:pt x="57918" y="579120"/>
                    </a:lnTo>
                    <a:lnTo>
                      <a:pt x="4306830" y="579120"/>
                    </a:lnTo>
                    <a:lnTo>
                      <a:pt x="4329380" y="574572"/>
                    </a:lnTo>
                    <a:lnTo>
                      <a:pt x="4347787" y="562169"/>
                    </a:lnTo>
                    <a:lnTo>
                      <a:pt x="4360194" y="543766"/>
                    </a:lnTo>
                    <a:lnTo>
                      <a:pt x="4364742" y="521220"/>
                    </a:lnTo>
                    <a:lnTo>
                      <a:pt x="4364742" y="57918"/>
                    </a:lnTo>
                    <a:lnTo>
                      <a:pt x="4360194" y="35369"/>
                    </a:lnTo>
                    <a:lnTo>
                      <a:pt x="4347787" y="16960"/>
                    </a:lnTo>
                    <a:lnTo>
                      <a:pt x="4329380" y="4550"/>
                    </a:lnTo>
                    <a:lnTo>
                      <a:pt x="4306830" y="0"/>
                    </a:lnTo>
                    <a:close/>
                  </a:path>
                </a:pathLst>
              </a:custGeom>
              <a:solidFill>
                <a:srgbClr val="7F63A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5" name="object 18">
                <a:extLst>
                  <a:ext uri="{FF2B5EF4-FFF2-40B4-BE49-F238E27FC236}">
                    <a16:creationId xmlns:a16="http://schemas.microsoft.com/office/drawing/2014/main" id="{4B4C4DAF-B584-4C3F-9974-2C48AF325048}"/>
                  </a:ext>
                </a:extLst>
              </p:cNvPr>
              <p:cNvSpPr/>
              <p:nvPr/>
            </p:nvSpPr>
            <p:spPr>
              <a:xfrm>
                <a:off x="2135879" y="2440679"/>
                <a:ext cx="4364990" cy="579120"/>
              </a:xfrm>
              <a:custGeom>
                <a:avLst/>
                <a:gdLst/>
                <a:ahLst/>
                <a:cxnLst/>
                <a:rect l="l" t="t" r="r" b="b"/>
                <a:pathLst>
                  <a:path w="4364990" h="579119">
                    <a:moveTo>
                      <a:pt x="0" y="57918"/>
                    </a:moveTo>
                    <a:lnTo>
                      <a:pt x="4550" y="35369"/>
                    </a:lnTo>
                    <a:lnTo>
                      <a:pt x="16960" y="16960"/>
                    </a:lnTo>
                    <a:lnTo>
                      <a:pt x="35369" y="4550"/>
                    </a:lnTo>
                    <a:lnTo>
                      <a:pt x="57918" y="0"/>
                    </a:lnTo>
                    <a:lnTo>
                      <a:pt x="4306830" y="0"/>
                    </a:lnTo>
                    <a:lnTo>
                      <a:pt x="4329380" y="4550"/>
                    </a:lnTo>
                    <a:lnTo>
                      <a:pt x="4347787" y="16960"/>
                    </a:lnTo>
                    <a:lnTo>
                      <a:pt x="4360194" y="35369"/>
                    </a:lnTo>
                    <a:lnTo>
                      <a:pt x="4364742" y="57918"/>
                    </a:lnTo>
                    <a:lnTo>
                      <a:pt x="4364742" y="521220"/>
                    </a:lnTo>
                    <a:lnTo>
                      <a:pt x="4360194" y="543766"/>
                    </a:lnTo>
                    <a:lnTo>
                      <a:pt x="4347787" y="562169"/>
                    </a:lnTo>
                    <a:lnTo>
                      <a:pt x="4329380" y="574572"/>
                    </a:lnTo>
                    <a:lnTo>
                      <a:pt x="4306830" y="579120"/>
                    </a:lnTo>
                    <a:lnTo>
                      <a:pt x="57918" y="579120"/>
                    </a:lnTo>
                    <a:lnTo>
                      <a:pt x="35369" y="574572"/>
                    </a:lnTo>
                    <a:lnTo>
                      <a:pt x="16960" y="562169"/>
                    </a:lnTo>
                    <a:lnTo>
                      <a:pt x="4550" y="543766"/>
                    </a:lnTo>
                    <a:lnTo>
                      <a:pt x="0" y="521220"/>
                    </a:lnTo>
                    <a:lnTo>
                      <a:pt x="0" y="57918"/>
                    </a:lnTo>
                    <a:close/>
                  </a:path>
                </a:pathLst>
              </a:custGeom>
              <a:ln w="25908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16" name="object 19">
                <a:extLst>
                  <a:ext uri="{FF2B5EF4-FFF2-40B4-BE49-F238E27FC236}">
                    <a16:creationId xmlns:a16="http://schemas.microsoft.com/office/drawing/2014/main" id="{1416B906-C766-45CE-8E87-E87C115A1884}"/>
                  </a:ext>
                </a:extLst>
              </p:cNvPr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2193797" y="2498597"/>
                <a:ext cx="873251" cy="463295"/>
              </a:xfrm>
              <a:prstGeom prst="rect">
                <a:avLst/>
              </a:prstGeom>
            </p:spPr>
          </p:pic>
          <p:sp>
            <p:nvSpPr>
              <p:cNvPr id="17" name="object 20">
                <a:extLst>
                  <a:ext uri="{FF2B5EF4-FFF2-40B4-BE49-F238E27FC236}">
                    <a16:creationId xmlns:a16="http://schemas.microsoft.com/office/drawing/2014/main" id="{87DC130D-3B6F-49A4-869A-58BA6B748880}"/>
                  </a:ext>
                </a:extLst>
              </p:cNvPr>
              <p:cNvSpPr/>
              <p:nvPr/>
            </p:nvSpPr>
            <p:spPr>
              <a:xfrm>
                <a:off x="2193797" y="2498597"/>
                <a:ext cx="873760" cy="463550"/>
              </a:xfrm>
              <a:custGeom>
                <a:avLst/>
                <a:gdLst/>
                <a:ahLst/>
                <a:cxnLst/>
                <a:rect l="l" t="t" r="r" b="b"/>
                <a:pathLst>
                  <a:path w="873760" h="463550">
                    <a:moveTo>
                      <a:pt x="0" y="46361"/>
                    </a:moveTo>
                    <a:lnTo>
                      <a:pt x="3633" y="28286"/>
                    </a:lnTo>
                    <a:lnTo>
                      <a:pt x="13553" y="13553"/>
                    </a:lnTo>
                    <a:lnTo>
                      <a:pt x="28286" y="3633"/>
                    </a:lnTo>
                    <a:lnTo>
                      <a:pt x="46361" y="0"/>
                    </a:lnTo>
                    <a:lnTo>
                      <a:pt x="826890" y="0"/>
                    </a:lnTo>
                    <a:lnTo>
                      <a:pt x="844954" y="3633"/>
                    </a:lnTo>
                    <a:lnTo>
                      <a:pt x="859689" y="13553"/>
                    </a:lnTo>
                    <a:lnTo>
                      <a:pt x="869614" y="28286"/>
                    </a:lnTo>
                    <a:lnTo>
                      <a:pt x="873251" y="46361"/>
                    </a:lnTo>
                    <a:lnTo>
                      <a:pt x="873251" y="416947"/>
                    </a:lnTo>
                    <a:lnTo>
                      <a:pt x="869614" y="435010"/>
                    </a:lnTo>
                    <a:lnTo>
                      <a:pt x="859689" y="449742"/>
                    </a:lnTo>
                    <a:lnTo>
                      <a:pt x="844954" y="459666"/>
                    </a:lnTo>
                    <a:lnTo>
                      <a:pt x="826890" y="463302"/>
                    </a:lnTo>
                    <a:lnTo>
                      <a:pt x="46361" y="463302"/>
                    </a:lnTo>
                    <a:lnTo>
                      <a:pt x="28286" y="459666"/>
                    </a:lnTo>
                    <a:lnTo>
                      <a:pt x="13553" y="449742"/>
                    </a:lnTo>
                    <a:lnTo>
                      <a:pt x="3633" y="435010"/>
                    </a:lnTo>
                    <a:lnTo>
                      <a:pt x="0" y="416947"/>
                    </a:lnTo>
                    <a:lnTo>
                      <a:pt x="0" y="46361"/>
                    </a:lnTo>
                    <a:close/>
                  </a:path>
                </a:pathLst>
              </a:custGeom>
              <a:ln w="25908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8" name="object 21">
                <a:extLst>
                  <a:ext uri="{FF2B5EF4-FFF2-40B4-BE49-F238E27FC236}">
                    <a16:creationId xmlns:a16="http://schemas.microsoft.com/office/drawing/2014/main" id="{7E29D364-2FCC-4560-AA89-340FB4C305E6}"/>
                  </a:ext>
                </a:extLst>
              </p:cNvPr>
              <p:cNvSpPr/>
              <p:nvPr/>
            </p:nvSpPr>
            <p:spPr>
              <a:xfrm>
                <a:off x="2135879" y="3077718"/>
                <a:ext cx="4364990" cy="581025"/>
              </a:xfrm>
              <a:custGeom>
                <a:avLst/>
                <a:gdLst/>
                <a:ahLst/>
                <a:cxnLst/>
                <a:rect l="l" t="t" r="r" b="b"/>
                <a:pathLst>
                  <a:path w="4364990" h="581025">
                    <a:moveTo>
                      <a:pt x="4306703" y="0"/>
                    </a:moveTo>
                    <a:lnTo>
                      <a:pt x="58045" y="0"/>
                    </a:lnTo>
                    <a:lnTo>
                      <a:pt x="35476" y="4568"/>
                    </a:lnTo>
                    <a:lnTo>
                      <a:pt x="17023" y="17020"/>
                    </a:lnTo>
                    <a:lnTo>
                      <a:pt x="4569" y="35471"/>
                    </a:lnTo>
                    <a:lnTo>
                      <a:pt x="0" y="58038"/>
                    </a:lnTo>
                    <a:lnTo>
                      <a:pt x="0" y="522604"/>
                    </a:lnTo>
                    <a:lnTo>
                      <a:pt x="4569" y="545176"/>
                    </a:lnTo>
                    <a:lnTo>
                      <a:pt x="17023" y="563629"/>
                    </a:lnTo>
                    <a:lnTo>
                      <a:pt x="35476" y="576081"/>
                    </a:lnTo>
                    <a:lnTo>
                      <a:pt x="58045" y="580650"/>
                    </a:lnTo>
                    <a:lnTo>
                      <a:pt x="4306703" y="580650"/>
                    </a:lnTo>
                    <a:lnTo>
                      <a:pt x="4329273" y="576081"/>
                    </a:lnTo>
                    <a:lnTo>
                      <a:pt x="4347724" y="563629"/>
                    </a:lnTo>
                    <a:lnTo>
                      <a:pt x="4360174" y="545176"/>
                    </a:lnTo>
                    <a:lnTo>
                      <a:pt x="4364742" y="522604"/>
                    </a:lnTo>
                    <a:lnTo>
                      <a:pt x="4364742" y="58038"/>
                    </a:lnTo>
                    <a:lnTo>
                      <a:pt x="4360174" y="35471"/>
                    </a:lnTo>
                    <a:lnTo>
                      <a:pt x="4347724" y="17020"/>
                    </a:lnTo>
                    <a:lnTo>
                      <a:pt x="4329273" y="4568"/>
                    </a:lnTo>
                    <a:lnTo>
                      <a:pt x="4306703" y="0"/>
                    </a:lnTo>
                    <a:close/>
                  </a:path>
                </a:pathLst>
              </a:custGeom>
              <a:solidFill>
                <a:srgbClr val="4AACC5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9" name="object 22">
                <a:extLst>
                  <a:ext uri="{FF2B5EF4-FFF2-40B4-BE49-F238E27FC236}">
                    <a16:creationId xmlns:a16="http://schemas.microsoft.com/office/drawing/2014/main" id="{4079111E-BC05-4728-BA15-37C22B1A4178}"/>
                  </a:ext>
                </a:extLst>
              </p:cNvPr>
              <p:cNvSpPr/>
              <p:nvPr/>
            </p:nvSpPr>
            <p:spPr>
              <a:xfrm>
                <a:off x="2135879" y="3077718"/>
                <a:ext cx="4364990" cy="581025"/>
              </a:xfrm>
              <a:custGeom>
                <a:avLst/>
                <a:gdLst/>
                <a:ahLst/>
                <a:cxnLst/>
                <a:rect l="l" t="t" r="r" b="b"/>
                <a:pathLst>
                  <a:path w="4364990" h="581025">
                    <a:moveTo>
                      <a:pt x="0" y="58038"/>
                    </a:moveTo>
                    <a:lnTo>
                      <a:pt x="4569" y="35471"/>
                    </a:lnTo>
                    <a:lnTo>
                      <a:pt x="17023" y="17020"/>
                    </a:lnTo>
                    <a:lnTo>
                      <a:pt x="35476" y="4568"/>
                    </a:lnTo>
                    <a:lnTo>
                      <a:pt x="58045" y="0"/>
                    </a:lnTo>
                    <a:lnTo>
                      <a:pt x="4306703" y="0"/>
                    </a:lnTo>
                    <a:lnTo>
                      <a:pt x="4329273" y="4568"/>
                    </a:lnTo>
                    <a:lnTo>
                      <a:pt x="4347724" y="17020"/>
                    </a:lnTo>
                    <a:lnTo>
                      <a:pt x="4360174" y="35471"/>
                    </a:lnTo>
                    <a:lnTo>
                      <a:pt x="4364742" y="58038"/>
                    </a:lnTo>
                    <a:lnTo>
                      <a:pt x="4364742" y="522604"/>
                    </a:lnTo>
                    <a:lnTo>
                      <a:pt x="4360174" y="545176"/>
                    </a:lnTo>
                    <a:lnTo>
                      <a:pt x="4347724" y="563629"/>
                    </a:lnTo>
                    <a:lnTo>
                      <a:pt x="4329273" y="576081"/>
                    </a:lnTo>
                    <a:lnTo>
                      <a:pt x="4306703" y="580650"/>
                    </a:lnTo>
                    <a:lnTo>
                      <a:pt x="58045" y="580650"/>
                    </a:lnTo>
                    <a:lnTo>
                      <a:pt x="35476" y="576081"/>
                    </a:lnTo>
                    <a:lnTo>
                      <a:pt x="17023" y="563629"/>
                    </a:lnTo>
                    <a:lnTo>
                      <a:pt x="4569" y="545176"/>
                    </a:lnTo>
                    <a:lnTo>
                      <a:pt x="0" y="522604"/>
                    </a:lnTo>
                    <a:lnTo>
                      <a:pt x="0" y="58038"/>
                    </a:lnTo>
                    <a:close/>
                  </a:path>
                </a:pathLst>
              </a:custGeom>
              <a:ln w="25908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20" name="object 23">
                <a:extLst>
                  <a:ext uri="{FF2B5EF4-FFF2-40B4-BE49-F238E27FC236}">
                    <a16:creationId xmlns:a16="http://schemas.microsoft.com/office/drawing/2014/main" id="{CAC9E559-E3DA-41E8-BC07-2D9B4C9FA6C9}"/>
                  </a:ext>
                </a:extLst>
              </p:cNvPr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2193797" y="3137153"/>
                <a:ext cx="873251" cy="463295"/>
              </a:xfrm>
              <a:prstGeom prst="rect">
                <a:avLst/>
              </a:prstGeom>
            </p:spPr>
          </p:pic>
          <p:sp>
            <p:nvSpPr>
              <p:cNvPr id="21" name="object 24">
                <a:extLst>
                  <a:ext uri="{FF2B5EF4-FFF2-40B4-BE49-F238E27FC236}">
                    <a16:creationId xmlns:a16="http://schemas.microsoft.com/office/drawing/2014/main" id="{AB5B5178-9C3D-404C-8A5B-62FA92BD68AB}"/>
                  </a:ext>
                </a:extLst>
              </p:cNvPr>
              <p:cNvSpPr/>
              <p:nvPr/>
            </p:nvSpPr>
            <p:spPr>
              <a:xfrm>
                <a:off x="2193797" y="3137147"/>
                <a:ext cx="873760" cy="463550"/>
              </a:xfrm>
              <a:custGeom>
                <a:avLst/>
                <a:gdLst/>
                <a:ahLst/>
                <a:cxnLst/>
                <a:rect l="l" t="t" r="r" b="b"/>
                <a:pathLst>
                  <a:path w="873760" h="463550">
                    <a:moveTo>
                      <a:pt x="0" y="46361"/>
                    </a:moveTo>
                    <a:lnTo>
                      <a:pt x="3633" y="28297"/>
                    </a:lnTo>
                    <a:lnTo>
                      <a:pt x="13553" y="13562"/>
                    </a:lnTo>
                    <a:lnTo>
                      <a:pt x="28286" y="3637"/>
                    </a:lnTo>
                    <a:lnTo>
                      <a:pt x="46361" y="0"/>
                    </a:lnTo>
                    <a:lnTo>
                      <a:pt x="826890" y="0"/>
                    </a:lnTo>
                    <a:lnTo>
                      <a:pt x="844954" y="3637"/>
                    </a:lnTo>
                    <a:lnTo>
                      <a:pt x="859689" y="13562"/>
                    </a:lnTo>
                    <a:lnTo>
                      <a:pt x="869614" y="28297"/>
                    </a:lnTo>
                    <a:lnTo>
                      <a:pt x="873251" y="46361"/>
                    </a:lnTo>
                    <a:lnTo>
                      <a:pt x="873251" y="416941"/>
                    </a:lnTo>
                    <a:lnTo>
                      <a:pt x="869614" y="435005"/>
                    </a:lnTo>
                    <a:lnTo>
                      <a:pt x="859689" y="449739"/>
                    </a:lnTo>
                    <a:lnTo>
                      <a:pt x="844954" y="459665"/>
                    </a:lnTo>
                    <a:lnTo>
                      <a:pt x="826890" y="463302"/>
                    </a:lnTo>
                    <a:lnTo>
                      <a:pt x="46361" y="463302"/>
                    </a:lnTo>
                    <a:lnTo>
                      <a:pt x="28286" y="459665"/>
                    </a:lnTo>
                    <a:lnTo>
                      <a:pt x="13553" y="449739"/>
                    </a:lnTo>
                    <a:lnTo>
                      <a:pt x="3633" y="435005"/>
                    </a:lnTo>
                    <a:lnTo>
                      <a:pt x="0" y="416941"/>
                    </a:lnTo>
                    <a:lnTo>
                      <a:pt x="0" y="46361"/>
                    </a:lnTo>
                    <a:close/>
                  </a:path>
                </a:pathLst>
              </a:custGeom>
              <a:ln w="25908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2" name="object 25">
                <a:extLst>
                  <a:ext uri="{FF2B5EF4-FFF2-40B4-BE49-F238E27FC236}">
                    <a16:creationId xmlns:a16="http://schemas.microsoft.com/office/drawing/2014/main" id="{D1A8B700-BE7E-4F82-A503-471847603AB3}"/>
                  </a:ext>
                </a:extLst>
              </p:cNvPr>
              <p:cNvSpPr/>
              <p:nvPr/>
            </p:nvSpPr>
            <p:spPr>
              <a:xfrm>
                <a:off x="2135879" y="3716261"/>
                <a:ext cx="4364990" cy="581025"/>
              </a:xfrm>
              <a:custGeom>
                <a:avLst/>
                <a:gdLst/>
                <a:ahLst/>
                <a:cxnLst/>
                <a:rect l="l" t="t" r="r" b="b"/>
                <a:pathLst>
                  <a:path w="4364990" h="581025">
                    <a:moveTo>
                      <a:pt x="4306703" y="0"/>
                    </a:moveTo>
                    <a:lnTo>
                      <a:pt x="58045" y="0"/>
                    </a:lnTo>
                    <a:lnTo>
                      <a:pt x="35476" y="4569"/>
                    </a:lnTo>
                    <a:lnTo>
                      <a:pt x="17023" y="17023"/>
                    </a:lnTo>
                    <a:lnTo>
                      <a:pt x="4569" y="35476"/>
                    </a:lnTo>
                    <a:lnTo>
                      <a:pt x="0" y="58045"/>
                    </a:lnTo>
                    <a:lnTo>
                      <a:pt x="0" y="522585"/>
                    </a:lnTo>
                    <a:lnTo>
                      <a:pt x="4569" y="545190"/>
                    </a:lnTo>
                    <a:lnTo>
                      <a:pt x="17023" y="563649"/>
                    </a:lnTo>
                    <a:lnTo>
                      <a:pt x="35476" y="576093"/>
                    </a:lnTo>
                    <a:lnTo>
                      <a:pt x="58045" y="580656"/>
                    </a:lnTo>
                    <a:lnTo>
                      <a:pt x="4306703" y="580656"/>
                    </a:lnTo>
                    <a:lnTo>
                      <a:pt x="4329273" y="576093"/>
                    </a:lnTo>
                    <a:lnTo>
                      <a:pt x="4347724" y="563649"/>
                    </a:lnTo>
                    <a:lnTo>
                      <a:pt x="4360174" y="545190"/>
                    </a:lnTo>
                    <a:lnTo>
                      <a:pt x="4364742" y="522585"/>
                    </a:lnTo>
                    <a:lnTo>
                      <a:pt x="4364742" y="58045"/>
                    </a:lnTo>
                    <a:lnTo>
                      <a:pt x="4360174" y="35476"/>
                    </a:lnTo>
                    <a:lnTo>
                      <a:pt x="4347724" y="17023"/>
                    </a:lnTo>
                    <a:lnTo>
                      <a:pt x="4329273" y="4569"/>
                    </a:lnTo>
                    <a:lnTo>
                      <a:pt x="4306703" y="0"/>
                    </a:lnTo>
                    <a:close/>
                  </a:path>
                </a:pathLst>
              </a:custGeom>
              <a:solidFill>
                <a:srgbClr val="F7954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3" name="object 26">
                <a:extLst>
                  <a:ext uri="{FF2B5EF4-FFF2-40B4-BE49-F238E27FC236}">
                    <a16:creationId xmlns:a16="http://schemas.microsoft.com/office/drawing/2014/main" id="{5DC1834F-F0F4-4DA8-90A0-6AE99B4E5436}"/>
                  </a:ext>
                </a:extLst>
              </p:cNvPr>
              <p:cNvSpPr/>
              <p:nvPr/>
            </p:nvSpPr>
            <p:spPr>
              <a:xfrm>
                <a:off x="2135879" y="3716261"/>
                <a:ext cx="4364990" cy="581025"/>
              </a:xfrm>
              <a:custGeom>
                <a:avLst/>
                <a:gdLst/>
                <a:ahLst/>
                <a:cxnLst/>
                <a:rect l="l" t="t" r="r" b="b"/>
                <a:pathLst>
                  <a:path w="4364990" h="581025">
                    <a:moveTo>
                      <a:pt x="0" y="58045"/>
                    </a:moveTo>
                    <a:lnTo>
                      <a:pt x="4569" y="35476"/>
                    </a:lnTo>
                    <a:lnTo>
                      <a:pt x="17023" y="17023"/>
                    </a:lnTo>
                    <a:lnTo>
                      <a:pt x="35476" y="4569"/>
                    </a:lnTo>
                    <a:lnTo>
                      <a:pt x="58045" y="0"/>
                    </a:lnTo>
                    <a:lnTo>
                      <a:pt x="4306703" y="0"/>
                    </a:lnTo>
                    <a:lnTo>
                      <a:pt x="4329273" y="4569"/>
                    </a:lnTo>
                    <a:lnTo>
                      <a:pt x="4347724" y="17023"/>
                    </a:lnTo>
                    <a:lnTo>
                      <a:pt x="4360174" y="35476"/>
                    </a:lnTo>
                    <a:lnTo>
                      <a:pt x="4364742" y="58045"/>
                    </a:lnTo>
                    <a:lnTo>
                      <a:pt x="4364742" y="522585"/>
                    </a:lnTo>
                    <a:lnTo>
                      <a:pt x="4360174" y="545190"/>
                    </a:lnTo>
                    <a:lnTo>
                      <a:pt x="4347724" y="563649"/>
                    </a:lnTo>
                    <a:lnTo>
                      <a:pt x="4329273" y="576093"/>
                    </a:lnTo>
                    <a:lnTo>
                      <a:pt x="4306703" y="580656"/>
                    </a:lnTo>
                    <a:lnTo>
                      <a:pt x="58045" y="580656"/>
                    </a:lnTo>
                    <a:lnTo>
                      <a:pt x="35476" y="576093"/>
                    </a:lnTo>
                    <a:lnTo>
                      <a:pt x="17023" y="563649"/>
                    </a:lnTo>
                    <a:lnTo>
                      <a:pt x="4569" y="545190"/>
                    </a:lnTo>
                    <a:lnTo>
                      <a:pt x="0" y="522585"/>
                    </a:lnTo>
                    <a:lnTo>
                      <a:pt x="0" y="58045"/>
                    </a:lnTo>
                    <a:close/>
                  </a:path>
                </a:pathLst>
              </a:custGeom>
              <a:ln w="25908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24" name="object 27">
              <a:extLst>
                <a:ext uri="{FF2B5EF4-FFF2-40B4-BE49-F238E27FC236}">
                  <a16:creationId xmlns:a16="http://schemas.microsoft.com/office/drawing/2014/main" id="{F34D8640-6F0C-4A38-B03C-E05DE9D51508}"/>
                </a:ext>
              </a:extLst>
            </p:cNvPr>
            <p:cNvSpPr txBox="1"/>
            <p:nvPr/>
          </p:nvSpPr>
          <p:spPr>
            <a:xfrm>
              <a:off x="3141091" y="1240663"/>
              <a:ext cx="3223260" cy="2888569"/>
            </a:xfrm>
            <a:prstGeom prst="rect">
              <a:avLst/>
            </a:prstGeom>
          </p:spPr>
          <p:txBody>
            <a:bodyPr vert="horz" wrap="square" lIns="0" tIns="13335" rIns="0" bIns="0" rtlCol="0">
              <a:spAutoFit/>
            </a:bodyPr>
            <a:lstStyle/>
            <a:p>
              <a:r>
                <a:rPr sz="2300" spc="-15" dirty="0" err="1">
                  <a:solidFill>
                    <a:srgbClr val="FFFFFF"/>
                  </a:solidFill>
                  <a:latin typeface="Calibri"/>
                  <a:cs typeface="Calibri"/>
                </a:rPr>
                <a:t>Estratégico</a:t>
              </a:r>
              <a:r>
                <a:rPr sz="2300" spc="-15" dirty="0">
                  <a:solidFill>
                    <a:srgbClr val="FFFFFF"/>
                  </a:solidFill>
                  <a:latin typeface="Calibri"/>
                  <a:cs typeface="Calibri"/>
                </a:rPr>
                <a:t>.</a:t>
              </a:r>
              <a:endParaRPr lang="es-MX" sz="2300" spc="-15" dirty="0">
                <a:solidFill>
                  <a:srgbClr val="FFFFFF"/>
                </a:solidFill>
                <a:latin typeface="Calibri"/>
                <a:cs typeface="Calibri"/>
              </a:endParaRPr>
            </a:p>
            <a:p>
              <a:endParaRPr sz="2300" dirty="0">
                <a:latin typeface="Calibri"/>
                <a:cs typeface="Calibri"/>
              </a:endParaRPr>
            </a:p>
            <a:p>
              <a:pPr marR="5080"/>
              <a:endParaRPr lang="es-MX" sz="400" spc="-10" dirty="0">
                <a:solidFill>
                  <a:srgbClr val="FFFFFF"/>
                </a:solidFill>
                <a:latin typeface="Calibri"/>
                <a:cs typeface="Calibri"/>
              </a:endParaRPr>
            </a:p>
            <a:p>
              <a:pPr marR="5080"/>
              <a:endParaRPr lang="es-MX" sz="2300" spc="-10" dirty="0">
                <a:solidFill>
                  <a:srgbClr val="FFFFFF"/>
                </a:solidFill>
                <a:latin typeface="Calibri"/>
                <a:cs typeface="Calibri"/>
              </a:endParaRPr>
            </a:p>
            <a:p>
              <a:pPr marR="5080"/>
              <a:r>
                <a:rPr sz="2300" spc="-10" dirty="0" err="1">
                  <a:solidFill>
                    <a:srgbClr val="FFFFFF"/>
                  </a:solidFill>
                  <a:latin typeface="Calibri"/>
                  <a:cs typeface="Calibri"/>
                </a:rPr>
                <a:t>Administración</a:t>
              </a:r>
              <a:r>
                <a:rPr sz="2300" spc="-10" dirty="0">
                  <a:solidFill>
                    <a:srgbClr val="FFFFFF"/>
                  </a:solidFill>
                  <a:latin typeface="Calibri"/>
                  <a:cs typeface="Calibri"/>
                </a:rPr>
                <a:t> </a:t>
              </a:r>
              <a:r>
                <a:rPr sz="2300" spc="-5" dirty="0">
                  <a:solidFill>
                    <a:srgbClr val="FFFFFF"/>
                  </a:solidFill>
                  <a:latin typeface="Calibri"/>
                  <a:cs typeface="Calibri"/>
                </a:rPr>
                <a:t>de </a:t>
              </a:r>
              <a:r>
                <a:rPr sz="2300" spc="-10" dirty="0" err="1">
                  <a:solidFill>
                    <a:srgbClr val="FFFFFF"/>
                  </a:solidFill>
                  <a:latin typeface="Calibri"/>
                  <a:cs typeface="Calibri"/>
                </a:rPr>
                <a:t>archivos</a:t>
              </a:r>
              <a:r>
                <a:rPr sz="2300" spc="-10" dirty="0">
                  <a:solidFill>
                    <a:srgbClr val="FFFFFF"/>
                  </a:solidFill>
                  <a:latin typeface="Calibri"/>
                  <a:cs typeface="Calibri"/>
                </a:rPr>
                <a:t> </a:t>
              </a:r>
              <a:endParaRPr lang="es-MX" sz="2300" spc="-10" dirty="0">
                <a:solidFill>
                  <a:srgbClr val="FFFFFF"/>
                </a:solidFill>
                <a:latin typeface="Calibri"/>
                <a:cs typeface="Calibri"/>
              </a:endParaRPr>
            </a:p>
            <a:p>
              <a:pPr marR="5080"/>
              <a:endParaRPr lang="es-MX" sz="100" dirty="0"/>
            </a:p>
            <a:p>
              <a:pPr marR="5080"/>
              <a:endParaRPr lang="es-MX" sz="2300" spc="-505" dirty="0">
                <a:solidFill>
                  <a:srgbClr val="FFFFFF"/>
                </a:solidFill>
                <a:latin typeface="Calibri"/>
                <a:cs typeface="Calibri"/>
              </a:endParaRPr>
            </a:p>
            <a:p>
              <a:pPr marR="5080"/>
              <a:endParaRPr lang="es-CO" sz="2300" spc="-505" dirty="0">
                <a:solidFill>
                  <a:srgbClr val="FFFFFF"/>
                </a:solidFill>
                <a:latin typeface="Calibri"/>
                <a:cs typeface="Calibri"/>
              </a:endParaRPr>
            </a:p>
            <a:p>
              <a:pPr marR="5080"/>
              <a:r>
                <a:rPr sz="2300" spc="-505" dirty="0">
                  <a:solidFill>
                    <a:srgbClr val="FFFFFF"/>
                  </a:solidFill>
                  <a:latin typeface="Calibri"/>
                  <a:cs typeface="Calibri"/>
                </a:rPr>
                <a:t> </a:t>
              </a:r>
              <a:r>
                <a:rPr lang="es-MX" sz="2300" spc="-10" dirty="0">
                  <a:solidFill>
                    <a:srgbClr val="FFFFFF"/>
                  </a:solidFill>
                  <a:latin typeface="Calibri"/>
                  <a:cs typeface="Calibri"/>
                </a:rPr>
                <a:t>Procesos de la Gestión D</a:t>
              </a:r>
              <a:r>
                <a:rPr sz="2300" spc="-10" dirty="0" err="1">
                  <a:solidFill>
                    <a:srgbClr val="FFFFFF"/>
                  </a:solidFill>
                  <a:latin typeface="Calibri"/>
                  <a:cs typeface="Calibri"/>
                </a:rPr>
                <a:t>ocumental</a:t>
              </a:r>
              <a:endParaRPr lang="es-MX" sz="2300" spc="-10" dirty="0">
                <a:solidFill>
                  <a:srgbClr val="FFFFFF"/>
                </a:solidFill>
                <a:latin typeface="Calibri"/>
                <a:cs typeface="Calibri"/>
              </a:endParaRPr>
            </a:p>
            <a:p>
              <a:endParaRPr lang="es-MX" sz="2300" spc="-10" dirty="0">
                <a:solidFill>
                  <a:srgbClr val="FFFFFF"/>
                </a:solidFill>
                <a:latin typeface="Calibri"/>
                <a:cs typeface="Calibri"/>
              </a:endParaRPr>
            </a:p>
            <a:p>
              <a:endParaRPr lang="es-MX" spc="-10" dirty="0">
                <a:solidFill>
                  <a:srgbClr val="FFFFFF"/>
                </a:solidFill>
                <a:latin typeface="Calibri"/>
                <a:cs typeface="Calibri"/>
              </a:endParaRPr>
            </a:p>
            <a:p>
              <a:r>
                <a:rPr sz="2300" spc="-10" dirty="0">
                  <a:solidFill>
                    <a:srgbClr val="FFFFFF"/>
                  </a:solidFill>
                  <a:latin typeface="Calibri"/>
                  <a:cs typeface="Calibri"/>
                </a:rPr>
                <a:t>Cultural</a:t>
              </a:r>
              <a:endParaRPr sz="2300" dirty="0">
                <a:latin typeface="Calibri"/>
                <a:cs typeface="Calibri"/>
              </a:endParaRPr>
            </a:p>
            <a:p>
              <a:pPr marL="12700"/>
              <a:endParaRPr lang="es-CO" sz="2300" spc="-25" dirty="0">
                <a:solidFill>
                  <a:srgbClr val="FFFFFF"/>
                </a:solidFill>
                <a:latin typeface="Calibri"/>
                <a:cs typeface="Calibri"/>
              </a:endParaRPr>
            </a:p>
            <a:p>
              <a:pPr marL="12700"/>
              <a:endParaRPr lang="es-MX" sz="2300" spc="-25" dirty="0">
                <a:solidFill>
                  <a:srgbClr val="FFFFFF"/>
                </a:solidFill>
                <a:latin typeface="Calibri"/>
                <a:cs typeface="Calibri"/>
              </a:endParaRPr>
            </a:p>
            <a:p>
              <a:pPr marL="12700"/>
              <a:r>
                <a:rPr sz="2300" spc="-25" dirty="0" err="1">
                  <a:solidFill>
                    <a:srgbClr val="FFFFFF"/>
                  </a:solidFill>
                  <a:latin typeface="Calibri"/>
                  <a:cs typeface="Calibri"/>
                </a:rPr>
                <a:t>Tecnológico</a:t>
              </a:r>
              <a:endParaRPr sz="2300" dirty="0">
                <a:latin typeface="Calibri"/>
                <a:cs typeface="Calibri"/>
              </a:endParaRPr>
            </a:p>
          </p:txBody>
        </p:sp>
        <p:grpSp>
          <p:nvGrpSpPr>
            <p:cNvPr id="25" name="object 28">
              <a:extLst>
                <a:ext uri="{FF2B5EF4-FFF2-40B4-BE49-F238E27FC236}">
                  <a16:creationId xmlns:a16="http://schemas.microsoft.com/office/drawing/2014/main" id="{C4E9A2A2-80FB-4CF8-A788-1C0B7CD8BD23}"/>
                </a:ext>
              </a:extLst>
            </p:cNvPr>
            <p:cNvGrpSpPr/>
            <p:nvPr/>
          </p:nvGrpSpPr>
          <p:grpSpPr>
            <a:xfrm>
              <a:off x="2180844" y="3746505"/>
              <a:ext cx="899160" cy="505576"/>
              <a:chOff x="2180844" y="3761225"/>
              <a:chExt cx="899160" cy="490855"/>
            </a:xfrm>
          </p:grpSpPr>
          <p:pic>
            <p:nvPicPr>
              <p:cNvPr id="26" name="object 29">
                <a:extLst>
                  <a:ext uri="{FF2B5EF4-FFF2-40B4-BE49-F238E27FC236}">
                    <a16:creationId xmlns:a16="http://schemas.microsoft.com/office/drawing/2014/main" id="{9352805C-566A-41CB-9712-DDB055767347}"/>
                  </a:ext>
                </a:extLst>
              </p:cNvPr>
              <p:cNvPicPr/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2193798" y="3774185"/>
                <a:ext cx="873251" cy="464813"/>
              </a:xfrm>
              <a:prstGeom prst="rect">
                <a:avLst/>
              </a:prstGeom>
            </p:spPr>
          </p:pic>
          <p:sp>
            <p:nvSpPr>
              <p:cNvPr id="27" name="object 30">
                <a:extLst>
                  <a:ext uri="{FF2B5EF4-FFF2-40B4-BE49-F238E27FC236}">
                    <a16:creationId xmlns:a16="http://schemas.microsoft.com/office/drawing/2014/main" id="{6350F3C5-937D-4B3B-B2C3-E521C0C6F770}"/>
                  </a:ext>
                </a:extLst>
              </p:cNvPr>
              <p:cNvSpPr/>
              <p:nvPr/>
            </p:nvSpPr>
            <p:spPr>
              <a:xfrm>
                <a:off x="2193798" y="3774179"/>
                <a:ext cx="873760" cy="464820"/>
              </a:xfrm>
              <a:custGeom>
                <a:avLst/>
                <a:gdLst/>
                <a:ahLst/>
                <a:cxnLst/>
                <a:rect l="l" t="t" r="r" b="b"/>
                <a:pathLst>
                  <a:path w="873760" h="464820">
                    <a:moveTo>
                      <a:pt x="0" y="46488"/>
                    </a:moveTo>
                    <a:lnTo>
                      <a:pt x="3657" y="28404"/>
                    </a:lnTo>
                    <a:lnTo>
                      <a:pt x="13626" y="13626"/>
                    </a:lnTo>
                    <a:lnTo>
                      <a:pt x="28404" y="3657"/>
                    </a:lnTo>
                    <a:lnTo>
                      <a:pt x="46488" y="0"/>
                    </a:lnTo>
                    <a:lnTo>
                      <a:pt x="826769" y="0"/>
                    </a:lnTo>
                    <a:lnTo>
                      <a:pt x="844852" y="3657"/>
                    </a:lnTo>
                    <a:lnTo>
                      <a:pt x="859628" y="13626"/>
                    </a:lnTo>
                    <a:lnTo>
                      <a:pt x="869595" y="28404"/>
                    </a:lnTo>
                    <a:lnTo>
                      <a:pt x="873251" y="46488"/>
                    </a:lnTo>
                    <a:lnTo>
                      <a:pt x="873251" y="418331"/>
                    </a:lnTo>
                    <a:lnTo>
                      <a:pt x="869595" y="436426"/>
                    </a:lnTo>
                    <a:lnTo>
                      <a:pt x="859628" y="451203"/>
                    </a:lnTo>
                    <a:lnTo>
                      <a:pt x="844852" y="461166"/>
                    </a:lnTo>
                    <a:lnTo>
                      <a:pt x="826769" y="464819"/>
                    </a:lnTo>
                    <a:lnTo>
                      <a:pt x="46488" y="464819"/>
                    </a:lnTo>
                    <a:lnTo>
                      <a:pt x="28404" y="461166"/>
                    </a:lnTo>
                    <a:lnTo>
                      <a:pt x="13626" y="451203"/>
                    </a:lnTo>
                    <a:lnTo>
                      <a:pt x="3657" y="436426"/>
                    </a:lnTo>
                    <a:lnTo>
                      <a:pt x="0" y="418331"/>
                    </a:lnTo>
                    <a:lnTo>
                      <a:pt x="0" y="46488"/>
                    </a:lnTo>
                    <a:close/>
                  </a:path>
                </a:pathLst>
              </a:custGeom>
              <a:ln w="25908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622927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A162B1DA-42A6-8018-68DC-CA82042C94CC}"/>
              </a:ext>
            </a:extLst>
          </p:cNvPr>
          <p:cNvSpPr txBox="1"/>
          <p:nvPr/>
        </p:nvSpPr>
        <p:spPr>
          <a:xfrm>
            <a:off x="381000" y="304800"/>
            <a:ext cx="8534400" cy="1077218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endParaRPr lang="es-MX" dirty="0"/>
          </a:p>
          <a:p>
            <a:pPr algn="ctr"/>
            <a:r>
              <a:rPr lang="es-MX" sz="2800" dirty="0">
                <a:solidFill>
                  <a:schemeClr val="bg1"/>
                </a:solidFill>
              </a:rPr>
              <a:t>Componente Estratégico</a:t>
            </a:r>
          </a:p>
          <a:p>
            <a:pPr algn="ctr"/>
            <a:endParaRPr lang="es-CO" dirty="0"/>
          </a:p>
        </p:txBody>
      </p:sp>
      <p:pic>
        <p:nvPicPr>
          <p:cNvPr id="29" name="object 11">
            <a:extLst>
              <a:ext uri="{FF2B5EF4-FFF2-40B4-BE49-F238E27FC236}">
                <a16:creationId xmlns:a16="http://schemas.microsoft.com/office/drawing/2014/main" id="{BAEB48BE-7FBB-244C-CC4D-35CB0E47730B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5800" y="462250"/>
            <a:ext cx="1545711" cy="762317"/>
          </a:xfrm>
          <a:prstGeom prst="rect">
            <a:avLst/>
          </a:prstGeom>
        </p:spPr>
      </p:pic>
      <p:pic>
        <p:nvPicPr>
          <p:cNvPr id="31" name="Imagen 30">
            <a:extLst>
              <a:ext uri="{FF2B5EF4-FFF2-40B4-BE49-F238E27FC236}">
                <a16:creationId xmlns:a16="http://schemas.microsoft.com/office/drawing/2014/main" id="{B60BFDCF-F6D9-B683-9B8B-7A1BD463D2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2057400"/>
            <a:ext cx="4114800" cy="3505200"/>
          </a:xfrm>
          <a:prstGeom prst="rect">
            <a:avLst/>
          </a:prstGeom>
        </p:spPr>
      </p:pic>
      <p:pic>
        <p:nvPicPr>
          <p:cNvPr id="33" name="Imagen 32">
            <a:extLst>
              <a:ext uri="{FF2B5EF4-FFF2-40B4-BE49-F238E27FC236}">
                <a16:creationId xmlns:a16="http://schemas.microsoft.com/office/drawing/2014/main" id="{5465F980-19F8-9503-FE62-3BEFE05705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4003" y="2080726"/>
            <a:ext cx="3801005" cy="3329473"/>
          </a:xfrm>
          <a:prstGeom prst="rect">
            <a:avLst/>
          </a:prstGeom>
        </p:spPr>
      </p:pic>
      <p:sp>
        <p:nvSpPr>
          <p:cNvPr id="34" name="CuadroTexto 33">
            <a:extLst>
              <a:ext uri="{FF2B5EF4-FFF2-40B4-BE49-F238E27FC236}">
                <a16:creationId xmlns:a16="http://schemas.microsoft.com/office/drawing/2014/main" id="{4A977D6F-9986-DEC1-F3EF-80446C001183}"/>
              </a:ext>
            </a:extLst>
          </p:cNvPr>
          <p:cNvSpPr txBox="1"/>
          <p:nvPr/>
        </p:nvSpPr>
        <p:spPr>
          <a:xfrm>
            <a:off x="1676400" y="1546706"/>
            <a:ext cx="1726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Subcomponente</a:t>
            </a:r>
            <a:endParaRPr lang="es-CO" dirty="0"/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7EE8554D-ABD2-B1EB-14D0-1D84AB5A6F0F}"/>
              </a:ext>
            </a:extLst>
          </p:cNvPr>
          <p:cNvSpPr txBox="1"/>
          <p:nvPr/>
        </p:nvSpPr>
        <p:spPr>
          <a:xfrm>
            <a:off x="6314747" y="1546706"/>
            <a:ext cx="1039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Producto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6218545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A162B1DA-42A6-8018-68DC-CA82042C94CC}"/>
              </a:ext>
            </a:extLst>
          </p:cNvPr>
          <p:cNvSpPr txBox="1"/>
          <p:nvPr/>
        </p:nvSpPr>
        <p:spPr>
          <a:xfrm>
            <a:off x="381000" y="304800"/>
            <a:ext cx="8534400" cy="1077218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endParaRPr lang="es-MX" dirty="0"/>
          </a:p>
          <a:p>
            <a:pPr algn="ctr"/>
            <a:r>
              <a:rPr lang="es-MX" sz="2800" dirty="0">
                <a:solidFill>
                  <a:schemeClr val="bg1"/>
                </a:solidFill>
              </a:rPr>
              <a:t>Componente Estratégico</a:t>
            </a:r>
          </a:p>
          <a:p>
            <a:pPr algn="ctr"/>
            <a:endParaRPr lang="es-CO" dirty="0"/>
          </a:p>
        </p:txBody>
      </p:sp>
      <p:pic>
        <p:nvPicPr>
          <p:cNvPr id="29" name="object 11">
            <a:extLst>
              <a:ext uri="{FF2B5EF4-FFF2-40B4-BE49-F238E27FC236}">
                <a16:creationId xmlns:a16="http://schemas.microsoft.com/office/drawing/2014/main" id="{BAEB48BE-7FBB-244C-CC4D-35CB0E47730B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5800" y="462250"/>
            <a:ext cx="1545711" cy="762317"/>
          </a:xfrm>
          <a:prstGeom prst="rect">
            <a:avLst/>
          </a:prstGeom>
        </p:spPr>
      </p:pic>
      <p:sp>
        <p:nvSpPr>
          <p:cNvPr id="34" name="CuadroTexto 33">
            <a:extLst>
              <a:ext uri="{FF2B5EF4-FFF2-40B4-BE49-F238E27FC236}">
                <a16:creationId xmlns:a16="http://schemas.microsoft.com/office/drawing/2014/main" id="{4A977D6F-9986-DEC1-F3EF-80446C001183}"/>
              </a:ext>
            </a:extLst>
          </p:cNvPr>
          <p:cNvSpPr txBox="1"/>
          <p:nvPr/>
        </p:nvSpPr>
        <p:spPr>
          <a:xfrm>
            <a:off x="1676400" y="1546706"/>
            <a:ext cx="1726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Subcomponente</a:t>
            </a:r>
            <a:endParaRPr lang="es-CO" dirty="0"/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7EE8554D-ABD2-B1EB-14D0-1D84AB5A6F0F}"/>
              </a:ext>
            </a:extLst>
          </p:cNvPr>
          <p:cNvSpPr txBox="1"/>
          <p:nvPr/>
        </p:nvSpPr>
        <p:spPr>
          <a:xfrm>
            <a:off x="6314747" y="1546706"/>
            <a:ext cx="1039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Producto</a:t>
            </a:r>
            <a:endParaRPr lang="es-CO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B42EFA3B-46AA-456B-DE5C-7C0EC74362E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743"/>
          <a:stretch/>
        </p:blipFill>
        <p:spPr>
          <a:xfrm>
            <a:off x="499396" y="2080726"/>
            <a:ext cx="4225003" cy="3100874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CC3999D8-6EF7-CEDF-E807-8B460535B9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7917" y="2514600"/>
            <a:ext cx="3791479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9578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A162B1DA-42A6-8018-68DC-CA82042C94CC}"/>
              </a:ext>
            </a:extLst>
          </p:cNvPr>
          <p:cNvSpPr txBox="1"/>
          <p:nvPr/>
        </p:nvSpPr>
        <p:spPr>
          <a:xfrm>
            <a:off x="381000" y="304800"/>
            <a:ext cx="8534400" cy="1077218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endParaRPr lang="es-MX" dirty="0"/>
          </a:p>
          <a:p>
            <a:pPr algn="ctr"/>
            <a:r>
              <a:rPr lang="es-MX" sz="2800" dirty="0">
                <a:solidFill>
                  <a:schemeClr val="bg1"/>
                </a:solidFill>
              </a:rPr>
              <a:t>Componente Estratégico</a:t>
            </a:r>
          </a:p>
          <a:p>
            <a:pPr algn="ctr"/>
            <a:endParaRPr lang="es-CO" dirty="0"/>
          </a:p>
        </p:txBody>
      </p:sp>
      <p:pic>
        <p:nvPicPr>
          <p:cNvPr id="29" name="object 11">
            <a:extLst>
              <a:ext uri="{FF2B5EF4-FFF2-40B4-BE49-F238E27FC236}">
                <a16:creationId xmlns:a16="http://schemas.microsoft.com/office/drawing/2014/main" id="{BAEB48BE-7FBB-244C-CC4D-35CB0E47730B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5800" y="462250"/>
            <a:ext cx="1545711" cy="762317"/>
          </a:xfrm>
          <a:prstGeom prst="rect">
            <a:avLst/>
          </a:prstGeom>
        </p:spPr>
      </p:pic>
      <p:sp>
        <p:nvSpPr>
          <p:cNvPr id="34" name="CuadroTexto 33">
            <a:extLst>
              <a:ext uri="{FF2B5EF4-FFF2-40B4-BE49-F238E27FC236}">
                <a16:creationId xmlns:a16="http://schemas.microsoft.com/office/drawing/2014/main" id="{4A977D6F-9986-DEC1-F3EF-80446C001183}"/>
              </a:ext>
            </a:extLst>
          </p:cNvPr>
          <p:cNvSpPr txBox="1"/>
          <p:nvPr/>
        </p:nvSpPr>
        <p:spPr>
          <a:xfrm>
            <a:off x="1676400" y="1546706"/>
            <a:ext cx="1726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Subcomponente</a:t>
            </a:r>
            <a:endParaRPr lang="es-CO" dirty="0"/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7EE8554D-ABD2-B1EB-14D0-1D84AB5A6F0F}"/>
              </a:ext>
            </a:extLst>
          </p:cNvPr>
          <p:cNvSpPr txBox="1"/>
          <p:nvPr/>
        </p:nvSpPr>
        <p:spPr>
          <a:xfrm>
            <a:off x="6314747" y="1546706"/>
            <a:ext cx="1039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Producto</a:t>
            </a:r>
            <a:endParaRPr lang="es-CO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37827265-9903-9507-24C4-B9AF80691B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092" y="2192694"/>
            <a:ext cx="3943900" cy="311860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8E9AB1B1-C32B-51DB-9379-811E223C7E5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6901" b="9233"/>
          <a:stretch/>
        </p:blipFill>
        <p:spPr>
          <a:xfrm>
            <a:off x="5029200" y="2743200"/>
            <a:ext cx="3781953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8928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A162B1DA-42A6-8018-68DC-CA82042C94CC}"/>
              </a:ext>
            </a:extLst>
          </p:cNvPr>
          <p:cNvSpPr txBox="1"/>
          <p:nvPr/>
        </p:nvSpPr>
        <p:spPr>
          <a:xfrm>
            <a:off x="381000" y="304800"/>
            <a:ext cx="8534400" cy="1077218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s-MX" dirty="0"/>
          </a:p>
          <a:p>
            <a:pPr algn="ctr"/>
            <a:r>
              <a:rPr lang="es-MX" sz="2800" dirty="0">
                <a:solidFill>
                  <a:schemeClr val="bg1"/>
                </a:solidFill>
              </a:rPr>
              <a:t>Componente Estratégico</a:t>
            </a:r>
          </a:p>
          <a:p>
            <a:pPr algn="ctr"/>
            <a:endParaRPr lang="es-CO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B4B71313-15C3-EE3D-38CF-03AF852245DB}"/>
              </a:ext>
            </a:extLst>
          </p:cNvPr>
          <p:cNvSpPr txBox="1"/>
          <p:nvPr/>
        </p:nvSpPr>
        <p:spPr>
          <a:xfrm>
            <a:off x="395591" y="1676400"/>
            <a:ext cx="8534400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MX" sz="2000" dirty="0"/>
              <a:t>La Entidad cuenta con una Política de Gestión Documental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MX" sz="2000" dirty="0"/>
              <a:t>Los temas de Gestión Documental fueron tratados en el Comité Institucional de Desarrollo Administrativo o en reuniones del Comité Interno de Archivo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MX" sz="2000" dirty="0"/>
              <a:t>Elaboración y utilización del Diagnóstico Integral de Archivos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MX" sz="2000" dirty="0"/>
              <a:t>Frente al proceso de la planeación de la función archivística, elaboración y aprobación en instancias del Comité Institucional de Desarrollo Administrativo, del Plan institucional de archivos - PINAR e inclusión de actividades de gestión documental en planeación de la entidad.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MX" sz="2000" dirty="0"/>
              <a:t>Elaboración, aprobación , implementación y publicación del Programa de Gestión Documental - PGD,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MX" sz="2000" dirty="0"/>
              <a:t>Elaboración, aprobación,  tramitación de convalidación, implementación y publicación de la Tabla de Retención Documental - TRD.</a:t>
            </a:r>
          </a:p>
        </p:txBody>
      </p:sp>
      <p:pic>
        <p:nvPicPr>
          <p:cNvPr id="29" name="object 11">
            <a:extLst>
              <a:ext uri="{FF2B5EF4-FFF2-40B4-BE49-F238E27FC236}">
                <a16:creationId xmlns:a16="http://schemas.microsoft.com/office/drawing/2014/main" id="{BAEB48BE-7FBB-244C-CC4D-35CB0E47730B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5800" y="462250"/>
            <a:ext cx="1545711" cy="762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0956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A162B1DA-42A6-8018-68DC-CA82042C94CC}"/>
              </a:ext>
            </a:extLst>
          </p:cNvPr>
          <p:cNvSpPr txBox="1"/>
          <p:nvPr/>
        </p:nvSpPr>
        <p:spPr>
          <a:xfrm>
            <a:off x="381000" y="304800"/>
            <a:ext cx="8534400" cy="1077218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s-MX" dirty="0"/>
          </a:p>
          <a:p>
            <a:pPr algn="ctr"/>
            <a:r>
              <a:rPr lang="es-MX" sz="2800" dirty="0">
                <a:solidFill>
                  <a:schemeClr val="bg1"/>
                </a:solidFill>
              </a:rPr>
              <a:t>Administración de Archivos</a:t>
            </a:r>
          </a:p>
          <a:p>
            <a:pPr algn="ctr"/>
            <a:endParaRPr lang="es-CO" dirty="0"/>
          </a:p>
        </p:txBody>
      </p:sp>
      <p:pic>
        <p:nvPicPr>
          <p:cNvPr id="4" name="object 15">
            <a:extLst>
              <a:ext uri="{FF2B5EF4-FFF2-40B4-BE49-F238E27FC236}">
                <a16:creationId xmlns:a16="http://schemas.microsoft.com/office/drawing/2014/main" id="{6CC769D1-78D1-16B0-E924-00147BC41831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9600" y="460991"/>
            <a:ext cx="1545711" cy="764836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AE61F96C-5B7A-FE97-0CA9-07F24FACB5B5}"/>
              </a:ext>
            </a:extLst>
          </p:cNvPr>
          <p:cNvSpPr txBox="1"/>
          <p:nvPr/>
        </p:nvSpPr>
        <p:spPr>
          <a:xfrm>
            <a:off x="1676400" y="1546706"/>
            <a:ext cx="1726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Subcomponente</a:t>
            </a:r>
            <a:endParaRPr lang="es-CO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DB91805-5EC8-BA1C-A3BE-20E416D5AA3A}"/>
              </a:ext>
            </a:extLst>
          </p:cNvPr>
          <p:cNvSpPr txBox="1"/>
          <p:nvPr/>
        </p:nvSpPr>
        <p:spPr>
          <a:xfrm>
            <a:off x="6314747" y="1546706"/>
            <a:ext cx="1039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Producto</a:t>
            </a:r>
            <a:endParaRPr lang="es-CO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427E0ADF-3A45-AC3F-9E1A-442E3377B81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119"/>
          <a:stretch/>
        </p:blipFill>
        <p:spPr>
          <a:xfrm>
            <a:off x="533400" y="1981200"/>
            <a:ext cx="4441371" cy="1828799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B30C0E83-4BC0-90B3-1AE7-F370C76E2FC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9208"/>
          <a:stretch/>
        </p:blipFill>
        <p:spPr>
          <a:xfrm>
            <a:off x="5334000" y="2362200"/>
            <a:ext cx="3276600" cy="1399808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100963BC-CD4B-8469-6375-229E744401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4996" y="3962400"/>
            <a:ext cx="4579775" cy="2281799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98F375FF-11B6-C035-BC9D-E7194D4ED32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4878" b="7143"/>
          <a:stretch/>
        </p:blipFill>
        <p:spPr>
          <a:xfrm>
            <a:off x="5486400" y="4637782"/>
            <a:ext cx="3200400" cy="1077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6458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A162B1DA-42A6-8018-68DC-CA82042C94CC}"/>
              </a:ext>
            </a:extLst>
          </p:cNvPr>
          <p:cNvSpPr txBox="1"/>
          <p:nvPr/>
        </p:nvSpPr>
        <p:spPr>
          <a:xfrm>
            <a:off x="381000" y="304800"/>
            <a:ext cx="8534400" cy="1077218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s-MX" dirty="0"/>
          </a:p>
          <a:p>
            <a:pPr algn="ctr"/>
            <a:r>
              <a:rPr lang="es-MX" sz="2800" dirty="0">
                <a:solidFill>
                  <a:schemeClr val="bg1"/>
                </a:solidFill>
              </a:rPr>
              <a:t>Administración de Archivos</a:t>
            </a:r>
          </a:p>
          <a:p>
            <a:pPr algn="ctr"/>
            <a:endParaRPr lang="es-CO" dirty="0"/>
          </a:p>
        </p:txBody>
      </p:sp>
      <p:pic>
        <p:nvPicPr>
          <p:cNvPr id="4" name="object 15">
            <a:extLst>
              <a:ext uri="{FF2B5EF4-FFF2-40B4-BE49-F238E27FC236}">
                <a16:creationId xmlns:a16="http://schemas.microsoft.com/office/drawing/2014/main" id="{6CC769D1-78D1-16B0-E924-00147BC41831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9600" y="460991"/>
            <a:ext cx="1545711" cy="764836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AE61F96C-5B7A-FE97-0CA9-07F24FACB5B5}"/>
              </a:ext>
            </a:extLst>
          </p:cNvPr>
          <p:cNvSpPr txBox="1"/>
          <p:nvPr/>
        </p:nvSpPr>
        <p:spPr>
          <a:xfrm>
            <a:off x="1676400" y="1546706"/>
            <a:ext cx="1726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Subcomponente</a:t>
            </a:r>
            <a:endParaRPr lang="es-CO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DB91805-5EC8-BA1C-A3BE-20E416D5AA3A}"/>
              </a:ext>
            </a:extLst>
          </p:cNvPr>
          <p:cNvSpPr txBox="1"/>
          <p:nvPr/>
        </p:nvSpPr>
        <p:spPr>
          <a:xfrm>
            <a:off x="6314747" y="1546706"/>
            <a:ext cx="1039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Producto</a:t>
            </a:r>
            <a:endParaRPr lang="es-CO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CD17F78D-8772-EAB5-30BF-277DAA776FD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805"/>
          <a:stretch/>
        </p:blipFill>
        <p:spPr>
          <a:xfrm>
            <a:off x="381000" y="2242457"/>
            <a:ext cx="4641980" cy="3101494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DE153FA5-EEA3-E4AA-49F6-C2C7D9682CC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6106"/>
          <a:stretch/>
        </p:blipFill>
        <p:spPr>
          <a:xfrm>
            <a:off x="5562600" y="2895600"/>
            <a:ext cx="3453749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781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96344" y="623550"/>
            <a:ext cx="4276726" cy="632866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4050" spc="-11" dirty="0"/>
              <a:t>ANTECEDENTES</a:t>
            </a:r>
            <a:endParaRPr sz="4050" dirty="0"/>
          </a:p>
        </p:txBody>
      </p:sp>
      <p:grpSp>
        <p:nvGrpSpPr>
          <p:cNvPr id="3" name="object 3"/>
          <p:cNvGrpSpPr/>
          <p:nvPr/>
        </p:nvGrpSpPr>
        <p:grpSpPr>
          <a:xfrm>
            <a:off x="6002273" y="1316164"/>
            <a:ext cx="1767840" cy="1423511"/>
            <a:chOff x="8003031" y="611886"/>
            <a:chExt cx="2357120" cy="1898014"/>
          </a:xfrm>
        </p:grpSpPr>
        <p:sp>
          <p:nvSpPr>
            <p:cNvPr id="4" name="object 4"/>
            <p:cNvSpPr/>
            <p:nvPr/>
          </p:nvSpPr>
          <p:spPr>
            <a:xfrm>
              <a:off x="8009381" y="618236"/>
              <a:ext cx="2344420" cy="1885314"/>
            </a:xfrm>
            <a:custGeom>
              <a:avLst/>
              <a:gdLst/>
              <a:ahLst/>
              <a:cxnLst/>
              <a:rect l="l" t="t" r="r" b="b"/>
              <a:pathLst>
                <a:path w="2344420" h="1885314">
                  <a:moveTo>
                    <a:pt x="1962403" y="0"/>
                  </a:moveTo>
                  <a:lnTo>
                    <a:pt x="413639" y="978026"/>
                  </a:lnTo>
                  <a:lnTo>
                    <a:pt x="222758" y="675893"/>
                  </a:lnTo>
                  <a:lnTo>
                    <a:pt x="0" y="1662049"/>
                  </a:lnTo>
                  <a:lnTo>
                    <a:pt x="986154" y="1884806"/>
                  </a:lnTo>
                  <a:lnTo>
                    <a:pt x="795274" y="1582547"/>
                  </a:lnTo>
                  <a:lnTo>
                    <a:pt x="2344039" y="604519"/>
                  </a:lnTo>
                  <a:lnTo>
                    <a:pt x="1962403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5" name="object 5"/>
            <p:cNvSpPr/>
            <p:nvPr/>
          </p:nvSpPr>
          <p:spPr>
            <a:xfrm>
              <a:off x="8009381" y="618236"/>
              <a:ext cx="2344420" cy="1885314"/>
            </a:xfrm>
            <a:custGeom>
              <a:avLst/>
              <a:gdLst/>
              <a:ahLst/>
              <a:cxnLst/>
              <a:rect l="l" t="t" r="r" b="b"/>
              <a:pathLst>
                <a:path w="2344420" h="1885314">
                  <a:moveTo>
                    <a:pt x="222758" y="675893"/>
                  </a:moveTo>
                  <a:lnTo>
                    <a:pt x="413639" y="978026"/>
                  </a:lnTo>
                  <a:lnTo>
                    <a:pt x="1962403" y="0"/>
                  </a:lnTo>
                  <a:lnTo>
                    <a:pt x="2344039" y="604519"/>
                  </a:lnTo>
                  <a:lnTo>
                    <a:pt x="795274" y="1582547"/>
                  </a:lnTo>
                  <a:lnTo>
                    <a:pt x="986154" y="1884806"/>
                  </a:lnTo>
                  <a:lnTo>
                    <a:pt x="0" y="1662049"/>
                  </a:lnTo>
                  <a:lnTo>
                    <a:pt x="222758" y="675893"/>
                  </a:lnTo>
                  <a:close/>
                </a:path>
              </a:pathLst>
            </a:custGeom>
            <a:ln w="12699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83130" y="871093"/>
              <a:ext cx="1562983" cy="984250"/>
            </a:xfrm>
            <a:prstGeom prst="rect">
              <a:avLst/>
            </a:prstGeom>
          </p:spPr>
        </p:pic>
      </p:grpSp>
      <p:grpSp>
        <p:nvGrpSpPr>
          <p:cNvPr id="7" name="object 7"/>
          <p:cNvGrpSpPr/>
          <p:nvPr/>
        </p:nvGrpSpPr>
        <p:grpSpPr>
          <a:xfrm>
            <a:off x="5427155" y="4000500"/>
            <a:ext cx="1734979" cy="1451134"/>
            <a:chOff x="7236206" y="4191000"/>
            <a:chExt cx="2313305" cy="1934845"/>
          </a:xfrm>
        </p:grpSpPr>
        <p:sp>
          <p:nvSpPr>
            <p:cNvPr id="8" name="object 8"/>
            <p:cNvSpPr/>
            <p:nvPr/>
          </p:nvSpPr>
          <p:spPr>
            <a:xfrm>
              <a:off x="7242556" y="4197350"/>
              <a:ext cx="2300605" cy="1922145"/>
            </a:xfrm>
            <a:custGeom>
              <a:avLst/>
              <a:gdLst/>
              <a:ahLst/>
              <a:cxnLst/>
              <a:rect l="l" t="t" r="r" b="b"/>
              <a:pathLst>
                <a:path w="2300604" h="1922145">
                  <a:moveTo>
                    <a:pt x="994155" y="0"/>
                  </a:moveTo>
                  <a:lnTo>
                    <a:pt x="0" y="183514"/>
                  </a:lnTo>
                  <a:lnTo>
                    <a:pt x="183515" y="1177671"/>
                  </a:lnTo>
                  <a:lnTo>
                    <a:pt x="386207" y="883285"/>
                  </a:lnTo>
                  <a:lnTo>
                    <a:pt x="1895094" y="1921827"/>
                  </a:lnTo>
                  <a:lnTo>
                    <a:pt x="2300351" y="1332992"/>
                  </a:lnTo>
                  <a:lnTo>
                    <a:pt x="791464" y="294386"/>
                  </a:lnTo>
                  <a:lnTo>
                    <a:pt x="994155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9" name="object 9"/>
            <p:cNvSpPr/>
            <p:nvPr/>
          </p:nvSpPr>
          <p:spPr>
            <a:xfrm>
              <a:off x="7242556" y="4197350"/>
              <a:ext cx="2300605" cy="1922145"/>
            </a:xfrm>
            <a:custGeom>
              <a:avLst/>
              <a:gdLst/>
              <a:ahLst/>
              <a:cxnLst/>
              <a:rect l="l" t="t" r="r" b="b"/>
              <a:pathLst>
                <a:path w="2300604" h="1922145">
                  <a:moveTo>
                    <a:pt x="994155" y="0"/>
                  </a:moveTo>
                  <a:lnTo>
                    <a:pt x="791464" y="294386"/>
                  </a:lnTo>
                  <a:lnTo>
                    <a:pt x="2300351" y="1332992"/>
                  </a:lnTo>
                  <a:lnTo>
                    <a:pt x="1895094" y="1921827"/>
                  </a:lnTo>
                  <a:lnTo>
                    <a:pt x="386207" y="883285"/>
                  </a:lnTo>
                  <a:lnTo>
                    <a:pt x="183515" y="1177671"/>
                  </a:lnTo>
                  <a:lnTo>
                    <a:pt x="0" y="183514"/>
                  </a:lnTo>
                  <a:lnTo>
                    <a:pt x="994155" y="0"/>
                  </a:lnTo>
                  <a:close/>
                </a:path>
              </a:pathLst>
            </a:custGeom>
            <a:ln w="12700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947787" y="4799076"/>
              <a:ext cx="644144" cy="532130"/>
            </a:xfrm>
            <a:prstGeom prst="rect">
              <a:avLst/>
            </a:prstGeom>
          </p:spPr>
        </p:pic>
      </p:grpSp>
      <p:grpSp>
        <p:nvGrpSpPr>
          <p:cNvPr id="11" name="object 11"/>
          <p:cNvGrpSpPr/>
          <p:nvPr/>
        </p:nvGrpSpPr>
        <p:grpSpPr>
          <a:xfrm>
            <a:off x="3783996" y="2777680"/>
            <a:ext cx="1146334" cy="360521"/>
            <a:chOff x="5045328" y="2560573"/>
            <a:chExt cx="1528445" cy="480695"/>
          </a:xfrm>
        </p:grpSpPr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065775" y="2580144"/>
              <a:ext cx="1507998" cy="460997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051424" y="2566669"/>
              <a:ext cx="1495171" cy="448055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915278" y="2635884"/>
              <a:ext cx="128651" cy="159258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5051424" y="2566669"/>
              <a:ext cx="1495425" cy="448309"/>
            </a:xfrm>
            <a:custGeom>
              <a:avLst/>
              <a:gdLst/>
              <a:ahLst/>
              <a:cxnLst/>
              <a:rect l="l" t="t" r="r" b="b"/>
              <a:pathLst>
                <a:path w="1495425" h="448310">
                  <a:moveTo>
                    <a:pt x="811657" y="7365"/>
                  </a:moveTo>
                  <a:lnTo>
                    <a:pt x="913764" y="7365"/>
                  </a:lnTo>
                  <a:lnTo>
                    <a:pt x="921385" y="7437"/>
                  </a:lnTo>
                  <a:lnTo>
                    <a:pt x="967015" y="11848"/>
                  </a:lnTo>
                  <a:lnTo>
                    <a:pt x="1005843" y="23000"/>
                  </a:lnTo>
                  <a:lnTo>
                    <a:pt x="1042374" y="46458"/>
                  </a:lnTo>
                  <a:lnTo>
                    <a:pt x="1067123" y="80980"/>
                  </a:lnTo>
                  <a:lnTo>
                    <a:pt x="1078138" y="126031"/>
                  </a:lnTo>
                  <a:lnTo>
                    <a:pt x="1078611" y="138937"/>
                  </a:lnTo>
                  <a:lnTo>
                    <a:pt x="1077896" y="156700"/>
                  </a:lnTo>
                  <a:lnTo>
                    <a:pt x="1067180" y="203580"/>
                  </a:lnTo>
                  <a:lnTo>
                    <a:pt x="1044249" y="240782"/>
                  </a:lnTo>
                  <a:lnTo>
                    <a:pt x="1009776" y="267906"/>
                  </a:lnTo>
                  <a:lnTo>
                    <a:pt x="964062" y="284696"/>
                  </a:lnTo>
                  <a:lnTo>
                    <a:pt x="906145" y="290321"/>
                  </a:lnTo>
                  <a:lnTo>
                    <a:pt x="869950" y="290321"/>
                  </a:lnTo>
                  <a:lnTo>
                    <a:pt x="869950" y="428625"/>
                  </a:lnTo>
                  <a:lnTo>
                    <a:pt x="869950" y="430910"/>
                  </a:lnTo>
                  <a:lnTo>
                    <a:pt x="869188" y="432942"/>
                  </a:lnTo>
                  <a:lnTo>
                    <a:pt x="847216" y="441705"/>
                  </a:lnTo>
                  <a:lnTo>
                    <a:pt x="841628" y="442340"/>
                  </a:lnTo>
                  <a:lnTo>
                    <a:pt x="834389" y="442721"/>
                  </a:lnTo>
                  <a:lnTo>
                    <a:pt x="825753" y="442721"/>
                  </a:lnTo>
                  <a:lnTo>
                    <a:pt x="817245" y="442721"/>
                  </a:lnTo>
                  <a:lnTo>
                    <a:pt x="790955" y="439038"/>
                  </a:lnTo>
                  <a:lnTo>
                    <a:pt x="787526" y="437895"/>
                  </a:lnTo>
                  <a:lnTo>
                    <a:pt x="785240" y="436499"/>
                  </a:lnTo>
                  <a:lnTo>
                    <a:pt x="783844" y="434720"/>
                  </a:lnTo>
                  <a:lnTo>
                    <a:pt x="782574" y="432942"/>
                  </a:lnTo>
                  <a:lnTo>
                    <a:pt x="781812" y="430910"/>
                  </a:lnTo>
                  <a:lnTo>
                    <a:pt x="781812" y="428625"/>
                  </a:lnTo>
                  <a:lnTo>
                    <a:pt x="781812" y="38862"/>
                  </a:lnTo>
                  <a:lnTo>
                    <a:pt x="781812" y="28320"/>
                  </a:lnTo>
                  <a:lnTo>
                    <a:pt x="784605" y="20446"/>
                  </a:lnTo>
                  <a:lnTo>
                    <a:pt x="790066" y="15239"/>
                  </a:lnTo>
                  <a:lnTo>
                    <a:pt x="795527" y="10032"/>
                  </a:lnTo>
                  <a:lnTo>
                    <a:pt x="802766" y="7365"/>
                  </a:lnTo>
                  <a:lnTo>
                    <a:pt x="811657" y="7365"/>
                  </a:lnTo>
                  <a:close/>
                </a:path>
                <a:path w="1495425" h="448310">
                  <a:moveTo>
                    <a:pt x="33147" y="7365"/>
                  </a:moveTo>
                  <a:lnTo>
                    <a:pt x="90804" y="7365"/>
                  </a:lnTo>
                  <a:lnTo>
                    <a:pt x="98236" y="7530"/>
                  </a:lnTo>
                  <a:lnTo>
                    <a:pt x="136398" y="18287"/>
                  </a:lnTo>
                  <a:lnTo>
                    <a:pt x="157037" y="50514"/>
                  </a:lnTo>
                  <a:lnTo>
                    <a:pt x="159130" y="57276"/>
                  </a:lnTo>
                  <a:lnTo>
                    <a:pt x="252857" y="315467"/>
                  </a:lnTo>
                  <a:lnTo>
                    <a:pt x="254253" y="315467"/>
                  </a:lnTo>
                  <a:lnTo>
                    <a:pt x="351282" y="57912"/>
                  </a:lnTo>
                  <a:lnTo>
                    <a:pt x="353520" y="51147"/>
                  </a:lnTo>
                  <a:lnTo>
                    <a:pt x="355853" y="44942"/>
                  </a:lnTo>
                  <a:lnTo>
                    <a:pt x="382904" y="11556"/>
                  </a:lnTo>
                  <a:lnTo>
                    <a:pt x="389127" y="9905"/>
                  </a:lnTo>
                  <a:lnTo>
                    <a:pt x="395350" y="8254"/>
                  </a:lnTo>
                  <a:lnTo>
                    <a:pt x="402716" y="7365"/>
                  </a:lnTo>
                  <a:lnTo>
                    <a:pt x="410972" y="7365"/>
                  </a:lnTo>
                  <a:lnTo>
                    <a:pt x="470153" y="7365"/>
                  </a:lnTo>
                  <a:lnTo>
                    <a:pt x="476250" y="7365"/>
                  </a:lnTo>
                  <a:lnTo>
                    <a:pt x="481457" y="8127"/>
                  </a:lnTo>
                  <a:lnTo>
                    <a:pt x="485775" y="9778"/>
                  </a:lnTo>
                  <a:lnTo>
                    <a:pt x="490092" y="11302"/>
                  </a:lnTo>
                  <a:lnTo>
                    <a:pt x="493649" y="13588"/>
                  </a:lnTo>
                  <a:lnTo>
                    <a:pt x="496442" y="16637"/>
                  </a:lnTo>
                  <a:lnTo>
                    <a:pt x="499237" y="19557"/>
                  </a:lnTo>
                  <a:lnTo>
                    <a:pt x="501396" y="23240"/>
                  </a:lnTo>
                  <a:lnTo>
                    <a:pt x="502792" y="27685"/>
                  </a:lnTo>
                  <a:lnTo>
                    <a:pt x="504316" y="32003"/>
                  </a:lnTo>
                  <a:lnTo>
                    <a:pt x="505078" y="36956"/>
                  </a:lnTo>
                  <a:lnTo>
                    <a:pt x="505078" y="42544"/>
                  </a:lnTo>
                  <a:lnTo>
                    <a:pt x="505078" y="428625"/>
                  </a:lnTo>
                  <a:lnTo>
                    <a:pt x="505078" y="430910"/>
                  </a:lnTo>
                  <a:lnTo>
                    <a:pt x="504444" y="432942"/>
                  </a:lnTo>
                  <a:lnTo>
                    <a:pt x="503174" y="434720"/>
                  </a:lnTo>
                  <a:lnTo>
                    <a:pt x="501903" y="436499"/>
                  </a:lnTo>
                  <a:lnTo>
                    <a:pt x="499745" y="437895"/>
                  </a:lnTo>
                  <a:lnTo>
                    <a:pt x="496442" y="439038"/>
                  </a:lnTo>
                  <a:lnTo>
                    <a:pt x="493267" y="440181"/>
                  </a:lnTo>
                  <a:lnTo>
                    <a:pt x="488950" y="441070"/>
                  </a:lnTo>
                  <a:lnTo>
                    <a:pt x="483615" y="441705"/>
                  </a:lnTo>
                  <a:lnTo>
                    <a:pt x="478282" y="442340"/>
                  </a:lnTo>
                  <a:lnTo>
                    <a:pt x="471424" y="442721"/>
                  </a:lnTo>
                  <a:lnTo>
                    <a:pt x="463169" y="442721"/>
                  </a:lnTo>
                  <a:lnTo>
                    <a:pt x="455167" y="442721"/>
                  </a:lnTo>
                  <a:lnTo>
                    <a:pt x="430402" y="439038"/>
                  </a:lnTo>
                  <a:lnTo>
                    <a:pt x="427227" y="437895"/>
                  </a:lnTo>
                  <a:lnTo>
                    <a:pt x="424941" y="436499"/>
                  </a:lnTo>
                  <a:lnTo>
                    <a:pt x="423672" y="434720"/>
                  </a:lnTo>
                  <a:lnTo>
                    <a:pt x="422275" y="432942"/>
                  </a:lnTo>
                  <a:lnTo>
                    <a:pt x="421639" y="430910"/>
                  </a:lnTo>
                  <a:lnTo>
                    <a:pt x="421639" y="428625"/>
                  </a:lnTo>
                  <a:lnTo>
                    <a:pt x="421639" y="76072"/>
                  </a:lnTo>
                  <a:lnTo>
                    <a:pt x="421004" y="76072"/>
                  </a:lnTo>
                  <a:lnTo>
                    <a:pt x="295401" y="428243"/>
                  </a:lnTo>
                  <a:lnTo>
                    <a:pt x="294513" y="431164"/>
                  </a:lnTo>
                  <a:lnTo>
                    <a:pt x="293115" y="433577"/>
                  </a:lnTo>
                  <a:lnTo>
                    <a:pt x="291084" y="435482"/>
                  </a:lnTo>
                  <a:lnTo>
                    <a:pt x="289051" y="437388"/>
                  </a:lnTo>
                  <a:lnTo>
                    <a:pt x="286258" y="438912"/>
                  </a:lnTo>
                  <a:lnTo>
                    <a:pt x="282828" y="440054"/>
                  </a:lnTo>
                  <a:lnTo>
                    <a:pt x="279400" y="441197"/>
                  </a:lnTo>
                  <a:lnTo>
                    <a:pt x="274954" y="441832"/>
                  </a:lnTo>
                  <a:lnTo>
                    <a:pt x="269621" y="442213"/>
                  </a:lnTo>
                  <a:lnTo>
                    <a:pt x="264287" y="442594"/>
                  </a:lnTo>
                  <a:lnTo>
                    <a:pt x="257810" y="442721"/>
                  </a:lnTo>
                  <a:lnTo>
                    <a:pt x="250189" y="442721"/>
                  </a:lnTo>
                  <a:lnTo>
                    <a:pt x="242570" y="442721"/>
                  </a:lnTo>
                  <a:lnTo>
                    <a:pt x="236092" y="442467"/>
                  </a:lnTo>
                  <a:lnTo>
                    <a:pt x="230759" y="441832"/>
                  </a:lnTo>
                  <a:lnTo>
                    <a:pt x="225425" y="441325"/>
                  </a:lnTo>
                  <a:lnTo>
                    <a:pt x="220979" y="440435"/>
                  </a:lnTo>
                  <a:lnTo>
                    <a:pt x="217550" y="439165"/>
                  </a:lnTo>
                  <a:lnTo>
                    <a:pt x="214122" y="438022"/>
                  </a:lnTo>
                  <a:lnTo>
                    <a:pt x="205359" y="428243"/>
                  </a:lnTo>
                  <a:lnTo>
                    <a:pt x="84074" y="76072"/>
                  </a:lnTo>
                  <a:lnTo>
                    <a:pt x="83438" y="76072"/>
                  </a:lnTo>
                  <a:lnTo>
                    <a:pt x="83438" y="428625"/>
                  </a:lnTo>
                  <a:lnTo>
                    <a:pt x="83438" y="430910"/>
                  </a:lnTo>
                  <a:lnTo>
                    <a:pt x="82803" y="432942"/>
                  </a:lnTo>
                  <a:lnTo>
                    <a:pt x="81534" y="434720"/>
                  </a:lnTo>
                  <a:lnTo>
                    <a:pt x="80390" y="436499"/>
                  </a:lnTo>
                  <a:lnTo>
                    <a:pt x="78104" y="437895"/>
                  </a:lnTo>
                  <a:lnTo>
                    <a:pt x="74675" y="439038"/>
                  </a:lnTo>
                  <a:lnTo>
                    <a:pt x="71374" y="440181"/>
                  </a:lnTo>
                  <a:lnTo>
                    <a:pt x="67055" y="441070"/>
                  </a:lnTo>
                  <a:lnTo>
                    <a:pt x="61849" y="441705"/>
                  </a:lnTo>
                  <a:lnTo>
                    <a:pt x="56641" y="442340"/>
                  </a:lnTo>
                  <a:lnTo>
                    <a:pt x="49784" y="442721"/>
                  </a:lnTo>
                  <a:lnTo>
                    <a:pt x="41528" y="442721"/>
                  </a:lnTo>
                  <a:lnTo>
                    <a:pt x="33527" y="442721"/>
                  </a:lnTo>
                  <a:lnTo>
                    <a:pt x="26797" y="442340"/>
                  </a:lnTo>
                  <a:lnTo>
                    <a:pt x="21462" y="441705"/>
                  </a:lnTo>
                  <a:lnTo>
                    <a:pt x="16128" y="441070"/>
                  </a:lnTo>
                  <a:lnTo>
                    <a:pt x="11811" y="440181"/>
                  </a:lnTo>
                  <a:lnTo>
                    <a:pt x="8636" y="439038"/>
                  </a:lnTo>
                  <a:lnTo>
                    <a:pt x="5334" y="437895"/>
                  </a:lnTo>
                  <a:lnTo>
                    <a:pt x="3175" y="436499"/>
                  </a:lnTo>
                  <a:lnTo>
                    <a:pt x="1904" y="434720"/>
                  </a:lnTo>
                  <a:lnTo>
                    <a:pt x="635" y="432942"/>
                  </a:lnTo>
                  <a:lnTo>
                    <a:pt x="0" y="430910"/>
                  </a:lnTo>
                  <a:lnTo>
                    <a:pt x="0" y="428625"/>
                  </a:lnTo>
                  <a:lnTo>
                    <a:pt x="0" y="42544"/>
                  </a:lnTo>
                  <a:lnTo>
                    <a:pt x="19621" y="9636"/>
                  </a:lnTo>
                  <a:lnTo>
                    <a:pt x="26003" y="7935"/>
                  </a:lnTo>
                  <a:lnTo>
                    <a:pt x="33147" y="7365"/>
                  </a:lnTo>
                  <a:close/>
                </a:path>
                <a:path w="1495425" h="448310">
                  <a:moveTo>
                    <a:pt x="643127" y="5333"/>
                  </a:moveTo>
                  <a:lnTo>
                    <a:pt x="651890" y="5333"/>
                  </a:lnTo>
                  <a:lnTo>
                    <a:pt x="659002" y="5714"/>
                  </a:lnTo>
                  <a:lnTo>
                    <a:pt x="664590" y="6350"/>
                  </a:lnTo>
                  <a:lnTo>
                    <a:pt x="670178" y="6984"/>
                  </a:lnTo>
                  <a:lnTo>
                    <a:pt x="685164" y="13462"/>
                  </a:lnTo>
                  <a:lnTo>
                    <a:pt x="686688" y="15239"/>
                  </a:lnTo>
                  <a:lnTo>
                    <a:pt x="687451" y="17144"/>
                  </a:lnTo>
                  <a:lnTo>
                    <a:pt x="687451" y="19430"/>
                  </a:lnTo>
                  <a:lnTo>
                    <a:pt x="687451" y="428625"/>
                  </a:lnTo>
                  <a:lnTo>
                    <a:pt x="687451" y="430910"/>
                  </a:lnTo>
                  <a:lnTo>
                    <a:pt x="686688" y="432942"/>
                  </a:lnTo>
                  <a:lnTo>
                    <a:pt x="685164" y="434720"/>
                  </a:lnTo>
                  <a:lnTo>
                    <a:pt x="683767" y="436499"/>
                  </a:lnTo>
                  <a:lnTo>
                    <a:pt x="664590" y="441705"/>
                  </a:lnTo>
                  <a:lnTo>
                    <a:pt x="659002" y="442340"/>
                  </a:lnTo>
                  <a:lnTo>
                    <a:pt x="651890" y="442721"/>
                  </a:lnTo>
                  <a:lnTo>
                    <a:pt x="643127" y="442721"/>
                  </a:lnTo>
                  <a:lnTo>
                    <a:pt x="634746" y="442721"/>
                  </a:lnTo>
                  <a:lnTo>
                    <a:pt x="627634" y="442340"/>
                  </a:lnTo>
                  <a:lnTo>
                    <a:pt x="621919" y="441705"/>
                  </a:lnTo>
                  <a:lnTo>
                    <a:pt x="616203" y="441070"/>
                  </a:lnTo>
                  <a:lnTo>
                    <a:pt x="601217" y="434720"/>
                  </a:lnTo>
                  <a:lnTo>
                    <a:pt x="599694" y="432942"/>
                  </a:lnTo>
                  <a:lnTo>
                    <a:pt x="598932" y="430910"/>
                  </a:lnTo>
                  <a:lnTo>
                    <a:pt x="598932" y="428625"/>
                  </a:lnTo>
                  <a:lnTo>
                    <a:pt x="598932" y="19430"/>
                  </a:lnTo>
                  <a:lnTo>
                    <a:pt x="598932" y="17144"/>
                  </a:lnTo>
                  <a:lnTo>
                    <a:pt x="599694" y="15239"/>
                  </a:lnTo>
                  <a:lnTo>
                    <a:pt x="601217" y="13462"/>
                  </a:lnTo>
                  <a:lnTo>
                    <a:pt x="602614" y="11683"/>
                  </a:lnTo>
                  <a:lnTo>
                    <a:pt x="622046" y="6350"/>
                  </a:lnTo>
                  <a:lnTo>
                    <a:pt x="627634" y="5714"/>
                  </a:lnTo>
                  <a:lnTo>
                    <a:pt x="634746" y="5333"/>
                  </a:lnTo>
                  <a:lnTo>
                    <a:pt x="643127" y="5333"/>
                  </a:lnTo>
                  <a:close/>
                </a:path>
                <a:path w="1495425" h="448310">
                  <a:moveTo>
                    <a:pt x="1350517" y="0"/>
                  </a:moveTo>
                  <a:lnTo>
                    <a:pt x="1389915" y="2143"/>
                  </a:lnTo>
                  <a:lnTo>
                    <a:pt x="1433133" y="10560"/>
                  </a:lnTo>
                  <a:lnTo>
                    <a:pt x="1470786" y="25145"/>
                  </a:lnTo>
                  <a:lnTo>
                    <a:pt x="1486661" y="36194"/>
                  </a:lnTo>
                  <a:lnTo>
                    <a:pt x="1489709" y="39369"/>
                  </a:lnTo>
                  <a:lnTo>
                    <a:pt x="1491869" y="43687"/>
                  </a:lnTo>
                  <a:lnTo>
                    <a:pt x="1493266" y="49402"/>
                  </a:lnTo>
                  <a:lnTo>
                    <a:pt x="1494535" y="55117"/>
                  </a:lnTo>
                  <a:lnTo>
                    <a:pt x="1495171" y="63500"/>
                  </a:lnTo>
                  <a:lnTo>
                    <a:pt x="1495171" y="74675"/>
                  </a:lnTo>
                  <a:lnTo>
                    <a:pt x="1495171" y="81152"/>
                  </a:lnTo>
                  <a:lnTo>
                    <a:pt x="1488313" y="108457"/>
                  </a:lnTo>
                  <a:lnTo>
                    <a:pt x="1486916" y="109600"/>
                  </a:lnTo>
                  <a:lnTo>
                    <a:pt x="1485138" y="110235"/>
                  </a:lnTo>
                  <a:lnTo>
                    <a:pt x="1483105" y="110235"/>
                  </a:lnTo>
                  <a:lnTo>
                    <a:pt x="1480311" y="110235"/>
                  </a:lnTo>
                  <a:lnTo>
                    <a:pt x="1475613" y="108203"/>
                  </a:lnTo>
                  <a:lnTo>
                    <a:pt x="1469135" y="104139"/>
                  </a:lnTo>
                  <a:lnTo>
                    <a:pt x="1463875" y="101095"/>
                  </a:lnTo>
                  <a:lnTo>
                    <a:pt x="1425702" y="84280"/>
                  </a:lnTo>
                  <a:lnTo>
                    <a:pt x="1380902" y="73517"/>
                  </a:lnTo>
                  <a:lnTo>
                    <a:pt x="1353185" y="72008"/>
                  </a:lnTo>
                  <a:lnTo>
                    <a:pt x="1337847" y="72697"/>
                  </a:lnTo>
                  <a:lnTo>
                    <a:pt x="1296289" y="82930"/>
                  </a:lnTo>
                  <a:lnTo>
                    <a:pt x="1262249" y="104308"/>
                  </a:lnTo>
                  <a:lnTo>
                    <a:pt x="1236726" y="135651"/>
                  </a:lnTo>
                  <a:lnTo>
                    <a:pt x="1220727" y="175904"/>
                  </a:lnTo>
                  <a:lnTo>
                    <a:pt x="1215263" y="223392"/>
                  </a:lnTo>
                  <a:lnTo>
                    <a:pt x="1215882" y="241417"/>
                  </a:lnTo>
                  <a:lnTo>
                    <a:pt x="1225169" y="288797"/>
                  </a:lnTo>
                  <a:lnTo>
                    <a:pt x="1244367" y="326070"/>
                  </a:lnTo>
                  <a:lnTo>
                    <a:pt x="1272365" y="352964"/>
                  </a:lnTo>
                  <a:lnTo>
                    <a:pt x="1308262" y="369258"/>
                  </a:lnTo>
                  <a:lnTo>
                    <a:pt x="1350517" y="374776"/>
                  </a:lnTo>
                  <a:lnTo>
                    <a:pt x="1357903" y="374562"/>
                  </a:lnTo>
                  <a:lnTo>
                    <a:pt x="1400194" y="364454"/>
                  </a:lnTo>
                  <a:lnTo>
                    <a:pt x="1406525" y="260857"/>
                  </a:lnTo>
                  <a:lnTo>
                    <a:pt x="1324483" y="260857"/>
                  </a:lnTo>
                  <a:lnTo>
                    <a:pt x="1320419" y="260857"/>
                  </a:lnTo>
                  <a:lnTo>
                    <a:pt x="1311655" y="227710"/>
                  </a:lnTo>
                  <a:lnTo>
                    <a:pt x="1311655" y="221487"/>
                  </a:lnTo>
                  <a:lnTo>
                    <a:pt x="1315085" y="201802"/>
                  </a:lnTo>
                  <a:lnTo>
                    <a:pt x="1316227" y="199262"/>
                  </a:lnTo>
                  <a:lnTo>
                    <a:pt x="1317498" y="197357"/>
                  </a:lnTo>
                  <a:lnTo>
                    <a:pt x="1319022" y="196087"/>
                  </a:lnTo>
                  <a:lnTo>
                    <a:pt x="1320673" y="194817"/>
                  </a:lnTo>
                  <a:lnTo>
                    <a:pt x="1322451" y="194182"/>
                  </a:lnTo>
                  <a:lnTo>
                    <a:pt x="1324483" y="194182"/>
                  </a:lnTo>
                  <a:lnTo>
                    <a:pt x="1470786" y="194182"/>
                  </a:lnTo>
                  <a:lnTo>
                    <a:pt x="1474343" y="194182"/>
                  </a:lnTo>
                  <a:lnTo>
                    <a:pt x="1477518" y="194817"/>
                  </a:lnTo>
                  <a:lnTo>
                    <a:pt x="1480311" y="196087"/>
                  </a:lnTo>
                  <a:lnTo>
                    <a:pt x="1483105" y="197357"/>
                  </a:lnTo>
                  <a:lnTo>
                    <a:pt x="1494154" y="217931"/>
                  </a:lnTo>
                  <a:lnTo>
                    <a:pt x="1494154" y="222376"/>
                  </a:lnTo>
                  <a:lnTo>
                    <a:pt x="1494154" y="394842"/>
                  </a:lnTo>
                  <a:lnTo>
                    <a:pt x="1494154" y="401574"/>
                  </a:lnTo>
                  <a:lnTo>
                    <a:pt x="1493011" y="407415"/>
                  </a:lnTo>
                  <a:lnTo>
                    <a:pt x="1457013" y="430986"/>
                  </a:lnTo>
                  <a:lnTo>
                    <a:pt x="1416050" y="441325"/>
                  </a:lnTo>
                  <a:lnTo>
                    <a:pt x="1372411" y="447145"/>
                  </a:lnTo>
                  <a:lnTo>
                    <a:pt x="1345819" y="448055"/>
                  </a:lnTo>
                  <a:lnTo>
                    <a:pt x="1320579" y="447127"/>
                  </a:lnTo>
                  <a:lnTo>
                    <a:pt x="1274149" y="439697"/>
                  </a:lnTo>
                  <a:lnTo>
                    <a:pt x="1233215" y="424860"/>
                  </a:lnTo>
                  <a:lnTo>
                    <a:pt x="1198493" y="403282"/>
                  </a:lnTo>
                  <a:lnTo>
                    <a:pt x="1170080" y="375060"/>
                  </a:lnTo>
                  <a:lnTo>
                    <a:pt x="1148312" y="340528"/>
                  </a:lnTo>
                  <a:lnTo>
                    <a:pt x="1133357" y="299950"/>
                  </a:lnTo>
                  <a:lnTo>
                    <a:pt x="1125789" y="253849"/>
                  </a:lnTo>
                  <a:lnTo>
                    <a:pt x="1124839" y="228726"/>
                  </a:lnTo>
                  <a:lnTo>
                    <a:pt x="1125841" y="202818"/>
                  </a:lnTo>
                  <a:lnTo>
                    <a:pt x="1133893" y="155003"/>
                  </a:lnTo>
                  <a:lnTo>
                    <a:pt x="1149822" y="112736"/>
                  </a:lnTo>
                  <a:lnTo>
                    <a:pt x="1172579" y="76731"/>
                  </a:lnTo>
                  <a:lnTo>
                    <a:pt x="1201959" y="47180"/>
                  </a:lnTo>
                  <a:lnTo>
                    <a:pt x="1237583" y="24511"/>
                  </a:lnTo>
                  <a:lnTo>
                    <a:pt x="1279062" y="8840"/>
                  </a:lnTo>
                  <a:lnTo>
                    <a:pt x="1325493" y="978"/>
                  </a:lnTo>
                  <a:lnTo>
                    <a:pt x="1350517" y="0"/>
                  </a:lnTo>
                  <a:close/>
                </a:path>
              </a:pathLst>
            </a:custGeom>
            <a:ln w="12192">
              <a:solidFill>
                <a:srgbClr val="5B9BD4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</p:grpSp>
      <p:grpSp>
        <p:nvGrpSpPr>
          <p:cNvPr id="16" name="object 16"/>
          <p:cNvGrpSpPr/>
          <p:nvPr/>
        </p:nvGrpSpPr>
        <p:grpSpPr>
          <a:xfrm>
            <a:off x="767438" y="1503902"/>
            <a:ext cx="1804035" cy="1386364"/>
            <a:chOff x="1023251" y="862202"/>
            <a:chExt cx="2405380" cy="1848485"/>
          </a:xfrm>
        </p:grpSpPr>
        <p:sp>
          <p:nvSpPr>
            <p:cNvPr id="17" name="object 17"/>
            <p:cNvSpPr/>
            <p:nvPr/>
          </p:nvSpPr>
          <p:spPr>
            <a:xfrm>
              <a:off x="1029601" y="868552"/>
              <a:ext cx="2392680" cy="1835785"/>
            </a:xfrm>
            <a:custGeom>
              <a:avLst/>
              <a:gdLst/>
              <a:ahLst/>
              <a:cxnLst/>
              <a:rect l="l" t="t" r="r" b="b"/>
              <a:pathLst>
                <a:path w="2392679" h="1835785">
                  <a:moveTo>
                    <a:pt x="352031" y="0"/>
                  </a:moveTo>
                  <a:lnTo>
                    <a:pt x="0" y="622300"/>
                  </a:lnTo>
                  <a:lnTo>
                    <a:pt x="1594345" y="1524254"/>
                  </a:lnTo>
                  <a:lnTo>
                    <a:pt x="1418323" y="1835277"/>
                  </a:lnTo>
                  <a:lnTo>
                    <a:pt x="2392540" y="1565021"/>
                  </a:lnTo>
                  <a:lnTo>
                    <a:pt x="2122284" y="590804"/>
                  </a:lnTo>
                  <a:lnTo>
                    <a:pt x="1946389" y="901954"/>
                  </a:lnTo>
                  <a:lnTo>
                    <a:pt x="352031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8" name="object 18"/>
            <p:cNvSpPr/>
            <p:nvPr/>
          </p:nvSpPr>
          <p:spPr>
            <a:xfrm>
              <a:off x="1029601" y="868552"/>
              <a:ext cx="2392680" cy="1835785"/>
            </a:xfrm>
            <a:custGeom>
              <a:avLst/>
              <a:gdLst/>
              <a:ahLst/>
              <a:cxnLst/>
              <a:rect l="l" t="t" r="r" b="b"/>
              <a:pathLst>
                <a:path w="2392679" h="1835785">
                  <a:moveTo>
                    <a:pt x="1418323" y="1835277"/>
                  </a:moveTo>
                  <a:lnTo>
                    <a:pt x="1594345" y="1524254"/>
                  </a:lnTo>
                  <a:lnTo>
                    <a:pt x="0" y="622300"/>
                  </a:lnTo>
                  <a:lnTo>
                    <a:pt x="352031" y="0"/>
                  </a:lnTo>
                  <a:lnTo>
                    <a:pt x="1946389" y="901954"/>
                  </a:lnTo>
                  <a:lnTo>
                    <a:pt x="2122284" y="590804"/>
                  </a:lnTo>
                  <a:lnTo>
                    <a:pt x="2392540" y="1565021"/>
                  </a:lnTo>
                  <a:lnTo>
                    <a:pt x="1418323" y="1835277"/>
                  </a:lnTo>
                  <a:close/>
                </a:path>
              </a:pathLst>
            </a:custGeom>
            <a:ln w="12700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pic>
          <p:nvPicPr>
            <p:cNvPr id="19" name="object 1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409348" y="1163065"/>
              <a:ext cx="1252444" cy="692022"/>
            </a:xfrm>
            <a:prstGeom prst="rect">
              <a:avLst/>
            </a:prstGeom>
          </p:spPr>
        </p:pic>
      </p:grpSp>
      <p:grpSp>
        <p:nvGrpSpPr>
          <p:cNvPr id="20" name="object 20"/>
          <p:cNvGrpSpPr/>
          <p:nvPr/>
        </p:nvGrpSpPr>
        <p:grpSpPr>
          <a:xfrm>
            <a:off x="1004983" y="4174807"/>
            <a:ext cx="1739265" cy="1447800"/>
            <a:chOff x="1339977" y="4423409"/>
            <a:chExt cx="2319020" cy="1930400"/>
          </a:xfrm>
        </p:grpSpPr>
        <p:sp>
          <p:nvSpPr>
            <p:cNvPr id="21" name="object 21"/>
            <p:cNvSpPr/>
            <p:nvPr/>
          </p:nvSpPr>
          <p:spPr>
            <a:xfrm>
              <a:off x="1346327" y="4429759"/>
              <a:ext cx="2306320" cy="1917700"/>
            </a:xfrm>
            <a:custGeom>
              <a:avLst/>
              <a:gdLst/>
              <a:ahLst/>
              <a:cxnLst/>
              <a:rect l="l" t="t" r="r" b="b"/>
              <a:pathLst>
                <a:path w="2306320" h="1917700">
                  <a:moveTo>
                    <a:pt x="1312798" y="0"/>
                  </a:moveTo>
                  <a:lnTo>
                    <a:pt x="1513967" y="295401"/>
                  </a:lnTo>
                  <a:lnTo>
                    <a:pt x="0" y="1326514"/>
                  </a:lnTo>
                  <a:lnTo>
                    <a:pt x="402335" y="1917395"/>
                  </a:lnTo>
                  <a:lnTo>
                    <a:pt x="1916430" y="886332"/>
                  </a:lnTo>
                  <a:lnTo>
                    <a:pt x="2117598" y="1181773"/>
                  </a:lnTo>
                  <a:lnTo>
                    <a:pt x="2306066" y="188467"/>
                  </a:lnTo>
                  <a:lnTo>
                    <a:pt x="1312798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22" name="object 22"/>
            <p:cNvSpPr/>
            <p:nvPr/>
          </p:nvSpPr>
          <p:spPr>
            <a:xfrm>
              <a:off x="1346327" y="4429759"/>
              <a:ext cx="2306320" cy="1917700"/>
            </a:xfrm>
            <a:custGeom>
              <a:avLst/>
              <a:gdLst/>
              <a:ahLst/>
              <a:cxnLst/>
              <a:rect l="l" t="t" r="r" b="b"/>
              <a:pathLst>
                <a:path w="2306320" h="1917700">
                  <a:moveTo>
                    <a:pt x="2117598" y="1181773"/>
                  </a:moveTo>
                  <a:lnTo>
                    <a:pt x="1916430" y="886332"/>
                  </a:lnTo>
                  <a:lnTo>
                    <a:pt x="402335" y="1917395"/>
                  </a:lnTo>
                  <a:lnTo>
                    <a:pt x="0" y="1326514"/>
                  </a:lnTo>
                  <a:lnTo>
                    <a:pt x="1513967" y="295401"/>
                  </a:lnTo>
                  <a:lnTo>
                    <a:pt x="1312798" y="0"/>
                  </a:lnTo>
                  <a:lnTo>
                    <a:pt x="2306066" y="188467"/>
                  </a:lnTo>
                  <a:lnTo>
                    <a:pt x="2117598" y="1181773"/>
                  </a:lnTo>
                  <a:close/>
                </a:path>
              </a:pathLst>
            </a:custGeom>
            <a:ln w="12700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pic>
          <p:nvPicPr>
            <p:cNvPr id="23" name="object 2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854962" y="5011381"/>
              <a:ext cx="1164209" cy="775969"/>
            </a:xfrm>
            <a:prstGeom prst="rect">
              <a:avLst/>
            </a:prstGeom>
          </p:spPr>
        </p:pic>
      </p:grpSp>
      <p:grpSp>
        <p:nvGrpSpPr>
          <p:cNvPr id="24" name="object 24"/>
          <p:cNvGrpSpPr/>
          <p:nvPr/>
        </p:nvGrpSpPr>
        <p:grpSpPr>
          <a:xfrm>
            <a:off x="3736467" y="3991356"/>
            <a:ext cx="1081564" cy="1919288"/>
            <a:chOff x="4981955" y="4178808"/>
            <a:chExt cx="1442085" cy="2559050"/>
          </a:xfrm>
        </p:grpSpPr>
        <p:sp>
          <p:nvSpPr>
            <p:cNvPr id="25" name="object 25"/>
            <p:cNvSpPr/>
            <p:nvPr/>
          </p:nvSpPr>
          <p:spPr>
            <a:xfrm>
              <a:off x="4988051" y="4184904"/>
              <a:ext cx="1430020" cy="2546985"/>
            </a:xfrm>
            <a:custGeom>
              <a:avLst/>
              <a:gdLst/>
              <a:ahLst/>
              <a:cxnLst/>
              <a:rect l="l" t="t" r="r" b="b"/>
              <a:pathLst>
                <a:path w="1430020" h="2546984">
                  <a:moveTo>
                    <a:pt x="714756" y="0"/>
                  </a:moveTo>
                  <a:lnTo>
                    <a:pt x="0" y="714756"/>
                  </a:lnTo>
                  <a:lnTo>
                    <a:pt x="357377" y="714756"/>
                  </a:lnTo>
                  <a:lnTo>
                    <a:pt x="357377" y="2546604"/>
                  </a:lnTo>
                  <a:lnTo>
                    <a:pt x="1072134" y="2546604"/>
                  </a:lnTo>
                  <a:lnTo>
                    <a:pt x="1072134" y="714756"/>
                  </a:lnTo>
                  <a:lnTo>
                    <a:pt x="1429512" y="714756"/>
                  </a:lnTo>
                  <a:lnTo>
                    <a:pt x="714756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26" name="object 26"/>
            <p:cNvSpPr/>
            <p:nvPr/>
          </p:nvSpPr>
          <p:spPr>
            <a:xfrm>
              <a:off x="4988051" y="4184904"/>
              <a:ext cx="1430020" cy="2546985"/>
            </a:xfrm>
            <a:custGeom>
              <a:avLst/>
              <a:gdLst/>
              <a:ahLst/>
              <a:cxnLst/>
              <a:rect l="l" t="t" r="r" b="b"/>
              <a:pathLst>
                <a:path w="1430020" h="2546984">
                  <a:moveTo>
                    <a:pt x="1429512" y="714756"/>
                  </a:moveTo>
                  <a:lnTo>
                    <a:pt x="1072134" y="714756"/>
                  </a:lnTo>
                  <a:lnTo>
                    <a:pt x="1072134" y="2546604"/>
                  </a:lnTo>
                  <a:lnTo>
                    <a:pt x="357377" y="2546604"/>
                  </a:lnTo>
                  <a:lnTo>
                    <a:pt x="357377" y="714756"/>
                  </a:lnTo>
                  <a:lnTo>
                    <a:pt x="0" y="714756"/>
                  </a:lnTo>
                  <a:lnTo>
                    <a:pt x="714756" y="0"/>
                  </a:lnTo>
                  <a:lnTo>
                    <a:pt x="1429512" y="714756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4255484" y="4113276"/>
            <a:ext cx="94773" cy="1671611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marR="3810">
              <a:spcBef>
                <a:spcPts val="75"/>
              </a:spcBef>
            </a:pPr>
            <a:r>
              <a:rPr sz="900" dirty="0">
                <a:latin typeface="Calibri"/>
                <a:cs typeface="Calibri"/>
              </a:rPr>
              <a:t>A  C </a:t>
            </a:r>
            <a:r>
              <a:rPr sz="900" spc="-19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R </a:t>
            </a:r>
            <a:r>
              <a:rPr sz="900" spc="-19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E </a:t>
            </a:r>
            <a:r>
              <a:rPr sz="900" spc="-19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D  I </a:t>
            </a:r>
            <a:r>
              <a:rPr sz="900" spc="4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T </a:t>
            </a:r>
            <a:r>
              <a:rPr sz="900" spc="-19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A  C </a:t>
            </a:r>
            <a:r>
              <a:rPr sz="900" spc="-19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I </a:t>
            </a:r>
            <a:r>
              <a:rPr sz="900" spc="4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O  N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2718816" y="3333083"/>
            <a:ext cx="3554254" cy="21736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350" b="1" spc="-8" dirty="0">
                <a:solidFill>
                  <a:srgbClr val="2D75B6"/>
                </a:solidFill>
                <a:latin typeface="Calibri"/>
                <a:cs typeface="Calibri"/>
              </a:rPr>
              <a:t>MODELO </a:t>
            </a:r>
            <a:r>
              <a:rPr sz="1350" b="1" spc="-4" dirty="0">
                <a:solidFill>
                  <a:srgbClr val="2D75B6"/>
                </a:solidFill>
                <a:latin typeface="Calibri"/>
                <a:cs typeface="Calibri"/>
              </a:rPr>
              <a:t>INTEGRADO</a:t>
            </a:r>
            <a:r>
              <a:rPr sz="1350" b="1" spc="-11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1350" b="1" spc="-4" dirty="0">
                <a:solidFill>
                  <a:srgbClr val="2D75B6"/>
                </a:solidFill>
                <a:latin typeface="Calibri"/>
                <a:cs typeface="Calibri"/>
              </a:rPr>
              <a:t>DE</a:t>
            </a:r>
            <a:r>
              <a:rPr sz="1350" b="1" spc="-11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1350" b="1" spc="-8" dirty="0">
                <a:solidFill>
                  <a:srgbClr val="2D75B6"/>
                </a:solidFill>
                <a:latin typeface="Calibri"/>
                <a:cs typeface="Calibri"/>
              </a:rPr>
              <a:t>PLANEACIÓN </a:t>
            </a:r>
            <a:r>
              <a:rPr sz="1350" b="1" dirty="0">
                <a:solidFill>
                  <a:srgbClr val="2D75B6"/>
                </a:solidFill>
                <a:latin typeface="Calibri"/>
                <a:cs typeface="Calibri"/>
              </a:rPr>
              <a:t>Y</a:t>
            </a:r>
            <a:r>
              <a:rPr sz="1350" b="1" spc="4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1350" b="1" spc="-8" dirty="0">
                <a:solidFill>
                  <a:srgbClr val="2D75B6"/>
                </a:solidFill>
                <a:latin typeface="Calibri"/>
                <a:cs typeface="Calibri"/>
              </a:rPr>
              <a:t>GESTIÓN</a:t>
            </a:r>
            <a:endParaRPr sz="13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A162B1DA-42A6-8018-68DC-CA82042C94CC}"/>
              </a:ext>
            </a:extLst>
          </p:cNvPr>
          <p:cNvSpPr txBox="1"/>
          <p:nvPr/>
        </p:nvSpPr>
        <p:spPr>
          <a:xfrm>
            <a:off x="381000" y="304800"/>
            <a:ext cx="8534400" cy="1077218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s-MX" dirty="0"/>
          </a:p>
          <a:p>
            <a:pPr algn="ctr"/>
            <a:r>
              <a:rPr lang="es-MX" sz="2800" dirty="0">
                <a:solidFill>
                  <a:schemeClr val="bg1"/>
                </a:solidFill>
              </a:rPr>
              <a:t>Administración de Archivos</a:t>
            </a:r>
          </a:p>
          <a:p>
            <a:pPr algn="ctr"/>
            <a:endParaRPr lang="es-CO" dirty="0"/>
          </a:p>
        </p:txBody>
      </p:sp>
      <p:pic>
        <p:nvPicPr>
          <p:cNvPr id="4" name="object 15">
            <a:extLst>
              <a:ext uri="{FF2B5EF4-FFF2-40B4-BE49-F238E27FC236}">
                <a16:creationId xmlns:a16="http://schemas.microsoft.com/office/drawing/2014/main" id="{6CC769D1-78D1-16B0-E924-00147BC41831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9600" y="460991"/>
            <a:ext cx="1545711" cy="764836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AE61F96C-5B7A-FE97-0CA9-07F24FACB5B5}"/>
              </a:ext>
            </a:extLst>
          </p:cNvPr>
          <p:cNvSpPr txBox="1"/>
          <p:nvPr/>
        </p:nvSpPr>
        <p:spPr>
          <a:xfrm>
            <a:off x="1676400" y="1546706"/>
            <a:ext cx="1726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Subcomponente</a:t>
            </a:r>
            <a:endParaRPr lang="es-CO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DB91805-5EC8-BA1C-A3BE-20E416D5AA3A}"/>
              </a:ext>
            </a:extLst>
          </p:cNvPr>
          <p:cNvSpPr txBox="1"/>
          <p:nvPr/>
        </p:nvSpPr>
        <p:spPr>
          <a:xfrm>
            <a:off x="6314747" y="1546706"/>
            <a:ext cx="1039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Producto</a:t>
            </a:r>
            <a:endParaRPr lang="es-CO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3A43D643-632E-4B02-8D94-37E3A76B43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645" y="2209800"/>
            <a:ext cx="3996136" cy="327660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14CBFD2B-1E1F-B36D-CB73-C4F8D46037B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4295" b="-266"/>
          <a:stretch/>
        </p:blipFill>
        <p:spPr>
          <a:xfrm>
            <a:off x="5211248" y="3184697"/>
            <a:ext cx="3246952" cy="1757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7768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A162B1DA-42A6-8018-68DC-CA82042C94CC}"/>
              </a:ext>
            </a:extLst>
          </p:cNvPr>
          <p:cNvSpPr txBox="1"/>
          <p:nvPr/>
        </p:nvSpPr>
        <p:spPr>
          <a:xfrm>
            <a:off x="361379" y="304800"/>
            <a:ext cx="8534400" cy="815608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r"/>
            <a:endParaRPr lang="es-MX" sz="600" dirty="0">
              <a:solidFill>
                <a:schemeClr val="bg1"/>
              </a:solidFill>
            </a:endParaRPr>
          </a:p>
          <a:p>
            <a:pPr algn="r"/>
            <a:r>
              <a:rPr lang="es-MX" sz="2800" dirty="0">
                <a:solidFill>
                  <a:schemeClr val="bg1"/>
                </a:solidFill>
              </a:rPr>
              <a:t>Procesos de la Gestión Documental</a:t>
            </a:r>
          </a:p>
          <a:p>
            <a:pPr algn="r"/>
            <a:r>
              <a:rPr lang="es-MX" sz="1050" dirty="0">
                <a:solidFill>
                  <a:schemeClr val="bg1"/>
                </a:solidFill>
              </a:rPr>
              <a:t>  </a:t>
            </a:r>
          </a:p>
          <a:p>
            <a:pPr algn="r"/>
            <a:endParaRPr lang="es-CO" sz="100" dirty="0">
              <a:solidFill>
                <a:schemeClr val="bg1"/>
              </a:solidFill>
            </a:endParaRPr>
          </a:p>
        </p:txBody>
      </p:sp>
      <p:pic>
        <p:nvPicPr>
          <p:cNvPr id="5" name="object 19">
            <a:extLst>
              <a:ext uri="{FF2B5EF4-FFF2-40B4-BE49-F238E27FC236}">
                <a16:creationId xmlns:a16="http://schemas.microsoft.com/office/drawing/2014/main" id="{31586C13-E055-1BBA-3792-AB8B03B9D8B7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200" y="341530"/>
            <a:ext cx="1545711" cy="646331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6D50F782-7801-FB35-7972-B34F2089E6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196" y="1981200"/>
            <a:ext cx="4111690" cy="342900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5022F656-D296-C471-7A25-5D6D18270E6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187"/>
          <a:stretch/>
        </p:blipFill>
        <p:spPr>
          <a:xfrm>
            <a:off x="5029200" y="2743200"/>
            <a:ext cx="3276600" cy="2314887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9B71B508-C7BF-00C2-37F9-E98CB5CFEADD}"/>
              </a:ext>
            </a:extLst>
          </p:cNvPr>
          <p:cNvSpPr txBox="1"/>
          <p:nvPr/>
        </p:nvSpPr>
        <p:spPr>
          <a:xfrm>
            <a:off x="1676400" y="1546706"/>
            <a:ext cx="1726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Subcomponente</a:t>
            </a:r>
            <a:endParaRPr lang="es-CO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BC56CDEF-6FE4-859D-0F65-2044ADECEF6E}"/>
              </a:ext>
            </a:extLst>
          </p:cNvPr>
          <p:cNvSpPr txBox="1"/>
          <p:nvPr/>
        </p:nvSpPr>
        <p:spPr>
          <a:xfrm>
            <a:off x="6314747" y="1546706"/>
            <a:ext cx="1039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Producto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7280675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A162B1DA-42A6-8018-68DC-CA82042C94CC}"/>
              </a:ext>
            </a:extLst>
          </p:cNvPr>
          <p:cNvSpPr txBox="1"/>
          <p:nvPr/>
        </p:nvSpPr>
        <p:spPr>
          <a:xfrm>
            <a:off x="361379" y="304800"/>
            <a:ext cx="8534400" cy="815608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r"/>
            <a:endParaRPr lang="es-MX" sz="600" dirty="0">
              <a:solidFill>
                <a:schemeClr val="bg1"/>
              </a:solidFill>
            </a:endParaRPr>
          </a:p>
          <a:p>
            <a:pPr algn="r"/>
            <a:r>
              <a:rPr lang="es-MX" sz="2800" dirty="0">
                <a:solidFill>
                  <a:schemeClr val="bg1"/>
                </a:solidFill>
              </a:rPr>
              <a:t>Procesos de la Gestión Documental</a:t>
            </a:r>
          </a:p>
          <a:p>
            <a:pPr algn="r"/>
            <a:r>
              <a:rPr lang="es-MX" sz="1050" dirty="0">
                <a:solidFill>
                  <a:schemeClr val="bg1"/>
                </a:solidFill>
              </a:rPr>
              <a:t>  </a:t>
            </a:r>
          </a:p>
          <a:p>
            <a:pPr algn="r"/>
            <a:endParaRPr lang="es-CO" sz="100" dirty="0">
              <a:solidFill>
                <a:schemeClr val="bg1"/>
              </a:solidFill>
            </a:endParaRPr>
          </a:p>
        </p:txBody>
      </p:sp>
      <p:pic>
        <p:nvPicPr>
          <p:cNvPr id="5" name="object 19">
            <a:extLst>
              <a:ext uri="{FF2B5EF4-FFF2-40B4-BE49-F238E27FC236}">
                <a16:creationId xmlns:a16="http://schemas.microsoft.com/office/drawing/2014/main" id="{31586C13-E055-1BBA-3792-AB8B03B9D8B7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200" y="341530"/>
            <a:ext cx="1545711" cy="646331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9B71B508-C7BF-00C2-37F9-E98CB5CFEADD}"/>
              </a:ext>
            </a:extLst>
          </p:cNvPr>
          <p:cNvSpPr txBox="1"/>
          <p:nvPr/>
        </p:nvSpPr>
        <p:spPr>
          <a:xfrm>
            <a:off x="1676400" y="1546706"/>
            <a:ext cx="1726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Subcomponente</a:t>
            </a:r>
            <a:endParaRPr lang="es-CO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BC56CDEF-6FE4-859D-0F65-2044ADECEF6E}"/>
              </a:ext>
            </a:extLst>
          </p:cNvPr>
          <p:cNvSpPr txBox="1"/>
          <p:nvPr/>
        </p:nvSpPr>
        <p:spPr>
          <a:xfrm>
            <a:off x="6314747" y="1546706"/>
            <a:ext cx="1039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Producto</a:t>
            </a:r>
            <a:endParaRPr lang="es-CO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ACC1D58-3024-F1C9-AFC2-05EB264963C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845"/>
          <a:stretch/>
        </p:blipFill>
        <p:spPr>
          <a:xfrm>
            <a:off x="292681" y="2177146"/>
            <a:ext cx="4431720" cy="1632854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DD1B5E27-1952-F411-E504-41322866CD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2600" y="2438400"/>
            <a:ext cx="3200400" cy="1074358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6E7A5C79-6C01-2508-86C7-A6D936A011F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1908"/>
          <a:stretch/>
        </p:blipFill>
        <p:spPr>
          <a:xfrm>
            <a:off x="302012" y="4267200"/>
            <a:ext cx="4431721" cy="1759149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A3576B2F-D845-6751-DD70-19252CC03AB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62600" y="4537174"/>
            <a:ext cx="3102428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5350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A162B1DA-42A6-8018-68DC-CA82042C94CC}"/>
              </a:ext>
            </a:extLst>
          </p:cNvPr>
          <p:cNvSpPr txBox="1"/>
          <p:nvPr/>
        </p:nvSpPr>
        <p:spPr>
          <a:xfrm>
            <a:off x="361379" y="304800"/>
            <a:ext cx="8534400" cy="815608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r"/>
            <a:endParaRPr lang="es-MX" sz="600" dirty="0">
              <a:solidFill>
                <a:schemeClr val="bg1"/>
              </a:solidFill>
            </a:endParaRPr>
          </a:p>
          <a:p>
            <a:pPr algn="r"/>
            <a:r>
              <a:rPr lang="es-MX" sz="2800" dirty="0">
                <a:solidFill>
                  <a:schemeClr val="bg1"/>
                </a:solidFill>
              </a:rPr>
              <a:t>Procesos de la Gestión Documental</a:t>
            </a:r>
          </a:p>
          <a:p>
            <a:pPr algn="r"/>
            <a:r>
              <a:rPr lang="es-MX" sz="1050" dirty="0">
                <a:solidFill>
                  <a:schemeClr val="bg1"/>
                </a:solidFill>
              </a:rPr>
              <a:t>  </a:t>
            </a:r>
          </a:p>
          <a:p>
            <a:pPr algn="r"/>
            <a:endParaRPr lang="es-CO" sz="100" dirty="0">
              <a:solidFill>
                <a:schemeClr val="bg1"/>
              </a:solidFill>
            </a:endParaRPr>
          </a:p>
        </p:txBody>
      </p:sp>
      <p:pic>
        <p:nvPicPr>
          <p:cNvPr id="5" name="object 19">
            <a:extLst>
              <a:ext uri="{FF2B5EF4-FFF2-40B4-BE49-F238E27FC236}">
                <a16:creationId xmlns:a16="http://schemas.microsoft.com/office/drawing/2014/main" id="{31586C13-E055-1BBA-3792-AB8B03B9D8B7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200" y="341530"/>
            <a:ext cx="1545711" cy="646331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9B71B508-C7BF-00C2-37F9-E98CB5CFEADD}"/>
              </a:ext>
            </a:extLst>
          </p:cNvPr>
          <p:cNvSpPr txBox="1"/>
          <p:nvPr/>
        </p:nvSpPr>
        <p:spPr>
          <a:xfrm>
            <a:off x="1676400" y="1546706"/>
            <a:ext cx="1726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Subcomponente</a:t>
            </a:r>
            <a:endParaRPr lang="es-CO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BC56CDEF-6FE4-859D-0F65-2044ADECEF6E}"/>
              </a:ext>
            </a:extLst>
          </p:cNvPr>
          <p:cNvSpPr txBox="1"/>
          <p:nvPr/>
        </p:nvSpPr>
        <p:spPr>
          <a:xfrm>
            <a:off x="6314747" y="1546706"/>
            <a:ext cx="1039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Producto</a:t>
            </a:r>
            <a:endParaRPr lang="es-CO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9B937FB5-BE74-5C3E-138B-6200CE8BB59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7705"/>
          <a:stretch/>
        </p:blipFill>
        <p:spPr>
          <a:xfrm>
            <a:off x="333387" y="2209800"/>
            <a:ext cx="4467213" cy="182880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14306878-A41C-952F-F039-448D748E0D3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493" t="16321" r="-4789" b="7900"/>
          <a:stretch/>
        </p:blipFill>
        <p:spPr>
          <a:xfrm>
            <a:off x="5638800" y="2819400"/>
            <a:ext cx="3019413" cy="968008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5930FC1E-37B2-04DC-EB9D-A4226BCA9A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2749" y="4382858"/>
            <a:ext cx="4421651" cy="1828800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49E10CC1-7089-A7B8-039B-1B1486EF10E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48502" y="4799179"/>
            <a:ext cx="2909711" cy="1024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4593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A162B1DA-42A6-8018-68DC-CA82042C94CC}"/>
              </a:ext>
            </a:extLst>
          </p:cNvPr>
          <p:cNvSpPr txBox="1"/>
          <p:nvPr/>
        </p:nvSpPr>
        <p:spPr>
          <a:xfrm>
            <a:off x="361379" y="304800"/>
            <a:ext cx="8534400" cy="815608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r"/>
            <a:endParaRPr lang="es-MX" sz="600" dirty="0">
              <a:solidFill>
                <a:schemeClr val="bg1"/>
              </a:solidFill>
            </a:endParaRPr>
          </a:p>
          <a:p>
            <a:pPr algn="r"/>
            <a:r>
              <a:rPr lang="es-MX" sz="2800" dirty="0">
                <a:solidFill>
                  <a:schemeClr val="bg1"/>
                </a:solidFill>
              </a:rPr>
              <a:t>Procesos de la Gestión Documental</a:t>
            </a:r>
          </a:p>
          <a:p>
            <a:pPr algn="r"/>
            <a:r>
              <a:rPr lang="es-MX" sz="1050" dirty="0">
                <a:solidFill>
                  <a:schemeClr val="bg1"/>
                </a:solidFill>
              </a:rPr>
              <a:t>  </a:t>
            </a:r>
          </a:p>
          <a:p>
            <a:pPr algn="r"/>
            <a:endParaRPr lang="es-CO" sz="100" dirty="0">
              <a:solidFill>
                <a:schemeClr val="bg1"/>
              </a:solidFill>
            </a:endParaRPr>
          </a:p>
        </p:txBody>
      </p:sp>
      <p:pic>
        <p:nvPicPr>
          <p:cNvPr id="5" name="object 19">
            <a:extLst>
              <a:ext uri="{FF2B5EF4-FFF2-40B4-BE49-F238E27FC236}">
                <a16:creationId xmlns:a16="http://schemas.microsoft.com/office/drawing/2014/main" id="{31586C13-E055-1BBA-3792-AB8B03B9D8B7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200" y="341530"/>
            <a:ext cx="1545711" cy="646331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9B71B508-C7BF-00C2-37F9-E98CB5CFEADD}"/>
              </a:ext>
            </a:extLst>
          </p:cNvPr>
          <p:cNvSpPr txBox="1"/>
          <p:nvPr/>
        </p:nvSpPr>
        <p:spPr>
          <a:xfrm>
            <a:off x="1676400" y="1546706"/>
            <a:ext cx="1726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Subcomponente</a:t>
            </a:r>
            <a:endParaRPr lang="es-CO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BC56CDEF-6FE4-859D-0F65-2044ADECEF6E}"/>
              </a:ext>
            </a:extLst>
          </p:cNvPr>
          <p:cNvSpPr txBox="1"/>
          <p:nvPr/>
        </p:nvSpPr>
        <p:spPr>
          <a:xfrm>
            <a:off x="6314747" y="1546706"/>
            <a:ext cx="1039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Producto</a:t>
            </a:r>
            <a:endParaRPr lang="es-CO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FB7B174-1E98-CBAB-BDA4-F5CFB005300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9617"/>
          <a:stretch/>
        </p:blipFill>
        <p:spPr>
          <a:xfrm>
            <a:off x="231896" y="2209800"/>
            <a:ext cx="4492504" cy="15240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1CDA1471-B742-52F9-0391-C3431EF49FA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7703" b="12131"/>
          <a:stretch/>
        </p:blipFill>
        <p:spPr>
          <a:xfrm>
            <a:off x="5334000" y="2487796"/>
            <a:ext cx="3276600" cy="968008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07E42F6D-8ACA-DDA9-B544-2CD9D0A784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5676" y="4343400"/>
            <a:ext cx="4568704" cy="1687345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2E06A267-4C6B-01E5-3087-9EB8EA37381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09957" y="4668267"/>
            <a:ext cx="3124686" cy="1286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2348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A162B1DA-42A6-8018-68DC-CA82042C94CC}"/>
              </a:ext>
            </a:extLst>
          </p:cNvPr>
          <p:cNvSpPr txBox="1"/>
          <p:nvPr/>
        </p:nvSpPr>
        <p:spPr>
          <a:xfrm>
            <a:off x="361379" y="304800"/>
            <a:ext cx="8534400" cy="815608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r"/>
            <a:endParaRPr lang="es-MX" sz="600" dirty="0">
              <a:solidFill>
                <a:schemeClr val="bg1"/>
              </a:solidFill>
            </a:endParaRPr>
          </a:p>
          <a:p>
            <a:pPr algn="r"/>
            <a:r>
              <a:rPr lang="es-MX" sz="2800" dirty="0">
                <a:solidFill>
                  <a:schemeClr val="bg1"/>
                </a:solidFill>
              </a:rPr>
              <a:t>Procesos de la Gestión Documental</a:t>
            </a:r>
          </a:p>
          <a:p>
            <a:pPr algn="r"/>
            <a:r>
              <a:rPr lang="es-MX" sz="1050" dirty="0">
                <a:solidFill>
                  <a:schemeClr val="bg1"/>
                </a:solidFill>
              </a:rPr>
              <a:t>  </a:t>
            </a:r>
          </a:p>
          <a:p>
            <a:pPr algn="r"/>
            <a:endParaRPr lang="es-CO" sz="100" dirty="0">
              <a:solidFill>
                <a:schemeClr val="bg1"/>
              </a:solidFill>
            </a:endParaRPr>
          </a:p>
        </p:txBody>
      </p:sp>
      <p:pic>
        <p:nvPicPr>
          <p:cNvPr id="5" name="object 19">
            <a:extLst>
              <a:ext uri="{FF2B5EF4-FFF2-40B4-BE49-F238E27FC236}">
                <a16:creationId xmlns:a16="http://schemas.microsoft.com/office/drawing/2014/main" id="{31586C13-E055-1BBA-3792-AB8B03B9D8B7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200" y="341530"/>
            <a:ext cx="1545711" cy="646331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9B71B508-C7BF-00C2-37F9-E98CB5CFEADD}"/>
              </a:ext>
            </a:extLst>
          </p:cNvPr>
          <p:cNvSpPr txBox="1"/>
          <p:nvPr/>
        </p:nvSpPr>
        <p:spPr>
          <a:xfrm>
            <a:off x="1676400" y="1546706"/>
            <a:ext cx="1726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Subcomponente</a:t>
            </a:r>
            <a:endParaRPr lang="es-CO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BC56CDEF-6FE4-859D-0F65-2044ADECEF6E}"/>
              </a:ext>
            </a:extLst>
          </p:cNvPr>
          <p:cNvSpPr txBox="1"/>
          <p:nvPr/>
        </p:nvSpPr>
        <p:spPr>
          <a:xfrm>
            <a:off x="6314747" y="1546706"/>
            <a:ext cx="1039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Producto</a:t>
            </a:r>
            <a:endParaRPr lang="es-CO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A374070C-B19B-0D9B-A743-357C1F7FD8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2590800"/>
            <a:ext cx="4191000" cy="297180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BA6FA6B6-3B59-DAB9-26EC-233FC61E15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0540" y="3276600"/>
            <a:ext cx="2819400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4569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A162B1DA-42A6-8018-68DC-CA82042C94CC}"/>
              </a:ext>
            </a:extLst>
          </p:cNvPr>
          <p:cNvSpPr txBox="1"/>
          <p:nvPr/>
        </p:nvSpPr>
        <p:spPr>
          <a:xfrm>
            <a:off x="361379" y="304800"/>
            <a:ext cx="8534400" cy="815608"/>
          </a:xfrm>
          <a:prstGeom prst="rect">
            <a:avLst/>
          </a:prstGeom>
          <a:gradFill>
            <a:gsLst>
              <a:gs pos="0">
                <a:schemeClr val="accent2">
                  <a:lumMod val="7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pPr algn="r"/>
            <a:endParaRPr lang="es-MX" sz="600" dirty="0">
              <a:solidFill>
                <a:schemeClr val="bg1"/>
              </a:solidFill>
            </a:endParaRPr>
          </a:p>
          <a:p>
            <a:pPr algn="ctr"/>
            <a:r>
              <a:rPr lang="es-MX" sz="2800" dirty="0">
                <a:solidFill>
                  <a:schemeClr val="bg1"/>
                </a:solidFill>
              </a:rPr>
              <a:t>Tecnológico</a:t>
            </a:r>
          </a:p>
          <a:p>
            <a:pPr algn="r"/>
            <a:r>
              <a:rPr lang="es-MX" sz="1050" dirty="0">
                <a:solidFill>
                  <a:schemeClr val="bg1"/>
                </a:solidFill>
              </a:rPr>
              <a:t>  </a:t>
            </a:r>
          </a:p>
          <a:p>
            <a:pPr algn="r"/>
            <a:endParaRPr lang="es-CO" sz="100" dirty="0">
              <a:solidFill>
                <a:schemeClr val="bg1"/>
              </a:solidFill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9B71B508-C7BF-00C2-37F9-E98CB5CFEADD}"/>
              </a:ext>
            </a:extLst>
          </p:cNvPr>
          <p:cNvSpPr txBox="1"/>
          <p:nvPr/>
        </p:nvSpPr>
        <p:spPr>
          <a:xfrm>
            <a:off x="1676400" y="1546706"/>
            <a:ext cx="1726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Subcomponente</a:t>
            </a:r>
            <a:endParaRPr lang="es-CO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BC56CDEF-6FE4-859D-0F65-2044ADECEF6E}"/>
              </a:ext>
            </a:extLst>
          </p:cNvPr>
          <p:cNvSpPr txBox="1"/>
          <p:nvPr/>
        </p:nvSpPr>
        <p:spPr>
          <a:xfrm>
            <a:off x="6314747" y="1546706"/>
            <a:ext cx="1039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Producto</a:t>
            </a:r>
            <a:endParaRPr lang="es-CO" dirty="0"/>
          </a:p>
        </p:txBody>
      </p:sp>
      <p:pic>
        <p:nvPicPr>
          <p:cNvPr id="3" name="object 29">
            <a:extLst>
              <a:ext uri="{FF2B5EF4-FFF2-40B4-BE49-F238E27FC236}">
                <a16:creationId xmlns:a16="http://schemas.microsoft.com/office/drawing/2014/main" id="{E123D0D8-9437-88F1-98D2-43892B631A42}"/>
              </a:ext>
            </a:extLst>
          </p:cNvPr>
          <p:cNvPicPr/>
          <p:nvPr/>
        </p:nvPicPr>
        <p:blipFill rotWithShape="1">
          <a:blip r:embed="rId2" cstate="print"/>
          <a:srcRect t="1" b="7008"/>
          <a:stretch/>
        </p:blipFill>
        <p:spPr>
          <a:xfrm>
            <a:off x="457200" y="355561"/>
            <a:ext cx="1545711" cy="711239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E6224EE9-1C76-2DA7-5DAA-E1D8D1D112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117" y="1916038"/>
            <a:ext cx="4537192" cy="2139668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AC298306-44EC-D47B-54CB-803BC602AF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0199" y="2139820"/>
            <a:ext cx="3462683" cy="1905000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34E4CDB4-5EC3-00A2-F232-0F3BDC0CD6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1117" y="4267201"/>
            <a:ext cx="4537192" cy="2235238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1E8B7DCD-BEE0-0F39-8C61-78A7C84F37D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10200" y="4359014"/>
            <a:ext cx="3462683" cy="2143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4539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A162B1DA-42A6-8018-68DC-CA82042C94CC}"/>
              </a:ext>
            </a:extLst>
          </p:cNvPr>
          <p:cNvSpPr txBox="1"/>
          <p:nvPr/>
        </p:nvSpPr>
        <p:spPr>
          <a:xfrm>
            <a:off x="361379" y="304800"/>
            <a:ext cx="8534400" cy="815608"/>
          </a:xfrm>
          <a:prstGeom prst="rect">
            <a:avLst/>
          </a:prstGeom>
          <a:gradFill>
            <a:gsLst>
              <a:gs pos="0">
                <a:schemeClr val="accent2">
                  <a:lumMod val="7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pPr algn="r"/>
            <a:endParaRPr lang="es-MX" sz="600" dirty="0">
              <a:solidFill>
                <a:schemeClr val="bg1"/>
              </a:solidFill>
            </a:endParaRPr>
          </a:p>
          <a:p>
            <a:pPr algn="ctr"/>
            <a:r>
              <a:rPr lang="es-MX" sz="2800" dirty="0">
                <a:solidFill>
                  <a:schemeClr val="bg1"/>
                </a:solidFill>
              </a:rPr>
              <a:t>Tecnológico</a:t>
            </a:r>
          </a:p>
          <a:p>
            <a:pPr algn="r"/>
            <a:r>
              <a:rPr lang="es-MX" sz="1050" dirty="0">
                <a:solidFill>
                  <a:schemeClr val="bg1"/>
                </a:solidFill>
              </a:rPr>
              <a:t>  </a:t>
            </a:r>
          </a:p>
          <a:p>
            <a:pPr algn="r"/>
            <a:endParaRPr lang="es-CO" sz="100" dirty="0">
              <a:solidFill>
                <a:schemeClr val="bg1"/>
              </a:solidFill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9B71B508-C7BF-00C2-37F9-E98CB5CFEADD}"/>
              </a:ext>
            </a:extLst>
          </p:cNvPr>
          <p:cNvSpPr txBox="1"/>
          <p:nvPr/>
        </p:nvSpPr>
        <p:spPr>
          <a:xfrm>
            <a:off x="1676400" y="1546706"/>
            <a:ext cx="1726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Subcomponente</a:t>
            </a:r>
            <a:endParaRPr lang="es-CO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BC56CDEF-6FE4-859D-0F65-2044ADECEF6E}"/>
              </a:ext>
            </a:extLst>
          </p:cNvPr>
          <p:cNvSpPr txBox="1"/>
          <p:nvPr/>
        </p:nvSpPr>
        <p:spPr>
          <a:xfrm>
            <a:off x="6314747" y="1546706"/>
            <a:ext cx="1039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Producto</a:t>
            </a:r>
            <a:endParaRPr lang="es-CO" dirty="0"/>
          </a:p>
        </p:txBody>
      </p:sp>
      <p:pic>
        <p:nvPicPr>
          <p:cNvPr id="3" name="object 29">
            <a:extLst>
              <a:ext uri="{FF2B5EF4-FFF2-40B4-BE49-F238E27FC236}">
                <a16:creationId xmlns:a16="http://schemas.microsoft.com/office/drawing/2014/main" id="{E123D0D8-9437-88F1-98D2-43892B631A42}"/>
              </a:ext>
            </a:extLst>
          </p:cNvPr>
          <p:cNvPicPr/>
          <p:nvPr/>
        </p:nvPicPr>
        <p:blipFill rotWithShape="1">
          <a:blip r:embed="rId2" cstate="print"/>
          <a:srcRect t="1" b="7008"/>
          <a:stretch/>
        </p:blipFill>
        <p:spPr>
          <a:xfrm>
            <a:off x="457200" y="355561"/>
            <a:ext cx="1545711" cy="711239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2D8CC4F0-2124-FCD4-736D-C575606A447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462"/>
          <a:stretch/>
        </p:blipFill>
        <p:spPr>
          <a:xfrm>
            <a:off x="348938" y="2133600"/>
            <a:ext cx="4527862" cy="1981199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AB08AFDB-611A-2CA9-1AD5-30CD1A4CA0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2600" y="2342336"/>
            <a:ext cx="3124636" cy="1391464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A6ED25CE-0602-AB46-322A-F1F3479B94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8938" y="4652245"/>
            <a:ext cx="4763250" cy="1713491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D50BE1D2-2F26-9209-E229-36E13BE793B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17596" y="4876800"/>
            <a:ext cx="3124636" cy="1257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8818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A162B1DA-42A6-8018-68DC-CA82042C94CC}"/>
              </a:ext>
            </a:extLst>
          </p:cNvPr>
          <p:cNvSpPr txBox="1"/>
          <p:nvPr/>
        </p:nvSpPr>
        <p:spPr>
          <a:xfrm>
            <a:off x="361379" y="304800"/>
            <a:ext cx="8534400" cy="81560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r"/>
            <a:endParaRPr lang="es-MX" sz="600" dirty="0">
              <a:solidFill>
                <a:schemeClr val="bg1"/>
              </a:solidFill>
            </a:endParaRPr>
          </a:p>
          <a:p>
            <a:pPr algn="ctr"/>
            <a:r>
              <a:rPr lang="es-MX" sz="2800" dirty="0">
                <a:solidFill>
                  <a:schemeClr val="bg1"/>
                </a:solidFill>
              </a:rPr>
              <a:t>Cultural</a:t>
            </a:r>
          </a:p>
          <a:p>
            <a:pPr algn="r"/>
            <a:r>
              <a:rPr lang="es-MX" sz="1050" dirty="0">
                <a:solidFill>
                  <a:schemeClr val="bg1"/>
                </a:solidFill>
              </a:rPr>
              <a:t>  </a:t>
            </a:r>
          </a:p>
          <a:p>
            <a:pPr algn="r"/>
            <a:endParaRPr lang="es-CO" sz="100" dirty="0">
              <a:solidFill>
                <a:schemeClr val="bg1"/>
              </a:solidFill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9B71B508-C7BF-00C2-37F9-E98CB5CFEADD}"/>
              </a:ext>
            </a:extLst>
          </p:cNvPr>
          <p:cNvSpPr txBox="1"/>
          <p:nvPr/>
        </p:nvSpPr>
        <p:spPr>
          <a:xfrm>
            <a:off x="1676400" y="1546706"/>
            <a:ext cx="1726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Subcomponente</a:t>
            </a:r>
            <a:endParaRPr lang="es-CO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BC56CDEF-6FE4-859D-0F65-2044ADECEF6E}"/>
              </a:ext>
            </a:extLst>
          </p:cNvPr>
          <p:cNvSpPr txBox="1"/>
          <p:nvPr/>
        </p:nvSpPr>
        <p:spPr>
          <a:xfrm>
            <a:off x="6314747" y="1546706"/>
            <a:ext cx="1039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Producto</a:t>
            </a:r>
            <a:endParaRPr lang="es-CO" dirty="0"/>
          </a:p>
        </p:txBody>
      </p:sp>
      <p:pic>
        <p:nvPicPr>
          <p:cNvPr id="4" name="object 23">
            <a:extLst>
              <a:ext uri="{FF2B5EF4-FFF2-40B4-BE49-F238E27FC236}">
                <a16:creationId xmlns:a16="http://schemas.microsoft.com/office/drawing/2014/main" id="{CE1B41E6-E10D-FDD7-89AE-A69B3E7C0B1C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200" y="326338"/>
            <a:ext cx="1545711" cy="762348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B1D81ED9-BA61-125D-B442-E84214AB08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379" y="2057400"/>
            <a:ext cx="4500710" cy="2209800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1A25734D-1AFD-78BB-1501-1619A50D73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6400" y="2514600"/>
            <a:ext cx="3048000" cy="1361514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8388407D-1AAF-5A5B-E181-30FFA40041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4575" y="4408562"/>
            <a:ext cx="4317425" cy="1562254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AC14EF8B-8EC7-7017-3BC0-7C6A63DD206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86400" y="4408562"/>
            <a:ext cx="3048000" cy="904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76990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A162B1DA-42A6-8018-68DC-CA82042C94CC}"/>
              </a:ext>
            </a:extLst>
          </p:cNvPr>
          <p:cNvSpPr txBox="1"/>
          <p:nvPr/>
        </p:nvSpPr>
        <p:spPr>
          <a:xfrm>
            <a:off x="361379" y="304800"/>
            <a:ext cx="8534400" cy="81560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r"/>
            <a:endParaRPr lang="es-MX" sz="600" dirty="0">
              <a:solidFill>
                <a:schemeClr val="bg1"/>
              </a:solidFill>
            </a:endParaRPr>
          </a:p>
          <a:p>
            <a:pPr algn="ctr"/>
            <a:r>
              <a:rPr lang="es-MX" sz="2800" dirty="0">
                <a:solidFill>
                  <a:schemeClr val="bg1"/>
                </a:solidFill>
              </a:rPr>
              <a:t>Cultural</a:t>
            </a:r>
          </a:p>
          <a:p>
            <a:pPr algn="r"/>
            <a:r>
              <a:rPr lang="es-MX" sz="1050" dirty="0">
                <a:solidFill>
                  <a:schemeClr val="bg1"/>
                </a:solidFill>
              </a:rPr>
              <a:t>  </a:t>
            </a:r>
          </a:p>
          <a:p>
            <a:pPr algn="r"/>
            <a:endParaRPr lang="es-CO" sz="100" dirty="0">
              <a:solidFill>
                <a:schemeClr val="bg1"/>
              </a:solidFill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9B71B508-C7BF-00C2-37F9-E98CB5CFEADD}"/>
              </a:ext>
            </a:extLst>
          </p:cNvPr>
          <p:cNvSpPr txBox="1"/>
          <p:nvPr/>
        </p:nvSpPr>
        <p:spPr>
          <a:xfrm>
            <a:off x="1676400" y="1546706"/>
            <a:ext cx="1726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Subcomponente</a:t>
            </a:r>
            <a:endParaRPr lang="es-CO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BC56CDEF-6FE4-859D-0F65-2044ADECEF6E}"/>
              </a:ext>
            </a:extLst>
          </p:cNvPr>
          <p:cNvSpPr txBox="1"/>
          <p:nvPr/>
        </p:nvSpPr>
        <p:spPr>
          <a:xfrm>
            <a:off x="6314747" y="1546706"/>
            <a:ext cx="1039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Producto</a:t>
            </a:r>
            <a:endParaRPr lang="es-CO" dirty="0"/>
          </a:p>
        </p:txBody>
      </p:sp>
      <p:pic>
        <p:nvPicPr>
          <p:cNvPr id="4" name="object 23">
            <a:extLst>
              <a:ext uri="{FF2B5EF4-FFF2-40B4-BE49-F238E27FC236}">
                <a16:creationId xmlns:a16="http://schemas.microsoft.com/office/drawing/2014/main" id="{CE1B41E6-E10D-FDD7-89AE-A69B3E7C0B1C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200" y="326338"/>
            <a:ext cx="1545711" cy="762348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07014363-8AE1-136F-26D4-4D80922B66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575" y="1945584"/>
            <a:ext cx="5079425" cy="2321615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6546E6BF-DD8D-E5DE-D808-29BF3BA6E0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1200" y="2342336"/>
            <a:ext cx="2971800" cy="1467664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5E39E8B7-BE10-7225-5123-A93CB841F0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3927" y="4648200"/>
            <a:ext cx="5099641" cy="1524000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88CCC5BF-9072-F58D-2FFD-CEA4CE58824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16082" y="4816107"/>
            <a:ext cx="2794518" cy="990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9450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12832" y="612098"/>
            <a:ext cx="4321750" cy="632866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4050" spc="-11" dirty="0"/>
              <a:t>ANTECEDENTES</a:t>
            </a:r>
            <a:endParaRPr sz="4050" dirty="0"/>
          </a:p>
        </p:txBody>
      </p:sp>
      <p:grpSp>
        <p:nvGrpSpPr>
          <p:cNvPr id="3" name="object 3"/>
          <p:cNvGrpSpPr/>
          <p:nvPr/>
        </p:nvGrpSpPr>
        <p:grpSpPr>
          <a:xfrm>
            <a:off x="6002274" y="1316165"/>
            <a:ext cx="2727959" cy="2133600"/>
            <a:chOff x="8003031" y="611886"/>
            <a:chExt cx="3637279" cy="2844800"/>
          </a:xfrm>
        </p:grpSpPr>
        <p:sp>
          <p:nvSpPr>
            <p:cNvPr id="4" name="object 4"/>
            <p:cNvSpPr/>
            <p:nvPr/>
          </p:nvSpPr>
          <p:spPr>
            <a:xfrm>
              <a:off x="8009381" y="618236"/>
              <a:ext cx="2344420" cy="1885314"/>
            </a:xfrm>
            <a:custGeom>
              <a:avLst/>
              <a:gdLst/>
              <a:ahLst/>
              <a:cxnLst/>
              <a:rect l="l" t="t" r="r" b="b"/>
              <a:pathLst>
                <a:path w="2344420" h="1885314">
                  <a:moveTo>
                    <a:pt x="1962403" y="0"/>
                  </a:moveTo>
                  <a:lnTo>
                    <a:pt x="413639" y="978026"/>
                  </a:lnTo>
                  <a:lnTo>
                    <a:pt x="222758" y="675893"/>
                  </a:lnTo>
                  <a:lnTo>
                    <a:pt x="0" y="1662049"/>
                  </a:lnTo>
                  <a:lnTo>
                    <a:pt x="986154" y="1884806"/>
                  </a:lnTo>
                  <a:lnTo>
                    <a:pt x="795274" y="1582547"/>
                  </a:lnTo>
                  <a:lnTo>
                    <a:pt x="2344039" y="604519"/>
                  </a:lnTo>
                  <a:lnTo>
                    <a:pt x="1962403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5" name="object 5"/>
            <p:cNvSpPr/>
            <p:nvPr/>
          </p:nvSpPr>
          <p:spPr>
            <a:xfrm>
              <a:off x="8009381" y="618236"/>
              <a:ext cx="2344420" cy="1885314"/>
            </a:xfrm>
            <a:custGeom>
              <a:avLst/>
              <a:gdLst/>
              <a:ahLst/>
              <a:cxnLst/>
              <a:rect l="l" t="t" r="r" b="b"/>
              <a:pathLst>
                <a:path w="2344420" h="1885314">
                  <a:moveTo>
                    <a:pt x="222758" y="675893"/>
                  </a:moveTo>
                  <a:lnTo>
                    <a:pt x="413639" y="978026"/>
                  </a:lnTo>
                  <a:lnTo>
                    <a:pt x="1962403" y="0"/>
                  </a:lnTo>
                  <a:lnTo>
                    <a:pt x="2344039" y="604519"/>
                  </a:lnTo>
                  <a:lnTo>
                    <a:pt x="795274" y="1582547"/>
                  </a:lnTo>
                  <a:lnTo>
                    <a:pt x="986154" y="1884806"/>
                  </a:lnTo>
                  <a:lnTo>
                    <a:pt x="0" y="1662049"/>
                  </a:lnTo>
                  <a:lnTo>
                    <a:pt x="222758" y="675893"/>
                  </a:lnTo>
                  <a:close/>
                </a:path>
              </a:pathLst>
            </a:custGeom>
            <a:ln w="12699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83130" y="871093"/>
              <a:ext cx="1562983" cy="984250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9523475" y="1816608"/>
              <a:ext cx="2110740" cy="1633855"/>
            </a:xfrm>
            <a:custGeom>
              <a:avLst/>
              <a:gdLst/>
              <a:ahLst/>
              <a:cxnLst/>
              <a:rect l="l" t="t" r="r" b="b"/>
              <a:pathLst>
                <a:path w="2110740" h="1633854">
                  <a:moveTo>
                    <a:pt x="1419098" y="0"/>
                  </a:moveTo>
                  <a:lnTo>
                    <a:pt x="1055370" y="438657"/>
                  </a:lnTo>
                  <a:lnTo>
                    <a:pt x="816101" y="173608"/>
                  </a:lnTo>
                  <a:lnTo>
                    <a:pt x="714501" y="478027"/>
                  </a:lnTo>
                  <a:lnTo>
                    <a:pt x="36195" y="173608"/>
                  </a:lnTo>
                  <a:lnTo>
                    <a:pt x="452120" y="576071"/>
                  </a:lnTo>
                  <a:lnTo>
                    <a:pt x="0" y="651637"/>
                  </a:lnTo>
                  <a:lnTo>
                    <a:pt x="363727" y="890651"/>
                  </a:lnTo>
                  <a:lnTo>
                    <a:pt x="13207" y="1103249"/>
                  </a:lnTo>
                  <a:lnTo>
                    <a:pt x="553720" y="1054100"/>
                  </a:lnTo>
                  <a:lnTo>
                    <a:pt x="465327" y="1332483"/>
                  </a:lnTo>
                  <a:lnTo>
                    <a:pt x="753872" y="1181989"/>
                  </a:lnTo>
                  <a:lnTo>
                    <a:pt x="829182" y="1633727"/>
                  </a:lnTo>
                  <a:lnTo>
                    <a:pt x="1029207" y="1129664"/>
                  </a:lnTo>
                  <a:lnTo>
                    <a:pt x="1294510" y="1492757"/>
                  </a:lnTo>
                  <a:lnTo>
                    <a:pt x="1370076" y="1093469"/>
                  </a:lnTo>
                  <a:lnTo>
                    <a:pt x="1773174" y="1368678"/>
                  </a:lnTo>
                  <a:lnTo>
                    <a:pt x="1645284" y="978915"/>
                  </a:lnTo>
                  <a:lnTo>
                    <a:pt x="2110740" y="1005204"/>
                  </a:lnTo>
                  <a:lnTo>
                    <a:pt x="1720596" y="792226"/>
                  </a:lnTo>
                  <a:lnTo>
                    <a:pt x="2061591" y="615441"/>
                  </a:lnTo>
                  <a:lnTo>
                    <a:pt x="1632077" y="553212"/>
                  </a:lnTo>
                  <a:lnTo>
                    <a:pt x="1796033" y="337057"/>
                  </a:lnTo>
                  <a:lnTo>
                    <a:pt x="1383156" y="402716"/>
                  </a:lnTo>
                  <a:lnTo>
                    <a:pt x="1419098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8" name="object 8"/>
            <p:cNvSpPr/>
            <p:nvPr/>
          </p:nvSpPr>
          <p:spPr>
            <a:xfrm>
              <a:off x="9523475" y="1816608"/>
              <a:ext cx="2110740" cy="1633855"/>
            </a:xfrm>
            <a:custGeom>
              <a:avLst/>
              <a:gdLst/>
              <a:ahLst/>
              <a:cxnLst/>
              <a:rect l="l" t="t" r="r" b="b"/>
              <a:pathLst>
                <a:path w="2110740" h="1633854">
                  <a:moveTo>
                    <a:pt x="1055370" y="438657"/>
                  </a:moveTo>
                  <a:lnTo>
                    <a:pt x="1419098" y="0"/>
                  </a:lnTo>
                  <a:lnTo>
                    <a:pt x="1383156" y="402716"/>
                  </a:lnTo>
                  <a:lnTo>
                    <a:pt x="1796033" y="337057"/>
                  </a:lnTo>
                  <a:lnTo>
                    <a:pt x="1632077" y="553212"/>
                  </a:lnTo>
                  <a:lnTo>
                    <a:pt x="2061591" y="615441"/>
                  </a:lnTo>
                  <a:lnTo>
                    <a:pt x="1720596" y="792226"/>
                  </a:lnTo>
                  <a:lnTo>
                    <a:pt x="2110740" y="1005204"/>
                  </a:lnTo>
                  <a:lnTo>
                    <a:pt x="1645284" y="978915"/>
                  </a:lnTo>
                  <a:lnTo>
                    <a:pt x="1773174" y="1368678"/>
                  </a:lnTo>
                  <a:lnTo>
                    <a:pt x="1370076" y="1093469"/>
                  </a:lnTo>
                  <a:lnTo>
                    <a:pt x="1294510" y="1492757"/>
                  </a:lnTo>
                  <a:lnTo>
                    <a:pt x="1029207" y="1129664"/>
                  </a:lnTo>
                  <a:lnTo>
                    <a:pt x="829182" y="1633727"/>
                  </a:lnTo>
                  <a:lnTo>
                    <a:pt x="753872" y="1181989"/>
                  </a:lnTo>
                  <a:lnTo>
                    <a:pt x="465327" y="1332483"/>
                  </a:lnTo>
                  <a:lnTo>
                    <a:pt x="553720" y="1054100"/>
                  </a:lnTo>
                  <a:lnTo>
                    <a:pt x="13207" y="1103249"/>
                  </a:lnTo>
                  <a:lnTo>
                    <a:pt x="363727" y="890651"/>
                  </a:lnTo>
                  <a:lnTo>
                    <a:pt x="0" y="651637"/>
                  </a:lnTo>
                  <a:lnTo>
                    <a:pt x="452120" y="576071"/>
                  </a:lnTo>
                  <a:lnTo>
                    <a:pt x="36195" y="173608"/>
                  </a:lnTo>
                  <a:lnTo>
                    <a:pt x="714501" y="478027"/>
                  </a:lnTo>
                  <a:lnTo>
                    <a:pt x="816101" y="173608"/>
                  </a:lnTo>
                  <a:lnTo>
                    <a:pt x="1055370" y="438657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5427155" y="4000500"/>
            <a:ext cx="3095149" cy="2005013"/>
            <a:chOff x="7236206" y="4191000"/>
            <a:chExt cx="4126865" cy="2673350"/>
          </a:xfrm>
        </p:grpSpPr>
        <p:sp>
          <p:nvSpPr>
            <p:cNvPr id="10" name="object 10"/>
            <p:cNvSpPr/>
            <p:nvPr/>
          </p:nvSpPr>
          <p:spPr>
            <a:xfrm>
              <a:off x="7242556" y="4197350"/>
              <a:ext cx="2300605" cy="1922145"/>
            </a:xfrm>
            <a:custGeom>
              <a:avLst/>
              <a:gdLst/>
              <a:ahLst/>
              <a:cxnLst/>
              <a:rect l="l" t="t" r="r" b="b"/>
              <a:pathLst>
                <a:path w="2300604" h="1922145">
                  <a:moveTo>
                    <a:pt x="994155" y="0"/>
                  </a:moveTo>
                  <a:lnTo>
                    <a:pt x="0" y="183514"/>
                  </a:lnTo>
                  <a:lnTo>
                    <a:pt x="183515" y="1177671"/>
                  </a:lnTo>
                  <a:lnTo>
                    <a:pt x="386207" y="883285"/>
                  </a:lnTo>
                  <a:lnTo>
                    <a:pt x="1895094" y="1921827"/>
                  </a:lnTo>
                  <a:lnTo>
                    <a:pt x="2300351" y="1332992"/>
                  </a:lnTo>
                  <a:lnTo>
                    <a:pt x="791464" y="294386"/>
                  </a:lnTo>
                  <a:lnTo>
                    <a:pt x="994155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1" name="object 11"/>
            <p:cNvSpPr/>
            <p:nvPr/>
          </p:nvSpPr>
          <p:spPr>
            <a:xfrm>
              <a:off x="7242556" y="4197350"/>
              <a:ext cx="2300605" cy="1922145"/>
            </a:xfrm>
            <a:custGeom>
              <a:avLst/>
              <a:gdLst/>
              <a:ahLst/>
              <a:cxnLst/>
              <a:rect l="l" t="t" r="r" b="b"/>
              <a:pathLst>
                <a:path w="2300604" h="1922145">
                  <a:moveTo>
                    <a:pt x="994155" y="0"/>
                  </a:moveTo>
                  <a:lnTo>
                    <a:pt x="791464" y="294386"/>
                  </a:lnTo>
                  <a:lnTo>
                    <a:pt x="2300351" y="1332992"/>
                  </a:lnTo>
                  <a:lnTo>
                    <a:pt x="1895094" y="1921827"/>
                  </a:lnTo>
                  <a:lnTo>
                    <a:pt x="386207" y="883285"/>
                  </a:lnTo>
                  <a:lnTo>
                    <a:pt x="183515" y="1177671"/>
                  </a:lnTo>
                  <a:lnTo>
                    <a:pt x="0" y="183514"/>
                  </a:lnTo>
                  <a:lnTo>
                    <a:pt x="994155" y="0"/>
                  </a:lnTo>
                  <a:close/>
                </a:path>
              </a:pathLst>
            </a:custGeom>
            <a:ln w="12700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947787" y="4799076"/>
              <a:ext cx="644144" cy="532130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9246108" y="5347716"/>
              <a:ext cx="2110740" cy="1510665"/>
            </a:xfrm>
            <a:custGeom>
              <a:avLst/>
              <a:gdLst/>
              <a:ahLst/>
              <a:cxnLst/>
              <a:rect l="l" t="t" r="r" b="b"/>
              <a:pathLst>
                <a:path w="2110740" h="1510665">
                  <a:moveTo>
                    <a:pt x="1008441" y="1181950"/>
                  </a:moveTo>
                  <a:lnTo>
                    <a:pt x="753872" y="1181950"/>
                  </a:lnTo>
                  <a:lnTo>
                    <a:pt x="808604" y="1510282"/>
                  </a:lnTo>
                  <a:lnTo>
                    <a:pt x="878164" y="1510282"/>
                  </a:lnTo>
                  <a:lnTo>
                    <a:pt x="1008441" y="1181950"/>
                  </a:lnTo>
                  <a:close/>
                </a:path>
                <a:path w="2110740" h="1510665">
                  <a:moveTo>
                    <a:pt x="1363234" y="1129614"/>
                  </a:moveTo>
                  <a:lnTo>
                    <a:pt x="1029208" y="1129614"/>
                  </a:lnTo>
                  <a:lnTo>
                    <a:pt x="1294511" y="1492818"/>
                  </a:lnTo>
                  <a:lnTo>
                    <a:pt x="1363234" y="1129614"/>
                  </a:lnTo>
                  <a:close/>
                </a:path>
                <a:path w="2110740" h="1510665">
                  <a:moveTo>
                    <a:pt x="1682882" y="1093457"/>
                  </a:moveTo>
                  <a:lnTo>
                    <a:pt x="1370076" y="1093457"/>
                  </a:lnTo>
                  <a:lnTo>
                    <a:pt x="1773174" y="1368628"/>
                  </a:lnTo>
                  <a:lnTo>
                    <a:pt x="1682882" y="1093457"/>
                  </a:lnTo>
                  <a:close/>
                </a:path>
                <a:path w="2110740" h="1510665">
                  <a:moveTo>
                    <a:pt x="1669980" y="1054138"/>
                  </a:moveTo>
                  <a:lnTo>
                    <a:pt x="553720" y="1054138"/>
                  </a:lnTo>
                  <a:lnTo>
                    <a:pt x="465327" y="1332471"/>
                  </a:lnTo>
                  <a:lnTo>
                    <a:pt x="753872" y="1181950"/>
                  </a:lnTo>
                  <a:lnTo>
                    <a:pt x="1008441" y="1181950"/>
                  </a:lnTo>
                  <a:lnTo>
                    <a:pt x="1029208" y="1129614"/>
                  </a:lnTo>
                  <a:lnTo>
                    <a:pt x="1363234" y="1129614"/>
                  </a:lnTo>
                  <a:lnTo>
                    <a:pt x="1370076" y="1093457"/>
                  </a:lnTo>
                  <a:lnTo>
                    <a:pt x="1682882" y="1093457"/>
                  </a:lnTo>
                  <a:lnTo>
                    <a:pt x="1669980" y="1054138"/>
                  </a:lnTo>
                  <a:close/>
                </a:path>
                <a:path w="2110740" h="1510665">
                  <a:moveTo>
                    <a:pt x="36195" y="173609"/>
                  </a:moveTo>
                  <a:lnTo>
                    <a:pt x="452120" y="576110"/>
                  </a:lnTo>
                  <a:lnTo>
                    <a:pt x="0" y="651598"/>
                  </a:lnTo>
                  <a:lnTo>
                    <a:pt x="363727" y="890612"/>
                  </a:lnTo>
                  <a:lnTo>
                    <a:pt x="13208" y="1103299"/>
                  </a:lnTo>
                  <a:lnTo>
                    <a:pt x="553720" y="1054138"/>
                  </a:lnTo>
                  <a:lnTo>
                    <a:pt x="1669980" y="1054138"/>
                  </a:lnTo>
                  <a:lnTo>
                    <a:pt x="1645285" y="978877"/>
                  </a:lnTo>
                  <a:lnTo>
                    <a:pt x="2062521" y="978877"/>
                  </a:lnTo>
                  <a:lnTo>
                    <a:pt x="1720596" y="792276"/>
                  </a:lnTo>
                  <a:lnTo>
                    <a:pt x="2061591" y="615442"/>
                  </a:lnTo>
                  <a:lnTo>
                    <a:pt x="1632077" y="553275"/>
                  </a:lnTo>
                  <a:lnTo>
                    <a:pt x="1689159" y="478015"/>
                  </a:lnTo>
                  <a:lnTo>
                    <a:pt x="714501" y="478015"/>
                  </a:lnTo>
                  <a:lnTo>
                    <a:pt x="36195" y="173609"/>
                  </a:lnTo>
                  <a:close/>
                </a:path>
                <a:path w="2110740" h="1510665">
                  <a:moveTo>
                    <a:pt x="2062521" y="978877"/>
                  </a:moveTo>
                  <a:lnTo>
                    <a:pt x="1645285" y="978877"/>
                  </a:lnTo>
                  <a:lnTo>
                    <a:pt x="2110740" y="1005192"/>
                  </a:lnTo>
                  <a:lnTo>
                    <a:pt x="2062521" y="978877"/>
                  </a:lnTo>
                  <a:close/>
                </a:path>
                <a:path w="2110740" h="1510665">
                  <a:moveTo>
                    <a:pt x="816101" y="173609"/>
                  </a:moveTo>
                  <a:lnTo>
                    <a:pt x="714501" y="478015"/>
                  </a:lnTo>
                  <a:lnTo>
                    <a:pt x="1689159" y="478015"/>
                  </a:lnTo>
                  <a:lnTo>
                    <a:pt x="1718992" y="438683"/>
                  </a:lnTo>
                  <a:lnTo>
                    <a:pt x="1055370" y="438683"/>
                  </a:lnTo>
                  <a:lnTo>
                    <a:pt x="816101" y="173609"/>
                  </a:lnTo>
                  <a:close/>
                </a:path>
                <a:path w="2110740" h="1510665">
                  <a:moveTo>
                    <a:pt x="1419098" y="0"/>
                  </a:moveTo>
                  <a:lnTo>
                    <a:pt x="1055370" y="438683"/>
                  </a:lnTo>
                  <a:lnTo>
                    <a:pt x="1718992" y="438683"/>
                  </a:lnTo>
                  <a:lnTo>
                    <a:pt x="1746242" y="402755"/>
                  </a:lnTo>
                  <a:lnTo>
                    <a:pt x="1383157" y="402755"/>
                  </a:lnTo>
                  <a:lnTo>
                    <a:pt x="1419098" y="0"/>
                  </a:lnTo>
                  <a:close/>
                </a:path>
                <a:path w="2110740" h="1510665">
                  <a:moveTo>
                    <a:pt x="1796034" y="337108"/>
                  </a:moveTo>
                  <a:lnTo>
                    <a:pt x="1383157" y="402755"/>
                  </a:lnTo>
                  <a:lnTo>
                    <a:pt x="1746242" y="402755"/>
                  </a:lnTo>
                  <a:lnTo>
                    <a:pt x="1796034" y="337108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4" name="object 14"/>
            <p:cNvSpPr/>
            <p:nvPr/>
          </p:nvSpPr>
          <p:spPr>
            <a:xfrm>
              <a:off x="9246108" y="5347716"/>
              <a:ext cx="2110740" cy="1510665"/>
            </a:xfrm>
            <a:custGeom>
              <a:avLst/>
              <a:gdLst/>
              <a:ahLst/>
              <a:cxnLst/>
              <a:rect l="l" t="t" r="r" b="b"/>
              <a:pathLst>
                <a:path w="2110740" h="1510665">
                  <a:moveTo>
                    <a:pt x="1055370" y="438683"/>
                  </a:moveTo>
                  <a:lnTo>
                    <a:pt x="1419098" y="0"/>
                  </a:lnTo>
                  <a:lnTo>
                    <a:pt x="1383157" y="402755"/>
                  </a:lnTo>
                  <a:lnTo>
                    <a:pt x="1796034" y="337108"/>
                  </a:lnTo>
                  <a:lnTo>
                    <a:pt x="1632077" y="553275"/>
                  </a:lnTo>
                  <a:lnTo>
                    <a:pt x="2061591" y="615442"/>
                  </a:lnTo>
                  <a:lnTo>
                    <a:pt x="1720596" y="792276"/>
                  </a:lnTo>
                  <a:lnTo>
                    <a:pt x="2110740" y="1005192"/>
                  </a:lnTo>
                  <a:lnTo>
                    <a:pt x="1645285" y="978877"/>
                  </a:lnTo>
                  <a:lnTo>
                    <a:pt x="1773174" y="1368628"/>
                  </a:lnTo>
                  <a:lnTo>
                    <a:pt x="1370076" y="1093457"/>
                  </a:lnTo>
                  <a:lnTo>
                    <a:pt x="1294511" y="1492818"/>
                  </a:lnTo>
                  <a:lnTo>
                    <a:pt x="1029208" y="1129614"/>
                  </a:lnTo>
                  <a:lnTo>
                    <a:pt x="878164" y="1510282"/>
                  </a:lnTo>
                </a:path>
                <a:path w="2110740" h="1510665">
                  <a:moveTo>
                    <a:pt x="808604" y="1510282"/>
                  </a:moveTo>
                  <a:lnTo>
                    <a:pt x="753872" y="1181950"/>
                  </a:lnTo>
                  <a:lnTo>
                    <a:pt x="465327" y="1332471"/>
                  </a:lnTo>
                  <a:lnTo>
                    <a:pt x="553720" y="1054138"/>
                  </a:lnTo>
                  <a:lnTo>
                    <a:pt x="13208" y="1103299"/>
                  </a:lnTo>
                  <a:lnTo>
                    <a:pt x="363727" y="890612"/>
                  </a:lnTo>
                  <a:lnTo>
                    <a:pt x="0" y="651598"/>
                  </a:lnTo>
                  <a:lnTo>
                    <a:pt x="452120" y="576110"/>
                  </a:lnTo>
                  <a:lnTo>
                    <a:pt x="36195" y="173609"/>
                  </a:lnTo>
                  <a:lnTo>
                    <a:pt x="714501" y="478015"/>
                  </a:lnTo>
                  <a:lnTo>
                    <a:pt x="816101" y="173609"/>
                  </a:lnTo>
                  <a:lnTo>
                    <a:pt x="1055370" y="438683"/>
                  </a:lnTo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</p:grpSp>
      <p:grpSp>
        <p:nvGrpSpPr>
          <p:cNvPr id="15" name="object 15"/>
          <p:cNvGrpSpPr/>
          <p:nvPr/>
        </p:nvGrpSpPr>
        <p:grpSpPr>
          <a:xfrm>
            <a:off x="3783996" y="2777680"/>
            <a:ext cx="1146334" cy="360521"/>
            <a:chOff x="5045328" y="2560573"/>
            <a:chExt cx="1528445" cy="480695"/>
          </a:xfrm>
        </p:grpSpPr>
        <p:pic>
          <p:nvPicPr>
            <p:cNvPr id="16" name="object 1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065775" y="2580144"/>
              <a:ext cx="1507998" cy="460997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051424" y="2566669"/>
              <a:ext cx="1495171" cy="448055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915278" y="2635884"/>
              <a:ext cx="128651" cy="159258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5051424" y="2566669"/>
              <a:ext cx="1495425" cy="448309"/>
            </a:xfrm>
            <a:custGeom>
              <a:avLst/>
              <a:gdLst/>
              <a:ahLst/>
              <a:cxnLst/>
              <a:rect l="l" t="t" r="r" b="b"/>
              <a:pathLst>
                <a:path w="1495425" h="448310">
                  <a:moveTo>
                    <a:pt x="811657" y="7365"/>
                  </a:moveTo>
                  <a:lnTo>
                    <a:pt x="913764" y="7365"/>
                  </a:lnTo>
                  <a:lnTo>
                    <a:pt x="921385" y="7437"/>
                  </a:lnTo>
                  <a:lnTo>
                    <a:pt x="967015" y="11848"/>
                  </a:lnTo>
                  <a:lnTo>
                    <a:pt x="1005843" y="23000"/>
                  </a:lnTo>
                  <a:lnTo>
                    <a:pt x="1042374" y="46458"/>
                  </a:lnTo>
                  <a:lnTo>
                    <a:pt x="1067123" y="80980"/>
                  </a:lnTo>
                  <a:lnTo>
                    <a:pt x="1078138" y="126031"/>
                  </a:lnTo>
                  <a:lnTo>
                    <a:pt x="1078611" y="138937"/>
                  </a:lnTo>
                  <a:lnTo>
                    <a:pt x="1077896" y="156700"/>
                  </a:lnTo>
                  <a:lnTo>
                    <a:pt x="1067180" y="203580"/>
                  </a:lnTo>
                  <a:lnTo>
                    <a:pt x="1044249" y="240782"/>
                  </a:lnTo>
                  <a:lnTo>
                    <a:pt x="1009776" y="267906"/>
                  </a:lnTo>
                  <a:lnTo>
                    <a:pt x="964062" y="284696"/>
                  </a:lnTo>
                  <a:lnTo>
                    <a:pt x="906145" y="290321"/>
                  </a:lnTo>
                  <a:lnTo>
                    <a:pt x="869950" y="290321"/>
                  </a:lnTo>
                  <a:lnTo>
                    <a:pt x="869950" y="428625"/>
                  </a:lnTo>
                  <a:lnTo>
                    <a:pt x="869950" y="430910"/>
                  </a:lnTo>
                  <a:lnTo>
                    <a:pt x="869188" y="432942"/>
                  </a:lnTo>
                  <a:lnTo>
                    <a:pt x="847216" y="441705"/>
                  </a:lnTo>
                  <a:lnTo>
                    <a:pt x="841628" y="442340"/>
                  </a:lnTo>
                  <a:lnTo>
                    <a:pt x="834389" y="442721"/>
                  </a:lnTo>
                  <a:lnTo>
                    <a:pt x="825753" y="442721"/>
                  </a:lnTo>
                  <a:lnTo>
                    <a:pt x="817245" y="442721"/>
                  </a:lnTo>
                  <a:lnTo>
                    <a:pt x="790955" y="439038"/>
                  </a:lnTo>
                  <a:lnTo>
                    <a:pt x="787526" y="437895"/>
                  </a:lnTo>
                  <a:lnTo>
                    <a:pt x="785240" y="436499"/>
                  </a:lnTo>
                  <a:lnTo>
                    <a:pt x="783844" y="434720"/>
                  </a:lnTo>
                  <a:lnTo>
                    <a:pt x="782574" y="432942"/>
                  </a:lnTo>
                  <a:lnTo>
                    <a:pt x="781812" y="430910"/>
                  </a:lnTo>
                  <a:lnTo>
                    <a:pt x="781812" y="428625"/>
                  </a:lnTo>
                  <a:lnTo>
                    <a:pt x="781812" y="38862"/>
                  </a:lnTo>
                  <a:lnTo>
                    <a:pt x="781812" y="28320"/>
                  </a:lnTo>
                  <a:lnTo>
                    <a:pt x="784605" y="20446"/>
                  </a:lnTo>
                  <a:lnTo>
                    <a:pt x="790066" y="15239"/>
                  </a:lnTo>
                  <a:lnTo>
                    <a:pt x="795527" y="10032"/>
                  </a:lnTo>
                  <a:lnTo>
                    <a:pt x="802766" y="7365"/>
                  </a:lnTo>
                  <a:lnTo>
                    <a:pt x="811657" y="7365"/>
                  </a:lnTo>
                  <a:close/>
                </a:path>
                <a:path w="1495425" h="448310">
                  <a:moveTo>
                    <a:pt x="33147" y="7365"/>
                  </a:moveTo>
                  <a:lnTo>
                    <a:pt x="90804" y="7365"/>
                  </a:lnTo>
                  <a:lnTo>
                    <a:pt x="98236" y="7530"/>
                  </a:lnTo>
                  <a:lnTo>
                    <a:pt x="136398" y="18287"/>
                  </a:lnTo>
                  <a:lnTo>
                    <a:pt x="157037" y="50514"/>
                  </a:lnTo>
                  <a:lnTo>
                    <a:pt x="159130" y="57276"/>
                  </a:lnTo>
                  <a:lnTo>
                    <a:pt x="252857" y="315467"/>
                  </a:lnTo>
                  <a:lnTo>
                    <a:pt x="254253" y="315467"/>
                  </a:lnTo>
                  <a:lnTo>
                    <a:pt x="351282" y="57912"/>
                  </a:lnTo>
                  <a:lnTo>
                    <a:pt x="353520" y="51147"/>
                  </a:lnTo>
                  <a:lnTo>
                    <a:pt x="355853" y="44942"/>
                  </a:lnTo>
                  <a:lnTo>
                    <a:pt x="382904" y="11556"/>
                  </a:lnTo>
                  <a:lnTo>
                    <a:pt x="389127" y="9905"/>
                  </a:lnTo>
                  <a:lnTo>
                    <a:pt x="395350" y="8254"/>
                  </a:lnTo>
                  <a:lnTo>
                    <a:pt x="402716" y="7365"/>
                  </a:lnTo>
                  <a:lnTo>
                    <a:pt x="410972" y="7365"/>
                  </a:lnTo>
                  <a:lnTo>
                    <a:pt x="470153" y="7365"/>
                  </a:lnTo>
                  <a:lnTo>
                    <a:pt x="476250" y="7365"/>
                  </a:lnTo>
                  <a:lnTo>
                    <a:pt x="481457" y="8127"/>
                  </a:lnTo>
                  <a:lnTo>
                    <a:pt x="485775" y="9778"/>
                  </a:lnTo>
                  <a:lnTo>
                    <a:pt x="490092" y="11302"/>
                  </a:lnTo>
                  <a:lnTo>
                    <a:pt x="493649" y="13588"/>
                  </a:lnTo>
                  <a:lnTo>
                    <a:pt x="496442" y="16637"/>
                  </a:lnTo>
                  <a:lnTo>
                    <a:pt x="499237" y="19557"/>
                  </a:lnTo>
                  <a:lnTo>
                    <a:pt x="501396" y="23240"/>
                  </a:lnTo>
                  <a:lnTo>
                    <a:pt x="502792" y="27685"/>
                  </a:lnTo>
                  <a:lnTo>
                    <a:pt x="504316" y="32003"/>
                  </a:lnTo>
                  <a:lnTo>
                    <a:pt x="505078" y="36956"/>
                  </a:lnTo>
                  <a:lnTo>
                    <a:pt x="505078" y="42544"/>
                  </a:lnTo>
                  <a:lnTo>
                    <a:pt x="505078" y="428625"/>
                  </a:lnTo>
                  <a:lnTo>
                    <a:pt x="505078" y="430910"/>
                  </a:lnTo>
                  <a:lnTo>
                    <a:pt x="504444" y="432942"/>
                  </a:lnTo>
                  <a:lnTo>
                    <a:pt x="503174" y="434720"/>
                  </a:lnTo>
                  <a:lnTo>
                    <a:pt x="501903" y="436499"/>
                  </a:lnTo>
                  <a:lnTo>
                    <a:pt x="499745" y="437895"/>
                  </a:lnTo>
                  <a:lnTo>
                    <a:pt x="496442" y="439038"/>
                  </a:lnTo>
                  <a:lnTo>
                    <a:pt x="493267" y="440181"/>
                  </a:lnTo>
                  <a:lnTo>
                    <a:pt x="488950" y="441070"/>
                  </a:lnTo>
                  <a:lnTo>
                    <a:pt x="483615" y="441705"/>
                  </a:lnTo>
                  <a:lnTo>
                    <a:pt x="478282" y="442340"/>
                  </a:lnTo>
                  <a:lnTo>
                    <a:pt x="471424" y="442721"/>
                  </a:lnTo>
                  <a:lnTo>
                    <a:pt x="463169" y="442721"/>
                  </a:lnTo>
                  <a:lnTo>
                    <a:pt x="455167" y="442721"/>
                  </a:lnTo>
                  <a:lnTo>
                    <a:pt x="430402" y="439038"/>
                  </a:lnTo>
                  <a:lnTo>
                    <a:pt x="427227" y="437895"/>
                  </a:lnTo>
                  <a:lnTo>
                    <a:pt x="424941" y="436499"/>
                  </a:lnTo>
                  <a:lnTo>
                    <a:pt x="423672" y="434720"/>
                  </a:lnTo>
                  <a:lnTo>
                    <a:pt x="422275" y="432942"/>
                  </a:lnTo>
                  <a:lnTo>
                    <a:pt x="421639" y="430910"/>
                  </a:lnTo>
                  <a:lnTo>
                    <a:pt x="421639" y="428625"/>
                  </a:lnTo>
                  <a:lnTo>
                    <a:pt x="421639" y="76072"/>
                  </a:lnTo>
                  <a:lnTo>
                    <a:pt x="421004" y="76072"/>
                  </a:lnTo>
                  <a:lnTo>
                    <a:pt x="295401" y="428243"/>
                  </a:lnTo>
                  <a:lnTo>
                    <a:pt x="294513" y="431164"/>
                  </a:lnTo>
                  <a:lnTo>
                    <a:pt x="293115" y="433577"/>
                  </a:lnTo>
                  <a:lnTo>
                    <a:pt x="291084" y="435482"/>
                  </a:lnTo>
                  <a:lnTo>
                    <a:pt x="289051" y="437388"/>
                  </a:lnTo>
                  <a:lnTo>
                    <a:pt x="286258" y="438912"/>
                  </a:lnTo>
                  <a:lnTo>
                    <a:pt x="282828" y="440054"/>
                  </a:lnTo>
                  <a:lnTo>
                    <a:pt x="279400" y="441197"/>
                  </a:lnTo>
                  <a:lnTo>
                    <a:pt x="274954" y="441832"/>
                  </a:lnTo>
                  <a:lnTo>
                    <a:pt x="269621" y="442213"/>
                  </a:lnTo>
                  <a:lnTo>
                    <a:pt x="264287" y="442594"/>
                  </a:lnTo>
                  <a:lnTo>
                    <a:pt x="257810" y="442721"/>
                  </a:lnTo>
                  <a:lnTo>
                    <a:pt x="250189" y="442721"/>
                  </a:lnTo>
                  <a:lnTo>
                    <a:pt x="242570" y="442721"/>
                  </a:lnTo>
                  <a:lnTo>
                    <a:pt x="236092" y="442467"/>
                  </a:lnTo>
                  <a:lnTo>
                    <a:pt x="230759" y="441832"/>
                  </a:lnTo>
                  <a:lnTo>
                    <a:pt x="225425" y="441325"/>
                  </a:lnTo>
                  <a:lnTo>
                    <a:pt x="220979" y="440435"/>
                  </a:lnTo>
                  <a:lnTo>
                    <a:pt x="217550" y="439165"/>
                  </a:lnTo>
                  <a:lnTo>
                    <a:pt x="214122" y="438022"/>
                  </a:lnTo>
                  <a:lnTo>
                    <a:pt x="205359" y="428243"/>
                  </a:lnTo>
                  <a:lnTo>
                    <a:pt x="84074" y="76072"/>
                  </a:lnTo>
                  <a:lnTo>
                    <a:pt x="83438" y="76072"/>
                  </a:lnTo>
                  <a:lnTo>
                    <a:pt x="83438" y="428625"/>
                  </a:lnTo>
                  <a:lnTo>
                    <a:pt x="83438" y="430910"/>
                  </a:lnTo>
                  <a:lnTo>
                    <a:pt x="82803" y="432942"/>
                  </a:lnTo>
                  <a:lnTo>
                    <a:pt x="81534" y="434720"/>
                  </a:lnTo>
                  <a:lnTo>
                    <a:pt x="80390" y="436499"/>
                  </a:lnTo>
                  <a:lnTo>
                    <a:pt x="78104" y="437895"/>
                  </a:lnTo>
                  <a:lnTo>
                    <a:pt x="74675" y="439038"/>
                  </a:lnTo>
                  <a:lnTo>
                    <a:pt x="71374" y="440181"/>
                  </a:lnTo>
                  <a:lnTo>
                    <a:pt x="67055" y="441070"/>
                  </a:lnTo>
                  <a:lnTo>
                    <a:pt x="61849" y="441705"/>
                  </a:lnTo>
                  <a:lnTo>
                    <a:pt x="56641" y="442340"/>
                  </a:lnTo>
                  <a:lnTo>
                    <a:pt x="49784" y="442721"/>
                  </a:lnTo>
                  <a:lnTo>
                    <a:pt x="41528" y="442721"/>
                  </a:lnTo>
                  <a:lnTo>
                    <a:pt x="33527" y="442721"/>
                  </a:lnTo>
                  <a:lnTo>
                    <a:pt x="26797" y="442340"/>
                  </a:lnTo>
                  <a:lnTo>
                    <a:pt x="21462" y="441705"/>
                  </a:lnTo>
                  <a:lnTo>
                    <a:pt x="16128" y="441070"/>
                  </a:lnTo>
                  <a:lnTo>
                    <a:pt x="11811" y="440181"/>
                  </a:lnTo>
                  <a:lnTo>
                    <a:pt x="8636" y="439038"/>
                  </a:lnTo>
                  <a:lnTo>
                    <a:pt x="5334" y="437895"/>
                  </a:lnTo>
                  <a:lnTo>
                    <a:pt x="3175" y="436499"/>
                  </a:lnTo>
                  <a:lnTo>
                    <a:pt x="1904" y="434720"/>
                  </a:lnTo>
                  <a:lnTo>
                    <a:pt x="635" y="432942"/>
                  </a:lnTo>
                  <a:lnTo>
                    <a:pt x="0" y="430910"/>
                  </a:lnTo>
                  <a:lnTo>
                    <a:pt x="0" y="428625"/>
                  </a:lnTo>
                  <a:lnTo>
                    <a:pt x="0" y="42544"/>
                  </a:lnTo>
                  <a:lnTo>
                    <a:pt x="19621" y="9636"/>
                  </a:lnTo>
                  <a:lnTo>
                    <a:pt x="26003" y="7935"/>
                  </a:lnTo>
                  <a:lnTo>
                    <a:pt x="33147" y="7365"/>
                  </a:lnTo>
                  <a:close/>
                </a:path>
                <a:path w="1495425" h="448310">
                  <a:moveTo>
                    <a:pt x="643127" y="5333"/>
                  </a:moveTo>
                  <a:lnTo>
                    <a:pt x="651890" y="5333"/>
                  </a:lnTo>
                  <a:lnTo>
                    <a:pt x="659002" y="5714"/>
                  </a:lnTo>
                  <a:lnTo>
                    <a:pt x="664590" y="6350"/>
                  </a:lnTo>
                  <a:lnTo>
                    <a:pt x="670178" y="6984"/>
                  </a:lnTo>
                  <a:lnTo>
                    <a:pt x="685164" y="13462"/>
                  </a:lnTo>
                  <a:lnTo>
                    <a:pt x="686688" y="15239"/>
                  </a:lnTo>
                  <a:lnTo>
                    <a:pt x="687451" y="17144"/>
                  </a:lnTo>
                  <a:lnTo>
                    <a:pt x="687451" y="19430"/>
                  </a:lnTo>
                  <a:lnTo>
                    <a:pt x="687451" y="428625"/>
                  </a:lnTo>
                  <a:lnTo>
                    <a:pt x="687451" y="430910"/>
                  </a:lnTo>
                  <a:lnTo>
                    <a:pt x="686688" y="432942"/>
                  </a:lnTo>
                  <a:lnTo>
                    <a:pt x="685164" y="434720"/>
                  </a:lnTo>
                  <a:lnTo>
                    <a:pt x="683767" y="436499"/>
                  </a:lnTo>
                  <a:lnTo>
                    <a:pt x="664590" y="441705"/>
                  </a:lnTo>
                  <a:lnTo>
                    <a:pt x="659002" y="442340"/>
                  </a:lnTo>
                  <a:lnTo>
                    <a:pt x="651890" y="442721"/>
                  </a:lnTo>
                  <a:lnTo>
                    <a:pt x="643127" y="442721"/>
                  </a:lnTo>
                  <a:lnTo>
                    <a:pt x="634746" y="442721"/>
                  </a:lnTo>
                  <a:lnTo>
                    <a:pt x="627634" y="442340"/>
                  </a:lnTo>
                  <a:lnTo>
                    <a:pt x="621919" y="441705"/>
                  </a:lnTo>
                  <a:lnTo>
                    <a:pt x="616203" y="441070"/>
                  </a:lnTo>
                  <a:lnTo>
                    <a:pt x="601217" y="434720"/>
                  </a:lnTo>
                  <a:lnTo>
                    <a:pt x="599694" y="432942"/>
                  </a:lnTo>
                  <a:lnTo>
                    <a:pt x="598932" y="430910"/>
                  </a:lnTo>
                  <a:lnTo>
                    <a:pt x="598932" y="428625"/>
                  </a:lnTo>
                  <a:lnTo>
                    <a:pt x="598932" y="19430"/>
                  </a:lnTo>
                  <a:lnTo>
                    <a:pt x="598932" y="17144"/>
                  </a:lnTo>
                  <a:lnTo>
                    <a:pt x="599694" y="15239"/>
                  </a:lnTo>
                  <a:lnTo>
                    <a:pt x="601217" y="13462"/>
                  </a:lnTo>
                  <a:lnTo>
                    <a:pt x="602614" y="11683"/>
                  </a:lnTo>
                  <a:lnTo>
                    <a:pt x="622046" y="6350"/>
                  </a:lnTo>
                  <a:lnTo>
                    <a:pt x="627634" y="5714"/>
                  </a:lnTo>
                  <a:lnTo>
                    <a:pt x="634746" y="5333"/>
                  </a:lnTo>
                  <a:lnTo>
                    <a:pt x="643127" y="5333"/>
                  </a:lnTo>
                  <a:close/>
                </a:path>
                <a:path w="1495425" h="448310">
                  <a:moveTo>
                    <a:pt x="1350517" y="0"/>
                  </a:moveTo>
                  <a:lnTo>
                    <a:pt x="1389915" y="2143"/>
                  </a:lnTo>
                  <a:lnTo>
                    <a:pt x="1433133" y="10560"/>
                  </a:lnTo>
                  <a:lnTo>
                    <a:pt x="1470786" y="25145"/>
                  </a:lnTo>
                  <a:lnTo>
                    <a:pt x="1486661" y="36194"/>
                  </a:lnTo>
                  <a:lnTo>
                    <a:pt x="1489709" y="39369"/>
                  </a:lnTo>
                  <a:lnTo>
                    <a:pt x="1491869" y="43687"/>
                  </a:lnTo>
                  <a:lnTo>
                    <a:pt x="1493266" y="49402"/>
                  </a:lnTo>
                  <a:lnTo>
                    <a:pt x="1494535" y="55117"/>
                  </a:lnTo>
                  <a:lnTo>
                    <a:pt x="1495171" y="63500"/>
                  </a:lnTo>
                  <a:lnTo>
                    <a:pt x="1495171" y="74675"/>
                  </a:lnTo>
                  <a:lnTo>
                    <a:pt x="1495171" y="81152"/>
                  </a:lnTo>
                  <a:lnTo>
                    <a:pt x="1488313" y="108457"/>
                  </a:lnTo>
                  <a:lnTo>
                    <a:pt x="1486916" y="109600"/>
                  </a:lnTo>
                  <a:lnTo>
                    <a:pt x="1485138" y="110235"/>
                  </a:lnTo>
                  <a:lnTo>
                    <a:pt x="1483105" y="110235"/>
                  </a:lnTo>
                  <a:lnTo>
                    <a:pt x="1480311" y="110235"/>
                  </a:lnTo>
                  <a:lnTo>
                    <a:pt x="1475613" y="108203"/>
                  </a:lnTo>
                  <a:lnTo>
                    <a:pt x="1469135" y="104139"/>
                  </a:lnTo>
                  <a:lnTo>
                    <a:pt x="1463875" y="101095"/>
                  </a:lnTo>
                  <a:lnTo>
                    <a:pt x="1425702" y="84280"/>
                  </a:lnTo>
                  <a:lnTo>
                    <a:pt x="1380902" y="73517"/>
                  </a:lnTo>
                  <a:lnTo>
                    <a:pt x="1353185" y="72008"/>
                  </a:lnTo>
                  <a:lnTo>
                    <a:pt x="1337847" y="72697"/>
                  </a:lnTo>
                  <a:lnTo>
                    <a:pt x="1296289" y="82930"/>
                  </a:lnTo>
                  <a:lnTo>
                    <a:pt x="1262249" y="104308"/>
                  </a:lnTo>
                  <a:lnTo>
                    <a:pt x="1236726" y="135651"/>
                  </a:lnTo>
                  <a:lnTo>
                    <a:pt x="1220727" y="175904"/>
                  </a:lnTo>
                  <a:lnTo>
                    <a:pt x="1215263" y="223392"/>
                  </a:lnTo>
                  <a:lnTo>
                    <a:pt x="1215882" y="241417"/>
                  </a:lnTo>
                  <a:lnTo>
                    <a:pt x="1225169" y="288797"/>
                  </a:lnTo>
                  <a:lnTo>
                    <a:pt x="1244367" y="326070"/>
                  </a:lnTo>
                  <a:lnTo>
                    <a:pt x="1272365" y="352964"/>
                  </a:lnTo>
                  <a:lnTo>
                    <a:pt x="1308262" y="369258"/>
                  </a:lnTo>
                  <a:lnTo>
                    <a:pt x="1350517" y="374776"/>
                  </a:lnTo>
                  <a:lnTo>
                    <a:pt x="1357903" y="374562"/>
                  </a:lnTo>
                  <a:lnTo>
                    <a:pt x="1400194" y="364454"/>
                  </a:lnTo>
                  <a:lnTo>
                    <a:pt x="1406525" y="260857"/>
                  </a:lnTo>
                  <a:lnTo>
                    <a:pt x="1324483" y="260857"/>
                  </a:lnTo>
                  <a:lnTo>
                    <a:pt x="1320419" y="260857"/>
                  </a:lnTo>
                  <a:lnTo>
                    <a:pt x="1311655" y="227710"/>
                  </a:lnTo>
                  <a:lnTo>
                    <a:pt x="1311655" y="221487"/>
                  </a:lnTo>
                  <a:lnTo>
                    <a:pt x="1315085" y="201802"/>
                  </a:lnTo>
                  <a:lnTo>
                    <a:pt x="1316227" y="199262"/>
                  </a:lnTo>
                  <a:lnTo>
                    <a:pt x="1317498" y="197357"/>
                  </a:lnTo>
                  <a:lnTo>
                    <a:pt x="1319022" y="196087"/>
                  </a:lnTo>
                  <a:lnTo>
                    <a:pt x="1320673" y="194817"/>
                  </a:lnTo>
                  <a:lnTo>
                    <a:pt x="1322451" y="194182"/>
                  </a:lnTo>
                  <a:lnTo>
                    <a:pt x="1324483" y="194182"/>
                  </a:lnTo>
                  <a:lnTo>
                    <a:pt x="1470786" y="194182"/>
                  </a:lnTo>
                  <a:lnTo>
                    <a:pt x="1474343" y="194182"/>
                  </a:lnTo>
                  <a:lnTo>
                    <a:pt x="1477518" y="194817"/>
                  </a:lnTo>
                  <a:lnTo>
                    <a:pt x="1480311" y="196087"/>
                  </a:lnTo>
                  <a:lnTo>
                    <a:pt x="1483105" y="197357"/>
                  </a:lnTo>
                  <a:lnTo>
                    <a:pt x="1494154" y="217931"/>
                  </a:lnTo>
                  <a:lnTo>
                    <a:pt x="1494154" y="222376"/>
                  </a:lnTo>
                  <a:lnTo>
                    <a:pt x="1494154" y="394842"/>
                  </a:lnTo>
                  <a:lnTo>
                    <a:pt x="1494154" y="401574"/>
                  </a:lnTo>
                  <a:lnTo>
                    <a:pt x="1493011" y="407415"/>
                  </a:lnTo>
                  <a:lnTo>
                    <a:pt x="1457013" y="430986"/>
                  </a:lnTo>
                  <a:lnTo>
                    <a:pt x="1416050" y="441325"/>
                  </a:lnTo>
                  <a:lnTo>
                    <a:pt x="1372411" y="447145"/>
                  </a:lnTo>
                  <a:lnTo>
                    <a:pt x="1345819" y="448055"/>
                  </a:lnTo>
                  <a:lnTo>
                    <a:pt x="1320579" y="447127"/>
                  </a:lnTo>
                  <a:lnTo>
                    <a:pt x="1274149" y="439697"/>
                  </a:lnTo>
                  <a:lnTo>
                    <a:pt x="1233215" y="424860"/>
                  </a:lnTo>
                  <a:lnTo>
                    <a:pt x="1198493" y="403282"/>
                  </a:lnTo>
                  <a:lnTo>
                    <a:pt x="1170080" y="375060"/>
                  </a:lnTo>
                  <a:lnTo>
                    <a:pt x="1148312" y="340528"/>
                  </a:lnTo>
                  <a:lnTo>
                    <a:pt x="1133357" y="299950"/>
                  </a:lnTo>
                  <a:lnTo>
                    <a:pt x="1125789" y="253849"/>
                  </a:lnTo>
                  <a:lnTo>
                    <a:pt x="1124839" y="228726"/>
                  </a:lnTo>
                  <a:lnTo>
                    <a:pt x="1125841" y="202818"/>
                  </a:lnTo>
                  <a:lnTo>
                    <a:pt x="1133893" y="155003"/>
                  </a:lnTo>
                  <a:lnTo>
                    <a:pt x="1149822" y="112736"/>
                  </a:lnTo>
                  <a:lnTo>
                    <a:pt x="1172579" y="76731"/>
                  </a:lnTo>
                  <a:lnTo>
                    <a:pt x="1201959" y="47180"/>
                  </a:lnTo>
                  <a:lnTo>
                    <a:pt x="1237583" y="24511"/>
                  </a:lnTo>
                  <a:lnTo>
                    <a:pt x="1279062" y="8840"/>
                  </a:lnTo>
                  <a:lnTo>
                    <a:pt x="1325493" y="978"/>
                  </a:lnTo>
                  <a:lnTo>
                    <a:pt x="1350517" y="0"/>
                  </a:lnTo>
                  <a:close/>
                </a:path>
              </a:pathLst>
            </a:custGeom>
            <a:ln w="12192">
              <a:solidFill>
                <a:srgbClr val="5B9BD4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</p:grpSp>
      <p:grpSp>
        <p:nvGrpSpPr>
          <p:cNvPr id="20" name="object 20"/>
          <p:cNvGrpSpPr/>
          <p:nvPr/>
        </p:nvGrpSpPr>
        <p:grpSpPr>
          <a:xfrm>
            <a:off x="224029" y="1503902"/>
            <a:ext cx="2347436" cy="2096929"/>
            <a:chOff x="298704" y="862202"/>
            <a:chExt cx="3129915" cy="2795905"/>
          </a:xfrm>
        </p:grpSpPr>
        <p:sp>
          <p:nvSpPr>
            <p:cNvPr id="21" name="object 21"/>
            <p:cNvSpPr/>
            <p:nvPr/>
          </p:nvSpPr>
          <p:spPr>
            <a:xfrm>
              <a:off x="1029601" y="868552"/>
              <a:ext cx="2392680" cy="1835785"/>
            </a:xfrm>
            <a:custGeom>
              <a:avLst/>
              <a:gdLst/>
              <a:ahLst/>
              <a:cxnLst/>
              <a:rect l="l" t="t" r="r" b="b"/>
              <a:pathLst>
                <a:path w="2392679" h="1835785">
                  <a:moveTo>
                    <a:pt x="352031" y="0"/>
                  </a:moveTo>
                  <a:lnTo>
                    <a:pt x="0" y="622300"/>
                  </a:lnTo>
                  <a:lnTo>
                    <a:pt x="1594345" y="1524254"/>
                  </a:lnTo>
                  <a:lnTo>
                    <a:pt x="1418323" y="1835277"/>
                  </a:lnTo>
                  <a:lnTo>
                    <a:pt x="2392540" y="1565021"/>
                  </a:lnTo>
                  <a:lnTo>
                    <a:pt x="2122284" y="590804"/>
                  </a:lnTo>
                  <a:lnTo>
                    <a:pt x="1946389" y="901954"/>
                  </a:lnTo>
                  <a:lnTo>
                    <a:pt x="352031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22" name="object 22"/>
            <p:cNvSpPr/>
            <p:nvPr/>
          </p:nvSpPr>
          <p:spPr>
            <a:xfrm>
              <a:off x="1029601" y="868552"/>
              <a:ext cx="2392680" cy="1835785"/>
            </a:xfrm>
            <a:custGeom>
              <a:avLst/>
              <a:gdLst/>
              <a:ahLst/>
              <a:cxnLst/>
              <a:rect l="l" t="t" r="r" b="b"/>
              <a:pathLst>
                <a:path w="2392679" h="1835785">
                  <a:moveTo>
                    <a:pt x="1418323" y="1835277"/>
                  </a:moveTo>
                  <a:lnTo>
                    <a:pt x="1594345" y="1524254"/>
                  </a:lnTo>
                  <a:lnTo>
                    <a:pt x="0" y="622300"/>
                  </a:lnTo>
                  <a:lnTo>
                    <a:pt x="352031" y="0"/>
                  </a:lnTo>
                  <a:lnTo>
                    <a:pt x="1946389" y="901954"/>
                  </a:lnTo>
                  <a:lnTo>
                    <a:pt x="2122284" y="590804"/>
                  </a:lnTo>
                  <a:lnTo>
                    <a:pt x="2392540" y="1565021"/>
                  </a:lnTo>
                  <a:lnTo>
                    <a:pt x="1418323" y="1835277"/>
                  </a:lnTo>
                  <a:close/>
                </a:path>
              </a:pathLst>
            </a:custGeom>
            <a:ln w="12700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pic>
          <p:nvPicPr>
            <p:cNvPr id="23" name="object 2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409348" y="1163065"/>
              <a:ext cx="1252444" cy="692022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304800" y="2017775"/>
              <a:ext cx="2110740" cy="1633855"/>
            </a:xfrm>
            <a:custGeom>
              <a:avLst/>
              <a:gdLst/>
              <a:ahLst/>
              <a:cxnLst/>
              <a:rect l="l" t="t" r="r" b="b"/>
              <a:pathLst>
                <a:path w="2110740" h="1633854">
                  <a:moveTo>
                    <a:pt x="1419098" y="0"/>
                  </a:moveTo>
                  <a:lnTo>
                    <a:pt x="1055370" y="438658"/>
                  </a:lnTo>
                  <a:lnTo>
                    <a:pt x="816152" y="173609"/>
                  </a:lnTo>
                  <a:lnTo>
                    <a:pt x="714527" y="478027"/>
                  </a:lnTo>
                  <a:lnTo>
                    <a:pt x="36156" y="173609"/>
                  </a:lnTo>
                  <a:lnTo>
                    <a:pt x="452145" y="576072"/>
                  </a:lnTo>
                  <a:lnTo>
                    <a:pt x="0" y="651637"/>
                  </a:lnTo>
                  <a:lnTo>
                    <a:pt x="363715" y="890651"/>
                  </a:lnTo>
                  <a:lnTo>
                    <a:pt x="13195" y="1103249"/>
                  </a:lnTo>
                  <a:lnTo>
                    <a:pt x="553770" y="1054100"/>
                  </a:lnTo>
                  <a:lnTo>
                    <a:pt x="465340" y="1332484"/>
                  </a:lnTo>
                  <a:lnTo>
                    <a:pt x="753910" y="1181989"/>
                  </a:lnTo>
                  <a:lnTo>
                    <a:pt x="829144" y="1633728"/>
                  </a:lnTo>
                  <a:lnTo>
                    <a:pt x="1029208" y="1129664"/>
                  </a:lnTo>
                  <a:lnTo>
                    <a:pt x="1294511" y="1492758"/>
                  </a:lnTo>
                  <a:lnTo>
                    <a:pt x="1370076" y="1093470"/>
                  </a:lnTo>
                  <a:lnTo>
                    <a:pt x="1773174" y="1368678"/>
                  </a:lnTo>
                  <a:lnTo>
                    <a:pt x="1645285" y="978915"/>
                  </a:lnTo>
                  <a:lnTo>
                    <a:pt x="2110740" y="1005204"/>
                  </a:lnTo>
                  <a:lnTo>
                    <a:pt x="1720595" y="792226"/>
                  </a:lnTo>
                  <a:lnTo>
                    <a:pt x="2061591" y="615441"/>
                  </a:lnTo>
                  <a:lnTo>
                    <a:pt x="1632077" y="553212"/>
                  </a:lnTo>
                  <a:lnTo>
                    <a:pt x="1796033" y="337058"/>
                  </a:lnTo>
                  <a:lnTo>
                    <a:pt x="1383157" y="402716"/>
                  </a:lnTo>
                  <a:lnTo>
                    <a:pt x="1419098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25" name="object 25"/>
            <p:cNvSpPr/>
            <p:nvPr/>
          </p:nvSpPr>
          <p:spPr>
            <a:xfrm>
              <a:off x="304800" y="2017775"/>
              <a:ext cx="2110740" cy="1633855"/>
            </a:xfrm>
            <a:custGeom>
              <a:avLst/>
              <a:gdLst/>
              <a:ahLst/>
              <a:cxnLst/>
              <a:rect l="l" t="t" r="r" b="b"/>
              <a:pathLst>
                <a:path w="2110740" h="1633854">
                  <a:moveTo>
                    <a:pt x="1055370" y="438658"/>
                  </a:moveTo>
                  <a:lnTo>
                    <a:pt x="1419098" y="0"/>
                  </a:lnTo>
                  <a:lnTo>
                    <a:pt x="1383157" y="402716"/>
                  </a:lnTo>
                  <a:lnTo>
                    <a:pt x="1796033" y="337058"/>
                  </a:lnTo>
                  <a:lnTo>
                    <a:pt x="1632077" y="553212"/>
                  </a:lnTo>
                  <a:lnTo>
                    <a:pt x="2061591" y="615441"/>
                  </a:lnTo>
                  <a:lnTo>
                    <a:pt x="1720595" y="792226"/>
                  </a:lnTo>
                  <a:lnTo>
                    <a:pt x="2110740" y="1005204"/>
                  </a:lnTo>
                  <a:lnTo>
                    <a:pt x="1645285" y="978915"/>
                  </a:lnTo>
                  <a:lnTo>
                    <a:pt x="1773174" y="1368678"/>
                  </a:lnTo>
                  <a:lnTo>
                    <a:pt x="1370076" y="1093470"/>
                  </a:lnTo>
                  <a:lnTo>
                    <a:pt x="1294511" y="1492758"/>
                  </a:lnTo>
                  <a:lnTo>
                    <a:pt x="1029208" y="1129664"/>
                  </a:lnTo>
                  <a:lnTo>
                    <a:pt x="829144" y="1633728"/>
                  </a:lnTo>
                  <a:lnTo>
                    <a:pt x="753910" y="1181989"/>
                  </a:lnTo>
                  <a:lnTo>
                    <a:pt x="465340" y="1332484"/>
                  </a:lnTo>
                  <a:lnTo>
                    <a:pt x="553770" y="1054100"/>
                  </a:lnTo>
                  <a:lnTo>
                    <a:pt x="13195" y="1103249"/>
                  </a:lnTo>
                  <a:lnTo>
                    <a:pt x="363715" y="890651"/>
                  </a:lnTo>
                  <a:lnTo>
                    <a:pt x="0" y="651637"/>
                  </a:lnTo>
                  <a:lnTo>
                    <a:pt x="452145" y="576072"/>
                  </a:lnTo>
                  <a:lnTo>
                    <a:pt x="36156" y="173609"/>
                  </a:lnTo>
                  <a:lnTo>
                    <a:pt x="714527" y="478027"/>
                  </a:lnTo>
                  <a:lnTo>
                    <a:pt x="816152" y="173609"/>
                  </a:lnTo>
                  <a:lnTo>
                    <a:pt x="1055370" y="438658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</p:grpSp>
      <p:grpSp>
        <p:nvGrpSpPr>
          <p:cNvPr id="26" name="object 26"/>
          <p:cNvGrpSpPr/>
          <p:nvPr/>
        </p:nvGrpSpPr>
        <p:grpSpPr>
          <a:xfrm>
            <a:off x="1004983" y="4174807"/>
            <a:ext cx="1739265" cy="1447800"/>
            <a:chOff x="1339977" y="4423409"/>
            <a:chExt cx="2319020" cy="1930400"/>
          </a:xfrm>
        </p:grpSpPr>
        <p:sp>
          <p:nvSpPr>
            <p:cNvPr id="27" name="object 27"/>
            <p:cNvSpPr/>
            <p:nvPr/>
          </p:nvSpPr>
          <p:spPr>
            <a:xfrm>
              <a:off x="1346327" y="4429759"/>
              <a:ext cx="2306320" cy="1917700"/>
            </a:xfrm>
            <a:custGeom>
              <a:avLst/>
              <a:gdLst/>
              <a:ahLst/>
              <a:cxnLst/>
              <a:rect l="l" t="t" r="r" b="b"/>
              <a:pathLst>
                <a:path w="2306320" h="1917700">
                  <a:moveTo>
                    <a:pt x="1312798" y="0"/>
                  </a:moveTo>
                  <a:lnTo>
                    <a:pt x="1513967" y="295401"/>
                  </a:lnTo>
                  <a:lnTo>
                    <a:pt x="0" y="1326514"/>
                  </a:lnTo>
                  <a:lnTo>
                    <a:pt x="402335" y="1917395"/>
                  </a:lnTo>
                  <a:lnTo>
                    <a:pt x="1916430" y="886332"/>
                  </a:lnTo>
                  <a:lnTo>
                    <a:pt x="2117598" y="1181773"/>
                  </a:lnTo>
                  <a:lnTo>
                    <a:pt x="2306066" y="188467"/>
                  </a:lnTo>
                  <a:lnTo>
                    <a:pt x="1312798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28" name="object 28"/>
            <p:cNvSpPr/>
            <p:nvPr/>
          </p:nvSpPr>
          <p:spPr>
            <a:xfrm>
              <a:off x="1346327" y="4429759"/>
              <a:ext cx="2306320" cy="1917700"/>
            </a:xfrm>
            <a:custGeom>
              <a:avLst/>
              <a:gdLst/>
              <a:ahLst/>
              <a:cxnLst/>
              <a:rect l="l" t="t" r="r" b="b"/>
              <a:pathLst>
                <a:path w="2306320" h="1917700">
                  <a:moveTo>
                    <a:pt x="2117598" y="1181773"/>
                  </a:moveTo>
                  <a:lnTo>
                    <a:pt x="1916430" y="886332"/>
                  </a:lnTo>
                  <a:lnTo>
                    <a:pt x="402335" y="1917395"/>
                  </a:lnTo>
                  <a:lnTo>
                    <a:pt x="0" y="1326514"/>
                  </a:lnTo>
                  <a:lnTo>
                    <a:pt x="1513967" y="295401"/>
                  </a:lnTo>
                  <a:lnTo>
                    <a:pt x="1312798" y="0"/>
                  </a:lnTo>
                  <a:lnTo>
                    <a:pt x="2306066" y="188467"/>
                  </a:lnTo>
                  <a:lnTo>
                    <a:pt x="2117598" y="1181773"/>
                  </a:lnTo>
                  <a:close/>
                </a:path>
              </a:pathLst>
            </a:custGeom>
            <a:ln w="12700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pic>
          <p:nvPicPr>
            <p:cNvPr id="29" name="object 2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854962" y="5011381"/>
              <a:ext cx="1164209" cy="775969"/>
            </a:xfrm>
            <a:prstGeom prst="rect">
              <a:avLst/>
            </a:prstGeom>
          </p:spPr>
        </p:pic>
      </p:grpSp>
      <p:grpSp>
        <p:nvGrpSpPr>
          <p:cNvPr id="30" name="object 30"/>
          <p:cNvGrpSpPr/>
          <p:nvPr/>
        </p:nvGrpSpPr>
        <p:grpSpPr>
          <a:xfrm>
            <a:off x="3736467" y="3991356"/>
            <a:ext cx="1081564" cy="1919288"/>
            <a:chOff x="4981955" y="4178808"/>
            <a:chExt cx="1442085" cy="2559050"/>
          </a:xfrm>
        </p:grpSpPr>
        <p:sp>
          <p:nvSpPr>
            <p:cNvPr id="31" name="object 31"/>
            <p:cNvSpPr/>
            <p:nvPr/>
          </p:nvSpPr>
          <p:spPr>
            <a:xfrm>
              <a:off x="4988051" y="4184904"/>
              <a:ext cx="1430020" cy="2546985"/>
            </a:xfrm>
            <a:custGeom>
              <a:avLst/>
              <a:gdLst/>
              <a:ahLst/>
              <a:cxnLst/>
              <a:rect l="l" t="t" r="r" b="b"/>
              <a:pathLst>
                <a:path w="1430020" h="2546984">
                  <a:moveTo>
                    <a:pt x="714756" y="0"/>
                  </a:moveTo>
                  <a:lnTo>
                    <a:pt x="0" y="714756"/>
                  </a:lnTo>
                  <a:lnTo>
                    <a:pt x="357377" y="714756"/>
                  </a:lnTo>
                  <a:lnTo>
                    <a:pt x="357377" y="2546604"/>
                  </a:lnTo>
                  <a:lnTo>
                    <a:pt x="1072134" y="2546604"/>
                  </a:lnTo>
                  <a:lnTo>
                    <a:pt x="1072134" y="714756"/>
                  </a:lnTo>
                  <a:lnTo>
                    <a:pt x="1429512" y="714756"/>
                  </a:lnTo>
                  <a:lnTo>
                    <a:pt x="714756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32" name="object 32"/>
            <p:cNvSpPr/>
            <p:nvPr/>
          </p:nvSpPr>
          <p:spPr>
            <a:xfrm>
              <a:off x="4988051" y="4184904"/>
              <a:ext cx="1430020" cy="2546985"/>
            </a:xfrm>
            <a:custGeom>
              <a:avLst/>
              <a:gdLst/>
              <a:ahLst/>
              <a:cxnLst/>
              <a:rect l="l" t="t" r="r" b="b"/>
              <a:pathLst>
                <a:path w="1430020" h="2546984">
                  <a:moveTo>
                    <a:pt x="1429512" y="714756"/>
                  </a:moveTo>
                  <a:lnTo>
                    <a:pt x="1072134" y="714756"/>
                  </a:lnTo>
                  <a:lnTo>
                    <a:pt x="1072134" y="2546604"/>
                  </a:lnTo>
                  <a:lnTo>
                    <a:pt x="357377" y="2546604"/>
                  </a:lnTo>
                  <a:lnTo>
                    <a:pt x="357377" y="714756"/>
                  </a:lnTo>
                  <a:lnTo>
                    <a:pt x="0" y="714756"/>
                  </a:lnTo>
                  <a:lnTo>
                    <a:pt x="714756" y="0"/>
                  </a:lnTo>
                  <a:lnTo>
                    <a:pt x="1429512" y="714756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</p:grpSp>
      <p:sp>
        <p:nvSpPr>
          <p:cNvPr id="33" name="object 33"/>
          <p:cNvSpPr txBox="1"/>
          <p:nvPr/>
        </p:nvSpPr>
        <p:spPr>
          <a:xfrm>
            <a:off x="4255484" y="4113276"/>
            <a:ext cx="94773" cy="1671611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marR="3810">
              <a:spcBef>
                <a:spcPts val="75"/>
              </a:spcBef>
            </a:pPr>
            <a:r>
              <a:rPr sz="900" dirty="0">
                <a:latin typeface="Calibri"/>
                <a:cs typeface="Calibri"/>
              </a:rPr>
              <a:t>A  C </a:t>
            </a:r>
            <a:r>
              <a:rPr sz="900" spc="-19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R </a:t>
            </a:r>
            <a:r>
              <a:rPr sz="900" spc="-19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E </a:t>
            </a:r>
            <a:r>
              <a:rPr sz="900" spc="-19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D  I </a:t>
            </a:r>
            <a:r>
              <a:rPr sz="900" spc="4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T </a:t>
            </a:r>
            <a:r>
              <a:rPr sz="900" spc="-19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A  C </a:t>
            </a:r>
            <a:r>
              <a:rPr sz="900" spc="-19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I </a:t>
            </a:r>
            <a:r>
              <a:rPr sz="900" spc="4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O  N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2718816" y="3333083"/>
            <a:ext cx="3554254" cy="21736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350" b="1" spc="-8" dirty="0">
                <a:solidFill>
                  <a:srgbClr val="2D75B6"/>
                </a:solidFill>
                <a:latin typeface="Calibri"/>
                <a:cs typeface="Calibri"/>
              </a:rPr>
              <a:t>MODELO </a:t>
            </a:r>
            <a:r>
              <a:rPr sz="1350" b="1" spc="-4" dirty="0">
                <a:solidFill>
                  <a:srgbClr val="2D75B6"/>
                </a:solidFill>
                <a:latin typeface="Calibri"/>
                <a:cs typeface="Calibri"/>
              </a:rPr>
              <a:t>INTEGRADO</a:t>
            </a:r>
            <a:r>
              <a:rPr sz="1350" b="1" spc="-11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1350" b="1" spc="-4" dirty="0">
                <a:solidFill>
                  <a:srgbClr val="2D75B6"/>
                </a:solidFill>
                <a:latin typeface="Calibri"/>
                <a:cs typeface="Calibri"/>
              </a:rPr>
              <a:t>DE</a:t>
            </a:r>
            <a:r>
              <a:rPr sz="1350" b="1" spc="-11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1350" b="1" spc="-8" dirty="0">
                <a:solidFill>
                  <a:srgbClr val="2D75B6"/>
                </a:solidFill>
                <a:latin typeface="Calibri"/>
                <a:cs typeface="Calibri"/>
              </a:rPr>
              <a:t>PLANEACIÓN </a:t>
            </a:r>
            <a:r>
              <a:rPr sz="1350" b="1" dirty="0">
                <a:solidFill>
                  <a:srgbClr val="2D75B6"/>
                </a:solidFill>
                <a:latin typeface="Calibri"/>
                <a:cs typeface="Calibri"/>
              </a:rPr>
              <a:t>Y</a:t>
            </a:r>
            <a:r>
              <a:rPr sz="1350" b="1" spc="4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1350" b="1" spc="-8" dirty="0">
                <a:solidFill>
                  <a:srgbClr val="2D75B6"/>
                </a:solidFill>
                <a:latin typeface="Calibri"/>
                <a:cs typeface="Calibri"/>
              </a:rPr>
              <a:t>GESTIÓN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646328" y="2821877"/>
            <a:ext cx="727233" cy="21736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350" b="1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350" b="1" spc="-1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350" b="1" spc="-4" dirty="0">
                <a:solidFill>
                  <a:srgbClr val="FFFFFF"/>
                </a:solidFill>
                <a:latin typeface="Calibri"/>
                <a:cs typeface="Calibri"/>
              </a:rPr>
              <a:t>TI</a:t>
            </a:r>
            <a:r>
              <a:rPr sz="1350" b="1" spc="-8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350" b="1" dirty="0">
                <a:solidFill>
                  <a:srgbClr val="FFFFFF"/>
                </a:solidFill>
                <a:latin typeface="Calibri"/>
                <a:cs typeface="Calibri"/>
              </a:rPr>
              <a:t>ULA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7560755" y="2670810"/>
            <a:ext cx="727233" cy="21736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350" b="1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350" b="1" spc="-1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350" b="1" spc="-4" dirty="0">
                <a:solidFill>
                  <a:srgbClr val="FFFFFF"/>
                </a:solidFill>
                <a:latin typeface="Calibri"/>
                <a:cs typeface="Calibri"/>
              </a:rPr>
              <a:t>TI</a:t>
            </a:r>
            <a:r>
              <a:rPr sz="1350" b="1" spc="-8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350" b="1" dirty="0">
                <a:solidFill>
                  <a:srgbClr val="FFFFFF"/>
                </a:solidFill>
                <a:latin typeface="Calibri"/>
                <a:cs typeface="Calibri"/>
              </a:rPr>
              <a:t>ULA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7353014" y="5319369"/>
            <a:ext cx="727233" cy="21736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350" b="1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350" b="1" spc="-1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350" b="1" spc="-4" dirty="0">
                <a:solidFill>
                  <a:srgbClr val="FFFFFF"/>
                </a:solidFill>
                <a:latin typeface="Calibri"/>
                <a:cs typeface="Calibri"/>
              </a:rPr>
              <a:t>TI</a:t>
            </a:r>
            <a:r>
              <a:rPr sz="1350" b="1" spc="-8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350" b="1" dirty="0">
                <a:solidFill>
                  <a:srgbClr val="FFFFFF"/>
                </a:solidFill>
                <a:latin typeface="Calibri"/>
                <a:cs typeface="Calibri"/>
              </a:rPr>
              <a:t>ULA</a:t>
            </a:r>
            <a:endParaRPr sz="13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404E61-7BCD-812C-189C-03BA7ACE0D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061" y="239648"/>
            <a:ext cx="7659877" cy="369332"/>
          </a:xfrm>
        </p:spPr>
        <p:txBody>
          <a:bodyPr/>
          <a:lstStyle/>
          <a:p>
            <a:pPr algn="ctr"/>
            <a:r>
              <a:rPr lang="es-MX" dirty="0"/>
              <a:t>  SISTEMA ORGANIZACIONAL</a:t>
            </a:r>
            <a:endParaRPr lang="es-CO" dirty="0"/>
          </a:p>
        </p:txBody>
      </p:sp>
      <p:pic>
        <p:nvPicPr>
          <p:cNvPr id="2050" name="Picture 2" descr="10 Características de los Sistemas">
            <a:extLst>
              <a:ext uri="{FF2B5EF4-FFF2-40B4-BE49-F238E27FC236}">
                <a16:creationId xmlns:a16="http://schemas.microsoft.com/office/drawing/2014/main" id="{2D815669-EFEF-D47D-67CE-B27DEDB5DC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19200"/>
            <a:ext cx="4043561" cy="2695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Sistemas: qué es, significado, tipos y ejemplos">
            <a:extLst>
              <a:ext uri="{FF2B5EF4-FFF2-40B4-BE49-F238E27FC236}">
                <a16:creationId xmlns:a16="http://schemas.microsoft.com/office/drawing/2014/main" id="{76A8ED50-24A7-46A2-61A2-E7ED27558C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890" y="4038600"/>
            <a:ext cx="7851710" cy="267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>
            <a:extLst>
              <a:ext uri="{FF2B5EF4-FFF2-40B4-BE49-F238E27FC236}">
                <a16:creationId xmlns:a16="http://schemas.microsoft.com/office/drawing/2014/main" id="{7B506D22-E002-BF46-795D-F97F0847B5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4386" y="1236307"/>
            <a:ext cx="4519614" cy="267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131680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720720" y="186893"/>
            <a:ext cx="385127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sz="4400" b="0" dirty="0">
                <a:latin typeface="Calibri"/>
                <a:cs typeface="Calibri"/>
              </a:rPr>
              <a:t>Mas</a:t>
            </a:r>
            <a:r>
              <a:rPr sz="4400" b="0" spc="-60" dirty="0">
                <a:latin typeface="Calibri"/>
                <a:cs typeface="Calibri"/>
              </a:rPr>
              <a:t> </a:t>
            </a:r>
            <a:r>
              <a:rPr sz="4400" b="0" spc="-15" dirty="0">
                <a:latin typeface="Calibri"/>
                <a:cs typeface="Calibri"/>
              </a:rPr>
              <a:t>información</a:t>
            </a:r>
            <a:endParaRPr sz="44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166742" y="1075690"/>
            <a:ext cx="4592320" cy="497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533400" algn="l"/>
                <a:tab pos="1995170" algn="l"/>
                <a:tab pos="3418840" algn="l"/>
                <a:tab pos="3859529" algn="l"/>
              </a:tabLst>
            </a:pPr>
            <a:r>
              <a:rPr lang="es-MX" sz="3100" spc="-10" dirty="0">
                <a:latin typeface="Calibri"/>
                <a:cs typeface="Calibri"/>
              </a:rPr>
              <a:t>l</a:t>
            </a:r>
            <a:r>
              <a:rPr lang="es-MX" sz="3100" spc="-5" dirty="0">
                <a:latin typeface="Calibri"/>
                <a:cs typeface="Calibri"/>
              </a:rPr>
              <a:t>a</a:t>
            </a:r>
            <a:r>
              <a:rPr lang="es-MX" sz="3100" dirty="0">
                <a:latin typeface="Calibri"/>
                <a:cs typeface="Calibri"/>
              </a:rPr>
              <a:t>	</a:t>
            </a:r>
            <a:r>
              <a:rPr lang="es-MX" sz="3100" spc="-5" dirty="0">
                <a:latin typeface="Calibri"/>
                <a:cs typeface="Calibri"/>
              </a:rPr>
              <a:t>Nació</a:t>
            </a:r>
            <a:r>
              <a:rPr lang="es-MX" sz="3100" dirty="0">
                <a:latin typeface="Calibri"/>
                <a:cs typeface="Calibri"/>
              </a:rPr>
              <a:t>n</a:t>
            </a:r>
            <a:r>
              <a:rPr lang="es-MX" sz="3100" spc="-5" dirty="0">
                <a:latin typeface="Calibri"/>
                <a:cs typeface="Calibri"/>
              </a:rPr>
              <a:t>:</a:t>
            </a:r>
            <a:r>
              <a:rPr lang="es-MX" sz="3100" dirty="0">
                <a:latin typeface="Calibri"/>
                <a:cs typeface="Calibri"/>
              </a:rPr>
              <a:t>	</a:t>
            </a:r>
            <a:r>
              <a:rPr lang="es-MX" sz="3100" spc="-10" dirty="0">
                <a:latin typeface="Calibri"/>
                <a:cs typeface="Calibri"/>
              </a:rPr>
              <a:t>C</a:t>
            </a:r>
            <a:r>
              <a:rPr lang="es-MX" sz="3100" dirty="0">
                <a:latin typeface="Calibri"/>
                <a:cs typeface="Calibri"/>
              </a:rPr>
              <a:t>a</a:t>
            </a:r>
            <a:r>
              <a:rPr lang="es-MX" sz="3100" spc="-5" dirty="0">
                <a:latin typeface="Calibri"/>
                <a:cs typeface="Calibri"/>
              </a:rPr>
              <a:t>r</a:t>
            </a:r>
            <a:r>
              <a:rPr lang="es-MX" sz="3100" spc="-45" dirty="0">
                <a:latin typeface="Calibri"/>
                <a:cs typeface="Calibri"/>
              </a:rPr>
              <a:t>r</a:t>
            </a:r>
            <a:r>
              <a:rPr lang="es-MX" sz="3100" spc="-25" dirty="0">
                <a:latin typeface="Calibri"/>
                <a:cs typeface="Calibri"/>
              </a:rPr>
              <a:t>e</a:t>
            </a:r>
            <a:r>
              <a:rPr lang="es-MX" sz="3100" spc="-70" dirty="0">
                <a:latin typeface="Calibri"/>
                <a:cs typeface="Calibri"/>
              </a:rPr>
              <a:t>r</a:t>
            </a:r>
            <a:r>
              <a:rPr lang="es-MX" sz="3100" spc="-5" dirty="0">
                <a:latin typeface="Calibri"/>
                <a:cs typeface="Calibri"/>
              </a:rPr>
              <a:t>a</a:t>
            </a:r>
            <a:r>
              <a:rPr lang="es-MX" sz="3100" dirty="0">
                <a:latin typeface="Calibri"/>
                <a:cs typeface="Calibri"/>
              </a:rPr>
              <a:t>	</a:t>
            </a:r>
            <a:r>
              <a:rPr lang="es-MX" sz="3100" spc="-5" dirty="0">
                <a:latin typeface="Calibri"/>
                <a:cs typeface="Calibri"/>
              </a:rPr>
              <a:t>6</a:t>
            </a:r>
            <a:r>
              <a:rPr lang="es-MX" sz="3100" dirty="0">
                <a:latin typeface="Calibri"/>
                <a:cs typeface="Calibri"/>
              </a:rPr>
              <a:t>	</a:t>
            </a:r>
            <a:r>
              <a:rPr lang="es-MX" sz="3100" spc="-5" dirty="0">
                <a:latin typeface="Calibri"/>
                <a:cs typeface="Calibri"/>
              </a:rPr>
              <a:t>6-91</a:t>
            </a:r>
            <a:endParaRPr lang="es-MX" sz="31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83540" y="1075690"/>
            <a:ext cx="3568065" cy="9702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  <a:tabLst>
                <a:tab pos="1655445" algn="l"/>
                <a:tab pos="3150870" algn="l"/>
              </a:tabLst>
            </a:pPr>
            <a:r>
              <a:rPr sz="3100" dirty="0">
                <a:latin typeface="Calibri"/>
                <a:cs typeface="Calibri"/>
              </a:rPr>
              <a:t>*</a:t>
            </a:r>
            <a:r>
              <a:rPr sz="3100" spc="-5" dirty="0">
                <a:latin typeface="Calibri"/>
                <a:cs typeface="Calibri"/>
              </a:rPr>
              <a:t>A</a:t>
            </a:r>
            <a:r>
              <a:rPr sz="3100" spc="-60" dirty="0">
                <a:latin typeface="Calibri"/>
                <a:cs typeface="Calibri"/>
              </a:rPr>
              <a:t>r</a:t>
            </a:r>
            <a:r>
              <a:rPr sz="3100" spc="-5" dirty="0">
                <a:latin typeface="Calibri"/>
                <a:cs typeface="Calibri"/>
              </a:rPr>
              <a:t>chi</a:t>
            </a:r>
            <a:r>
              <a:rPr sz="3100" spc="-25" dirty="0">
                <a:latin typeface="Calibri"/>
                <a:cs typeface="Calibri"/>
              </a:rPr>
              <a:t>v</a:t>
            </a:r>
            <a:r>
              <a:rPr sz="3100" spc="-5" dirty="0">
                <a:latin typeface="Calibri"/>
                <a:cs typeface="Calibri"/>
              </a:rPr>
              <a:t>o</a:t>
            </a:r>
            <a:r>
              <a:rPr sz="3100" dirty="0">
                <a:latin typeface="Calibri"/>
                <a:cs typeface="Calibri"/>
              </a:rPr>
              <a:t>	</a:t>
            </a:r>
            <a:r>
              <a:rPr sz="3100" spc="-5" dirty="0">
                <a:latin typeface="Calibri"/>
                <a:cs typeface="Calibri"/>
              </a:rPr>
              <a:t>Gen</a:t>
            </a:r>
            <a:r>
              <a:rPr sz="3100" spc="-20" dirty="0">
                <a:latin typeface="Calibri"/>
                <a:cs typeface="Calibri"/>
              </a:rPr>
              <a:t>e</a:t>
            </a:r>
            <a:r>
              <a:rPr sz="3100" spc="-70" dirty="0">
                <a:latin typeface="Calibri"/>
                <a:cs typeface="Calibri"/>
              </a:rPr>
              <a:t>r</a:t>
            </a:r>
            <a:r>
              <a:rPr sz="3100" spc="-5" dirty="0">
                <a:latin typeface="Calibri"/>
                <a:cs typeface="Calibri"/>
              </a:rPr>
              <a:t>al</a:t>
            </a:r>
            <a:r>
              <a:rPr sz="3100" dirty="0">
                <a:latin typeface="Calibri"/>
                <a:cs typeface="Calibri"/>
              </a:rPr>
              <a:t>	de  </a:t>
            </a:r>
            <a:r>
              <a:rPr sz="3100" spc="-10" dirty="0">
                <a:latin typeface="Calibri"/>
                <a:cs typeface="Calibri"/>
              </a:rPr>
              <a:t>Bogota,</a:t>
            </a:r>
            <a:r>
              <a:rPr lang="es-MX" sz="3100" spc="-10" dirty="0">
                <a:latin typeface="Calibri"/>
                <a:cs typeface="Calibri"/>
              </a:rPr>
              <a:t> Teléfono:  </a:t>
            </a:r>
            <a:endParaRPr sz="310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200400" y="1560830"/>
            <a:ext cx="3338849" cy="4892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s-MX" sz="3100" spc="-5" dirty="0">
                <a:latin typeface="Calibri"/>
                <a:cs typeface="Calibri"/>
              </a:rPr>
              <a:t>60</a:t>
            </a:r>
            <a:r>
              <a:rPr sz="3100" spc="-5" dirty="0">
                <a:latin typeface="Calibri"/>
                <a:cs typeface="Calibri"/>
              </a:rPr>
              <a:t>1</a:t>
            </a:r>
            <a:r>
              <a:rPr sz="3100" spc="-10" dirty="0">
                <a:latin typeface="Calibri"/>
                <a:cs typeface="Calibri"/>
              </a:rPr>
              <a:t>-</a:t>
            </a:r>
            <a:r>
              <a:rPr sz="3100" spc="-5" dirty="0">
                <a:latin typeface="Calibri"/>
                <a:cs typeface="Calibri"/>
              </a:rPr>
              <a:t>328</a:t>
            </a:r>
            <a:r>
              <a:rPr sz="3100" spc="5" dirty="0">
                <a:latin typeface="Calibri"/>
                <a:cs typeface="Calibri"/>
              </a:rPr>
              <a:t>-</a:t>
            </a:r>
            <a:r>
              <a:rPr sz="3100" spc="-5" dirty="0">
                <a:latin typeface="Calibri"/>
                <a:cs typeface="Calibri"/>
              </a:rPr>
              <a:t>2</a:t>
            </a:r>
            <a:r>
              <a:rPr sz="3100" spc="5" dirty="0">
                <a:latin typeface="Calibri"/>
                <a:cs typeface="Calibri"/>
              </a:rPr>
              <a:t>8</a:t>
            </a:r>
            <a:r>
              <a:rPr sz="3100" spc="-10" dirty="0">
                <a:latin typeface="Calibri"/>
                <a:cs typeface="Calibri"/>
              </a:rPr>
              <a:t>-</a:t>
            </a:r>
            <a:r>
              <a:rPr sz="3100" spc="-5" dirty="0">
                <a:latin typeface="Calibri"/>
                <a:cs typeface="Calibri"/>
              </a:rPr>
              <a:t>88,</a:t>
            </a:r>
            <a:endParaRPr sz="3100" dirty="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83540" y="1925853"/>
            <a:ext cx="8608060" cy="3373359"/>
          </a:xfrm>
          <a:prstGeom prst="rect">
            <a:avLst/>
          </a:prstGeom>
        </p:spPr>
        <p:txBody>
          <a:bodyPr vert="horz" wrap="square" lIns="0" tIns="1073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45"/>
              </a:spcBef>
            </a:pPr>
            <a:r>
              <a:rPr sz="3100" u="heavy" spc="-25" dirty="0" err="1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/>
              </a:rPr>
              <a:t>contacto@archivo</a:t>
            </a:r>
            <a:r>
              <a:rPr lang="es-CO" sz="3100" u="heavy" spc="-2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/>
              </a:rPr>
              <a:t>ge</a:t>
            </a:r>
            <a:r>
              <a:rPr sz="3100" u="heavy" spc="-2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/>
              </a:rPr>
              <a:t>neral.gov.co</a:t>
            </a:r>
            <a:endParaRPr sz="31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40"/>
              </a:spcBef>
            </a:pPr>
            <a:r>
              <a:rPr sz="3100" spc="-10" dirty="0">
                <a:latin typeface="Calibri"/>
                <a:cs typeface="Calibri"/>
              </a:rPr>
              <a:t>*</a:t>
            </a:r>
            <a:r>
              <a:rPr lang="es-MX" sz="3100" spc="-10" dirty="0">
                <a:latin typeface="Calibri"/>
                <a:cs typeface="Calibri"/>
              </a:rPr>
              <a:t>CENDAP: Natalia Castaño,  natalia.c@cendap.com</a:t>
            </a:r>
          </a:p>
          <a:p>
            <a:pPr marL="12700">
              <a:lnSpc>
                <a:spcPct val="100000"/>
              </a:lnSpc>
              <a:spcBef>
                <a:spcPts val="740"/>
              </a:spcBef>
            </a:pPr>
            <a:r>
              <a:rPr lang="es-MX" sz="3100" spc="-10" dirty="0">
                <a:latin typeface="Calibri"/>
                <a:cs typeface="Calibri"/>
              </a:rPr>
              <a:t>Celular: 3155564642</a:t>
            </a:r>
          </a:p>
          <a:p>
            <a:pPr marL="12700">
              <a:lnSpc>
                <a:spcPct val="100000"/>
              </a:lnSpc>
              <a:spcBef>
                <a:spcPts val="740"/>
              </a:spcBef>
            </a:pPr>
            <a:r>
              <a:rPr lang="es-MX" sz="3100" spc="-10" dirty="0">
                <a:latin typeface="Calibri"/>
                <a:cs typeface="Calibri"/>
              </a:rPr>
              <a:t> </a:t>
            </a:r>
            <a:endParaRPr lang="es-MX" sz="28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75"/>
              </a:spcBef>
            </a:pPr>
            <a:r>
              <a:rPr sz="2800" spc="-5" dirty="0">
                <a:latin typeface="Calibri"/>
                <a:cs typeface="Calibri"/>
              </a:rPr>
              <a:t>*JOSÉ</a:t>
            </a:r>
            <a:r>
              <a:rPr sz="2800" spc="-20" dirty="0">
                <a:latin typeface="Calibri"/>
                <a:cs typeface="Calibri"/>
              </a:rPr>
              <a:t> LUIS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30" dirty="0">
                <a:latin typeface="Calibri"/>
                <a:cs typeface="Calibri"/>
              </a:rPr>
              <a:t>VARGAS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FORERO</a:t>
            </a:r>
            <a:r>
              <a:rPr lang="es-MX" sz="2800" spc="-15" dirty="0">
                <a:latin typeface="Calibri"/>
                <a:cs typeface="Calibri"/>
              </a:rPr>
              <a:t>, </a:t>
            </a:r>
            <a:r>
              <a:rPr lang="es-MX" sz="2800" spc="-10" dirty="0">
                <a:latin typeface="Calibri"/>
                <a:cs typeface="Calibri"/>
                <a:hlinkClick r:id="rId3"/>
              </a:rPr>
              <a:t>jose.docente@gmail.com</a:t>
            </a:r>
            <a:r>
              <a:rPr lang="es-MX" sz="2800" spc="-10" dirty="0">
                <a:latin typeface="Calibri"/>
                <a:cs typeface="Calibri"/>
              </a:rPr>
              <a:t> </a:t>
            </a:r>
            <a:endParaRPr sz="28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30"/>
              </a:spcBef>
            </a:pPr>
            <a:r>
              <a:rPr sz="3100" spc="-50" dirty="0">
                <a:latin typeface="Calibri"/>
                <a:cs typeface="Calibri"/>
              </a:rPr>
              <a:t>Teléfono:</a:t>
            </a:r>
            <a:r>
              <a:rPr sz="3100" spc="-5" dirty="0">
                <a:latin typeface="Calibri"/>
                <a:cs typeface="Calibri"/>
              </a:rPr>
              <a:t> </a:t>
            </a:r>
            <a:r>
              <a:rPr lang="es-MX" sz="3100" spc="-5" dirty="0">
                <a:latin typeface="Calibri"/>
                <a:cs typeface="Calibri"/>
              </a:rPr>
              <a:t> 3054448200</a:t>
            </a:r>
            <a:endParaRPr sz="31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66711" y="580566"/>
            <a:ext cx="4286994" cy="632866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4050" spc="-11" dirty="0"/>
              <a:t>ANTECEDENTES</a:t>
            </a:r>
            <a:endParaRPr sz="4050"/>
          </a:p>
        </p:txBody>
      </p:sp>
      <p:grpSp>
        <p:nvGrpSpPr>
          <p:cNvPr id="3" name="object 3"/>
          <p:cNvGrpSpPr/>
          <p:nvPr/>
        </p:nvGrpSpPr>
        <p:grpSpPr>
          <a:xfrm>
            <a:off x="6002273" y="1316164"/>
            <a:ext cx="1767840" cy="1423511"/>
            <a:chOff x="8003031" y="611886"/>
            <a:chExt cx="2357120" cy="1898014"/>
          </a:xfrm>
        </p:grpSpPr>
        <p:sp>
          <p:nvSpPr>
            <p:cNvPr id="4" name="object 4"/>
            <p:cNvSpPr/>
            <p:nvPr/>
          </p:nvSpPr>
          <p:spPr>
            <a:xfrm>
              <a:off x="8009381" y="618236"/>
              <a:ext cx="2344420" cy="1885314"/>
            </a:xfrm>
            <a:custGeom>
              <a:avLst/>
              <a:gdLst/>
              <a:ahLst/>
              <a:cxnLst/>
              <a:rect l="l" t="t" r="r" b="b"/>
              <a:pathLst>
                <a:path w="2344420" h="1885314">
                  <a:moveTo>
                    <a:pt x="1962403" y="0"/>
                  </a:moveTo>
                  <a:lnTo>
                    <a:pt x="413639" y="978026"/>
                  </a:lnTo>
                  <a:lnTo>
                    <a:pt x="222758" y="675893"/>
                  </a:lnTo>
                  <a:lnTo>
                    <a:pt x="0" y="1662049"/>
                  </a:lnTo>
                  <a:lnTo>
                    <a:pt x="986154" y="1884806"/>
                  </a:lnTo>
                  <a:lnTo>
                    <a:pt x="795274" y="1582547"/>
                  </a:lnTo>
                  <a:lnTo>
                    <a:pt x="2344039" y="604519"/>
                  </a:lnTo>
                  <a:lnTo>
                    <a:pt x="1962403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5" name="object 5"/>
            <p:cNvSpPr/>
            <p:nvPr/>
          </p:nvSpPr>
          <p:spPr>
            <a:xfrm>
              <a:off x="8009381" y="618236"/>
              <a:ext cx="2344420" cy="1885314"/>
            </a:xfrm>
            <a:custGeom>
              <a:avLst/>
              <a:gdLst/>
              <a:ahLst/>
              <a:cxnLst/>
              <a:rect l="l" t="t" r="r" b="b"/>
              <a:pathLst>
                <a:path w="2344420" h="1885314">
                  <a:moveTo>
                    <a:pt x="222758" y="675893"/>
                  </a:moveTo>
                  <a:lnTo>
                    <a:pt x="413639" y="978026"/>
                  </a:lnTo>
                  <a:lnTo>
                    <a:pt x="1962403" y="0"/>
                  </a:lnTo>
                  <a:lnTo>
                    <a:pt x="2344039" y="604519"/>
                  </a:lnTo>
                  <a:lnTo>
                    <a:pt x="795274" y="1582547"/>
                  </a:lnTo>
                  <a:lnTo>
                    <a:pt x="986154" y="1884806"/>
                  </a:lnTo>
                  <a:lnTo>
                    <a:pt x="0" y="1662049"/>
                  </a:lnTo>
                  <a:lnTo>
                    <a:pt x="222758" y="675893"/>
                  </a:lnTo>
                  <a:close/>
                </a:path>
              </a:pathLst>
            </a:custGeom>
            <a:ln w="12699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496807" y="1231011"/>
              <a:ext cx="1546733" cy="982980"/>
            </a:xfrm>
            <a:prstGeom prst="rect">
              <a:avLst/>
            </a:prstGeom>
          </p:spPr>
        </p:pic>
      </p:grpSp>
      <p:grpSp>
        <p:nvGrpSpPr>
          <p:cNvPr id="7" name="object 7"/>
          <p:cNvGrpSpPr/>
          <p:nvPr/>
        </p:nvGrpSpPr>
        <p:grpSpPr>
          <a:xfrm>
            <a:off x="3783996" y="2777680"/>
            <a:ext cx="1146334" cy="360521"/>
            <a:chOff x="5045328" y="2560573"/>
            <a:chExt cx="1528445" cy="480695"/>
          </a:xfrm>
        </p:grpSpPr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065775" y="2580144"/>
              <a:ext cx="1507998" cy="460997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051424" y="2566669"/>
              <a:ext cx="1495171" cy="448055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915278" y="2635884"/>
              <a:ext cx="128651" cy="159258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5051424" y="2566669"/>
              <a:ext cx="1495425" cy="448309"/>
            </a:xfrm>
            <a:custGeom>
              <a:avLst/>
              <a:gdLst/>
              <a:ahLst/>
              <a:cxnLst/>
              <a:rect l="l" t="t" r="r" b="b"/>
              <a:pathLst>
                <a:path w="1495425" h="448310">
                  <a:moveTo>
                    <a:pt x="811657" y="7365"/>
                  </a:moveTo>
                  <a:lnTo>
                    <a:pt x="913764" y="7365"/>
                  </a:lnTo>
                  <a:lnTo>
                    <a:pt x="921385" y="7437"/>
                  </a:lnTo>
                  <a:lnTo>
                    <a:pt x="967015" y="11848"/>
                  </a:lnTo>
                  <a:lnTo>
                    <a:pt x="1005843" y="23000"/>
                  </a:lnTo>
                  <a:lnTo>
                    <a:pt x="1042374" y="46458"/>
                  </a:lnTo>
                  <a:lnTo>
                    <a:pt x="1067123" y="80980"/>
                  </a:lnTo>
                  <a:lnTo>
                    <a:pt x="1078138" y="126031"/>
                  </a:lnTo>
                  <a:lnTo>
                    <a:pt x="1078611" y="138937"/>
                  </a:lnTo>
                  <a:lnTo>
                    <a:pt x="1077896" y="156700"/>
                  </a:lnTo>
                  <a:lnTo>
                    <a:pt x="1067180" y="203580"/>
                  </a:lnTo>
                  <a:lnTo>
                    <a:pt x="1044249" y="240782"/>
                  </a:lnTo>
                  <a:lnTo>
                    <a:pt x="1009776" y="267906"/>
                  </a:lnTo>
                  <a:lnTo>
                    <a:pt x="964062" y="284696"/>
                  </a:lnTo>
                  <a:lnTo>
                    <a:pt x="906145" y="290321"/>
                  </a:lnTo>
                  <a:lnTo>
                    <a:pt x="869950" y="290321"/>
                  </a:lnTo>
                  <a:lnTo>
                    <a:pt x="869950" y="428625"/>
                  </a:lnTo>
                  <a:lnTo>
                    <a:pt x="869950" y="430910"/>
                  </a:lnTo>
                  <a:lnTo>
                    <a:pt x="869188" y="432942"/>
                  </a:lnTo>
                  <a:lnTo>
                    <a:pt x="847216" y="441705"/>
                  </a:lnTo>
                  <a:lnTo>
                    <a:pt x="841628" y="442340"/>
                  </a:lnTo>
                  <a:lnTo>
                    <a:pt x="834389" y="442721"/>
                  </a:lnTo>
                  <a:lnTo>
                    <a:pt x="825753" y="442721"/>
                  </a:lnTo>
                  <a:lnTo>
                    <a:pt x="817245" y="442721"/>
                  </a:lnTo>
                  <a:lnTo>
                    <a:pt x="790955" y="439038"/>
                  </a:lnTo>
                  <a:lnTo>
                    <a:pt x="787526" y="437895"/>
                  </a:lnTo>
                  <a:lnTo>
                    <a:pt x="785240" y="436499"/>
                  </a:lnTo>
                  <a:lnTo>
                    <a:pt x="783844" y="434720"/>
                  </a:lnTo>
                  <a:lnTo>
                    <a:pt x="782574" y="432942"/>
                  </a:lnTo>
                  <a:lnTo>
                    <a:pt x="781812" y="430910"/>
                  </a:lnTo>
                  <a:lnTo>
                    <a:pt x="781812" y="428625"/>
                  </a:lnTo>
                  <a:lnTo>
                    <a:pt x="781812" y="38862"/>
                  </a:lnTo>
                  <a:lnTo>
                    <a:pt x="781812" y="28320"/>
                  </a:lnTo>
                  <a:lnTo>
                    <a:pt x="784605" y="20446"/>
                  </a:lnTo>
                  <a:lnTo>
                    <a:pt x="790066" y="15239"/>
                  </a:lnTo>
                  <a:lnTo>
                    <a:pt x="795527" y="10032"/>
                  </a:lnTo>
                  <a:lnTo>
                    <a:pt x="802766" y="7365"/>
                  </a:lnTo>
                  <a:lnTo>
                    <a:pt x="811657" y="7365"/>
                  </a:lnTo>
                  <a:close/>
                </a:path>
                <a:path w="1495425" h="448310">
                  <a:moveTo>
                    <a:pt x="33147" y="7365"/>
                  </a:moveTo>
                  <a:lnTo>
                    <a:pt x="90804" y="7365"/>
                  </a:lnTo>
                  <a:lnTo>
                    <a:pt x="98236" y="7530"/>
                  </a:lnTo>
                  <a:lnTo>
                    <a:pt x="136398" y="18287"/>
                  </a:lnTo>
                  <a:lnTo>
                    <a:pt x="157037" y="50514"/>
                  </a:lnTo>
                  <a:lnTo>
                    <a:pt x="159130" y="57276"/>
                  </a:lnTo>
                  <a:lnTo>
                    <a:pt x="252857" y="315467"/>
                  </a:lnTo>
                  <a:lnTo>
                    <a:pt x="254253" y="315467"/>
                  </a:lnTo>
                  <a:lnTo>
                    <a:pt x="351282" y="57912"/>
                  </a:lnTo>
                  <a:lnTo>
                    <a:pt x="353520" y="51147"/>
                  </a:lnTo>
                  <a:lnTo>
                    <a:pt x="355853" y="44942"/>
                  </a:lnTo>
                  <a:lnTo>
                    <a:pt x="382904" y="11556"/>
                  </a:lnTo>
                  <a:lnTo>
                    <a:pt x="389127" y="9905"/>
                  </a:lnTo>
                  <a:lnTo>
                    <a:pt x="395350" y="8254"/>
                  </a:lnTo>
                  <a:lnTo>
                    <a:pt x="402716" y="7365"/>
                  </a:lnTo>
                  <a:lnTo>
                    <a:pt x="410972" y="7365"/>
                  </a:lnTo>
                  <a:lnTo>
                    <a:pt x="470153" y="7365"/>
                  </a:lnTo>
                  <a:lnTo>
                    <a:pt x="476250" y="7365"/>
                  </a:lnTo>
                  <a:lnTo>
                    <a:pt x="481457" y="8127"/>
                  </a:lnTo>
                  <a:lnTo>
                    <a:pt x="485775" y="9778"/>
                  </a:lnTo>
                  <a:lnTo>
                    <a:pt x="490092" y="11302"/>
                  </a:lnTo>
                  <a:lnTo>
                    <a:pt x="493649" y="13588"/>
                  </a:lnTo>
                  <a:lnTo>
                    <a:pt x="496442" y="16637"/>
                  </a:lnTo>
                  <a:lnTo>
                    <a:pt x="499237" y="19557"/>
                  </a:lnTo>
                  <a:lnTo>
                    <a:pt x="501396" y="23240"/>
                  </a:lnTo>
                  <a:lnTo>
                    <a:pt x="502792" y="27685"/>
                  </a:lnTo>
                  <a:lnTo>
                    <a:pt x="504316" y="32003"/>
                  </a:lnTo>
                  <a:lnTo>
                    <a:pt x="505078" y="36956"/>
                  </a:lnTo>
                  <a:lnTo>
                    <a:pt x="505078" y="42544"/>
                  </a:lnTo>
                  <a:lnTo>
                    <a:pt x="505078" y="428625"/>
                  </a:lnTo>
                  <a:lnTo>
                    <a:pt x="505078" y="430910"/>
                  </a:lnTo>
                  <a:lnTo>
                    <a:pt x="504444" y="432942"/>
                  </a:lnTo>
                  <a:lnTo>
                    <a:pt x="503174" y="434720"/>
                  </a:lnTo>
                  <a:lnTo>
                    <a:pt x="501903" y="436499"/>
                  </a:lnTo>
                  <a:lnTo>
                    <a:pt x="499745" y="437895"/>
                  </a:lnTo>
                  <a:lnTo>
                    <a:pt x="496442" y="439038"/>
                  </a:lnTo>
                  <a:lnTo>
                    <a:pt x="493267" y="440181"/>
                  </a:lnTo>
                  <a:lnTo>
                    <a:pt x="488950" y="441070"/>
                  </a:lnTo>
                  <a:lnTo>
                    <a:pt x="483615" y="441705"/>
                  </a:lnTo>
                  <a:lnTo>
                    <a:pt x="478282" y="442340"/>
                  </a:lnTo>
                  <a:lnTo>
                    <a:pt x="471424" y="442721"/>
                  </a:lnTo>
                  <a:lnTo>
                    <a:pt x="463169" y="442721"/>
                  </a:lnTo>
                  <a:lnTo>
                    <a:pt x="455167" y="442721"/>
                  </a:lnTo>
                  <a:lnTo>
                    <a:pt x="430402" y="439038"/>
                  </a:lnTo>
                  <a:lnTo>
                    <a:pt x="427227" y="437895"/>
                  </a:lnTo>
                  <a:lnTo>
                    <a:pt x="424941" y="436499"/>
                  </a:lnTo>
                  <a:lnTo>
                    <a:pt x="423672" y="434720"/>
                  </a:lnTo>
                  <a:lnTo>
                    <a:pt x="422275" y="432942"/>
                  </a:lnTo>
                  <a:lnTo>
                    <a:pt x="421639" y="430910"/>
                  </a:lnTo>
                  <a:lnTo>
                    <a:pt x="421639" y="428625"/>
                  </a:lnTo>
                  <a:lnTo>
                    <a:pt x="421639" y="76072"/>
                  </a:lnTo>
                  <a:lnTo>
                    <a:pt x="421004" y="76072"/>
                  </a:lnTo>
                  <a:lnTo>
                    <a:pt x="295401" y="428243"/>
                  </a:lnTo>
                  <a:lnTo>
                    <a:pt x="294513" y="431164"/>
                  </a:lnTo>
                  <a:lnTo>
                    <a:pt x="293115" y="433577"/>
                  </a:lnTo>
                  <a:lnTo>
                    <a:pt x="291084" y="435482"/>
                  </a:lnTo>
                  <a:lnTo>
                    <a:pt x="289051" y="437388"/>
                  </a:lnTo>
                  <a:lnTo>
                    <a:pt x="286258" y="438912"/>
                  </a:lnTo>
                  <a:lnTo>
                    <a:pt x="282828" y="440054"/>
                  </a:lnTo>
                  <a:lnTo>
                    <a:pt x="279400" y="441197"/>
                  </a:lnTo>
                  <a:lnTo>
                    <a:pt x="274954" y="441832"/>
                  </a:lnTo>
                  <a:lnTo>
                    <a:pt x="269621" y="442213"/>
                  </a:lnTo>
                  <a:lnTo>
                    <a:pt x="264287" y="442594"/>
                  </a:lnTo>
                  <a:lnTo>
                    <a:pt x="257810" y="442721"/>
                  </a:lnTo>
                  <a:lnTo>
                    <a:pt x="250189" y="442721"/>
                  </a:lnTo>
                  <a:lnTo>
                    <a:pt x="242570" y="442721"/>
                  </a:lnTo>
                  <a:lnTo>
                    <a:pt x="236092" y="442467"/>
                  </a:lnTo>
                  <a:lnTo>
                    <a:pt x="230759" y="441832"/>
                  </a:lnTo>
                  <a:lnTo>
                    <a:pt x="225425" y="441325"/>
                  </a:lnTo>
                  <a:lnTo>
                    <a:pt x="220979" y="440435"/>
                  </a:lnTo>
                  <a:lnTo>
                    <a:pt x="217550" y="439165"/>
                  </a:lnTo>
                  <a:lnTo>
                    <a:pt x="214122" y="438022"/>
                  </a:lnTo>
                  <a:lnTo>
                    <a:pt x="205359" y="428243"/>
                  </a:lnTo>
                  <a:lnTo>
                    <a:pt x="84074" y="76072"/>
                  </a:lnTo>
                  <a:lnTo>
                    <a:pt x="83438" y="76072"/>
                  </a:lnTo>
                  <a:lnTo>
                    <a:pt x="83438" y="428625"/>
                  </a:lnTo>
                  <a:lnTo>
                    <a:pt x="83438" y="430910"/>
                  </a:lnTo>
                  <a:lnTo>
                    <a:pt x="82803" y="432942"/>
                  </a:lnTo>
                  <a:lnTo>
                    <a:pt x="81534" y="434720"/>
                  </a:lnTo>
                  <a:lnTo>
                    <a:pt x="80390" y="436499"/>
                  </a:lnTo>
                  <a:lnTo>
                    <a:pt x="78104" y="437895"/>
                  </a:lnTo>
                  <a:lnTo>
                    <a:pt x="74675" y="439038"/>
                  </a:lnTo>
                  <a:lnTo>
                    <a:pt x="71374" y="440181"/>
                  </a:lnTo>
                  <a:lnTo>
                    <a:pt x="67055" y="441070"/>
                  </a:lnTo>
                  <a:lnTo>
                    <a:pt x="61849" y="441705"/>
                  </a:lnTo>
                  <a:lnTo>
                    <a:pt x="56641" y="442340"/>
                  </a:lnTo>
                  <a:lnTo>
                    <a:pt x="49784" y="442721"/>
                  </a:lnTo>
                  <a:lnTo>
                    <a:pt x="41528" y="442721"/>
                  </a:lnTo>
                  <a:lnTo>
                    <a:pt x="33527" y="442721"/>
                  </a:lnTo>
                  <a:lnTo>
                    <a:pt x="26797" y="442340"/>
                  </a:lnTo>
                  <a:lnTo>
                    <a:pt x="21462" y="441705"/>
                  </a:lnTo>
                  <a:lnTo>
                    <a:pt x="16128" y="441070"/>
                  </a:lnTo>
                  <a:lnTo>
                    <a:pt x="11811" y="440181"/>
                  </a:lnTo>
                  <a:lnTo>
                    <a:pt x="8636" y="439038"/>
                  </a:lnTo>
                  <a:lnTo>
                    <a:pt x="5334" y="437895"/>
                  </a:lnTo>
                  <a:lnTo>
                    <a:pt x="3175" y="436499"/>
                  </a:lnTo>
                  <a:lnTo>
                    <a:pt x="1904" y="434720"/>
                  </a:lnTo>
                  <a:lnTo>
                    <a:pt x="635" y="432942"/>
                  </a:lnTo>
                  <a:lnTo>
                    <a:pt x="0" y="430910"/>
                  </a:lnTo>
                  <a:lnTo>
                    <a:pt x="0" y="428625"/>
                  </a:lnTo>
                  <a:lnTo>
                    <a:pt x="0" y="42544"/>
                  </a:lnTo>
                  <a:lnTo>
                    <a:pt x="19621" y="9636"/>
                  </a:lnTo>
                  <a:lnTo>
                    <a:pt x="26003" y="7935"/>
                  </a:lnTo>
                  <a:lnTo>
                    <a:pt x="33147" y="7365"/>
                  </a:lnTo>
                  <a:close/>
                </a:path>
                <a:path w="1495425" h="448310">
                  <a:moveTo>
                    <a:pt x="643127" y="5333"/>
                  </a:moveTo>
                  <a:lnTo>
                    <a:pt x="651890" y="5333"/>
                  </a:lnTo>
                  <a:lnTo>
                    <a:pt x="659002" y="5714"/>
                  </a:lnTo>
                  <a:lnTo>
                    <a:pt x="664590" y="6350"/>
                  </a:lnTo>
                  <a:lnTo>
                    <a:pt x="670178" y="6984"/>
                  </a:lnTo>
                  <a:lnTo>
                    <a:pt x="685164" y="13462"/>
                  </a:lnTo>
                  <a:lnTo>
                    <a:pt x="686688" y="15239"/>
                  </a:lnTo>
                  <a:lnTo>
                    <a:pt x="687451" y="17144"/>
                  </a:lnTo>
                  <a:lnTo>
                    <a:pt x="687451" y="19430"/>
                  </a:lnTo>
                  <a:lnTo>
                    <a:pt x="687451" y="428625"/>
                  </a:lnTo>
                  <a:lnTo>
                    <a:pt x="687451" y="430910"/>
                  </a:lnTo>
                  <a:lnTo>
                    <a:pt x="686688" y="432942"/>
                  </a:lnTo>
                  <a:lnTo>
                    <a:pt x="685164" y="434720"/>
                  </a:lnTo>
                  <a:lnTo>
                    <a:pt x="683767" y="436499"/>
                  </a:lnTo>
                  <a:lnTo>
                    <a:pt x="664590" y="441705"/>
                  </a:lnTo>
                  <a:lnTo>
                    <a:pt x="659002" y="442340"/>
                  </a:lnTo>
                  <a:lnTo>
                    <a:pt x="651890" y="442721"/>
                  </a:lnTo>
                  <a:lnTo>
                    <a:pt x="643127" y="442721"/>
                  </a:lnTo>
                  <a:lnTo>
                    <a:pt x="634746" y="442721"/>
                  </a:lnTo>
                  <a:lnTo>
                    <a:pt x="627634" y="442340"/>
                  </a:lnTo>
                  <a:lnTo>
                    <a:pt x="621919" y="441705"/>
                  </a:lnTo>
                  <a:lnTo>
                    <a:pt x="616203" y="441070"/>
                  </a:lnTo>
                  <a:lnTo>
                    <a:pt x="601217" y="434720"/>
                  </a:lnTo>
                  <a:lnTo>
                    <a:pt x="599694" y="432942"/>
                  </a:lnTo>
                  <a:lnTo>
                    <a:pt x="598932" y="430910"/>
                  </a:lnTo>
                  <a:lnTo>
                    <a:pt x="598932" y="428625"/>
                  </a:lnTo>
                  <a:lnTo>
                    <a:pt x="598932" y="19430"/>
                  </a:lnTo>
                  <a:lnTo>
                    <a:pt x="598932" y="17144"/>
                  </a:lnTo>
                  <a:lnTo>
                    <a:pt x="599694" y="15239"/>
                  </a:lnTo>
                  <a:lnTo>
                    <a:pt x="601217" y="13462"/>
                  </a:lnTo>
                  <a:lnTo>
                    <a:pt x="602614" y="11683"/>
                  </a:lnTo>
                  <a:lnTo>
                    <a:pt x="622046" y="6350"/>
                  </a:lnTo>
                  <a:lnTo>
                    <a:pt x="627634" y="5714"/>
                  </a:lnTo>
                  <a:lnTo>
                    <a:pt x="634746" y="5333"/>
                  </a:lnTo>
                  <a:lnTo>
                    <a:pt x="643127" y="5333"/>
                  </a:lnTo>
                  <a:close/>
                </a:path>
                <a:path w="1495425" h="448310">
                  <a:moveTo>
                    <a:pt x="1350517" y="0"/>
                  </a:moveTo>
                  <a:lnTo>
                    <a:pt x="1389915" y="2143"/>
                  </a:lnTo>
                  <a:lnTo>
                    <a:pt x="1433133" y="10560"/>
                  </a:lnTo>
                  <a:lnTo>
                    <a:pt x="1470786" y="25145"/>
                  </a:lnTo>
                  <a:lnTo>
                    <a:pt x="1486661" y="36194"/>
                  </a:lnTo>
                  <a:lnTo>
                    <a:pt x="1489709" y="39369"/>
                  </a:lnTo>
                  <a:lnTo>
                    <a:pt x="1491869" y="43687"/>
                  </a:lnTo>
                  <a:lnTo>
                    <a:pt x="1493266" y="49402"/>
                  </a:lnTo>
                  <a:lnTo>
                    <a:pt x="1494535" y="55117"/>
                  </a:lnTo>
                  <a:lnTo>
                    <a:pt x="1495171" y="63500"/>
                  </a:lnTo>
                  <a:lnTo>
                    <a:pt x="1495171" y="74675"/>
                  </a:lnTo>
                  <a:lnTo>
                    <a:pt x="1495171" y="81152"/>
                  </a:lnTo>
                  <a:lnTo>
                    <a:pt x="1488313" y="108457"/>
                  </a:lnTo>
                  <a:lnTo>
                    <a:pt x="1486916" y="109600"/>
                  </a:lnTo>
                  <a:lnTo>
                    <a:pt x="1485138" y="110235"/>
                  </a:lnTo>
                  <a:lnTo>
                    <a:pt x="1483105" y="110235"/>
                  </a:lnTo>
                  <a:lnTo>
                    <a:pt x="1480311" y="110235"/>
                  </a:lnTo>
                  <a:lnTo>
                    <a:pt x="1475613" y="108203"/>
                  </a:lnTo>
                  <a:lnTo>
                    <a:pt x="1469135" y="104139"/>
                  </a:lnTo>
                  <a:lnTo>
                    <a:pt x="1463875" y="101095"/>
                  </a:lnTo>
                  <a:lnTo>
                    <a:pt x="1425702" y="84280"/>
                  </a:lnTo>
                  <a:lnTo>
                    <a:pt x="1380902" y="73517"/>
                  </a:lnTo>
                  <a:lnTo>
                    <a:pt x="1353185" y="72008"/>
                  </a:lnTo>
                  <a:lnTo>
                    <a:pt x="1337847" y="72697"/>
                  </a:lnTo>
                  <a:lnTo>
                    <a:pt x="1296289" y="82930"/>
                  </a:lnTo>
                  <a:lnTo>
                    <a:pt x="1262249" y="104308"/>
                  </a:lnTo>
                  <a:lnTo>
                    <a:pt x="1236726" y="135651"/>
                  </a:lnTo>
                  <a:lnTo>
                    <a:pt x="1220727" y="175904"/>
                  </a:lnTo>
                  <a:lnTo>
                    <a:pt x="1215263" y="223392"/>
                  </a:lnTo>
                  <a:lnTo>
                    <a:pt x="1215882" y="241417"/>
                  </a:lnTo>
                  <a:lnTo>
                    <a:pt x="1225169" y="288797"/>
                  </a:lnTo>
                  <a:lnTo>
                    <a:pt x="1244367" y="326070"/>
                  </a:lnTo>
                  <a:lnTo>
                    <a:pt x="1272365" y="352964"/>
                  </a:lnTo>
                  <a:lnTo>
                    <a:pt x="1308262" y="369258"/>
                  </a:lnTo>
                  <a:lnTo>
                    <a:pt x="1350517" y="374776"/>
                  </a:lnTo>
                  <a:lnTo>
                    <a:pt x="1357903" y="374562"/>
                  </a:lnTo>
                  <a:lnTo>
                    <a:pt x="1400194" y="364454"/>
                  </a:lnTo>
                  <a:lnTo>
                    <a:pt x="1406525" y="260857"/>
                  </a:lnTo>
                  <a:lnTo>
                    <a:pt x="1324483" y="260857"/>
                  </a:lnTo>
                  <a:lnTo>
                    <a:pt x="1320419" y="260857"/>
                  </a:lnTo>
                  <a:lnTo>
                    <a:pt x="1311655" y="227710"/>
                  </a:lnTo>
                  <a:lnTo>
                    <a:pt x="1311655" y="221487"/>
                  </a:lnTo>
                  <a:lnTo>
                    <a:pt x="1315085" y="201802"/>
                  </a:lnTo>
                  <a:lnTo>
                    <a:pt x="1316227" y="199262"/>
                  </a:lnTo>
                  <a:lnTo>
                    <a:pt x="1317498" y="197357"/>
                  </a:lnTo>
                  <a:lnTo>
                    <a:pt x="1319022" y="196087"/>
                  </a:lnTo>
                  <a:lnTo>
                    <a:pt x="1320673" y="194817"/>
                  </a:lnTo>
                  <a:lnTo>
                    <a:pt x="1322451" y="194182"/>
                  </a:lnTo>
                  <a:lnTo>
                    <a:pt x="1324483" y="194182"/>
                  </a:lnTo>
                  <a:lnTo>
                    <a:pt x="1470786" y="194182"/>
                  </a:lnTo>
                  <a:lnTo>
                    <a:pt x="1474343" y="194182"/>
                  </a:lnTo>
                  <a:lnTo>
                    <a:pt x="1477518" y="194817"/>
                  </a:lnTo>
                  <a:lnTo>
                    <a:pt x="1480311" y="196087"/>
                  </a:lnTo>
                  <a:lnTo>
                    <a:pt x="1483105" y="197357"/>
                  </a:lnTo>
                  <a:lnTo>
                    <a:pt x="1494154" y="217931"/>
                  </a:lnTo>
                  <a:lnTo>
                    <a:pt x="1494154" y="222376"/>
                  </a:lnTo>
                  <a:lnTo>
                    <a:pt x="1494154" y="394842"/>
                  </a:lnTo>
                  <a:lnTo>
                    <a:pt x="1494154" y="401574"/>
                  </a:lnTo>
                  <a:lnTo>
                    <a:pt x="1493011" y="407415"/>
                  </a:lnTo>
                  <a:lnTo>
                    <a:pt x="1457013" y="430986"/>
                  </a:lnTo>
                  <a:lnTo>
                    <a:pt x="1416050" y="441325"/>
                  </a:lnTo>
                  <a:lnTo>
                    <a:pt x="1372411" y="447145"/>
                  </a:lnTo>
                  <a:lnTo>
                    <a:pt x="1345819" y="448055"/>
                  </a:lnTo>
                  <a:lnTo>
                    <a:pt x="1320579" y="447127"/>
                  </a:lnTo>
                  <a:lnTo>
                    <a:pt x="1274149" y="439697"/>
                  </a:lnTo>
                  <a:lnTo>
                    <a:pt x="1233215" y="424860"/>
                  </a:lnTo>
                  <a:lnTo>
                    <a:pt x="1198493" y="403282"/>
                  </a:lnTo>
                  <a:lnTo>
                    <a:pt x="1170080" y="375060"/>
                  </a:lnTo>
                  <a:lnTo>
                    <a:pt x="1148312" y="340528"/>
                  </a:lnTo>
                  <a:lnTo>
                    <a:pt x="1133357" y="299950"/>
                  </a:lnTo>
                  <a:lnTo>
                    <a:pt x="1125789" y="253849"/>
                  </a:lnTo>
                  <a:lnTo>
                    <a:pt x="1124839" y="228726"/>
                  </a:lnTo>
                  <a:lnTo>
                    <a:pt x="1125841" y="202818"/>
                  </a:lnTo>
                  <a:lnTo>
                    <a:pt x="1133893" y="155003"/>
                  </a:lnTo>
                  <a:lnTo>
                    <a:pt x="1149822" y="112736"/>
                  </a:lnTo>
                  <a:lnTo>
                    <a:pt x="1172579" y="76731"/>
                  </a:lnTo>
                  <a:lnTo>
                    <a:pt x="1201959" y="47180"/>
                  </a:lnTo>
                  <a:lnTo>
                    <a:pt x="1237583" y="24511"/>
                  </a:lnTo>
                  <a:lnTo>
                    <a:pt x="1279062" y="8840"/>
                  </a:lnTo>
                  <a:lnTo>
                    <a:pt x="1325493" y="978"/>
                  </a:lnTo>
                  <a:lnTo>
                    <a:pt x="1350517" y="0"/>
                  </a:lnTo>
                  <a:close/>
                </a:path>
              </a:pathLst>
            </a:custGeom>
            <a:ln w="12192">
              <a:solidFill>
                <a:srgbClr val="5B9BD4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767438" y="1503902"/>
            <a:ext cx="1804035" cy="1386364"/>
            <a:chOff x="1023251" y="862202"/>
            <a:chExt cx="2405380" cy="1848485"/>
          </a:xfrm>
        </p:grpSpPr>
        <p:sp>
          <p:nvSpPr>
            <p:cNvPr id="13" name="object 13"/>
            <p:cNvSpPr/>
            <p:nvPr/>
          </p:nvSpPr>
          <p:spPr>
            <a:xfrm>
              <a:off x="1029601" y="868552"/>
              <a:ext cx="2392680" cy="1835785"/>
            </a:xfrm>
            <a:custGeom>
              <a:avLst/>
              <a:gdLst/>
              <a:ahLst/>
              <a:cxnLst/>
              <a:rect l="l" t="t" r="r" b="b"/>
              <a:pathLst>
                <a:path w="2392679" h="1835785">
                  <a:moveTo>
                    <a:pt x="352031" y="0"/>
                  </a:moveTo>
                  <a:lnTo>
                    <a:pt x="0" y="622300"/>
                  </a:lnTo>
                  <a:lnTo>
                    <a:pt x="1594345" y="1524254"/>
                  </a:lnTo>
                  <a:lnTo>
                    <a:pt x="1418323" y="1835277"/>
                  </a:lnTo>
                  <a:lnTo>
                    <a:pt x="2392540" y="1565021"/>
                  </a:lnTo>
                  <a:lnTo>
                    <a:pt x="2122284" y="590804"/>
                  </a:lnTo>
                  <a:lnTo>
                    <a:pt x="1946389" y="901954"/>
                  </a:lnTo>
                  <a:lnTo>
                    <a:pt x="352031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4" name="object 14"/>
            <p:cNvSpPr/>
            <p:nvPr/>
          </p:nvSpPr>
          <p:spPr>
            <a:xfrm>
              <a:off x="1029601" y="868552"/>
              <a:ext cx="2392680" cy="1835785"/>
            </a:xfrm>
            <a:custGeom>
              <a:avLst/>
              <a:gdLst/>
              <a:ahLst/>
              <a:cxnLst/>
              <a:rect l="l" t="t" r="r" b="b"/>
              <a:pathLst>
                <a:path w="2392679" h="1835785">
                  <a:moveTo>
                    <a:pt x="1418323" y="1835277"/>
                  </a:moveTo>
                  <a:lnTo>
                    <a:pt x="1594345" y="1524254"/>
                  </a:lnTo>
                  <a:lnTo>
                    <a:pt x="0" y="622300"/>
                  </a:lnTo>
                  <a:lnTo>
                    <a:pt x="352031" y="0"/>
                  </a:lnTo>
                  <a:lnTo>
                    <a:pt x="1946389" y="901954"/>
                  </a:lnTo>
                  <a:lnTo>
                    <a:pt x="2122284" y="590804"/>
                  </a:lnTo>
                  <a:lnTo>
                    <a:pt x="2392540" y="1565021"/>
                  </a:lnTo>
                  <a:lnTo>
                    <a:pt x="1418323" y="1835277"/>
                  </a:lnTo>
                  <a:close/>
                </a:path>
              </a:pathLst>
            </a:custGeom>
            <a:ln w="12700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pic>
          <p:nvPicPr>
            <p:cNvPr id="15" name="object 1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395348" y="1150238"/>
              <a:ext cx="932814" cy="823976"/>
            </a:xfrm>
            <a:prstGeom prst="rect">
              <a:avLst/>
            </a:prstGeom>
          </p:spPr>
        </p:pic>
      </p:grpSp>
      <p:grpSp>
        <p:nvGrpSpPr>
          <p:cNvPr id="16" name="object 16"/>
          <p:cNvGrpSpPr/>
          <p:nvPr/>
        </p:nvGrpSpPr>
        <p:grpSpPr>
          <a:xfrm>
            <a:off x="1004983" y="4174807"/>
            <a:ext cx="1739265" cy="1447800"/>
            <a:chOff x="1339977" y="4423409"/>
            <a:chExt cx="2319020" cy="1930400"/>
          </a:xfrm>
        </p:grpSpPr>
        <p:sp>
          <p:nvSpPr>
            <p:cNvPr id="17" name="object 17"/>
            <p:cNvSpPr/>
            <p:nvPr/>
          </p:nvSpPr>
          <p:spPr>
            <a:xfrm>
              <a:off x="1346327" y="4429759"/>
              <a:ext cx="2306320" cy="1917700"/>
            </a:xfrm>
            <a:custGeom>
              <a:avLst/>
              <a:gdLst/>
              <a:ahLst/>
              <a:cxnLst/>
              <a:rect l="l" t="t" r="r" b="b"/>
              <a:pathLst>
                <a:path w="2306320" h="1917700">
                  <a:moveTo>
                    <a:pt x="1312798" y="0"/>
                  </a:moveTo>
                  <a:lnTo>
                    <a:pt x="1513967" y="295401"/>
                  </a:lnTo>
                  <a:lnTo>
                    <a:pt x="0" y="1326514"/>
                  </a:lnTo>
                  <a:lnTo>
                    <a:pt x="402335" y="1917395"/>
                  </a:lnTo>
                  <a:lnTo>
                    <a:pt x="1916430" y="886332"/>
                  </a:lnTo>
                  <a:lnTo>
                    <a:pt x="2117598" y="1181773"/>
                  </a:lnTo>
                  <a:lnTo>
                    <a:pt x="2306066" y="188467"/>
                  </a:lnTo>
                  <a:lnTo>
                    <a:pt x="1312798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8" name="object 18"/>
            <p:cNvSpPr/>
            <p:nvPr/>
          </p:nvSpPr>
          <p:spPr>
            <a:xfrm>
              <a:off x="1346327" y="4429759"/>
              <a:ext cx="2306320" cy="1917700"/>
            </a:xfrm>
            <a:custGeom>
              <a:avLst/>
              <a:gdLst/>
              <a:ahLst/>
              <a:cxnLst/>
              <a:rect l="l" t="t" r="r" b="b"/>
              <a:pathLst>
                <a:path w="2306320" h="1917700">
                  <a:moveTo>
                    <a:pt x="2117598" y="1181773"/>
                  </a:moveTo>
                  <a:lnTo>
                    <a:pt x="1916430" y="886332"/>
                  </a:lnTo>
                  <a:lnTo>
                    <a:pt x="402335" y="1917395"/>
                  </a:lnTo>
                  <a:lnTo>
                    <a:pt x="0" y="1326514"/>
                  </a:lnTo>
                  <a:lnTo>
                    <a:pt x="1513967" y="295401"/>
                  </a:lnTo>
                  <a:lnTo>
                    <a:pt x="1312798" y="0"/>
                  </a:lnTo>
                  <a:lnTo>
                    <a:pt x="2306066" y="188467"/>
                  </a:lnTo>
                  <a:lnTo>
                    <a:pt x="2117598" y="1181773"/>
                  </a:lnTo>
                  <a:close/>
                </a:path>
              </a:pathLst>
            </a:custGeom>
            <a:ln w="12700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pic>
          <p:nvPicPr>
            <p:cNvPr id="19" name="object 1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854962" y="5011381"/>
              <a:ext cx="1164209" cy="775969"/>
            </a:xfrm>
            <a:prstGeom prst="rect">
              <a:avLst/>
            </a:prstGeom>
          </p:spPr>
        </p:pic>
      </p:grpSp>
      <p:grpSp>
        <p:nvGrpSpPr>
          <p:cNvPr id="20" name="object 20"/>
          <p:cNvGrpSpPr/>
          <p:nvPr/>
        </p:nvGrpSpPr>
        <p:grpSpPr>
          <a:xfrm>
            <a:off x="5196650" y="4201859"/>
            <a:ext cx="1760220" cy="1430179"/>
            <a:chOff x="6928866" y="4459478"/>
            <a:chExt cx="2346960" cy="1906905"/>
          </a:xfrm>
        </p:grpSpPr>
        <p:sp>
          <p:nvSpPr>
            <p:cNvPr id="21" name="object 21"/>
            <p:cNvSpPr/>
            <p:nvPr/>
          </p:nvSpPr>
          <p:spPr>
            <a:xfrm>
              <a:off x="6935216" y="4465828"/>
              <a:ext cx="2334260" cy="1894205"/>
            </a:xfrm>
            <a:custGeom>
              <a:avLst/>
              <a:gdLst/>
              <a:ahLst/>
              <a:cxnLst/>
              <a:rect l="l" t="t" r="r" b="b"/>
              <a:pathLst>
                <a:path w="2334259" h="1894204">
                  <a:moveTo>
                    <a:pt x="988313" y="0"/>
                  </a:moveTo>
                  <a:lnTo>
                    <a:pt x="0" y="213233"/>
                  </a:lnTo>
                  <a:lnTo>
                    <a:pt x="213232" y="1201470"/>
                  </a:lnTo>
                  <a:lnTo>
                    <a:pt x="407034" y="901065"/>
                  </a:lnTo>
                  <a:lnTo>
                    <a:pt x="1946275" y="1894065"/>
                  </a:lnTo>
                  <a:lnTo>
                    <a:pt x="2333752" y="1293329"/>
                  </a:lnTo>
                  <a:lnTo>
                    <a:pt x="794511" y="300355"/>
                  </a:lnTo>
                  <a:lnTo>
                    <a:pt x="988313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22" name="object 22"/>
            <p:cNvSpPr/>
            <p:nvPr/>
          </p:nvSpPr>
          <p:spPr>
            <a:xfrm>
              <a:off x="6935216" y="4465828"/>
              <a:ext cx="2334260" cy="1894205"/>
            </a:xfrm>
            <a:custGeom>
              <a:avLst/>
              <a:gdLst/>
              <a:ahLst/>
              <a:cxnLst/>
              <a:rect l="l" t="t" r="r" b="b"/>
              <a:pathLst>
                <a:path w="2334259" h="1894204">
                  <a:moveTo>
                    <a:pt x="988313" y="0"/>
                  </a:moveTo>
                  <a:lnTo>
                    <a:pt x="794511" y="300355"/>
                  </a:lnTo>
                  <a:lnTo>
                    <a:pt x="2333752" y="1293329"/>
                  </a:lnTo>
                  <a:lnTo>
                    <a:pt x="1946275" y="1894065"/>
                  </a:lnTo>
                  <a:lnTo>
                    <a:pt x="407034" y="901065"/>
                  </a:lnTo>
                  <a:lnTo>
                    <a:pt x="213232" y="1201470"/>
                  </a:lnTo>
                  <a:lnTo>
                    <a:pt x="0" y="213233"/>
                  </a:lnTo>
                  <a:lnTo>
                    <a:pt x="988313" y="0"/>
                  </a:lnTo>
                  <a:close/>
                </a:path>
              </a:pathLst>
            </a:custGeom>
            <a:ln w="12700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pic>
          <p:nvPicPr>
            <p:cNvPr id="23" name="object 2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460615" y="4873764"/>
              <a:ext cx="1090549" cy="731520"/>
            </a:xfrm>
            <a:prstGeom prst="rect">
              <a:avLst/>
            </a:prstGeom>
          </p:spPr>
        </p:pic>
      </p:grpSp>
      <p:sp>
        <p:nvSpPr>
          <p:cNvPr id="24" name="object 24"/>
          <p:cNvSpPr txBox="1"/>
          <p:nvPr/>
        </p:nvSpPr>
        <p:spPr>
          <a:xfrm>
            <a:off x="2718816" y="3333083"/>
            <a:ext cx="3554254" cy="21736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350" b="1" spc="-8" dirty="0">
                <a:solidFill>
                  <a:srgbClr val="2D75B6"/>
                </a:solidFill>
                <a:latin typeface="Calibri"/>
                <a:cs typeface="Calibri"/>
              </a:rPr>
              <a:t>MODELO </a:t>
            </a:r>
            <a:r>
              <a:rPr sz="1350" b="1" spc="-4" dirty="0">
                <a:solidFill>
                  <a:srgbClr val="2D75B6"/>
                </a:solidFill>
                <a:latin typeface="Calibri"/>
                <a:cs typeface="Calibri"/>
              </a:rPr>
              <a:t>INTEGRADO</a:t>
            </a:r>
            <a:r>
              <a:rPr sz="1350" b="1" spc="-11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1350" b="1" spc="-4" dirty="0">
                <a:solidFill>
                  <a:srgbClr val="2D75B6"/>
                </a:solidFill>
                <a:latin typeface="Calibri"/>
                <a:cs typeface="Calibri"/>
              </a:rPr>
              <a:t>DE</a:t>
            </a:r>
            <a:r>
              <a:rPr sz="1350" b="1" spc="-11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1350" b="1" spc="-8" dirty="0">
                <a:solidFill>
                  <a:srgbClr val="2D75B6"/>
                </a:solidFill>
                <a:latin typeface="Calibri"/>
                <a:cs typeface="Calibri"/>
              </a:rPr>
              <a:t>PLANEACIÓN </a:t>
            </a:r>
            <a:r>
              <a:rPr sz="1350" b="1" dirty="0">
                <a:solidFill>
                  <a:srgbClr val="2D75B6"/>
                </a:solidFill>
                <a:latin typeface="Calibri"/>
                <a:cs typeface="Calibri"/>
              </a:rPr>
              <a:t>Y</a:t>
            </a:r>
            <a:r>
              <a:rPr sz="1350" b="1" spc="4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1350" b="1" spc="-8" dirty="0">
                <a:solidFill>
                  <a:srgbClr val="2D75B6"/>
                </a:solidFill>
                <a:latin typeface="Calibri"/>
                <a:cs typeface="Calibri"/>
              </a:rPr>
              <a:t>GESTIÓN</a:t>
            </a:r>
            <a:endParaRPr sz="13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526794" y="2126107"/>
            <a:ext cx="304990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800" b="1" spc="-50" dirty="0">
                <a:solidFill>
                  <a:srgbClr val="000066"/>
                </a:solidFill>
                <a:latin typeface="Arial"/>
                <a:cs typeface="Arial"/>
              </a:rPr>
              <a:t>...</a:t>
            </a:r>
            <a:r>
              <a:rPr sz="1800" b="1" spc="-15" dirty="0">
                <a:solidFill>
                  <a:srgbClr val="000066"/>
                </a:solidFill>
                <a:latin typeface="Arial"/>
                <a:cs typeface="Arial"/>
              </a:rPr>
              <a:t>LOS</a:t>
            </a:r>
            <a:r>
              <a:rPr sz="1800" b="1" spc="-8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1800" b="1" spc="-25" dirty="0">
                <a:solidFill>
                  <a:srgbClr val="000066"/>
                </a:solidFill>
                <a:latin typeface="Arial"/>
                <a:cs typeface="Arial"/>
              </a:rPr>
              <a:t>A</a:t>
            </a:r>
            <a:r>
              <a:rPr sz="1800" b="1" spc="40" dirty="0">
                <a:solidFill>
                  <a:srgbClr val="000066"/>
                </a:solidFill>
                <a:latin typeface="Arial"/>
                <a:cs typeface="Arial"/>
              </a:rPr>
              <a:t>R</a:t>
            </a:r>
            <a:r>
              <a:rPr sz="1800" b="1" spc="-204" dirty="0">
                <a:solidFill>
                  <a:srgbClr val="000066"/>
                </a:solidFill>
                <a:latin typeface="Arial"/>
                <a:cs typeface="Arial"/>
              </a:rPr>
              <a:t>C</a:t>
            </a:r>
            <a:r>
              <a:rPr sz="1800" b="1" spc="25" dirty="0">
                <a:solidFill>
                  <a:srgbClr val="000066"/>
                </a:solidFill>
                <a:latin typeface="Arial"/>
                <a:cs typeface="Arial"/>
              </a:rPr>
              <a:t>H</a:t>
            </a:r>
            <a:r>
              <a:rPr sz="1800" b="1" spc="-75" dirty="0">
                <a:solidFill>
                  <a:srgbClr val="000066"/>
                </a:solidFill>
                <a:latin typeface="Arial"/>
                <a:cs typeface="Arial"/>
              </a:rPr>
              <a:t>IV</a:t>
            </a:r>
            <a:r>
              <a:rPr sz="1800" b="1" spc="-120" dirty="0">
                <a:solidFill>
                  <a:srgbClr val="000066"/>
                </a:solidFill>
                <a:latin typeface="Arial"/>
                <a:cs typeface="Arial"/>
              </a:rPr>
              <a:t>O</a:t>
            </a:r>
            <a:r>
              <a:rPr sz="1800" b="1" spc="95" dirty="0">
                <a:solidFill>
                  <a:srgbClr val="000066"/>
                </a:solidFill>
                <a:latin typeface="Arial"/>
                <a:cs typeface="Arial"/>
              </a:rPr>
              <a:t>S</a:t>
            </a:r>
            <a:r>
              <a:rPr sz="1800" b="1" spc="-8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1800" b="1" spc="105" dirty="0">
                <a:solidFill>
                  <a:srgbClr val="000066"/>
                </a:solidFill>
                <a:latin typeface="Arial"/>
                <a:cs typeface="Arial"/>
              </a:rPr>
              <a:t>S</a:t>
            </a:r>
            <a:r>
              <a:rPr sz="1800" b="1" spc="-135" dirty="0">
                <a:solidFill>
                  <a:srgbClr val="000066"/>
                </a:solidFill>
                <a:latin typeface="Arial"/>
                <a:cs typeface="Arial"/>
              </a:rPr>
              <a:t>O</a:t>
            </a:r>
            <a:r>
              <a:rPr sz="1800" b="1" spc="60" dirty="0">
                <a:solidFill>
                  <a:srgbClr val="000066"/>
                </a:solidFill>
                <a:latin typeface="Arial"/>
                <a:cs typeface="Arial"/>
              </a:rPr>
              <a:t>N</a:t>
            </a:r>
            <a:r>
              <a:rPr sz="1800" b="1" spc="-6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000066"/>
                </a:solidFill>
                <a:latin typeface="Arial"/>
                <a:cs typeface="Arial"/>
              </a:rPr>
              <a:t>U</a:t>
            </a:r>
            <a:r>
              <a:rPr sz="1800" b="1" spc="75" dirty="0">
                <a:solidFill>
                  <a:srgbClr val="000066"/>
                </a:solidFill>
                <a:latin typeface="Arial"/>
                <a:cs typeface="Arial"/>
              </a:rPr>
              <a:t>N</a:t>
            </a:r>
            <a:r>
              <a:rPr sz="1800" b="1" spc="-20" dirty="0">
                <a:solidFill>
                  <a:srgbClr val="000066"/>
                </a:solidFill>
                <a:latin typeface="Arial"/>
                <a:cs typeface="Arial"/>
              </a:rPr>
              <a:t>A  </a:t>
            </a:r>
            <a:r>
              <a:rPr sz="1800" b="1" spc="45" dirty="0">
                <a:solidFill>
                  <a:srgbClr val="000066"/>
                </a:solidFill>
                <a:latin typeface="Arial"/>
                <a:cs typeface="Arial"/>
              </a:rPr>
              <a:t>M</a:t>
            </a:r>
            <a:r>
              <a:rPr sz="1800" b="1" spc="-25" dirty="0">
                <a:solidFill>
                  <a:srgbClr val="000066"/>
                </a:solidFill>
                <a:latin typeface="Arial"/>
                <a:cs typeface="Arial"/>
              </a:rPr>
              <a:t>A</a:t>
            </a:r>
            <a:r>
              <a:rPr sz="1800" b="1" spc="-15" dirty="0">
                <a:solidFill>
                  <a:srgbClr val="000066"/>
                </a:solidFill>
                <a:latin typeface="Arial"/>
                <a:cs typeface="Arial"/>
              </a:rPr>
              <a:t>GIST</a:t>
            </a:r>
            <a:r>
              <a:rPr sz="1800" b="1" spc="-5" dirty="0">
                <a:solidFill>
                  <a:srgbClr val="000066"/>
                </a:solidFill>
                <a:latin typeface="Arial"/>
                <a:cs typeface="Arial"/>
              </a:rPr>
              <a:t>R</a:t>
            </a:r>
            <a:r>
              <a:rPr sz="1800" b="1" spc="-45" dirty="0">
                <a:solidFill>
                  <a:srgbClr val="000066"/>
                </a:solidFill>
                <a:latin typeface="Arial"/>
                <a:cs typeface="Arial"/>
              </a:rPr>
              <a:t>A</a:t>
            </a:r>
            <a:r>
              <a:rPr sz="1800" b="1" spc="-50" dirty="0">
                <a:solidFill>
                  <a:srgbClr val="000066"/>
                </a:solidFill>
                <a:latin typeface="Arial"/>
                <a:cs typeface="Arial"/>
              </a:rPr>
              <a:t>T</a:t>
            </a:r>
            <a:r>
              <a:rPr sz="1800" b="1" dirty="0">
                <a:solidFill>
                  <a:srgbClr val="000066"/>
                </a:solidFill>
                <a:latin typeface="Arial"/>
                <a:cs typeface="Arial"/>
              </a:rPr>
              <a:t>UR</a:t>
            </a:r>
            <a:r>
              <a:rPr sz="1800" b="1" spc="-35" dirty="0">
                <a:solidFill>
                  <a:srgbClr val="000066"/>
                </a:solidFill>
                <a:latin typeface="Arial"/>
                <a:cs typeface="Arial"/>
              </a:rPr>
              <a:t>A</a:t>
            </a:r>
            <a:r>
              <a:rPr sz="1800" b="1" spc="-9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1800" b="1" spc="-114" dirty="0">
                <a:solidFill>
                  <a:srgbClr val="000066"/>
                </a:solidFill>
                <a:latin typeface="Arial"/>
                <a:cs typeface="Arial"/>
              </a:rPr>
              <a:t>E</a:t>
            </a:r>
            <a:r>
              <a:rPr sz="1800" b="1" spc="105" dirty="0">
                <a:solidFill>
                  <a:srgbClr val="000066"/>
                </a:solidFill>
                <a:latin typeface="Arial"/>
                <a:cs typeface="Arial"/>
              </a:rPr>
              <a:t>S</a:t>
            </a:r>
            <a:r>
              <a:rPr sz="1800" b="1" spc="-114" dirty="0">
                <a:solidFill>
                  <a:srgbClr val="000066"/>
                </a:solidFill>
                <a:latin typeface="Arial"/>
                <a:cs typeface="Arial"/>
              </a:rPr>
              <a:t>E</a:t>
            </a:r>
            <a:r>
              <a:rPr sz="1800" b="1" spc="-35" dirty="0">
                <a:solidFill>
                  <a:srgbClr val="000066"/>
                </a:solidFill>
                <a:latin typeface="Arial"/>
                <a:cs typeface="Arial"/>
              </a:rPr>
              <a:t>NCIAL  </a:t>
            </a:r>
            <a:r>
              <a:rPr sz="1800" b="1" spc="-215" dirty="0">
                <a:solidFill>
                  <a:srgbClr val="000066"/>
                </a:solidFill>
                <a:latin typeface="Arial"/>
                <a:cs typeface="Arial"/>
              </a:rPr>
              <a:t>P</a:t>
            </a:r>
            <a:r>
              <a:rPr sz="1800" b="1" spc="-25" dirty="0">
                <a:solidFill>
                  <a:srgbClr val="000066"/>
                </a:solidFill>
                <a:latin typeface="Arial"/>
                <a:cs typeface="Arial"/>
              </a:rPr>
              <a:t>A</a:t>
            </a:r>
            <a:r>
              <a:rPr sz="1800" b="1" spc="25" dirty="0">
                <a:solidFill>
                  <a:srgbClr val="000066"/>
                </a:solidFill>
                <a:latin typeface="Arial"/>
                <a:cs typeface="Arial"/>
              </a:rPr>
              <a:t>R</a:t>
            </a:r>
            <a:r>
              <a:rPr sz="1800" b="1" spc="-35" dirty="0">
                <a:solidFill>
                  <a:srgbClr val="000066"/>
                </a:solidFill>
                <a:latin typeface="Arial"/>
                <a:cs typeface="Arial"/>
              </a:rPr>
              <a:t>A</a:t>
            </a:r>
            <a:r>
              <a:rPr sz="1800" b="1" spc="-9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1800" b="1" spc="-114" dirty="0">
                <a:solidFill>
                  <a:srgbClr val="000066"/>
                </a:solidFill>
                <a:latin typeface="Arial"/>
                <a:cs typeface="Arial"/>
              </a:rPr>
              <a:t>E</a:t>
            </a:r>
            <a:r>
              <a:rPr sz="1800" b="1" spc="5" dirty="0">
                <a:solidFill>
                  <a:srgbClr val="000066"/>
                </a:solidFill>
                <a:latin typeface="Arial"/>
                <a:cs typeface="Arial"/>
              </a:rPr>
              <a:t>L</a:t>
            </a:r>
            <a:r>
              <a:rPr sz="1800" b="1" spc="-7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1800" b="1" spc="-110" dirty="0">
                <a:solidFill>
                  <a:srgbClr val="000066"/>
                </a:solidFill>
                <a:latin typeface="Arial"/>
                <a:cs typeface="Arial"/>
              </a:rPr>
              <a:t>F</a:t>
            </a:r>
            <a:r>
              <a:rPr sz="1800" b="1" spc="-10" dirty="0">
                <a:solidFill>
                  <a:srgbClr val="000066"/>
                </a:solidFill>
                <a:latin typeface="Arial"/>
                <a:cs typeface="Arial"/>
              </a:rPr>
              <a:t>U</a:t>
            </a:r>
            <a:r>
              <a:rPr sz="1800" b="1" spc="75" dirty="0">
                <a:solidFill>
                  <a:srgbClr val="000066"/>
                </a:solidFill>
                <a:latin typeface="Arial"/>
                <a:cs typeface="Arial"/>
              </a:rPr>
              <a:t>N</a:t>
            </a:r>
            <a:r>
              <a:rPr sz="1800" b="1" spc="-204" dirty="0">
                <a:solidFill>
                  <a:srgbClr val="000066"/>
                </a:solidFill>
                <a:latin typeface="Arial"/>
                <a:cs typeface="Arial"/>
              </a:rPr>
              <a:t>C</a:t>
            </a:r>
            <a:r>
              <a:rPr sz="1800" b="1" spc="-25" dirty="0">
                <a:solidFill>
                  <a:srgbClr val="000066"/>
                </a:solidFill>
                <a:latin typeface="Arial"/>
                <a:cs typeface="Arial"/>
              </a:rPr>
              <a:t>I</a:t>
            </a:r>
            <a:r>
              <a:rPr sz="1800" b="1" spc="-150" dirty="0">
                <a:solidFill>
                  <a:srgbClr val="000066"/>
                </a:solidFill>
                <a:latin typeface="Arial"/>
                <a:cs typeface="Arial"/>
              </a:rPr>
              <a:t>O</a:t>
            </a:r>
            <a:r>
              <a:rPr sz="1800" b="1" spc="-30" dirty="0">
                <a:solidFill>
                  <a:srgbClr val="000066"/>
                </a:solidFill>
                <a:latin typeface="Arial"/>
                <a:cs typeface="Arial"/>
              </a:rPr>
              <a:t>NAMIENTO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526794" y="3052648"/>
            <a:ext cx="252920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70" dirty="0">
                <a:solidFill>
                  <a:srgbClr val="000066"/>
                </a:solidFill>
              </a:rPr>
              <a:t>D</a:t>
            </a:r>
            <a:r>
              <a:rPr sz="1800" spc="-125" dirty="0">
                <a:solidFill>
                  <a:srgbClr val="000066"/>
                </a:solidFill>
              </a:rPr>
              <a:t>E</a:t>
            </a:r>
            <a:r>
              <a:rPr sz="1800" spc="-70" dirty="0">
                <a:solidFill>
                  <a:srgbClr val="000066"/>
                </a:solidFill>
              </a:rPr>
              <a:t> </a:t>
            </a:r>
            <a:r>
              <a:rPr sz="1800" spc="-10" dirty="0">
                <a:solidFill>
                  <a:srgbClr val="000066"/>
                </a:solidFill>
              </a:rPr>
              <a:t>U</a:t>
            </a:r>
            <a:r>
              <a:rPr sz="1800" spc="60" dirty="0">
                <a:solidFill>
                  <a:srgbClr val="000066"/>
                </a:solidFill>
              </a:rPr>
              <a:t>N</a:t>
            </a:r>
            <a:r>
              <a:rPr sz="1800" spc="-55" dirty="0">
                <a:solidFill>
                  <a:srgbClr val="000066"/>
                </a:solidFill>
              </a:rPr>
              <a:t> </a:t>
            </a:r>
            <a:r>
              <a:rPr sz="1800" spc="-114" dirty="0">
                <a:solidFill>
                  <a:srgbClr val="000066"/>
                </a:solidFill>
              </a:rPr>
              <a:t>E</a:t>
            </a:r>
            <a:r>
              <a:rPr sz="1800" spc="100" dirty="0">
                <a:solidFill>
                  <a:srgbClr val="000066"/>
                </a:solidFill>
              </a:rPr>
              <a:t>S</a:t>
            </a:r>
            <a:r>
              <a:rPr sz="1800" spc="-25" dirty="0">
                <a:solidFill>
                  <a:srgbClr val="000066"/>
                </a:solidFill>
              </a:rPr>
              <a:t>T</a:t>
            </a:r>
            <a:r>
              <a:rPr sz="1800" spc="-110" dirty="0">
                <a:solidFill>
                  <a:srgbClr val="000066"/>
                </a:solidFill>
              </a:rPr>
              <a:t>A</a:t>
            </a:r>
            <a:r>
              <a:rPr sz="1800" spc="-100" dirty="0">
                <a:solidFill>
                  <a:srgbClr val="000066"/>
                </a:solidFill>
              </a:rPr>
              <a:t>D</a:t>
            </a:r>
            <a:r>
              <a:rPr sz="1800" spc="-145" dirty="0">
                <a:solidFill>
                  <a:srgbClr val="000066"/>
                </a:solidFill>
              </a:rPr>
              <a:t>O</a:t>
            </a:r>
            <a:r>
              <a:rPr sz="1800" spc="-105" dirty="0">
                <a:solidFill>
                  <a:srgbClr val="000066"/>
                </a:solidFill>
              </a:rPr>
              <a:t> </a:t>
            </a:r>
            <a:r>
              <a:rPr sz="1800" spc="-25" dirty="0">
                <a:solidFill>
                  <a:srgbClr val="000066"/>
                </a:solidFill>
              </a:rPr>
              <a:t>I</a:t>
            </a:r>
            <a:r>
              <a:rPr sz="1800" spc="-170" dirty="0">
                <a:solidFill>
                  <a:srgbClr val="000066"/>
                </a:solidFill>
              </a:rPr>
              <a:t>D</a:t>
            </a:r>
            <a:r>
              <a:rPr sz="1800" spc="-114" dirty="0">
                <a:solidFill>
                  <a:srgbClr val="000066"/>
                </a:solidFill>
              </a:rPr>
              <a:t>E</a:t>
            </a:r>
            <a:r>
              <a:rPr sz="1800" spc="-40" dirty="0">
                <a:solidFill>
                  <a:srgbClr val="000066"/>
                </a:solidFill>
              </a:rPr>
              <a:t>AL</a:t>
            </a:r>
            <a:r>
              <a:rPr sz="1800" spc="-10" dirty="0">
                <a:solidFill>
                  <a:srgbClr val="000066"/>
                </a:solidFill>
              </a:rPr>
              <a:t>.</a:t>
            </a:r>
            <a:r>
              <a:rPr sz="1800" spc="-55" dirty="0">
                <a:solidFill>
                  <a:srgbClr val="000066"/>
                </a:solidFill>
              </a:rPr>
              <a:t>..</a:t>
            </a:r>
            <a:endParaRPr sz="1800"/>
          </a:p>
        </p:txBody>
      </p:sp>
      <p:sp>
        <p:nvSpPr>
          <p:cNvPr id="5" name="object 5"/>
          <p:cNvSpPr txBox="1"/>
          <p:nvPr/>
        </p:nvSpPr>
        <p:spPr>
          <a:xfrm>
            <a:off x="3355975" y="3779901"/>
            <a:ext cx="158813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204" dirty="0">
                <a:solidFill>
                  <a:srgbClr val="000066"/>
                </a:solidFill>
                <a:latin typeface="Arial"/>
                <a:cs typeface="Arial"/>
              </a:rPr>
              <a:t>Aristóteles</a:t>
            </a:r>
            <a:endParaRPr sz="28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2774" y="56260"/>
            <a:ext cx="9041765" cy="6442075"/>
          </a:xfrm>
          <a:custGeom>
            <a:avLst/>
            <a:gdLst/>
            <a:ahLst/>
            <a:cxnLst/>
            <a:rect l="l" t="t" r="r" b="b"/>
            <a:pathLst>
              <a:path w="9041765" h="6442075">
                <a:moveTo>
                  <a:pt x="5872631" y="1839722"/>
                </a:moveTo>
                <a:lnTo>
                  <a:pt x="7781568" y="1543558"/>
                </a:lnTo>
                <a:lnTo>
                  <a:pt x="6703973" y="2930398"/>
                </a:lnTo>
                <a:lnTo>
                  <a:pt x="8371102" y="3106928"/>
                </a:lnTo>
                <a:lnTo>
                  <a:pt x="7226959" y="3562350"/>
                </a:lnTo>
                <a:lnTo>
                  <a:pt x="9041408" y="4835525"/>
                </a:lnTo>
                <a:lnTo>
                  <a:pt x="6950480" y="4426966"/>
                </a:lnTo>
                <a:lnTo>
                  <a:pt x="7080147" y="5207381"/>
                </a:lnTo>
                <a:lnTo>
                  <a:pt x="6242328" y="5012690"/>
                </a:lnTo>
                <a:lnTo>
                  <a:pt x="6553351" y="6441986"/>
                </a:lnTo>
                <a:lnTo>
                  <a:pt x="5283478" y="5109718"/>
                </a:lnTo>
                <a:lnTo>
                  <a:pt x="4874919" y="5939815"/>
                </a:lnTo>
                <a:lnTo>
                  <a:pt x="4149241" y="4920869"/>
                </a:lnTo>
                <a:lnTo>
                  <a:pt x="3454297" y="5515102"/>
                </a:lnTo>
                <a:lnTo>
                  <a:pt x="3093998" y="4730750"/>
                </a:lnTo>
                <a:lnTo>
                  <a:pt x="2283230" y="5039106"/>
                </a:lnTo>
                <a:lnTo>
                  <a:pt x="2141625" y="4360926"/>
                </a:lnTo>
                <a:lnTo>
                  <a:pt x="632547" y="4610862"/>
                </a:lnTo>
                <a:lnTo>
                  <a:pt x="1165782" y="3740658"/>
                </a:lnTo>
                <a:lnTo>
                  <a:pt x="0" y="2797048"/>
                </a:lnTo>
                <a:lnTo>
                  <a:pt x="1136724" y="2668524"/>
                </a:lnTo>
                <a:lnTo>
                  <a:pt x="391793" y="1248664"/>
                </a:lnTo>
                <a:lnTo>
                  <a:pt x="1993035" y="1864487"/>
                </a:lnTo>
                <a:lnTo>
                  <a:pt x="1588540" y="371729"/>
                </a:lnTo>
                <a:lnTo>
                  <a:pt x="3141115" y="1259713"/>
                </a:lnTo>
                <a:lnTo>
                  <a:pt x="3549928" y="0"/>
                </a:lnTo>
                <a:lnTo>
                  <a:pt x="4502047" y="1657350"/>
                </a:lnTo>
                <a:lnTo>
                  <a:pt x="5679718" y="808609"/>
                </a:lnTo>
                <a:lnTo>
                  <a:pt x="5872631" y="1839722"/>
                </a:lnTo>
                <a:close/>
              </a:path>
            </a:pathLst>
          </a:custGeom>
          <a:ln w="12700">
            <a:solidFill>
              <a:srgbClr val="0000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43B270-0D18-AECE-9145-2FD4B790C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061" y="239648"/>
            <a:ext cx="7659877" cy="369332"/>
          </a:xfrm>
        </p:spPr>
        <p:txBody>
          <a:bodyPr/>
          <a:lstStyle/>
          <a:p>
            <a:pPr algn="ctr"/>
            <a:r>
              <a:rPr lang="es-MX" dirty="0"/>
              <a:t>Dimensiones MIPG</a:t>
            </a:r>
            <a:endParaRPr lang="es-CO" dirty="0"/>
          </a:p>
        </p:txBody>
      </p:sp>
      <p:pic>
        <p:nvPicPr>
          <p:cNvPr id="1026" name="Picture 2" descr="Integración MIPG - SIG | Comunicarte">
            <a:extLst>
              <a:ext uri="{FF2B5EF4-FFF2-40B4-BE49-F238E27FC236}">
                <a16:creationId xmlns:a16="http://schemas.microsoft.com/office/drawing/2014/main" id="{CFDC0A59-5CC5-EEF3-35B9-CE3C386C41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036702"/>
            <a:ext cx="7467600" cy="558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14127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1CC4FB-C2C2-4380-6263-A074B266A4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061" y="239648"/>
            <a:ext cx="7659877" cy="369332"/>
          </a:xfrm>
        </p:spPr>
        <p:txBody>
          <a:bodyPr/>
          <a:lstStyle/>
          <a:p>
            <a:pPr algn="ctr"/>
            <a:r>
              <a:rPr lang="es-MX" dirty="0"/>
              <a:t>ESTRUCTURA DE MIPG</a:t>
            </a:r>
            <a:endParaRPr lang="es-CO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2FFA482-BA57-B8D8-3103-D972CD0004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000" y="930535"/>
            <a:ext cx="8501063" cy="861774"/>
          </a:xfrm>
        </p:spPr>
        <p:txBody>
          <a:bodyPr/>
          <a:lstStyle/>
          <a:p>
            <a:r>
              <a:rPr lang="es-MX" dirty="0"/>
              <a:t> 	</a:t>
            </a:r>
            <a:r>
              <a:rPr lang="es-MX" sz="2000" b="1" dirty="0"/>
              <a:t>Dimensiones					Políticas</a:t>
            </a:r>
            <a:endParaRPr lang="es-MX" b="1" dirty="0"/>
          </a:p>
          <a:p>
            <a:endParaRPr lang="es-MX" dirty="0"/>
          </a:p>
          <a:p>
            <a:r>
              <a:rPr lang="es-MX" dirty="0"/>
              <a:t>		</a:t>
            </a:r>
            <a:endParaRPr lang="es-CO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42ACD6D-BF6B-A09B-4D0C-6F022AFDF504}"/>
              </a:ext>
            </a:extLst>
          </p:cNvPr>
          <p:cNvSpPr txBox="1"/>
          <p:nvPr/>
        </p:nvSpPr>
        <p:spPr>
          <a:xfrm>
            <a:off x="381000" y="1431298"/>
            <a:ext cx="3481596" cy="92333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s-MX" b="1" dirty="0">
              <a:latin typeface="work sans" pitchFamily="2" charset="0"/>
            </a:endParaRPr>
          </a:p>
          <a:p>
            <a:r>
              <a:rPr lang="es-MX" b="1" dirty="0">
                <a:latin typeface="work sans" pitchFamily="2" charset="0"/>
              </a:rPr>
              <a:t>1. </a:t>
            </a:r>
            <a:r>
              <a:rPr lang="es-MX" dirty="0">
                <a:latin typeface="work sans" pitchFamily="2" charset="0"/>
              </a:rPr>
              <a:t>Talento Humano</a:t>
            </a:r>
            <a:r>
              <a:rPr lang="es-MX" b="1" dirty="0">
                <a:latin typeface="work sans" pitchFamily="2" charset="0"/>
              </a:rPr>
              <a:t>	</a:t>
            </a:r>
            <a:endParaRPr lang="es-MX" dirty="0"/>
          </a:p>
          <a:p>
            <a:endParaRPr lang="es-CO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A914B6A7-6274-8D44-D60B-E92A74560854}"/>
              </a:ext>
            </a:extLst>
          </p:cNvPr>
          <p:cNvSpPr txBox="1"/>
          <p:nvPr/>
        </p:nvSpPr>
        <p:spPr>
          <a:xfrm>
            <a:off x="381000" y="2626766"/>
            <a:ext cx="3481596" cy="203132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s-MX" b="1" i="0" dirty="0">
              <a:effectLst/>
              <a:latin typeface="work sans" pitchFamily="2" charset="0"/>
            </a:endParaRPr>
          </a:p>
          <a:p>
            <a:endParaRPr lang="es-MX" b="1" i="0" dirty="0">
              <a:effectLst/>
              <a:latin typeface="work sans" pitchFamily="2" charset="0"/>
            </a:endParaRPr>
          </a:p>
          <a:p>
            <a:endParaRPr lang="es-MX" b="1" i="0" dirty="0">
              <a:effectLst/>
              <a:latin typeface="work sans" pitchFamily="2" charset="0"/>
            </a:endParaRPr>
          </a:p>
          <a:p>
            <a:r>
              <a:rPr lang="es-MX" b="1" i="0" dirty="0">
                <a:effectLst/>
                <a:latin typeface="work sans" pitchFamily="2" charset="0"/>
              </a:rPr>
              <a:t>2.    </a:t>
            </a:r>
            <a:r>
              <a:rPr lang="es-MX" b="0" i="0" dirty="0">
                <a:effectLst/>
                <a:latin typeface="work sans" pitchFamily="2" charset="0"/>
              </a:rPr>
              <a:t>Direccionamiento Estratégico y Planeación</a:t>
            </a:r>
          </a:p>
          <a:p>
            <a:endParaRPr lang="es-MX" dirty="0">
              <a:latin typeface="work sans" pitchFamily="2" charset="0"/>
            </a:endParaRPr>
          </a:p>
          <a:p>
            <a:endParaRPr lang="es-CO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E12132A8-DC97-B756-3885-C6E2A9C386B1}"/>
              </a:ext>
            </a:extLst>
          </p:cNvPr>
          <p:cNvSpPr txBox="1"/>
          <p:nvPr/>
        </p:nvSpPr>
        <p:spPr>
          <a:xfrm>
            <a:off x="4695825" y="2626766"/>
            <a:ext cx="4191000" cy="203132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MX" dirty="0"/>
              <a:t>3. Planeación institucional</a:t>
            </a:r>
          </a:p>
          <a:p>
            <a:r>
              <a:rPr lang="es-MX" dirty="0"/>
              <a:t>4. Gestión presupuestal y eficiencia del gasto público.</a:t>
            </a:r>
          </a:p>
          <a:p>
            <a:r>
              <a:rPr lang="es-MX" dirty="0"/>
              <a:t>5. Fortalecimiento institucional y simplificación de procesos</a:t>
            </a:r>
          </a:p>
          <a:p>
            <a:r>
              <a:rPr lang="es-MX" dirty="0"/>
              <a:t>6. Gobierno digital, antes gobierno en línea</a:t>
            </a:r>
            <a:endParaRPr lang="es-CO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F6DDF2EE-16B0-0F99-59EF-542095E3D501}"/>
              </a:ext>
            </a:extLst>
          </p:cNvPr>
          <p:cNvSpPr txBox="1"/>
          <p:nvPr/>
        </p:nvSpPr>
        <p:spPr>
          <a:xfrm>
            <a:off x="379445" y="4976052"/>
            <a:ext cx="3481596" cy="175432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MX" dirty="0"/>
              <a:t> </a:t>
            </a:r>
          </a:p>
          <a:p>
            <a:endParaRPr lang="es-MX" dirty="0"/>
          </a:p>
          <a:p>
            <a:r>
              <a:rPr lang="es-MX" dirty="0"/>
              <a:t>3.    Gestión con Valores para el Resultado</a:t>
            </a:r>
          </a:p>
          <a:p>
            <a:endParaRPr lang="es-CO" dirty="0"/>
          </a:p>
          <a:p>
            <a:endParaRPr lang="es-CO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876EBA94-7C1F-579A-A790-4FD0455BE5A6}"/>
              </a:ext>
            </a:extLst>
          </p:cNvPr>
          <p:cNvSpPr txBox="1"/>
          <p:nvPr/>
        </p:nvSpPr>
        <p:spPr>
          <a:xfrm>
            <a:off x="4735674" y="4790914"/>
            <a:ext cx="4295775" cy="203132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MX" dirty="0"/>
              <a:t>7. Seguridad digital</a:t>
            </a:r>
          </a:p>
          <a:p>
            <a:r>
              <a:rPr lang="es-MX" dirty="0"/>
              <a:t>8. Defensa jurídica</a:t>
            </a:r>
          </a:p>
          <a:p>
            <a:r>
              <a:rPr lang="es-MX" dirty="0"/>
              <a:t>9. Mejora normativa</a:t>
            </a:r>
          </a:p>
          <a:p>
            <a:r>
              <a:rPr lang="es-MX" dirty="0"/>
              <a:t>10. Servicio al ciudadano</a:t>
            </a:r>
          </a:p>
          <a:p>
            <a:r>
              <a:rPr lang="es-MX" dirty="0"/>
              <a:t>11. Racionalización de trámites</a:t>
            </a:r>
          </a:p>
          <a:p>
            <a:r>
              <a:rPr lang="es-MX" dirty="0"/>
              <a:t>12. Participación ciudadana en la gestión pública.</a:t>
            </a:r>
            <a:endParaRPr lang="es-CO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89AB4889-3808-FE0F-5CFD-981A8319A597}"/>
              </a:ext>
            </a:extLst>
          </p:cNvPr>
          <p:cNvSpPr txBox="1"/>
          <p:nvPr/>
        </p:nvSpPr>
        <p:spPr>
          <a:xfrm>
            <a:off x="4593770" y="1390829"/>
            <a:ext cx="4295775" cy="92333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algn="l" fontAlgn="t">
              <a:spcBef>
                <a:spcPts val="0"/>
              </a:spcBef>
              <a:spcAft>
                <a:spcPts val="0"/>
              </a:spcAft>
            </a:pPr>
            <a:r>
              <a:rPr lang="es-MX" sz="1800" b="0" i="0" u="none" strike="noStrike" dirty="0">
                <a:solidFill>
                  <a:srgbClr val="000000"/>
                </a:solidFill>
                <a:effectLst/>
                <a:latin typeface="work sans" pitchFamily="2" charset="0"/>
              </a:rPr>
              <a:t>1. Gestión estratégica del talento humano</a:t>
            </a:r>
            <a:endParaRPr lang="es-CO" sz="1800" b="0" i="0" u="none" strike="noStrike" dirty="0">
              <a:effectLst/>
              <a:latin typeface="Arial" panose="020B0604020202020204" pitchFamily="34" charset="0"/>
            </a:endParaRPr>
          </a:p>
          <a:p>
            <a:pPr marL="0" algn="l" fontAlgn="t">
              <a:spcBef>
                <a:spcPts val="0"/>
              </a:spcBef>
              <a:spcAft>
                <a:spcPts val="0"/>
              </a:spcAft>
            </a:pPr>
            <a:r>
              <a:rPr lang="es-CO" sz="1800" b="0" i="0" u="none" strike="noStrike" dirty="0">
                <a:solidFill>
                  <a:srgbClr val="000000"/>
                </a:solidFill>
                <a:effectLst/>
                <a:latin typeface="work sans" pitchFamily="2" charset="0"/>
              </a:rPr>
              <a:t>2. Integridad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9961319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1CC4FB-C2C2-4380-6263-A074B266A4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061" y="239648"/>
            <a:ext cx="7659877" cy="369332"/>
          </a:xfrm>
        </p:spPr>
        <p:txBody>
          <a:bodyPr/>
          <a:lstStyle/>
          <a:p>
            <a:pPr algn="ctr"/>
            <a:r>
              <a:rPr lang="es-MX" dirty="0"/>
              <a:t>ESTRUCTURA DE MIPG</a:t>
            </a:r>
            <a:endParaRPr lang="es-CO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2FFA482-BA57-B8D8-3103-D972CD0004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000" y="930535"/>
            <a:ext cx="8501063" cy="861774"/>
          </a:xfrm>
        </p:spPr>
        <p:txBody>
          <a:bodyPr/>
          <a:lstStyle/>
          <a:p>
            <a:r>
              <a:rPr lang="es-MX" dirty="0"/>
              <a:t> 	</a:t>
            </a:r>
            <a:r>
              <a:rPr lang="es-MX" sz="2000" b="1" dirty="0"/>
              <a:t>Dimensiones					Políticas</a:t>
            </a:r>
            <a:endParaRPr lang="es-MX" b="1" dirty="0"/>
          </a:p>
          <a:p>
            <a:endParaRPr lang="es-MX" dirty="0"/>
          </a:p>
          <a:p>
            <a:r>
              <a:rPr lang="es-MX" dirty="0"/>
              <a:t>		</a:t>
            </a:r>
            <a:endParaRPr lang="es-CO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42ACD6D-BF6B-A09B-4D0C-6F022AFDF504}"/>
              </a:ext>
            </a:extLst>
          </p:cNvPr>
          <p:cNvSpPr txBox="1"/>
          <p:nvPr/>
        </p:nvSpPr>
        <p:spPr>
          <a:xfrm>
            <a:off x="538640" y="1469143"/>
            <a:ext cx="3869776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MX" dirty="0">
                <a:latin typeface="work sans" pitchFamily="2" charset="0"/>
              </a:rPr>
              <a:t>4.    Evaluación para el resultado</a:t>
            </a:r>
            <a:endParaRPr lang="es-CO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A914B6A7-6274-8D44-D60B-E92A74560854}"/>
              </a:ext>
            </a:extLst>
          </p:cNvPr>
          <p:cNvSpPr txBox="1"/>
          <p:nvPr/>
        </p:nvSpPr>
        <p:spPr>
          <a:xfrm>
            <a:off x="538640" y="2608206"/>
            <a:ext cx="3869776" cy="147732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s-MX" i="0" dirty="0">
              <a:effectLst/>
              <a:latin typeface="work sans" pitchFamily="2" charset="0"/>
            </a:endParaRPr>
          </a:p>
          <a:p>
            <a:endParaRPr lang="es-MX" dirty="0">
              <a:latin typeface="work sans" pitchFamily="2" charset="0"/>
            </a:endParaRPr>
          </a:p>
          <a:p>
            <a:pPr marL="342900" indent="-342900">
              <a:buAutoNum type="arabicPeriod" startAt="5"/>
            </a:pPr>
            <a:r>
              <a:rPr lang="es-MX" i="0" dirty="0">
                <a:effectLst/>
                <a:latin typeface="work sans" pitchFamily="2" charset="0"/>
              </a:rPr>
              <a:t>Información y comunicación</a:t>
            </a:r>
          </a:p>
          <a:p>
            <a:pPr marL="342900" indent="-342900">
              <a:buAutoNum type="arabicPeriod" startAt="5"/>
            </a:pPr>
            <a:endParaRPr lang="es-MX" dirty="0">
              <a:latin typeface="work sans" pitchFamily="2" charset="0"/>
            </a:endParaRPr>
          </a:p>
          <a:p>
            <a:pPr marL="342900" indent="-342900">
              <a:buAutoNum type="arabicPeriod" startAt="5"/>
            </a:pPr>
            <a:endParaRPr lang="es-CO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E12132A8-DC97-B756-3885-C6E2A9C386B1}"/>
              </a:ext>
            </a:extLst>
          </p:cNvPr>
          <p:cNvSpPr txBox="1"/>
          <p:nvPr/>
        </p:nvSpPr>
        <p:spPr>
          <a:xfrm>
            <a:off x="4857969" y="2486109"/>
            <a:ext cx="3907437" cy="175432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MX" dirty="0"/>
              <a:t>14. Gestión documental</a:t>
            </a:r>
          </a:p>
          <a:p>
            <a:r>
              <a:rPr lang="es-MX" dirty="0"/>
              <a:t>15. Transparencia, acceso a la información pública y lucha contra la corrupción.</a:t>
            </a:r>
          </a:p>
          <a:p>
            <a:r>
              <a:rPr lang="es-MX" dirty="0"/>
              <a:t>16. Gestión de la información estadística</a:t>
            </a:r>
            <a:endParaRPr lang="es-CO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F6DDF2EE-16B0-0F99-59EF-542095E3D501}"/>
              </a:ext>
            </a:extLst>
          </p:cNvPr>
          <p:cNvSpPr txBox="1"/>
          <p:nvPr/>
        </p:nvSpPr>
        <p:spPr>
          <a:xfrm>
            <a:off x="538640" y="4369344"/>
            <a:ext cx="3869776" cy="64633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MX" dirty="0"/>
              <a:t> </a:t>
            </a:r>
            <a:r>
              <a:rPr lang="es-MX" i="0" dirty="0">
                <a:effectLst/>
                <a:latin typeface="work sans" pitchFamily="2" charset="0"/>
              </a:rPr>
              <a:t>6.    Gestión del conocimiento</a:t>
            </a:r>
            <a:br>
              <a:rPr lang="es-MX" dirty="0"/>
            </a:br>
            <a:r>
              <a:rPr lang="es-MX" i="0" dirty="0">
                <a:effectLst/>
                <a:latin typeface="work sans" pitchFamily="2" charset="0"/>
              </a:rPr>
              <a:t>y la innovación</a:t>
            </a:r>
            <a:endParaRPr lang="es-CO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876EBA94-7C1F-579A-A790-4FD0455BE5A6}"/>
              </a:ext>
            </a:extLst>
          </p:cNvPr>
          <p:cNvSpPr txBox="1"/>
          <p:nvPr/>
        </p:nvSpPr>
        <p:spPr>
          <a:xfrm>
            <a:off x="4895630" y="4390697"/>
            <a:ext cx="3869776" cy="64633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MX" i="0" dirty="0">
                <a:effectLst/>
                <a:latin typeface="work sans" pitchFamily="2" charset="0"/>
              </a:rPr>
              <a:t>17.    Gestión del conocimiento</a:t>
            </a:r>
            <a:br>
              <a:rPr lang="es-MX" dirty="0"/>
            </a:br>
            <a:r>
              <a:rPr lang="es-MX" i="0" dirty="0">
                <a:effectLst/>
                <a:latin typeface="work sans" pitchFamily="2" charset="0"/>
              </a:rPr>
              <a:t>y la innovación</a:t>
            </a:r>
            <a:endParaRPr lang="es-CO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5AACA645-23F9-DC65-1D8D-EBC3B183AC99}"/>
              </a:ext>
            </a:extLst>
          </p:cNvPr>
          <p:cNvSpPr txBox="1"/>
          <p:nvPr/>
        </p:nvSpPr>
        <p:spPr>
          <a:xfrm>
            <a:off x="4876800" y="1497807"/>
            <a:ext cx="3943204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MX" dirty="0">
                <a:latin typeface="work sans" pitchFamily="2" charset="0"/>
              </a:rPr>
              <a:t>13. Seguimiento y evaluación del desempeño institucional.</a:t>
            </a:r>
            <a:endParaRPr lang="es-CO" dirty="0">
              <a:latin typeface="work sans" pitchFamily="2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C718A854-790C-6A33-F5CE-C31D20DB3AEA}"/>
              </a:ext>
            </a:extLst>
          </p:cNvPr>
          <p:cNvSpPr txBox="1"/>
          <p:nvPr/>
        </p:nvSpPr>
        <p:spPr>
          <a:xfrm>
            <a:off x="513758" y="5558133"/>
            <a:ext cx="3869776" cy="36933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CO" i="0" dirty="0">
                <a:effectLst/>
                <a:latin typeface="work sans" pitchFamily="2" charset="0"/>
              </a:rPr>
              <a:t>7.    Control interno</a:t>
            </a:r>
            <a:endParaRPr lang="es-CO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D2271D1A-B1FB-87A0-922C-B67EA6E8ACBB}"/>
              </a:ext>
            </a:extLst>
          </p:cNvPr>
          <p:cNvSpPr txBox="1"/>
          <p:nvPr/>
        </p:nvSpPr>
        <p:spPr>
          <a:xfrm>
            <a:off x="4898571" y="5558133"/>
            <a:ext cx="3869776" cy="36933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CO" i="0" dirty="0">
                <a:effectLst/>
                <a:latin typeface="work sans" pitchFamily="2" charset="0"/>
              </a:rPr>
              <a:t>18.    Control interno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797463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71600" y="405237"/>
            <a:ext cx="6553200" cy="517449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3300" dirty="0"/>
              <a:t>MIPG</a:t>
            </a:r>
            <a:r>
              <a:rPr sz="3300" spc="-11" dirty="0"/>
              <a:t> </a:t>
            </a:r>
            <a:r>
              <a:rPr sz="3300" dirty="0"/>
              <a:t>&amp;</a:t>
            </a:r>
            <a:r>
              <a:rPr sz="3300" spc="-11" dirty="0"/>
              <a:t> GESTIÓN</a:t>
            </a:r>
            <a:r>
              <a:rPr sz="3300" spc="-15" dirty="0"/>
              <a:t> </a:t>
            </a:r>
            <a:r>
              <a:rPr sz="3300" spc="-30" dirty="0"/>
              <a:t>DOCUMENTAL</a:t>
            </a:r>
            <a:endParaRPr sz="3300" dirty="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8376" y="1371600"/>
            <a:ext cx="8687771" cy="480059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810</TotalTime>
  <Words>935</Words>
  <Application>Microsoft Office PowerPoint</Application>
  <PresentationFormat>Presentación en pantalla (4:3)</PresentationFormat>
  <Paragraphs>180</Paragraphs>
  <Slides>31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31</vt:i4>
      </vt:variant>
    </vt:vector>
  </HeadingPairs>
  <TitlesOfParts>
    <vt:vector size="36" baseType="lpstr">
      <vt:lpstr>Arial</vt:lpstr>
      <vt:lpstr>Arial MT</vt:lpstr>
      <vt:lpstr>Calibri</vt:lpstr>
      <vt:lpstr>work sans</vt:lpstr>
      <vt:lpstr>Office Theme</vt:lpstr>
      <vt:lpstr>Presentación de PowerPoint</vt:lpstr>
      <vt:lpstr>ANTECEDENTES</vt:lpstr>
      <vt:lpstr>ANTECEDENTES</vt:lpstr>
      <vt:lpstr>ANTECEDENTES</vt:lpstr>
      <vt:lpstr>DE UN ESTADO IDEAL...</vt:lpstr>
      <vt:lpstr>Dimensiones MIPG</vt:lpstr>
      <vt:lpstr>ESTRUCTURA DE MIPG</vt:lpstr>
      <vt:lpstr>ESTRUCTURA DE MIPG</vt:lpstr>
      <vt:lpstr>MIPG &amp; GESTIÓN DOCUMENTAL</vt:lpstr>
      <vt:lpstr>¿Belleza o Solidez?</vt:lpstr>
      <vt:lpstr>Atributos Calidad Gestión Documental</vt:lpstr>
      <vt:lpstr>Atributos Calidad Gestión Documental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  SISTEMA ORGANIZACIONAL</vt:lpstr>
      <vt:lpstr>Mas información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jgarciar</dc:creator>
  <cp:lastModifiedBy>JOSE LUIS VARGAS FORERO</cp:lastModifiedBy>
  <cp:revision>33</cp:revision>
  <dcterms:created xsi:type="dcterms:W3CDTF">2022-04-07T00:49:15Z</dcterms:created>
  <dcterms:modified xsi:type="dcterms:W3CDTF">2024-09-13T10:25:53Z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2017-09-05T00:00:00Z</vt:filetime>
  </property>
  <property fmtid="{D5CDD505-2E9C-101B-9397-08002B2CF9AE}" pid="3" name="Creator">
    <vt:lpwstr>Microsoft® Office PowerPoint® 2007</vt:lpwstr>
  </property>
  <property fmtid="{D5CDD505-2E9C-101B-9397-08002B2CF9AE}" pid="4" name="LastSaved">
    <vt:filetime>2022-04-07T00:00:00Z</vt:filetime>
  </property>
</Properties>
</file>