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9" r:id="rId3"/>
    <p:sldId id="298" r:id="rId4"/>
    <p:sldId id="461" r:id="rId5"/>
    <p:sldId id="297" r:id="rId6"/>
    <p:sldId id="299" r:id="rId7"/>
    <p:sldId id="328" r:id="rId8"/>
    <p:sldId id="327" r:id="rId9"/>
    <p:sldId id="326" r:id="rId10"/>
    <p:sldId id="325" r:id="rId11"/>
    <p:sldId id="324" r:id="rId12"/>
    <p:sldId id="323" r:id="rId13"/>
    <p:sldId id="333" r:id="rId14"/>
    <p:sldId id="332" r:id="rId15"/>
    <p:sldId id="331" r:id="rId16"/>
    <p:sldId id="334" r:id="rId17"/>
    <p:sldId id="330" r:id="rId18"/>
    <p:sldId id="329" r:id="rId19"/>
    <p:sldId id="345" r:id="rId20"/>
    <p:sldId id="346" r:id="rId21"/>
    <p:sldId id="341" r:id="rId22"/>
    <p:sldId id="340" r:id="rId23"/>
    <p:sldId id="320" r:id="rId24"/>
    <p:sldId id="339" r:id="rId25"/>
    <p:sldId id="338" r:id="rId26"/>
    <p:sldId id="337" r:id="rId27"/>
    <p:sldId id="336" r:id="rId28"/>
    <p:sldId id="349" r:id="rId29"/>
    <p:sldId id="350" r:id="rId30"/>
    <p:sldId id="348" r:id="rId31"/>
    <p:sldId id="347" r:id="rId32"/>
    <p:sldId id="361" r:id="rId33"/>
    <p:sldId id="351" r:id="rId34"/>
    <p:sldId id="360" r:id="rId35"/>
    <p:sldId id="359" r:id="rId36"/>
    <p:sldId id="365" r:id="rId37"/>
    <p:sldId id="364" r:id="rId38"/>
    <p:sldId id="363" r:id="rId39"/>
    <p:sldId id="362" r:id="rId40"/>
    <p:sldId id="371" r:id="rId41"/>
    <p:sldId id="370" r:id="rId42"/>
    <p:sldId id="369" r:id="rId43"/>
    <p:sldId id="368" r:id="rId44"/>
    <p:sldId id="367" r:id="rId45"/>
    <p:sldId id="366" r:id="rId46"/>
    <p:sldId id="358" r:id="rId47"/>
    <p:sldId id="357" r:id="rId48"/>
    <p:sldId id="376" r:id="rId49"/>
    <p:sldId id="375" r:id="rId50"/>
    <p:sldId id="379" r:id="rId51"/>
    <p:sldId id="378" r:id="rId52"/>
    <p:sldId id="377" r:id="rId53"/>
    <p:sldId id="382" r:id="rId54"/>
    <p:sldId id="381" r:id="rId55"/>
    <p:sldId id="380" r:id="rId56"/>
    <p:sldId id="374" r:id="rId57"/>
    <p:sldId id="373" r:id="rId58"/>
    <p:sldId id="372" r:id="rId59"/>
    <p:sldId id="356" r:id="rId60"/>
    <p:sldId id="355" r:id="rId61"/>
    <p:sldId id="354" r:id="rId62"/>
    <p:sldId id="353" r:id="rId63"/>
    <p:sldId id="352" r:id="rId64"/>
    <p:sldId id="394" r:id="rId65"/>
    <p:sldId id="393" r:id="rId66"/>
    <p:sldId id="392" r:id="rId67"/>
    <p:sldId id="391" r:id="rId68"/>
    <p:sldId id="390" r:id="rId69"/>
    <p:sldId id="389" r:id="rId70"/>
    <p:sldId id="388" r:id="rId71"/>
    <p:sldId id="412" r:id="rId72"/>
  </p:sldIdLst>
  <p:sldSz cx="9144000" cy="6858000" type="screen4x3"/>
  <p:notesSz cx="6888163" cy="100203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F5B5A0-A57A-4892-A1F7-8A6E92C88355}" type="doc">
      <dgm:prSet loTypeId="urn:microsoft.com/office/officeart/2005/8/layout/hProcess4" loCatId="process" qsTypeId="urn:microsoft.com/office/officeart/2005/8/quickstyle/simple2" qsCatId="simple" csTypeId="urn:microsoft.com/office/officeart/2005/8/colors/colorful1" csCatId="colorful" phldr="1"/>
      <dgm:spPr/>
      <dgm:t>
        <a:bodyPr/>
        <a:lstStyle/>
        <a:p>
          <a:endParaRPr lang="es-CO"/>
        </a:p>
      </dgm:t>
    </dgm:pt>
    <dgm:pt modelId="{8AE36890-BD45-4A7B-BFF9-6BFB14383E37}">
      <dgm:prSet phldrT="[Texto]"/>
      <dgm:spPr/>
      <dgm:t>
        <a:bodyPr/>
        <a:lstStyle/>
        <a:p>
          <a:r>
            <a:rPr lang="es-CO" dirty="0"/>
            <a:t>PRECONTRACTUAL</a:t>
          </a:r>
        </a:p>
      </dgm:t>
    </dgm:pt>
    <dgm:pt modelId="{25D3B083-51B7-4D86-B496-FF191B8AA151}" type="parTrans" cxnId="{B109112A-7F4D-4D2C-AA6E-A1459D2BBC28}">
      <dgm:prSet/>
      <dgm:spPr/>
      <dgm:t>
        <a:bodyPr/>
        <a:lstStyle/>
        <a:p>
          <a:endParaRPr lang="es-CO"/>
        </a:p>
      </dgm:t>
    </dgm:pt>
    <dgm:pt modelId="{BE403B18-69A0-4198-9480-47F42FB47869}" type="sibTrans" cxnId="{B109112A-7F4D-4D2C-AA6E-A1459D2BBC28}">
      <dgm:prSet/>
      <dgm:spPr/>
      <dgm:t>
        <a:bodyPr/>
        <a:lstStyle/>
        <a:p>
          <a:endParaRPr lang="es-CO"/>
        </a:p>
      </dgm:t>
    </dgm:pt>
    <dgm:pt modelId="{B91805B8-DEA5-43E5-99B8-B8814B268BCA}">
      <dgm:prSet phldrT="[Texto]"/>
      <dgm:spPr/>
      <dgm:t>
        <a:bodyPr/>
        <a:lstStyle/>
        <a:p>
          <a:r>
            <a:rPr lang="es-CO" dirty="0"/>
            <a:t>PAA.CDP.</a:t>
          </a:r>
        </a:p>
      </dgm:t>
    </dgm:pt>
    <dgm:pt modelId="{ECD13176-2B16-4BA1-BB49-1490BC405918}" type="parTrans" cxnId="{6E65D7FA-B36D-434D-82B6-BC2A679BD1B8}">
      <dgm:prSet/>
      <dgm:spPr/>
      <dgm:t>
        <a:bodyPr/>
        <a:lstStyle/>
        <a:p>
          <a:endParaRPr lang="es-CO"/>
        </a:p>
      </dgm:t>
    </dgm:pt>
    <dgm:pt modelId="{60AFA3F2-79E2-49CA-AD7D-6D38A052872D}" type="sibTrans" cxnId="{6E65D7FA-B36D-434D-82B6-BC2A679BD1B8}">
      <dgm:prSet/>
      <dgm:spPr/>
      <dgm:t>
        <a:bodyPr/>
        <a:lstStyle/>
        <a:p>
          <a:endParaRPr lang="es-CO"/>
        </a:p>
      </dgm:t>
    </dgm:pt>
    <dgm:pt modelId="{0087AD83-5717-4E86-B16F-BAD24366FD0D}">
      <dgm:prSet phldrT="[Texto]"/>
      <dgm:spPr/>
      <dgm:t>
        <a:bodyPr/>
        <a:lstStyle/>
        <a:p>
          <a:r>
            <a:rPr lang="es-CO" dirty="0"/>
            <a:t>CONTRACTUAL</a:t>
          </a:r>
        </a:p>
      </dgm:t>
    </dgm:pt>
    <dgm:pt modelId="{75055FFF-E146-4E24-B591-421C54CEE93D}" type="parTrans" cxnId="{CBE5A106-5E33-4B59-9F2B-A4956E2E9FF4}">
      <dgm:prSet/>
      <dgm:spPr/>
      <dgm:t>
        <a:bodyPr/>
        <a:lstStyle/>
        <a:p>
          <a:endParaRPr lang="es-CO"/>
        </a:p>
      </dgm:t>
    </dgm:pt>
    <dgm:pt modelId="{F68ECC49-CB38-449C-AF69-1F0708783628}" type="sibTrans" cxnId="{CBE5A106-5E33-4B59-9F2B-A4956E2E9FF4}">
      <dgm:prSet/>
      <dgm:spPr/>
      <dgm:t>
        <a:bodyPr/>
        <a:lstStyle/>
        <a:p>
          <a:endParaRPr lang="es-CO"/>
        </a:p>
      </dgm:t>
    </dgm:pt>
    <dgm:pt modelId="{F8A237E7-78CC-4F3D-8A31-88AAE96722B3}">
      <dgm:prSet phldrT="[Texto]"/>
      <dgm:spPr/>
      <dgm:t>
        <a:bodyPr/>
        <a:lstStyle/>
        <a:p>
          <a:r>
            <a:rPr lang="es-CO" dirty="0"/>
            <a:t>CTO. </a:t>
          </a:r>
        </a:p>
      </dgm:t>
    </dgm:pt>
    <dgm:pt modelId="{33397D6B-914A-4C5D-8A7E-7E54D7DF1366}" type="parTrans" cxnId="{E0E0FFD9-28CD-4954-915B-3C6F61E6750D}">
      <dgm:prSet/>
      <dgm:spPr/>
      <dgm:t>
        <a:bodyPr/>
        <a:lstStyle/>
        <a:p>
          <a:endParaRPr lang="es-CO"/>
        </a:p>
      </dgm:t>
    </dgm:pt>
    <dgm:pt modelId="{6BE98EBB-BCA0-4D38-BD96-4CC0E1FF1405}" type="sibTrans" cxnId="{E0E0FFD9-28CD-4954-915B-3C6F61E6750D}">
      <dgm:prSet/>
      <dgm:spPr/>
      <dgm:t>
        <a:bodyPr/>
        <a:lstStyle/>
        <a:p>
          <a:endParaRPr lang="es-CO"/>
        </a:p>
      </dgm:t>
    </dgm:pt>
    <dgm:pt modelId="{31927BD7-44C2-4800-85BA-65785BA90FD4}">
      <dgm:prSet phldrT="[Texto]"/>
      <dgm:spPr/>
      <dgm:t>
        <a:bodyPr/>
        <a:lstStyle/>
        <a:p>
          <a:r>
            <a:rPr lang="es-CO" dirty="0"/>
            <a:t>LIQUIDACION</a:t>
          </a:r>
        </a:p>
      </dgm:t>
    </dgm:pt>
    <dgm:pt modelId="{1FACA2EE-F4A1-4C18-B52F-02B7F7E83DC5}" type="parTrans" cxnId="{CD26F560-74F4-4FA6-B55E-AFC478E6B70D}">
      <dgm:prSet/>
      <dgm:spPr/>
      <dgm:t>
        <a:bodyPr/>
        <a:lstStyle/>
        <a:p>
          <a:endParaRPr lang="es-CO"/>
        </a:p>
      </dgm:t>
    </dgm:pt>
    <dgm:pt modelId="{6590ACB4-9109-4EF9-9FC3-96DE168BD64C}" type="sibTrans" cxnId="{CD26F560-74F4-4FA6-B55E-AFC478E6B70D}">
      <dgm:prSet/>
      <dgm:spPr/>
      <dgm:t>
        <a:bodyPr/>
        <a:lstStyle/>
        <a:p>
          <a:endParaRPr lang="es-CO"/>
        </a:p>
      </dgm:t>
    </dgm:pt>
    <dgm:pt modelId="{475B8F85-1B90-4307-B69A-0185BEFD7CCA}">
      <dgm:prSet phldrT="[Texto]"/>
      <dgm:spPr/>
      <dgm:t>
        <a:bodyPr/>
        <a:lstStyle/>
        <a:p>
          <a:r>
            <a:rPr lang="es-CO" dirty="0"/>
            <a:t>BILATERAL</a:t>
          </a:r>
        </a:p>
        <a:p>
          <a:r>
            <a:rPr lang="es-CO" dirty="0"/>
            <a:t>UNILATERAL </a:t>
          </a:r>
        </a:p>
        <a:p>
          <a:r>
            <a:rPr lang="es-CO" dirty="0"/>
            <a:t>EN SEDE JUDICIAL</a:t>
          </a:r>
        </a:p>
      </dgm:t>
    </dgm:pt>
    <dgm:pt modelId="{FFF13A54-2EC0-4D46-A744-BAB75F1B15A0}" type="parTrans" cxnId="{AD105B54-5157-48ED-B927-B87FBE027676}">
      <dgm:prSet/>
      <dgm:spPr/>
      <dgm:t>
        <a:bodyPr/>
        <a:lstStyle/>
        <a:p>
          <a:endParaRPr lang="es-CO"/>
        </a:p>
      </dgm:t>
    </dgm:pt>
    <dgm:pt modelId="{7D05E226-A5CB-4E88-8ABB-DADA7BAAA09F}" type="sibTrans" cxnId="{AD105B54-5157-48ED-B927-B87FBE027676}">
      <dgm:prSet/>
      <dgm:spPr/>
      <dgm:t>
        <a:bodyPr/>
        <a:lstStyle/>
        <a:p>
          <a:endParaRPr lang="es-CO"/>
        </a:p>
      </dgm:t>
    </dgm:pt>
    <dgm:pt modelId="{E9E11F85-6311-4EEE-83AC-1AA86F92DD56}">
      <dgm:prSet/>
      <dgm:spPr/>
      <dgm:t>
        <a:bodyPr/>
        <a:lstStyle/>
        <a:p>
          <a:r>
            <a:rPr lang="es-CO"/>
            <a:t>EP. A.S.</a:t>
          </a:r>
          <a:endParaRPr lang="es-CO" dirty="0"/>
        </a:p>
      </dgm:t>
    </dgm:pt>
    <dgm:pt modelId="{664683CE-FC7C-4EA7-A52D-E13EA8E6051C}" type="parTrans" cxnId="{DB37D0CF-5F27-4B62-BC10-F94D7FD6B832}">
      <dgm:prSet/>
      <dgm:spPr/>
      <dgm:t>
        <a:bodyPr/>
        <a:lstStyle/>
        <a:p>
          <a:endParaRPr lang="es-CO"/>
        </a:p>
      </dgm:t>
    </dgm:pt>
    <dgm:pt modelId="{68C4B2C5-FDE8-4BA3-B1EC-5C502BAFB7CF}" type="sibTrans" cxnId="{DB37D0CF-5F27-4B62-BC10-F94D7FD6B832}">
      <dgm:prSet/>
      <dgm:spPr/>
      <dgm:t>
        <a:bodyPr/>
        <a:lstStyle/>
        <a:p>
          <a:endParaRPr lang="es-CO"/>
        </a:p>
      </dgm:t>
    </dgm:pt>
    <dgm:pt modelId="{6C5C1AB1-8BAB-4A7A-8E47-7B90F65AC01F}">
      <dgm:prSet/>
      <dgm:spPr/>
      <dgm:t>
        <a:bodyPr/>
        <a:lstStyle/>
        <a:p>
          <a:r>
            <a:rPr lang="es-CO" dirty="0"/>
            <a:t>PP.PD</a:t>
          </a:r>
        </a:p>
      </dgm:t>
    </dgm:pt>
    <dgm:pt modelId="{C5A9DF51-6C29-4788-986A-3BC9439B9E7D}" type="parTrans" cxnId="{F119A0E8-96C2-4D95-99D4-3F82B542B347}">
      <dgm:prSet/>
      <dgm:spPr/>
      <dgm:t>
        <a:bodyPr/>
        <a:lstStyle/>
        <a:p>
          <a:endParaRPr lang="es-CO"/>
        </a:p>
      </dgm:t>
    </dgm:pt>
    <dgm:pt modelId="{05B0750E-9B8D-4D1D-9657-6BD245537E04}" type="sibTrans" cxnId="{F119A0E8-96C2-4D95-99D4-3F82B542B347}">
      <dgm:prSet/>
      <dgm:spPr/>
      <dgm:t>
        <a:bodyPr/>
        <a:lstStyle/>
        <a:p>
          <a:endParaRPr lang="es-CO"/>
        </a:p>
      </dgm:t>
    </dgm:pt>
    <dgm:pt modelId="{69C1B29C-8F85-4E96-8646-494B5FFACC40}">
      <dgm:prSet/>
      <dgm:spPr/>
      <dgm:t>
        <a:bodyPr/>
        <a:lstStyle/>
        <a:p>
          <a:r>
            <a:rPr lang="es-CO"/>
            <a:t>AUDIENCIA.</a:t>
          </a:r>
          <a:endParaRPr lang="es-CO" dirty="0"/>
        </a:p>
      </dgm:t>
    </dgm:pt>
    <dgm:pt modelId="{1A823D2A-CA02-49DE-9175-49DD32A1D57C}" type="parTrans" cxnId="{BC69A382-760E-4380-9C10-69A1887229EF}">
      <dgm:prSet/>
      <dgm:spPr/>
      <dgm:t>
        <a:bodyPr/>
        <a:lstStyle/>
        <a:p>
          <a:endParaRPr lang="es-CO"/>
        </a:p>
      </dgm:t>
    </dgm:pt>
    <dgm:pt modelId="{1BC935D4-5DBE-4FDC-8BF3-869CAA63D6CA}" type="sibTrans" cxnId="{BC69A382-760E-4380-9C10-69A1887229EF}">
      <dgm:prSet/>
      <dgm:spPr/>
      <dgm:t>
        <a:bodyPr/>
        <a:lstStyle/>
        <a:p>
          <a:endParaRPr lang="es-CO"/>
        </a:p>
      </dgm:t>
    </dgm:pt>
    <dgm:pt modelId="{AB436AF0-B410-4F5E-BD5A-BA2920D7C04F}">
      <dgm:prSet/>
      <dgm:spPr/>
      <dgm:t>
        <a:bodyPr/>
        <a:lstStyle/>
        <a:p>
          <a:r>
            <a:rPr lang="es-CO"/>
            <a:t>AAA.INF. ADJUD.</a:t>
          </a:r>
          <a:endParaRPr lang="es-CO" dirty="0"/>
        </a:p>
      </dgm:t>
    </dgm:pt>
    <dgm:pt modelId="{4E55A7B8-3C76-4CAB-8EDF-EB874A2D2F1E}" type="parTrans" cxnId="{5CFCF648-515C-4899-B31D-0738773B976A}">
      <dgm:prSet/>
      <dgm:spPr/>
      <dgm:t>
        <a:bodyPr/>
        <a:lstStyle/>
        <a:p>
          <a:endParaRPr lang="es-CO"/>
        </a:p>
      </dgm:t>
    </dgm:pt>
    <dgm:pt modelId="{79633C20-4ABC-44AE-9AF7-93CD2DC4C206}" type="sibTrans" cxnId="{5CFCF648-515C-4899-B31D-0738773B976A}">
      <dgm:prSet/>
      <dgm:spPr/>
      <dgm:t>
        <a:bodyPr/>
        <a:lstStyle/>
        <a:p>
          <a:endParaRPr lang="es-CO"/>
        </a:p>
      </dgm:t>
    </dgm:pt>
    <dgm:pt modelId="{4E8B5996-F770-408E-92F4-12C83E935D5C}">
      <dgm:prSet/>
      <dgm:spPr/>
      <dgm:t>
        <a:bodyPr/>
        <a:lstStyle/>
        <a:p>
          <a:r>
            <a:rPr lang="es-CO"/>
            <a:t>REQ EJEC</a:t>
          </a:r>
          <a:endParaRPr lang="es-CO" dirty="0"/>
        </a:p>
      </dgm:t>
    </dgm:pt>
    <dgm:pt modelId="{4AA163E8-23A8-4078-8664-D8F8FACECCD5}" type="parTrans" cxnId="{4481019A-1420-4A1A-AB52-47E49BA59DC7}">
      <dgm:prSet/>
      <dgm:spPr/>
      <dgm:t>
        <a:bodyPr/>
        <a:lstStyle/>
        <a:p>
          <a:endParaRPr lang="es-CO"/>
        </a:p>
      </dgm:t>
    </dgm:pt>
    <dgm:pt modelId="{C4DA97D9-73DD-45C7-A8FE-E4FD5F2F517B}" type="sibTrans" cxnId="{4481019A-1420-4A1A-AB52-47E49BA59DC7}">
      <dgm:prSet/>
      <dgm:spPr/>
      <dgm:t>
        <a:bodyPr/>
        <a:lstStyle/>
        <a:p>
          <a:endParaRPr lang="es-CO"/>
        </a:p>
      </dgm:t>
    </dgm:pt>
    <dgm:pt modelId="{A40ABD7C-A9D1-4597-BB74-FEF5A6E70AF8}">
      <dgm:prSet/>
      <dgm:spPr/>
      <dgm:t>
        <a:bodyPr/>
        <a:lstStyle/>
        <a:p>
          <a:r>
            <a:rPr lang="es-CO"/>
            <a:t>GARANTIAS</a:t>
          </a:r>
          <a:endParaRPr lang="es-CO" dirty="0"/>
        </a:p>
      </dgm:t>
    </dgm:pt>
    <dgm:pt modelId="{D104CFB4-D652-4AF0-AE0E-5968E4EC917A}" type="parTrans" cxnId="{C9B8CAD7-94C8-4EBC-A84E-916456A0BFC0}">
      <dgm:prSet/>
      <dgm:spPr/>
      <dgm:t>
        <a:bodyPr/>
        <a:lstStyle/>
        <a:p>
          <a:endParaRPr lang="es-CO"/>
        </a:p>
      </dgm:t>
    </dgm:pt>
    <dgm:pt modelId="{4CB5362F-EBAB-48A2-A72F-F2685DBB872B}" type="sibTrans" cxnId="{C9B8CAD7-94C8-4EBC-A84E-916456A0BFC0}">
      <dgm:prSet/>
      <dgm:spPr/>
      <dgm:t>
        <a:bodyPr/>
        <a:lstStyle/>
        <a:p>
          <a:endParaRPr lang="es-CO"/>
        </a:p>
      </dgm:t>
    </dgm:pt>
    <dgm:pt modelId="{3DF3E497-3930-41B3-93DD-6278FC1EC7E7}">
      <dgm:prSet/>
      <dgm:spPr/>
      <dgm:t>
        <a:bodyPr/>
        <a:lstStyle/>
        <a:p>
          <a:r>
            <a:rPr lang="es-CO"/>
            <a:t>ACTA DE INICIO</a:t>
          </a:r>
          <a:endParaRPr lang="es-CO" dirty="0"/>
        </a:p>
      </dgm:t>
    </dgm:pt>
    <dgm:pt modelId="{0B0723AE-6BF3-4FB7-B30D-2F88BFE07BC4}" type="parTrans" cxnId="{E2074E93-242E-42F9-A254-542AA70CA06E}">
      <dgm:prSet/>
      <dgm:spPr/>
      <dgm:t>
        <a:bodyPr/>
        <a:lstStyle/>
        <a:p>
          <a:endParaRPr lang="es-CO"/>
        </a:p>
      </dgm:t>
    </dgm:pt>
    <dgm:pt modelId="{954242C3-813D-4116-9E86-20492735E30C}" type="sibTrans" cxnId="{E2074E93-242E-42F9-A254-542AA70CA06E}">
      <dgm:prSet/>
      <dgm:spPr/>
      <dgm:t>
        <a:bodyPr/>
        <a:lstStyle/>
        <a:p>
          <a:endParaRPr lang="es-CO"/>
        </a:p>
      </dgm:t>
    </dgm:pt>
    <dgm:pt modelId="{C7BF8B3B-0A26-41C7-991C-F10ED3231731}" type="pres">
      <dgm:prSet presAssocID="{5FF5B5A0-A57A-4892-A1F7-8A6E92C88355}" presName="Name0" presStyleCnt="0">
        <dgm:presLayoutVars>
          <dgm:dir/>
          <dgm:animLvl val="lvl"/>
          <dgm:resizeHandles val="exact"/>
        </dgm:presLayoutVars>
      </dgm:prSet>
      <dgm:spPr/>
    </dgm:pt>
    <dgm:pt modelId="{8DBB3BD7-0C81-431E-964B-B7073330B96F}" type="pres">
      <dgm:prSet presAssocID="{5FF5B5A0-A57A-4892-A1F7-8A6E92C88355}" presName="tSp" presStyleCnt="0"/>
      <dgm:spPr/>
    </dgm:pt>
    <dgm:pt modelId="{A46A567C-0A53-4BB9-AFAF-F27904CCC112}" type="pres">
      <dgm:prSet presAssocID="{5FF5B5A0-A57A-4892-A1F7-8A6E92C88355}" presName="bSp" presStyleCnt="0"/>
      <dgm:spPr/>
    </dgm:pt>
    <dgm:pt modelId="{E920DDD2-369E-4708-8542-FD5494D7F3F7}" type="pres">
      <dgm:prSet presAssocID="{5FF5B5A0-A57A-4892-A1F7-8A6E92C88355}" presName="process" presStyleCnt="0"/>
      <dgm:spPr/>
    </dgm:pt>
    <dgm:pt modelId="{D053E656-B123-4B75-8D29-56499C121972}" type="pres">
      <dgm:prSet presAssocID="{8AE36890-BD45-4A7B-BFF9-6BFB14383E37}" presName="composite1" presStyleCnt="0"/>
      <dgm:spPr/>
    </dgm:pt>
    <dgm:pt modelId="{E86A6200-4C90-45ED-9AC3-A1C1C37C6123}" type="pres">
      <dgm:prSet presAssocID="{8AE36890-BD45-4A7B-BFF9-6BFB14383E37}" presName="dummyNode1" presStyleLbl="node1" presStyleIdx="0" presStyleCnt="3"/>
      <dgm:spPr/>
    </dgm:pt>
    <dgm:pt modelId="{BE0E2DC4-EEF1-4131-8375-1C2F13E98EF2}" type="pres">
      <dgm:prSet presAssocID="{8AE36890-BD45-4A7B-BFF9-6BFB14383E37}" presName="childNode1" presStyleLbl="bgAcc1" presStyleIdx="0" presStyleCnt="3">
        <dgm:presLayoutVars>
          <dgm:bulletEnabled val="1"/>
        </dgm:presLayoutVars>
      </dgm:prSet>
      <dgm:spPr/>
    </dgm:pt>
    <dgm:pt modelId="{3DF304A4-4C51-46E7-916E-0A79B328C6DA}" type="pres">
      <dgm:prSet presAssocID="{8AE36890-BD45-4A7B-BFF9-6BFB14383E37}" presName="childNode1tx" presStyleLbl="bgAcc1" presStyleIdx="0" presStyleCnt="3">
        <dgm:presLayoutVars>
          <dgm:bulletEnabled val="1"/>
        </dgm:presLayoutVars>
      </dgm:prSet>
      <dgm:spPr/>
    </dgm:pt>
    <dgm:pt modelId="{862D90B2-F4A4-4C72-9F90-603EDAF24828}" type="pres">
      <dgm:prSet presAssocID="{8AE36890-BD45-4A7B-BFF9-6BFB14383E37}" presName="parentNode1" presStyleLbl="node1" presStyleIdx="0" presStyleCnt="3">
        <dgm:presLayoutVars>
          <dgm:chMax val="1"/>
          <dgm:bulletEnabled val="1"/>
        </dgm:presLayoutVars>
      </dgm:prSet>
      <dgm:spPr/>
    </dgm:pt>
    <dgm:pt modelId="{636BBF7A-4BFB-4BEC-B410-43E3E8DE75DA}" type="pres">
      <dgm:prSet presAssocID="{8AE36890-BD45-4A7B-BFF9-6BFB14383E37}" presName="connSite1" presStyleCnt="0"/>
      <dgm:spPr/>
    </dgm:pt>
    <dgm:pt modelId="{EC005CFD-A52C-4FC4-9015-69DFA54B81F6}" type="pres">
      <dgm:prSet presAssocID="{BE403B18-69A0-4198-9480-47F42FB47869}" presName="Name9" presStyleLbl="sibTrans2D1" presStyleIdx="0" presStyleCnt="2"/>
      <dgm:spPr/>
    </dgm:pt>
    <dgm:pt modelId="{D774BD4C-E4D3-4B6E-8C70-36D0ABCA0A71}" type="pres">
      <dgm:prSet presAssocID="{0087AD83-5717-4E86-B16F-BAD24366FD0D}" presName="composite2" presStyleCnt="0"/>
      <dgm:spPr/>
    </dgm:pt>
    <dgm:pt modelId="{AAF384AD-BDA6-4C3E-A5F9-00AA9C760B5A}" type="pres">
      <dgm:prSet presAssocID="{0087AD83-5717-4E86-B16F-BAD24366FD0D}" presName="dummyNode2" presStyleLbl="node1" presStyleIdx="0" presStyleCnt="3"/>
      <dgm:spPr/>
    </dgm:pt>
    <dgm:pt modelId="{0F9A5454-F8E0-40E6-8251-CC966102E374}" type="pres">
      <dgm:prSet presAssocID="{0087AD83-5717-4E86-B16F-BAD24366FD0D}" presName="childNode2" presStyleLbl="bgAcc1" presStyleIdx="1" presStyleCnt="3">
        <dgm:presLayoutVars>
          <dgm:bulletEnabled val="1"/>
        </dgm:presLayoutVars>
      </dgm:prSet>
      <dgm:spPr/>
    </dgm:pt>
    <dgm:pt modelId="{B2FDC138-46F6-4F83-9659-B96437CFAD69}" type="pres">
      <dgm:prSet presAssocID="{0087AD83-5717-4E86-B16F-BAD24366FD0D}" presName="childNode2tx" presStyleLbl="bgAcc1" presStyleIdx="1" presStyleCnt="3">
        <dgm:presLayoutVars>
          <dgm:bulletEnabled val="1"/>
        </dgm:presLayoutVars>
      </dgm:prSet>
      <dgm:spPr/>
    </dgm:pt>
    <dgm:pt modelId="{FA7FA33B-2391-4B04-A566-3C1D3F57111E}" type="pres">
      <dgm:prSet presAssocID="{0087AD83-5717-4E86-B16F-BAD24366FD0D}" presName="parentNode2" presStyleLbl="node1" presStyleIdx="1" presStyleCnt="3">
        <dgm:presLayoutVars>
          <dgm:chMax val="0"/>
          <dgm:bulletEnabled val="1"/>
        </dgm:presLayoutVars>
      </dgm:prSet>
      <dgm:spPr/>
    </dgm:pt>
    <dgm:pt modelId="{C0E4F1A9-E2CF-4680-9473-7CFE891C00C7}" type="pres">
      <dgm:prSet presAssocID="{0087AD83-5717-4E86-B16F-BAD24366FD0D}" presName="connSite2" presStyleCnt="0"/>
      <dgm:spPr/>
    </dgm:pt>
    <dgm:pt modelId="{EC95A02D-5648-4577-B018-18856A614774}" type="pres">
      <dgm:prSet presAssocID="{F68ECC49-CB38-449C-AF69-1F0708783628}" presName="Name18" presStyleLbl="sibTrans2D1" presStyleIdx="1" presStyleCnt="2"/>
      <dgm:spPr/>
    </dgm:pt>
    <dgm:pt modelId="{299E0BAE-1914-4953-895E-09EE5B88BED5}" type="pres">
      <dgm:prSet presAssocID="{31927BD7-44C2-4800-85BA-65785BA90FD4}" presName="composite1" presStyleCnt="0"/>
      <dgm:spPr/>
    </dgm:pt>
    <dgm:pt modelId="{0DD10717-266E-45A8-93DD-A2F17F24CDA3}" type="pres">
      <dgm:prSet presAssocID="{31927BD7-44C2-4800-85BA-65785BA90FD4}" presName="dummyNode1" presStyleLbl="node1" presStyleIdx="1" presStyleCnt="3"/>
      <dgm:spPr/>
    </dgm:pt>
    <dgm:pt modelId="{5478B800-48F8-4780-81D3-CB27288CB4D2}" type="pres">
      <dgm:prSet presAssocID="{31927BD7-44C2-4800-85BA-65785BA90FD4}" presName="childNode1" presStyleLbl="bgAcc1" presStyleIdx="2" presStyleCnt="3">
        <dgm:presLayoutVars>
          <dgm:bulletEnabled val="1"/>
        </dgm:presLayoutVars>
      </dgm:prSet>
      <dgm:spPr/>
    </dgm:pt>
    <dgm:pt modelId="{3C4081EA-7A85-48CF-8E57-ED765E9901A3}" type="pres">
      <dgm:prSet presAssocID="{31927BD7-44C2-4800-85BA-65785BA90FD4}" presName="childNode1tx" presStyleLbl="bgAcc1" presStyleIdx="2" presStyleCnt="3">
        <dgm:presLayoutVars>
          <dgm:bulletEnabled val="1"/>
        </dgm:presLayoutVars>
      </dgm:prSet>
      <dgm:spPr/>
    </dgm:pt>
    <dgm:pt modelId="{0966ABA0-39FF-4A9A-85A7-8F9906F967FC}" type="pres">
      <dgm:prSet presAssocID="{31927BD7-44C2-4800-85BA-65785BA90FD4}" presName="parentNode1" presStyleLbl="node1" presStyleIdx="2" presStyleCnt="3">
        <dgm:presLayoutVars>
          <dgm:chMax val="1"/>
          <dgm:bulletEnabled val="1"/>
        </dgm:presLayoutVars>
      </dgm:prSet>
      <dgm:spPr/>
    </dgm:pt>
    <dgm:pt modelId="{D279A1A3-6571-4626-9B41-780C229C87FC}" type="pres">
      <dgm:prSet presAssocID="{31927BD7-44C2-4800-85BA-65785BA90FD4}" presName="connSite1" presStyleCnt="0"/>
      <dgm:spPr/>
    </dgm:pt>
  </dgm:ptLst>
  <dgm:cxnLst>
    <dgm:cxn modelId="{CBE5A106-5E33-4B59-9F2B-A4956E2E9FF4}" srcId="{5FF5B5A0-A57A-4892-A1F7-8A6E92C88355}" destId="{0087AD83-5717-4E86-B16F-BAD24366FD0D}" srcOrd="1" destOrd="0" parTransId="{75055FFF-E146-4E24-B591-421C54CEE93D}" sibTransId="{F68ECC49-CB38-449C-AF69-1F0708783628}"/>
    <dgm:cxn modelId="{177AFB15-553D-48F4-8D37-BCE0FD935C69}" type="presOf" srcId="{0087AD83-5717-4E86-B16F-BAD24366FD0D}" destId="{FA7FA33B-2391-4B04-A566-3C1D3F57111E}" srcOrd="0" destOrd="0" presId="urn:microsoft.com/office/officeart/2005/8/layout/hProcess4"/>
    <dgm:cxn modelId="{EBEDF222-2DFA-4EEE-8C15-D52EFF73A8D9}" type="presOf" srcId="{A40ABD7C-A9D1-4597-BB74-FEF5A6E70AF8}" destId="{0F9A5454-F8E0-40E6-8251-CC966102E374}" srcOrd="0" destOrd="2" presId="urn:microsoft.com/office/officeart/2005/8/layout/hProcess4"/>
    <dgm:cxn modelId="{9301C027-F807-4648-9DEB-3B7371B2306C}" type="presOf" srcId="{69C1B29C-8F85-4E96-8646-494B5FFACC40}" destId="{3DF304A4-4C51-46E7-916E-0A79B328C6DA}" srcOrd="1" destOrd="3" presId="urn:microsoft.com/office/officeart/2005/8/layout/hProcess4"/>
    <dgm:cxn modelId="{B109112A-7F4D-4D2C-AA6E-A1459D2BBC28}" srcId="{5FF5B5A0-A57A-4892-A1F7-8A6E92C88355}" destId="{8AE36890-BD45-4A7B-BFF9-6BFB14383E37}" srcOrd="0" destOrd="0" parTransId="{25D3B083-51B7-4D86-B496-FF191B8AA151}" sibTransId="{BE403B18-69A0-4198-9480-47F42FB47869}"/>
    <dgm:cxn modelId="{C455342A-A18F-4819-9F1F-7A5FD524138E}" type="presOf" srcId="{E9E11F85-6311-4EEE-83AC-1AA86F92DD56}" destId="{BE0E2DC4-EEF1-4131-8375-1C2F13E98EF2}" srcOrd="0" destOrd="1" presId="urn:microsoft.com/office/officeart/2005/8/layout/hProcess4"/>
    <dgm:cxn modelId="{77989A2F-031E-4D47-B76F-601990303795}" type="presOf" srcId="{F68ECC49-CB38-449C-AF69-1F0708783628}" destId="{EC95A02D-5648-4577-B018-18856A614774}" srcOrd="0" destOrd="0" presId="urn:microsoft.com/office/officeart/2005/8/layout/hProcess4"/>
    <dgm:cxn modelId="{E4B0F93D-A928-4CD0-8493-A5EB54E48527}" type="presOf" srcId="{A40ABD7C-A9D1-4597-BB74-FEF5A6E70AF8}" destId="{B2FDC138-46F6-4F83-9659-B96437CFAD69}" srcOrd="1" destOrd="2" presId="urn:microsoft.com/office/officeart/2005/8/layout/hProcess4"/>
    <dgm:cxn modelId="{CD26F560-74F4-4FA6-B55E-AFC478E6B70D}" srcId="{5FF5B5A0-A57A-4892-A1F7-8A6E92C88355}" destId="{31927BD7-44C2-4800-85BA-65785BA90FD4}" srcOrd="2" destOrd="0" parTransId="{1FACA2EE-F4A1-4C18-B52F-02B7F7E83DC5}" sibTransId="{6590ACB4-9109-4EF9-9FC3-96DE168BD64C}"/>
    <dgm:cxn modelId="{DF7E9D61-5A9C-40BB-ADAB-9D7CDB2B8250}" type="presOf" srcId="{F8A237E7-78CC-4F3D-8A31-88AAE96722B3}" destId="{0F9A5454-F8E0-40E6-8251-CC966102E374}" srcOrd="0" destOrd="0" presId="urn:microsoft.com/office/officeart/2005/8/layout/hProcess4"/>
    <dgm:cxn modelId="{7E9CB442-F374-4DF5-ACC6-E663E790856B}" type="presOf" srcId="{3DF3E497-3930-41B3-93DD-6278FC1EC7E7}" destId="{B2FDC138-46F6-4F83-9659-B96437CFAD69}" srcOrd="1" destOrd="3" presId="urn:microsoft.com/office/officeart/2005/8/layout/hProcess4"/>
    <dgm:cxn modelId="{96972C65-B591-44D9-985A-3B02EF3EFB66}" type="presOf" srcId="{E9E11F85-6311-4EEE-83AC-1AA86F92DD56}" destId="{3DF304A4-4C51-46E7-916E-0A79B328C6DA}" srcOrd="1" destOrd="1" presId="urn:microsoft.com/office/officeart/2005/8/layout/hProcess4"/>
    <dgm:cxn modelId="{034FEE46-A587-41C6-B92B-013E170805F2}" type="presOf" srcId="{BE403B18-69A0-4198-9480-47F42FB47869}" destId="{EC005CFD-A52C-4FC4-9015-69DFA54B81F6}" srcOrd="0" destOrd="0" presId="urn:microsoft.com/office/officeart/2005/8/layout/hProcess4"/>
    <dgm:cxn modelId="{5CFCF648-515C-4899-B31D-0738773B976A}" srcId="{8AE36890-BD45-4A7B-BFF9-6BFB14383E37}" destId="{AB436AF0-B410-4F5E-BD5A-BA2920D7C04F}" srcOrd="4" destOrd="0" parTransId="{4E55A7B8-3C76-4CAB-8EDF-EB874A2D2F1E}" sibTransId="{79633C20-4ABC-44AE-9AF7-93CD2DC4C206}"/>
    <dgm:cxn modelId="{24BEEB6F-438C-4F91-B284-8D646D827934}" type="presOf" srcId="{3DF3E497-3930-41B3-93DD-6278FC1EC7E7}" destId="{0F9A5454-F8E0-40E6-8251-CC966102E374}" srcOrd="0" destOrd="3" presId="urn:microsoft.com/office/officeart/2005/8/layout/hProcess4"/>
    <dgm:cxn modelId="{A7F5E771-E4E2-455D-A402-EFD247690519}" type="presOf" srcId="{5FF5B5A0-A57A-4892-A1F7-8A6E92C88355}" destId="{C7BF8B3B-0A26-41C7-991C-F10ED3231731}" srcOrd="0" destOrd="0" presId="urn:microsoft.com/office/officeart/2005/8/layout/hProcess4"/>
    <dgm:cxn modelId="{12B33273-9228-49F3-9B51-C4231C797D3E}" type="presOf" srcId="{4E8B5996-F770-408E-92F4-12C83E935D5C}" destId="{0F9A5454-F8E0-40E6-8251-CC966102E374}" srcOrd="0" destOrd="1" presId="urn:microsoft.com/office/officeart/2005/8/layout/hProcess4"/>
    <dgm:cxn modelId="{AD105B54-5157-48ED-B927-B87FBE027676}" srcId="{31927BD7-44C2-4800-85BA-65785BA90FD4}" destId="{475B8F85-1B90-4307-B69A-0185BEFD7CCA}" srcOrd="0" destOrd="0" parTransId="{FFF13A54-2EC0-4D46-A744-BAB75F1B15A0}" sibTransId="{7D05E226-A5CB-4E88-8ABB-DADA7BAAA09F}"/>
    <dgm:cxn modelId="{7FE9FB55-0332-43AC-A7CB-C6D138182B86}" type="presOf" srcId="{F8A237E7-78CC-4F3D-8A31-88AAE96722B3}" destId="{B2FDC138-46F6-4F83-9659-B96437CFAD69}" srcOrd="1" destOrd="0" presId="urn:microsoft.com/office/officeart/2005/8/layout/hProcess4"/>
    <dgm:cxn modelId="{20A21857-F5C1-4C92-B190-3232EB37C47C}" type="presOf" srcId="{B91805B8-DEA5-43E5-99B8-B8814B268BCA}" destId="{3DF304A4-4C51-46E7-916E-0A79B328C6DA}" srcOrd="1" destOrd="0" presId="urn:microsoft.com/office/officeart/2005/8/layout/hProcess4"/>
    <dgm:cxn modelId="{E8B02E81-5A56-44D0-AD0D-E66161EDF35F}" type="presOf" srcId="{475B8F85-1B90-4307-B69A-0185BEFD7CCA}" destId="{3C4081EA-7A85-48CF-8E57-ED765E9901A3}" srcOrd="1" destOrd="0" presId="urn:microsoft.com/office/officeart/2005/8/layout/hProcess4"/>
    <dgm:cxn modelId="{BC69A382-760E-4380-9C10-69A1887229EF}" srcId="{8AE36890-BD45-4A7B-BFF9-6BFB14383E37}" destId="{69C1B29C-8F85-4E96-8646-494B5FFACC40}" srcOrd="3" destOrd="0" parTransId="{1A823D2A-CA02-49DE-9175-49DD32A1D57C}" sibTransId="{1BC935D4-5DBE-4FDC-8BF3-869CAA63D6CA}"/>
    <dgm:cxn modelId="{58E2ED84-52AF-4335-9AD8-447F428FACCE}" type="presOf" srcId="{4E8B5996-F770-408E-92F4-12C83E935D5C}" destId="{B2FDC138-46F6-4F83-9659-B96437CFAD69}" srcOrd="1" destOrd="1" presId="urn:microsoft.com/office/officeart/2005/8/layout/hProcess4"/>
    <dgm:cxn modelId="{E2074E93-242E-42F9-A254-542AA70CA06E}" srcId="{0087AD83-5717-4E86-B16F-BAD24366FD0D}" destId="{3DF3E497-3930-41B3-93DD-6278FC1EC7E7}" srcOrd="3" destOrd="0" parTransId="{0B0723AE-6BF3-4FB7-B30D-2F88BFE07BC4}" sibTransId="{954242C3-813D-4116-9E86-20492735E30C}"/>
    <dgm:cxn modelId="{4481019A-1420-4A1A-AB52-47E49BA59DC7}" srcId="{0087AD83-5717-4E86-B16F-BAD24366FD0D}" destId="{4E8B5996-F770-408E-92F4-12C83E935D5C}" srcOrd="1" destOrd="0" parTransId="{4AA163E8-23A8-4078-8664-D8F8FACECCD5}" sibTransId="{C4DA97D9-73DD-45C7-A8FE-E4FD5F2F517B}"/>
    <dgm:cxn modelId="{6495F1AA-36BC-4702-BE73-66BF02FD9CF1}" type="presOf" srcId="{AB436AF0-B410-4F5E-BD5A-BA2920D7C04F}" destId="{3DF304A4-4C51-46E7-916E-0A79B328C6DA}" srcOrd="1" destOrd="4" presId="urn:microsoft.com/office/officeart/2005/8/layout/hProcess4"/>
    <dgm:cxn modelId="{04F669CA-35EA-4BF7-B40E-BAF3B0DFA9D1}" type="presOf" srcId="{AB436AF0-B410-4F5E-BD5A-BA2920D7C04F}" destId="{BE0E2DC4-EEF1-4131-8375-1C2F13E98EF2}" srcOrd="0" destOrd="4" presId="urn:microsoft.com/office/officeart/2005/8/layout/hProcess4"/>
    <dgm:cxn modelId="{CD0E2FCC-EAA0-432A-9FEC-D3220BD7B4F7}" type="presOf" srcId="{8AE36890-BD45-4A7B-BFF9-6BFB14383E37}" destId="{862D90B2-F4A4-4C72-9F90-603EDAF24828}" srcOrd="0" destOrd="0" presId="urn:microsoft.com/office/officeart/2005/8/layout/hProcess4"/>
    <dgm:cxn modelId="{1B714ECE-87EA-4978-89D3-0596A12DFBCC}" type="presOf" srcId="{31927BD7-44C2-4800-85BA-65785BA90FD4}" destId="{0966ABA0-39FF-4A9A-85A7-8F9906F967FC}" srcOrd="0" destOrd="0" presId="urn:microsoft.com/office/officeart/2005/8/layout/hProcess4"/>
    <dgm:cxn modelId="{DB37D0CF-5F27-4B62-BC10-F94D7FD6B832}" srcId="{8AE36890-BD45-4A7B-BFF9-6BFB14383E37}" destId="{E9E11F85-6311-4EEE-83AC-1AA86F92DD56}" srcOrd="1" destOrd="0" parTransId="{664683CE-FC7C-4EA7-A52D-E13EA8E6051C}" sibTransId="{68C4B2C5-FDE8-4BA3-B1EC-5C502BAFB7CF}"/>
    <dgm:cxn modelId="{C9B8CAD7-94C8-4EBC-A84E-916456A0BFC0}" srcId="{0087AD83-5717-4E86-B16F-BAD24366FD0D}" destId="{A40ABD7C-A9D1-4597-BB74-FEF5A6E70AF8}" srcOrd="2" destOrd="0" parTransId="{D104CFB4-D652-4AF0-AE0E-5968E4EC917A}" sibTransId="{4CB5362F-EBAB-48A2-A72F-F2685DBB872B}"/>
    <dgm:cxn modelId="{E0E0FFD9-28CD-4954-915B-3C6F61E6750D}" srcId="{0087AD83-5717-4E86-B16F-BAD24366FD0D}" destId="{F8A237E7-78CC-4F3D-8A31-88AAE96722B3}" srcOrd="0" destOrd="0" parTransId="{33397D6B-914A-4C5D-8A7E-7E54D7DF1366}" sibTransId="{6BE98EBB-BCA0-4D38-BD96-4CC0E1FF1405}"/>
    <dgm:cxn modelId="{615F40DB-FD4E-4325-AADA-95027BD84E86}" type="presOf" srcId="{B91805B8-DEA5-43E5-99B8-B8814B268BCA}" destId="{BE0E2DC4-EEF1-4131-8375-1C2F13E98EF2}" srcOrd="0" destOrd="0" presId="urn:microsoft.com/office/officeart/2005/8/layout/hProcess4"/>
    <dgm:cxn modelId="{F119A0E8-96C2-4D95-99D4-3F82B542B347}" srcId="{8AE36890-BD45-4A7B-BFF9-6BFB14383E37}" destId="{6C5C1AB1-8BAB-4A7A-8E47-7B90F65AC01F}" srcOrd="2" destOrd="0" parTransId="{C5A9DF51-6C29-4788-986A-3BC9439B9E7D}" sibTransId="{05B0750E-9B8D-4D1D-9657-6BD245537E04}"/>
    <dgm:cxn modelId="{880CA9ED-B693-46F3-AC3E-64A46776B807}" type="presOf" srcId="{475B8F85-1B90-4307-B69A-0185BEFD7CCA}" destId="{5478B800-48F8-4780-81D3-CB27288CB4D2}" srcOrd="0" destOrd="0" presId="urn:microsoft.com/office/officeart/2005/8/layout/hProcess4"/>
    <dgm:cxn modelId="{22E243F3-3EBB-4988-B84F-E1A254456264}" type="presOf" srcId="{6C5C1AB1-8BAB-4A7A-8E47-7B90F65AC01F}" destId="{BE0E2DC4-EEF1-4131-8375-1C2F13E98EF2}" srcOrd="0" destOrd="2" presId="urn:microsoft.com/office/officeart/2005/8/layout/hProcess4"/>
    <dgm:cxn modelId="{30FC31F5-51D3-4680-971B-EFD3F2EB297F}" type="presOf" srcId="{69C1B29C-8F85-4E96-8646-494B5FFACC40}" destId="{BE0E2DC4-EEF1-4131-8375-1C2F13E98EF2}" srcOrd="0" destOrd="3" presId="urn:microsoft.com/office/officeart/2005/8/layout/hProcess4"/>
    <dgm:cxn modelId="{0AAE68F9-88FB-4F21-B4F2-D47DE43CF046}" type="presOf" srcId="{6C5C1AB1-8BAB-4A7A-8E47-7B90F65AC01F}" destId="{3DF304A4-4C51-46E7-916E-0A79B328C6DA}" srcOrd="1" destOrd="2" presId="urn:microsoft.com/office/officeart/2005/8/layout/hProcess4"/>
    <dgm:cxn modelId="{6E65D7FA-B36D-434D-82B6-BC2A679BD1B8}" srcId="{8AE36890-BD45-4A7B-BFF9-6BFB14383E37}" destId="{B91805B8-DEA5-43E5-99B8-B8814B268BCA}" srcOrd="0" destOrd="0" parTransId="{ECD13176-2B16-4BA1-BB49-1490BC405918}" sibTransId="{60AFA3F2-79E2-49CA-AD7D-6D38A052872D}"/>
    <dgm:cxn modelId="{66DDDDC5-1856-46C7-B6FD-E3EB2959FD57}" type="presParOf" srcId="{C7BF8B3B-0A26-41C7-991C-F10ED3231731}" destId="{8DBB3BD7-0C81-431E-964B-B7073330B96F}" srcOrd="0" destOrd="0" presId="urn:microsoft.com/office/officeart/2005/8/layout/hProcess4"/>
    <dgm:cxn modelId="{BE8DC1EA-918C-4C5D-9636-5272ABB8FD6F}" type="presParOf" srcId="{C7BF8B3B-0A26-41C7-991C-F10ED3231731}" destId="{A46A567C-0A53-4BB9-AFAF-F27904CCC112}" srcOrd="1" destOrd="0" presId="urn:microsoft.com/office/officeart/2005/8/layout/hProcess4"/>
    <dgm:cxn modelId="{D6A84640-D8A4-45A1-A580-A4FFF42423C7}" type="presParOf" srcId="{C7BF8B3B-0A26-41C7-991C-F10ED3231731}" destId="{E920DDD2-369E-4708-8542-FD5494D7F3F7}" srcOrd="2" destOrd="0" presId="urn:microsoft.com/office/officeart/2005/8/layout/hProcess4"/>
    <dgm:cxn modelId="{3A207C91-6033-4B7F-BE29-E89986F63707}" type="presParOf" srcId="{E920DDD2-369E-4708-8542-FD5494D7F3F7}" destId="{D053E656-B123-4B75-8D29-56499C121972}" srcOrd="0" destOrd="0" presId="urn:microsoft.com/office/officeart/2005/8/layout/hProcess4"/>
    <dgm:cxn modelId="{FD2F7F2A-B872-4C69-991C-B1D10C132125}" type="presParOf" srcId="{D053E656-B123-4B75-8D29-56499C121972}" destId="{E86A6200-4C90-45ED-9AC3-A1C1C37C6123}" srcOrd="0" destOrd="0" presId="urn:microsoft.com/office/officeart/2005/8/layout/hProcess4"/>
    <dgm:cxn modelId="{16944424-9A43-4DEC-934B-338666727618}" type="presParOf" srcId="{D053E656-B123-4B75-8D29-56499C121972}" destId="{BE0E2DC4-EEF1-4131-8375-1C2F13E98EF2}" srcOrd="1" destOrd="0" presId="urn:microsoft.com/office/officeart/2005/8/layout/hProcess4"/>
    <dgm:cxn modelId="{98A7DC14-7CC2-43AF-B419-0268B9B8EDBD}" type="presParOf" srcId="{D053E656-B123-4B75-8D29-56499C121972}" destId="{3DF304A4-4C51-46E7-916E-0A79B328C6DA}" srcOrd="2" destOrd="0" presId="urn:microsoft.com/office/officeart/2005/8/layout/hProcess4"/>
    <dgm:cxn modelId="{B8EDDC2C-67A9-4671-A320-2B7196D8B2FC}" type="presParOf" srcId="{D053E656-B123-4B75-8D29-56499C121972}" destId="{862D90B2-F4A4-4C72-9F90-603EDAF24828}" srcOrd="3" destOrd="0" presId="urn:microsoft.com/office/officeart/2005/8/layout/hProcess4"/>
    <dgm:cxn modelId="{CBF665EF-E0FC-4093-BAE8-521D6220A09E}" type="presParOf" srcId="{D053E656-B123-4B75-8D29-56499C121972}" destId="{636BBF7A-4BFB-4BEC-B410-43E3E8DE75DA}" srcOrd="4" destOrd="0" presId="urn:microsoft.com/office/officeart/2005/8/layout/hProcess4"/>
    <dgm:cxn modelId="{BAC19EE4-8F39-4D13-B3E2-9CD2EC35F7EA}" type="presParOf" srcId="{E920DDD2-369E-4708-8542-FD5494D7F3F7}" destId="{EC005CFD-A52C-4FC4-9015-69DFA54B81F6}" srcOrd="1" destOrd="0" presId="urn:microsoft.com/office/officeart/2005/8/layout/hProcess4"/>
    <dgm:cxn modelId="{FD97D65A-4D26-421C-99AC-AFFFD885EB44}" type="presParOf" srcId="{E920DDD2-369E-4708-8542-FD5494D7F3F7}" destId="{D774BD4C-E4D3-4B6E-8C70-36D0ABCA0A71}" srcOrd="2" destOrd="0" presId="urn:microsoft.com/office/officeart/2005/8/layout/hProcess4"/>
    <dgm:cxn modelId="{1F202803-0BCF-45F2-8F05-58649A7E8F4F}" type="presParOf" srcId="{D774BD4C-E4D3-4B6E-8C70-36D0ABCA0A71}" destId="{AAF384AD-BDA6-4C3E-A5F9-00AA9C760B5A}" srcOrd="0" destOrd="0" presId="urn:microsoft.com/office/officeart/2005/8/layout/hProcess4"/>
    <dgm:cxn modelId="{27557D2A-3740-47D5-AECD-28F00701E957}" type="presParOf" srcId="{D774BD4C-E4D3-4B6E-8C70-36D0ABCA0A71}" destId="{0F9A5454-F8E0-40E6-8251-CC966102E374}" srcOrd="1" destOrd="0" presId="urn:microsoft.com/office/officeart/2005/8/layout/hProcess4"/>
    <dgm:cxn modelId="{C9AFC3A4-41C5-4B6F-B619-D84318C9E29C}" type="presParOf" srcId="{D774BD4C-E4D3-4B6E-8C70-36D0ABCA0A71}" destId="{B2FDC138-46F6-4F83-9659-B96437CFAD69}" srcOrd="2" destOrd="0" presId="urn:microsoft.com/office/officeart/2005/8/layout/hProcess4"/>
    <dgm:cxn modelId="{34E669E6-2D5C-4684-A5DB-68DFBD0163FB}" type="presParOf" srcId="{D774BD4C-E4D3-4B6E-8C70-36D0ABCA0A71}" destId="{FA7FA33B-2391-4B04-A566-3C1D3F57111E}" srcOrd="3" destOrd="0" presId="urn:microsoft.com/office/officeart/2005/8/layout/hProcess4"/>
    <dgm:cxn modelId="{83574046-82B4-43B6-9FAD-6322E7194185}" type="presParOf" srcId="{D774BD4C-E4D3-4B6E-8C70-36D0ABCA0A71}" destId="{C0E4F1A9-E2CF-4680-9473-7CFE891C00C7}" srcOrd="4" destOrd="0" presId="urn:microsoft.com/office/officeart/2005/8/layout/hProcess4"/>
    <dgm:cxn modelId="{D2632CD3-B660-4F9F-A775-9410711F420F}" type="presParOf" srcId="{E920DDD2-369E-4708-8542-FD5494D7F3F7}" destId="{EC95A02D-5648-4577-B018-18856A614774}" srcOrd="3" destOrd="0" presId="urn:microsoft.com/office/officeart/2005/8/layout/hProcess4"/>
    <dgm:cxn modelId="{A5BEF89D-5A23-4894-99EA-4A47E4F463F5}" type="presParOf" srcId="{E920DDD2-369E-4708-8542-FD5494D7F3F7}" destId="{299E0BAE-1914-4953-895E-09EE5B88BED5}" srcOrd="4" destOrd="0" presId="urn:microsoft.com/office/officeart/2005/8/layout/hProcess4"/>
    <dgm:cxn modelId="{1B4AFB18-10A0-4034-8491-823906D4978C}" type="presParOf" srcId="{299E0BAE-1914-4953-895E-09EE5B88BED5}" destId="{0DD10717-266E-45A8-93DD-A2F17F24CDA3}" srcOrd="0" destOrd="0" presId="urn:microsoft.com/office/officeart/2005/8/layout/hProcess4"/>
    <dgm:cxn modelId="{95BFF2C0-A607-4ED7-9135-CF6BC644B7F9}" type="presParOf" srcId="{299E0BAE-1914-4953-895E-09EE5B88BED5}" destId="{5478B800-48F8-4780-81D3-CB27288CB4D2}" srcOrd="1" destOrd="0" presId="urn:microsoft.com/office/officeart/2005/8/layout/hProcess4"/>
    <dgm:cxn modelId="{18CD5CB0-8367-4C53-8643-14D350C91B1A}" type="presParOf" srcId="{299E0BAE-1914-4953-895E-09EE5B88BED5}" destId="{3C4081EA-7A85-48CF-8E57-ED765E9901A3}" srcOrd="2" destOrd="0" presId="urn:microsoft.com/office/officeart/2005/8/layout/hProcess4"/>
    <dgm:cxn modelId="{860B9D8D-1C7E-4DA3-9E74-6B313FA67739}" type="presParOf" srcId="{299E0BAE-1914-4953-895E-09EE5B88BED5}" destId="{0966ABA0-39FF-4A9A-85A7-8F9906F967FC}" srcOrd="3" destOrd="0" presId="urn:microsoft.com/office/officeart/2005/8/layout/hProcess4"/>
    <dgm:cxn modelId="{6A34F18C-395D-40A4-9F34-0AE56CCF0949}" type="presParOf" srcId="{299E0BAE-1914-4953-895E-09EE5B88BED5}" destId="{D279A1A3-6571-4626-9B41-780C229C87FC}"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7EC1359-4CB4-4281-A0AF-6672C1F0716B}"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CO"/>
        </a:p>
      </dgm:t>
    </dgm:pt>
    <dgm:pt modelId="{2C9E5C66-D80F-4548-9F55-D7C591438682}">
      <dgm:prSet phldrT="[Texto]" custT="1"/>
      <dgm:spPr/>
      <dgm:t>
        <a:bodyPr/>
        <a:lstStyle/>
        <a:p>
          <a:r>
            <a:rPr lang="es-CO" sz="3200" dirty="0">
              <a:latin typeface="Century Gothic" panose="020B0502020202020204" pitchFamily="34" charset="0"/>
            </a:rPr>
            <a:t>PC. NJ. A.A.MIX.OBLG.LEY CTO</a:t>
          </a:r>
        </a:p>
      </dgm:t>
    </dgm:pt>
    <dgm:pt modelId="{FAC61AC7-0C54-4F43-A805-E355B3EBCCA9}" type="parTrans" cxnId="{0FD46DD8-08D4-4E4F-AC28-4140911C019C}">
      <dgm:prSet/>
      <dgm:spPr/>
      <dgm:t>
        <a:bodyPr/>
        <a:lstStyle/>
        <a:p>
          <a:endParaRPr lang="es-CO"/>
        </a:p>
      </dgm:t>
    </dgm:pt>
    <dgm:pt modelId="{A481A680-891A-4004-AE71-8AA8B445F574}" type="sibTrans" cxnId="{0FD46DD8-08D4-4E4F-AC28-4140911C019C}">
      <dgm:prSet/>
      <dgm:spPr/>
      <dgm:t>
        <a:bodyPr/>
        <a:lstStyle/>
        <a:p>
          <a:endParaRPr lang="es-CO"/>
        </a:p>
      </dgm:t>
    </dgm:pt>
    <dgm:pt modelId="{D09B7597-6BE6-47E4-9A0E-CCDA79B24A62}">
      <dgm:prSet phldrT="[Texto]" custT="1"/>
      <dgm:spPr/>
      <dgm:t>
        <a:bodyPr/>
        <a:lstStyle/>
        <a:p>
          <a:r>
            <a:rPr lang="es-CO" sz="3200" dirty="0"/>
            <a:t>REGULA</a:t>
          </a:r>
        </a:p>
      </dgm:t>
    </dgm:pt>
    <dgm:pt modelId="{D01440A2-C98B-4C16-A9F4-76EA6B21BAEA}" type="parTrans" cxnId="{97BA9EF6-B5CA-484E-ADF2-670C22F26F2C}">
      <dgm:prSet/>
      <dgm:spPr/>
      <dgm:t>
        <a:bodyPr/>
        <a:lstStyle/>
        <a:p>
          <a:endParaRPr lang="es-CO"/>
        </a:p>
      </dgm:t>
    </dgm:pt>
    <dgm:pt modelId="{789A20E4-F1E4-4266-B948-38A44C378FB0}" type="sibTrans" cxnId="{97BA9EF6-B5CA-484E-ADF2-670C22F26F2C}">
      <dgm:prSet/>
      <dgm:spPr/>
      <dgm:t>
        <a:bodyPr/>
        <a:lstStyle/>
        <a:p>
          <a:endParaRPr lang="es-CO"/>
        </a:p>
      </dgm:t>
    </dgm:pt>
    <dgm:pt modelId="{F6CDF51D-4A27-43C4-867B-363CECDA65B8}">
      <dgm:prSet phldrT="[Texto]" custT="1"/>
      <dgm:spPr/>
      <dgm:t>
        <a:bodyPr/>
        <a:lstStyle/>
        <a:p>
          <a:r>
            <a:rPr lang="es-CO" sz="3200" dirty="0"/>
            <a:t>PROC. DE SELECCION</a:t>
          </a:r>
        </a:p>
      </dgm:t>
    </dgm:pt>
    <dgm:pt modelId="{E59861BF-9136-46E5-AC4C-31BB972262B1}" type="parTrans" cxnId="{9ECE09D5-C4A8-4BB3-8FEC-50C7716EE02B}">
      <dgm:prSet/>
      <dgm:spPr/>
      <dgm:t>
        <a:bodyPr/>
        <a:lstStyle/>
        <a:p>
          <a:endParaRPr lang="es-CO"/>
        </a:p>
      </dgm:t>
    </dgm:pt>
    <dgm:pt modelId="{D2653BF3-97C6-4DC9-A98C-C10B8AE51E2E}" type="sibTrans" cxnId="{9ECE09D5-C4A8-4BB3-8FEC-50C7716EE02B}">
      <dgm:prSet/>
      <dgm:spPr/>
      <dgm:t>
        <a:bodyPr/>
        <a:lstStyle/>
        <a:p>
          <a:endParaRPr lang="es-CO"/>
        </a:p>
      </dgm:t>
    </dgm:pt>
    <dgm:pt modelId="{8941002E-A349-4482-958C-42D2B955C64A}">
      <dgm:prSet phldrT="[Texto]"/>
      <dgm:spPr/>
      <dgm:t>
        <a:bodyPr/>
        <a:lstStyle/>
        <a:p>
          <a:r>
            <a:rPr lang="es-CO" dirty="0"/>
            <a:t>CLAUSULADO CONTRACTUAL</a:t>
          </a:r>
        </a:p>
      </dgm:t>
    </dgm:pt>
    <dgm:pt modelId="{1E165006-1D88-40B8-BD7A-3DE51D406C6A}" type="parTrans" cxnId="{5C8AD7DC-4B14-46D5-B0E3-FBB6A3AFD12E}">
      <dgm:prSet/>
      <dgm:spPr/>
      <dgm:t>
        <a:bodyPr/>
        <a:lstStyle/>
        <a:p>
          <a:endParaRPr lang="es-CO"/>
        </a:p>
      </dgm:t>
    </dgm:pt>
    <dgm:pt modelId="{82305F30-D940-48C1-BC09-1BFC0310356C}" type="sibTrans" cxnId="{5C8AD7DC-4B14-46D5-B0E3-FBB6A3AFD12E}">
      <dgm:prSet/>
      <dgm:spPr/>
      <dgm:t>
        <a:bodyPr/>
        <a:lstStyle/>
        <a:p>
          <a:endParaRPr lang="es-CO"/>
        </a:p>
      </dgm:t>
    </dgm:pt>
    <dgm:pt modelId="{7861563D-16FD-4A2F-8330-DF2D0D39A5FF}">
      <dgm:prSet phldrT="[Texto]" custT="1"/>
      <dgm:spPr/>
      <dgm:t>
        <a:bodyPr/>
        <a:lstStyle/>
        <a:p>
          <a:r>
            <a:rPr lang="es-CO" sz="3200" dirty="0"/>
            <a:t>IMP ANTE LA JURISD</a:t>
          </a:r>
        </a:p>
      </dgm:t>
    </dgm:pt>
    <dgm:pt modelId="{4B25623F-DD19-4D29-AD3E-21746B68CD73}" type="parTrans" cxnId="{3133C59A-4897-4BCF-B7B7-022195EDFC6A}">
      <dgm:prSet/>
      <dgm:spPr/>
      <dgm:t>
        <a:bodyPr/>
        <a:lstStyle/>
        <a:p>
          <a:endParaRPr lang="es-CO"/>
        </a:p>
      </dgm:t>
    </dgm:pt>
    <dgm:pt modelId="{20257BB8-D5D3-418B-A605-70C3CD31EAE8}" type="sibTrans" cxnId="{3133C59A-4897-4BCF-B7B7-022195EDFC6A}">
      <dgm:prSet/>
      <dgm:spPr/>
      <dgm:t>
        <a:bodyPr/>
        <a:lstStyle/>
        <a:p>
          <a:endParaRPr lang="es-CO"/>
        </a:p>
      </dgm:t>
    </dgm:pt>
    <dgm:pt modelId="{D7AB626F-4CBF-4F00-AF01-DE9549A89E77}">
      <dgm:prSet phldrT="[Texto]"/>
      <dgm:spPr/>
      <dgm:t>
        <a:bodyPr/>
        <a:lstStyle/>
        <a:p>
          <a:r>
            <a:rPr lang="es-CO" dirty="0"/>
            <a:t>COMPT: REP/L; DIRECTIVO, EJECUTIVO</a:t>
          </a:r>
        </a:p>
      </dgm:t>
    </dgm:pt>
    <dgm:pt modelId="{2086C422-5FC1-4041-AF2A-6D4929ADE4DB}" type="parTrans" cxnId="{032B0228-783A-46D1-93E9-F78FD5C1D820}">
      <dgm:prSet/>
      <dgm:spPr/>
      <dgm:t>
        <a:bodyPr/>
        <a:lstStyle/>
        <a:p>
          <a:endParaRPr lang="es-CO"/>
        </a:p>
      </dgm:t>
    </dgm:pt>
    <dgm:pt modelId="{07FFB5E3-B4FC-48E3-8FFF-146242BD4103}" type="sibTrans" cxnId="{032B0228-783A-46D1-93E9-F78FD5C1D820}">
      <dgm:prSet/>
      <dgm:spPr/>
      <dgm:t>
        <a:bodyPr/>
        <a:lstStyle/>
        <a:p>
          <a:endParaRPr lang="es-CO"/>
        </a:p>
      </dgm:t>
    </dgm:pt>
    <dgm:pt modelId="{FE405715-78E3-491A-9B1F-7A8D17A1BE6B}" type="pres">
      <dgm:prSet presAssocID="{77EC1359-4CB4-4281-A0AF-6672C1F0716B}" presName="diagram" presStyleCnt="0">
        <dgm:presLayoutVars>
          <dgm:chPref val="1"/>
          <dgm:dir/>
          <dgm:animOne val="branch"/>
          <dgm:animLvl val="lvl"/>
          <dgm:resizeHandles val="exact"/>
        </dgm:presLayoutVars>
      </dgm:prSet>
      <dgm:spPr/>
    </dgm:pt>
    <dgm:pt modelId="{26A8AB95-0D1B-46E9-BA82-425CC04F24F7}" type="pres">
      <dgm:prSet presAssocID="{2C9E5C66-D80F-4548-9F55-D7C591438682}" presName="root1" presStyleCnt="0"/>
      <dgm:spPr/>
    </dgm:pt>
    <dgm:pt modelId="{F4308077-3B07-49CC-87ED-3B3C6B039701}" type="pres">
      <dgm:prSet presAssocID="{2C9E5C66-D80F-4548-9F55-D7C591438682}" presName="LevelOneTextNode" presStyleLbl="node0" presStyleIdx="0" presStyleCnt="1" custScaleY="262470">
        <dgm:presLayoutVars>
          <dgm:chPref val="3"/>
        </dgm:presLayoutVars>
      </dgm:prSet>
      <dgm:spPr/>
    </dgm:pt>
    <dgm:pt modelId="{41E488B1-790F-4771-AF9E-3254785BAA1C}" type="pres">
      <dgm:prSet presAssocID="{2C9E5C66-D80F-4548-9F55-D7C591438682}" presName="level2hierChild" presStyleCnt="0"/>
      <dgm:spPr/>
    </dgm:pt>
    <dgm:pt modelId="{8CD58BD1-A07E-4E7E-9A1C-7FFFD1B66851}" type="pres">
      <dgm:prSet presAssocID="{D01440A2-C98B-4C16-A9F4-76EA6B21BAEA}" presName="conn2-1" presStyleLbl="parChTrans1D2" presStyleIdx="0" presStyleCnt="2"/>
      <dgm:spPr/>
    </dgm:pt>
    <dgm:pt modelId="{BC632143-059E-47CE-AC93-5AE7F3157DDC}" type="pres">
      <dgm:prSet presAssocID="{D01440A2-C98B-4C16-A9F4-76EA6B21BAEA}" presName="connTx" presStyleLbl="parChTrans1D2" presStyleIdx="0" presStyleCnt="2"/>
      <dgm:spPr/>
    </dgm:pt>
    <dgm:pt modelId="{35FFA67F-536D-47A8-9A92-C3F47F3D101C}" type="pres">
      <dgm:prSet presAssocID="{D09B7597-6BE6-47E4-9A0E-CCDA79B24A62}" presName="root2" presStyleCnt="0"/>
      <dgm:spPr/>
    </dgm:pt>
    <dgm:pt modelId="{AC8D4C85-74FB-44CD-910A-C49D85848AC6}" type="pres">
      <dgm:prSet presAssocID="{D09B7597-6BE6-47E4-9A0E-CCDA79B24A62}" presName="LevelTwoTextNode" presStyleLbl="node2" presStyleIdx="0" presStyleCnt="2" custScaleY="110742">
        <dgm:presLayoutVars>
          <dgm:chPref val="3"/>
        </dgm:presLayoutVars>
      </dgm:prSet>
      <dgm:spPr/>
    </dgm:pt>
    <dgm:pt modelId="{029257D5-F763-4FDA-9D1D-9D1EC9B853F9}" type="pres">
      <dgm:prSet presAssocID="{D09B7597-6BE6-47E4-9A0E-CCDA79B24A62}" presName="level3hierChild" presStyleCnt="0"/>
      <dgm:spPr/>
    </dgm:pt>
    <dgm:pt modelId="{84670058-181A-4B1C-B52D-659B4F500EA7}" type="pres">
      <dgm:prSet presAssocID="{E59861BF-9136-46E5-AC4C-31BB972262B1}" presName="conn2-1" presStyleLbl="parChTrans1D3" presStyleIdx="0" presStyleCnt="3"/>
      <dgm:spPr/>
    </dgm:pt>
    <dgm:pt modelId="{1C606BDD-A7B3-4B00-A1C3-C7B9E8FA0E8D}" type="pres">
      <dgm:prSet presAssocID="{E59861BF-9136-46E5-AC4C-31BB972262B1}" presName="connTx" presStyleLbl="parChTrans1D3" presStyleIdx="0" presStyleCnt="3"/>
      <dgm:spPr/>
    </dgm:pt>
    <dgm:pt modelId="{5381C778-1042-4438-ACDB-2CF067E8B748}" type="pres">
      <dgm:prSet presAssocID="{F6CDF51D-4A27-43C4-867B-363CECDA65B8}" presName="root2" presStyleCnt="0"/>
      <dgm:spPr/>
    </dgm:pt>
    <dgm:pt modelId="{569B0DCA-E2FC-44C1-B8C1-1AC5AE99626B}" type="pres">
      <dgm:prSet presAssocID="{F6CDF51D-4A27-43C4-867B-363CECDA65B8}" presName="LevelTwoTextNode" presStyleLbl="node3" presStyleIdx="0" presStyleCnt="3">
        <dgm:presLayoutVars>
          <dgm:chPref val="3"/>
        </dgm:presLayoutVars>
      </dgm:prSet>
      <dgm:spPr/>
    </dgm:pt>
    <dgm:pt modelId="{2DEB9C88-6E12-4131-ABD4-6B4DEEBF65AC}" type="pres">
      <dgm:prSet presAssocID="{F6CDF51D-4A27-43C4-867B-363CECDA65B8}" presName="level3hierChild" presStyleCnt="0"/>
      <dgm:spPr/>
    </dgm:pt>
    <dgm:pt modelId="{9A9E64B0-19E2-4FAC-B904-E6035431E2D9}" type="pres">
      <dgm:prSet presAssocID="{1E165006-1D88-40B8-BD7A-3DE51D406C6A}" presName="conn2-1" presStyleLbl="parChTrans1D3" presStyleIdx="1" presStyleCnt="3"/>
      <dgm:spPr/>
    </dgm:pt>
    <dgm:pt modelId="{8B11509B-A0DF-4D36-8427-D22ADE409C35}" type="pres">
      <dgm:prSet presAssocID="{1E165006-1D88-40B8-BD7A-3DE51D406C6A}" presName="connTx" presStyleLbl="parChTrans1D3" presStyleIdx="1" presStyleCnt="3"/>
      <dgm:spPr/>
    </dgm:pt>
    <dgm:pt modelId="{377891C8-0CD9-4DAC-A971-50DD9380D7DA}" type="pres">
      <dgm:prSet presAssocID="{8941002E-A349-4482-958C-42D2B955C64A}" presName="root2" presStyleCnt="0"/>
      <dgm:spPr/>
    </dgm:pt>
    <dgm:pt modelId="{1058979D-6BD1-4A06-A41F-586679189CBD}" type="pres">
      <dgm:prSet presAssocID="{8941002E-A349-4482-958C-42D2B955C64A}" presName="LevelTwoTextNode" presStyleLbl="node3" presStyleIdx="1" presStyleCnt="3">
        <dgm:presLayoutVars>
          <dgm:chPref val="3"/>
        </dgm:presLayoutVars>
      </dgm:prSet>
      <dgm:spPr/>
    </dgm:pt>
    <dgm:pt modelId="{2210F0AD-4268-440D-9A19-749641613BCA}" type="pres">
      <dgm:prSet presAssocID="{8941002E-A349-4482-958C-42D2B955C64A}" presName="level3hierChild" presStyleCnt="0"/>
      <dgm:spPr/>
    </dgm:pt>
    <dgm:pt modelId="{4B3B417C-A7DB-4072-8BD8-80291375BC4D}" type="pres">
      <dgm:prSet presAssocID="{4B25623F-DD19-4D29-AD3E-21746B68CD73}" presName="conn2-1" presStyleLbl="parChTrans1D2" presStyleIdx="1" presStyleCnt="2"/>
      <dgm:spPr/>
    </dgm:pt>
    <dgm:pt modelId="{C67D4DCB-6AF7-4C73-9F7C-F610CB47EDB7}" type="pres">
      <dgm:prSet presAssocID="{4B25623F-DD19-4D29-AD3E-21746B68CD73}" presName="connTx" presStyleLbl="parChTrans1D2" presStyleIdx="1" presStyleCnt="2"/>
      <dgm:spPr/>
    </dgm:pt>
    <dgm:pt modelId="{992CD3F3-BAB4-47D4-B98E-8BF96BBFAA5D}" type="pres">
      <dgm:prSet presAssocID="{7861563D-16FD-4A2F-8330-DF2D0D39A5FF}" presName="root2" presStyleCnt="0"/>
      <dgm:spPr/>
    </dgm:pt>
    <dgm:pt modelId="{39757A97-13DD-4FD0-9744-CF9D5D1EA5BB}" type="pres">
      <dgm:prSet presAssocID="{7861563D-16FD-4A2F-8330-DF2D0D39A5FF}" presName="LevelTwoTextNode" presStyleLbl="node2" presStyleIdx="1" presStyleCnt="2">
        <dgm:presLayoutVars>
          <dgm:chPref val="3"/>
        </dgm:presLayoutVars>
      </dgm:prSet>
      <dgm:spPr/>
    </dgm:pt>
    <dgm:pt modelId="{A4D04547-7EFE-47A7-9635-65590A296AFE}" type="pres">
      <dgm:prSet presAssocID="{7861563D-16FD-4A2F-8330-DF2D0D39A5FF}" presName="level3hierChild" presStyleCnt="0"/>
      <dgm:spPr/>
    </dgm:pt>
    <dgm:pt modelId="{D3CFB943-10E4-4ADD-A099-EBA9B4B116BB}" type="pres">
      <dgm:prSet presAssocID="{2086C422-5FC1-4041-AF2A-6D4929ADE4DB}" presName="conn2-1" presStyleLbl="parChTrans1D3" presStyleIdx="2" presStyleCnt="3"/>
      <dgm:spPr/>
    </dgm:pt>
    <dgm:pt modelId="{8AB1B2B3-229D-4496-856A-A2DB6941A081}" type="pres">
      <dgm:prSet presAssocID="{2086C422-5FC1-4041-AF2A-6D4929ADE4DB}" presName="connTx" presStyleLbl="parChTrans1D3" presStyleIdx="2" presStyleCnt="3"/>
      <dgm:spPr/>
    </dgm:pt>
    <dgm:pt modelId="{BC3298EF-A5D2-473E-8345-D20805BEF4B6}" type="pres">
      <dgm:prSet presAssocID="{D7AB626F-4CBF-4F00-AF01-DE9549A89E77}" presName="root2" presStyleCnt="0"/>
      <dgm:spPr/>
    </dgm:pt>
    <dgm:pt modelId="{08F9CEF7-16D6-4DF6-8315-03949E5B048B}" type="pres">
      <dgm:prSet presAssocID="{D7AB626F-4CBF-4F00-AF01-DE9549A89E77}" presName="LevelTwoTextNode" presStyleLbl="node3" presStyleIdx="2" presStyleCnt="3">
        <dgm:presLayoutVars>
          <dgm:chPref val="3"/>
        </dgm:presLayoutVars>
      </dgm:prSet>
      <dgm:spPr/>
    </dgm:pt>
    <dgm:pt modelId="{96978A69-6611-427B-A0FF-9E4D4B65B8A0}" type="pres">
      <dgm:prSet presAssocID="{D7AB626F-4CBF-4F00-AF01-DE9549A89E77}" presName="level3hierChild" presStyleCnt="0"/>
      <dgm:spPr/>
    </dgm:pt>
  </dgm:ptLst>
  <dgm:cxnLst>
    <dgm:cxn modelId="{A8461306-AA90-4998-B820-E76F768C7052}" type="presOf" srcId="{4B25623F-DD19-4D29-AD3E-21746B68CD73}" destId="{C67D4DCB-6AF7-4C73-9F7C-F610CB47EDB7}" srcOrd="1" destOrd="0" presId="urn:microsoft.com/office/officeart/2005/8/layout/hierarchy2"/>
    <dgm:cxn modelId="{0E40E40B-BA77-4530-8249-832135004A2D}" type="presOf" srcId="{E59861BF-9136-46E5-AC4C-31BB972262B1}" destId="{1C606BDD-A7B3-4B00-A1C3-C7B9E8FA0E8D}" srcOrd="1" destOrd="0" presId="urn:microsoft.com/office/officeart/2005/8/layout/hierarchy2"/>
    <dgm:cxn modelId="{C54BCD15-726C-4E6A-806E-DA4A3D322DE9}" type="presOf" srcId="{D01440A2-C98B-4C16-A9F4-76EA6B21BAEA}" destId="{BC632143-059E-47CE-AC93-5AE7F3157DDC}" srcOrd="1" destOrd="0" presId="urn:microsoft.com/office/officeart/2005/8/layout/hierarchy2"/>
    <dgm:cxn modelId="{032B0228-783A-46D1-93E9-F78FD5C1D820}" srcId="{7861563D-16FD-4A2F-8330-DF2D0D39A5FF}" destId="{D7AB626F-4CBF-4F00-AF01-DE9549A89E77}" srcOrd="0" destOrd="0" parTransId="{2086C422-5FC1-4041-AF2A-6D4929ADE4DB}" sibTransId="{07FFB5E3-B4FC-48E3-8FFF-146242BD4103}"/>
    <dgm:cxn modelId="{107BA12A-BDE5-4F88-98EE-83E9C1F0A295}" type="presOf" srcId="{1E165006-1D88-40B8-BD7A-3DE51D406C6A}" destId="{9A9E64B0-19E2-4FAC-B904-E6035431E2D9}" srcOrd="0" destOrd="0" presId="urn:microsoft.com/office/officeart/2005/8/layout/hierarchy2"/>
    <dgm:cxn modelId="{34DD4B2D-CD6A-4189-8699-998B6505981E}" type="presOf" srcId="{D09B7597-6BE6-47E4-9A0E-CCDA79B24A62}" destId="{AC8D4C85-74FB-44CD-910A-C49D85848AC6}" srcOrd="0" destOrd="0" presId="urn:microsoft.com/office/officeart/2005/8/layout/hierarchy2"/>
    <dgm:cxn modelId="{41A58933-B746-415F-BA61-0B2B28D02F53}" type="presOf" srcId="{8941002E-A349-4482-958C-42D2B955C64A}" destId="{1058979D-6BD1-4A06-A41F-586679189CBD}" srcOrd="0" destOrd="0" presId="urn:microsoft.com/office/officeart/2005/8/layout/hierarchy2"/>
    <dgm:cxn modelId="{12551968-9878-4BDC-8A8D-5BE2B7104F36}" type="presOf" srcId="{D7AB626F-4CBF-4F00-AF01-DE9549A89E77}" destId="{08F9CEF7-16D6-4DF6-8315-03949E5B048B}" srcOrd="0" destOrd="0" presId="urn:microsoft.com/office/officeart/2005/8/layout/hierarchy2"/>
    <dgm:cxn modelId="{B0FC6F4D-7199-4FD2-B67C-D0B5D903FE41}" type="presOf" srcId="{77EC1359-4CB4-4281-A0AF-6672C1F0716B}" destId="{FE405715-78E3-491A-9B1F-7A8D17A1BE6B}" srcOrd="0" destOrd="0" presId="urn:microsoft.com/office/officeart/2005/8/layout/hierarchy2"/>
    <dgm:cxn modelId="{9475FD74-D330-4CC8-B010-88E4680C80EA}" type="presOf" srcId="{4B25623F-DD19-4D29-AD3E-21746B68CD73}" destId="{4B3B417C-A7DB-4072-8BD8-80291375BC4D}" srcOrd="0" destOrd="0" presId="urn:microsoft.com/office/officeart/2005/8/layout/hierarchy2"/>
    <dgm:cxn modelId="{AB870883-FE9C-4267-8EE9-02ADA54E8FB2}" type="presOf" srcId="{2086C422-5FC1-4041-AF2A-6D4929ADE4DB}" destId="{8AB1B2B3-229D-4496-856A-A2DB6941A081}" srcOrd="1" destOrd="0" presId="urn:microsoft.com/office/officeart/2005/8/layout/hierarchy2"/>
    <dgm:cxn modelId="{12F7AB8A-6AA7-40FE-99F9-8A50B09076F5}" type="presOf" srcId="{1E165006-1D88-40B8-BD7A-3DE51D406C6A}" destId="{8B11509B-A0DF-4D36-8427-D22ADE409C35}" srcOrd="1" destOrd="0" presId="urn:microsoft.com/office/officeart/2005/8/layout/hierarchy2"/>
    <dgm:cxn modelId="{5964498B-CDE5-4008-AB74-71B079B59A3C}" type="presOf" srcId="{2086C422-5FC1-4041-AF2A-6D4929ADE4DB}" destId="{D3CFB943-10E4-4ADD-A099-EBA9B4B116BB}" srcOrd="0" destOrd="0" presId="urn:microsoft.com/office/officeart/2005/8/layout/hierarchy2"/>
    <dgm:cxn modelId="{44D5F795-CADE-40C1-B8A9-86B75557EFA0}" type="presOf" srcId="{7861563D-16FD-4A2F-8330-DF2D0D39A5FF}" destId="{39757A97-13DD-4FD0-9744-CF9D5D1EA5BB}" srcOrd="0" destOrd="0" presId="urn:microsoft.com/office/officeart/2005/8/layout/hierarchy2"/>
    <dgm:cxn modelId="{3133C59A-4897-4BCF-B7B7-022195EDFC6A}" srcId="{2C9E5C66-D80F-4548-9F55-D7C591438682}" destId="{7861563D-16FD-4A2F-8330-DF2D0D39A5FF}" srcOrd="1" destOrd="0" parTransId="{4B25623F-DD19-4D29-AD3E-21746B68CD73}" sibTransId="{20257BB8-D5D3-418B-A605-70C3CD31EAE8}"/>
    <dgm:cxn modelId="{1F91FD9F-AFB9-4C90-BDB7-0D99787DD5D9}" type="presOf" srcId="{F6CDF51D-4A27-43C4-867B-363CECDA65B8}" destId="{569B0DCA-E2FC-44C1-B8C1-1AC5AE99626B}" srcOrd="0" destOrd="0" presId="urn:microsoft.com/office/officeart/2005/8/layout/hierarchy2"/>
    <dgm:cxn modelId="{8C4E5AA9-E579-41CA-838A-79C872E2E6CC}" type="presOf" srcId="{2C9E5C66-D80F-4548-9F55-D7C591438682}" destId="{F4308077-3B07-49CC-87ED-3B3C6B039701}" srcOrd="0" destOrd="0" presId="urn:microsoft.com/office/officeart/2005/8/layout/hierarchy2"/>
    <dgm:cxn modelId="{9ECE09D5-C4A8-4BB3-8FEC-50C7716EE02B}" srcId="{D09B7597-6BE6-47E4-9A0E-CCDA79B24A62}" destId="{F6CDF51D-4A27-43C4-867B-363CECDA65B8}" srcOrd="0" destOrd="0" parTransId="{E59861BF-9136-46E5-AC4C-31BB972262B1}" sibTransId="{D2653BF3-97C6-4DC9-A98C-C10B8AE51E2E}"/>
    <dgm:cxn modelId="{0FD46DD8-08D4-4E4F-AC28-4140911C019C}" srcId="{77EC1359-4CB4-4281-A0AF-6672C1F0716B}" destId="{2C9E5C66-D80F-4548-9F55-D7C591438682}" srcOrd="0" destOrd="0" parTransId="{FAC61AC7-0C54-4F43-A805-E355B3EBCCA9}" sibTransId="{A481A680-891A-4004-AE71-8AA8B445F574}"/>
    <dgm:cxn modelId="{5C8AD7DC-4B14-46D5-B0E3-FBB6A3AFD12E}" srcId="{D09B7597-6BE6-47E4-9A0E-CCDA79B24A62}" destId="{8941002E-A349-4482-958C-42D2B955C64A}" srcOrd="1" destOrd="0" parTransId="{1E165006-1D88-40B8-BD7A-3DE51D406C6A}" sibTransId="{82305F30-D940-48C1-BC09-1BFC0310356C}"/>
    <dgm:cxn modelId="{680057E2-05D7-4D4D-8324-2DFB5F0A8C6F}" type="presOf" srcId="{E59861BF-9136-46E5-AC4C-31BB972262B1}" destId="{84670058-181A-4B1C-B52D-659B4F500EA7}" srcOrd="0" destOrd="0" presId="urn:microsoft.com/office/officeart/2005/8/layout/hierarchy2"/>
    <dgm:cxn modelId="{26430BF5-32E1-4C02-8FC7-8F5121A54B9D}" type="presOf" srcId="{D01440A2-C98B-4C16-A9F4-76EA6B21BAEA}" destId="{8CD58BD1-A07E-4E7E-9A1C-7FFFD1B66851}" srcOrd="0" destOrd="0" presId="urn:microsoft.com/office/officeart/2005/8/layout/hierarchy2"/>
    <dgm:cxn modelId="{97BA9EF6-B5CA-484E-ADF2-670C22F26F2C}" srcId="{2C9E5C66-D80F-4548-9F55-D7C591438682}" destId="{D09B7597-6BE6-47E4-9A0E-CCDA79B24A62}" srcOrd="0" destOrd="0" parTransId="{D01440A2-C98B-4C16-A9F4-76EA6B21BAEA}" sibTransId="{789A20E4-F1E4-4266-B948-38A44C378FB0}"/>
    <dgm:cxn modelId="{2DAF7966-1586-4B2A-927C-C3B19FC3D438}" type="presParOf" srcId="{FE405715-78E3-491A-9B1F-7A8D17A1BE6B}" destId="{26A8AB95-0D1B-46E9-BA82-425CC04F24F7}" srcOrd="0" destOrd="0" presId="urn:microsoft.com/office/officeart/2005/8/layout/hierarchy2"/>
    <dgm:cxn modelId="{A9F71D70-3226-417D-A469-1573A8553F8F}" type="presParOf" srcId="{26A8AB95-0D1B-46E9-BA82-425CC04F24F7}" destId="{F4308077-3B07-49CC-87ED-3B3C6B039701}" srcOrd="0" destOrd="0" presId="urn:microsoft.com/office/officeart/2005/8/layout/hierarchy2"/>
    <dgm:cxn modelId="{57FC6890-3B16-405B-8752-8C7E695A7212}" type="presParOf" srcId="{26A8AB95-0D1B-46E9-BA82-425CC04F24F7}" destId="{41E488B1-790F-4771-AF9E-3254785BAA1C}" srcOrd="1" destOrd="0" presId="urn:microsoft.com/office/officeart/2005/8/layout/hierarchy2"/>
    <dgm:cxn modelId="{14B4E566-923A-4800-B078-59125BD15D02}" type="presParOf" srcId="{41E488B1-790F-4771-AF9E-3254785BAA1C}" destId="{8CD58BD1-A07E-4E7E-9A1C-7FFFD1B66851}" srcOrd="0" destOrd="0" presId="urn:microsoft.com/office/officeart/2005/8/layout/hierarchy2"/>
    <dgm:cxn modelId="{8247BBF9-E9C2-4536-9BEE-98DA2240A11C}" type="presParOf" srcId="{8CD58BD1-A07E-4E7E-9A1C-7FFFD1B66851}" destId="{BC632143-059E-47CE-AC93-5AE7F3157DDC}" srcOrd="0" destOrd="0" presId="urn:microsoft.com/office/officeart/2005/8/layout/hierarchy2"/>
    <dgm:cxn modelId="{6EB79595-526A-4E81-B36B-C8E1609BCD4B}" type="presParOf" srcId="{41E488B1-790F-4771-AF9E-3254785BAA1C}" destId="{35FFA67F-536D-47A8-9A92-C3F47F3D101C}" srcOrd="1" destOrd="0" presId="urn:microsoft.com/office/officeart/2005/8/layout/hierarchy2"/>
    <dgm:cxn modelId="{BA406A14-878C-4E33-93BC-8631E64C9E3F}" type="presParOf" srcId="{35FFA67F-536D-47A8-9A92-C3F47F3D101C}" destId="{AC8D4C85-74FB-44CD-910A-C49D85848AC6}" srcOrd="0" destOrd="0" presId="urn:microsoft.com/office/officeart/2005/8/layout/hierarchy2"/>
    <dgm:cxn modelId="{41331590-ECCF-4731-A58D-A356FE26B5A8}" type="presParOf" srcId="{35FFA67F-536D-47A8-9A92-C3F47F3D101C}" destId="{029257D5-F763-4FDA-9D1D-9D1EC9B853F9}" srcOrd="1" destOrd="0" presId="urn:microsoft.com/office/officeart/2005/8/layout/hierarchy2"/>
    <dgm:cxn modelId="{E8E73FB3-5DBB-41B8-BEA4-58FD493017D8}" type="presParOf" srcId="{029257D5-F763-4FDA-9D1D-9D1EC9B853F9}" destId="{84670058-181A-4B1C-B52D-659B4F500EA7}" srcOrd="0" destOrd="0" presId="urn:microsoft.com/office/officeart/2005/8/layout/hierarchy2"/>
    <dgm:cxn modelId="{7A7D5715-B3CD-49A8-80B0-D9D7C4D012FA}" type="presParOf" srcId="{84670058-181A-4B1C-B52D-659B4F500EA7}" destId="{1C606BDD-A7B3-4B00-A1C3-C7B9E8FA0E8D}" srcOrd="0" destOrd="0" presId="urn:microsoft.com/office/officeart/2005/8/layout/hierarchy2"/>
    <dgm:cxn modelId="{9BBB428C-BDF9-4DDE-A620-0A6F111BC995}" type="presParOf" srcId="{029257D5-F763-4FDA-9D1D-9D1EC9B853F9}" destId="{5381C778-1042-4438-ACDB-2CF067E8B748}" srcOrd="1" destOrd="0" presId="urn:microsoft.com/office/officeart/2005/8/layout/hierarchy2"/>
    <dgm:cxn modelId="{2518EA38-1BBC-4A7B-87DF-70AD80B67BB0}" type="presParOf" srcId="{5381C778-1042-4438-ACDB-2CF067E8B748}" destId="{569B0DCA-E2FC-44C1-B8C1-1AC5AE99626B}" srcOrd="0" destOrd="0" presId="urn:microsoft.com/office/officeart/2005/8/layout/hierarchy2"/>
    <dgm:cxn modelId="{6A19AA15-39D0-4C4E-B822-99C5273048C4}" type="presParOf" srcId="{5381C778-1042-4438-ACDB-2CF067E8B748}" destId="{2DEB9C88-6E12-4131-ABD4-6B4DEEBF65AC}" srcOrd="1" destOrd="0" presId="urn:microsoft.com/office/officeart/2005/8/layout/hierarchy2"/>
    <dgm:cxn modelId="{7E985741-D12D-4AA6-9ADE-D0524AAF3EC0}" type="presParOf" srcId="{029257D5-F763-4FDA-9D1D-9D1EC9B853F9}" destId="{9A9E64B0-19E2-4FAC-B904-E6035431E2D9}" srcOrd="2" destOrd="0" presId="urn:microsoft.com/office/officeart/2005/8/layout/hierarchy2"/>
    <dgm:cxn modelId="{26FBA15E-7CEC-43D4-9F7E-C6152AC9BEAE}" type="presParOf" srcId="{9A9E64B0-19E2-4FAC-B904-E6035431E2D9}" destId="{8B11509B-A0DF-4D36-8427-D22ADE409C35}" srcOrd="0" destOrd="0" presId="urn:microsoft.com/office/officeart/2005/8/layout/hierarchy2"/>
    <dgm:cxn modelId="{DA03986D-F6A8-46B6-A7F4-4C04E33432B5}" type="presParOf" srcId="{029257D5-F763-4FDA-9D1D-9D1EC9B853F9}" destId="{377891C8-0CD9-4DAC-A971-50DD9380D7DA}" srcOrd="3" destOrd="0" presId="urn:microsoft.com/office/officeart/2005/8/layout/hierarchy2"/>
    <dgm:cxn modelId="{2BBC0359-5630-48D0-9DEE-09BC0DAA8B8D}" type="presParOf" srcId="{377891C8-0CD9-4DAC-A971-50DD9380D7DA}" destId="{1058979D-6BD1-4A06-A41F-586679189CBD}" srcOrd="0" destOrd="0" presId="urn:microsoft.com/office/officeart/2005/8/layout/hierarchy2"/>
    <dgm:cxn modelId="{A876B9A8-B2F9-47C1-8FA8-2C575EB2E4E3}" type="presParOf" srcId="{377891C8-0CD9-4DAC-A971-50DD9380D7DA}" destId="{2210F0AD-4268-440D-9A19-749641613BCA}" srcOrd="1" destOrd="0" presId="urn:microsoft.com/office/officeart/2005/8/layout/hierarchy2"/>
    <dgm:cxn modelId="{66FE4CBE-CEFA-430D-BA22-7BFB71AD3985}" type="presParOf" srcId="{41E488B1-790F-4771-AF9E-3254785BAA1C}" destId="{4B3B417C-A7DB-4072-8BD8-80291375BC4D}" srcOrd="2" destOrd="0" presId="urn:microsoft.com/office/officeart/2005/8/layout/hierarchy2"/>
    <dgm:cxn modelId="{84CCA448-DE47-4848-B823-B663BA839FE1}" type="presParOf" srcId="{4B3B417C-A7DB-4072-8BD8-80291375BC4D}" destId="{C67D4DCB-6AF7-4C73-9F7C-F610CB47EDB7}" srcOrd="0" destOrd="0" presId="urn:microsoft.com/office/officeart/2005/8/layout/hierarchy2"/>
    <dgm:cxn modelId="{8DA8C51D-D9C6-4B0E-99E5-67FB2F31D6CC}" type="presParOf" srcId="{41E488B1-790F-4771-AF9E-3254785BAA1C}" destId="{992CD3F3-BAB4-47D4-B98E-8BF96BBFAA5D}" srcOrd="3" destOrd="0" presId="urn:microsoft.com/office/officeart/2005/8/layout/hierarchy2"/>
    <dgm:cxn modelId="{7EC23D43-4045-4D1D-AB26-971136083DDD}" type="presParOf" srcId="{992CD3F3-BAB4-47D4-B98E-8BF96BBFAA5D}" destId="{39757A97-13DD-4FD0-9744-CF9D5D1EA5BB}" srcOrd="0" destOrd="0" presId="urn:microsoft.com/office/officeart/2005/8/layout/hierarchy2"/>
    <dgm:cxn modelId="{41C3A755-2DD1-43FA-B445-8F4F9C25787A}" type="presParOf" srcId="{992CD3F3-BAB4-47D4-B98E-8BF96BBFAA5D}" destId="{A4D04547-7EFE-47A7-9635-65590A296AFE}" srcOrd="1" destOrd="0" presId="urn:microsoft.com/office/officeart/2005/8/layout/hierarchy2"/>
    <dgm:cxn modelId="{CFE91D24-CA02-4A6C-8CCD-0BDE12E9AF47}" type="presParOf" srcId="{A4D04547-7EFE-47A7-9635-65590A296AFE}" destId="{D3CFB943-10E4-4ADD-A099-EBA9B4B116BB}" srcOrd="0" destOrd="0" presId="urn:microsoft.com/office/officeart/2005/8/layout/hierarchy2"/>
    <dgm:cxn modelId="{267D1DD8-4402-416F-A539-DE12A5A6D021}" type="presParOf" srcId="{D3CFB943-10E4-4ADD-A099-EBA9B4B116BB}" destId="{8AB1B2B3-229D-4496-856A-A2DB6941A081}" srcOrd="0" destOrd="0" presId="urn:microsoft.com/office/officeart/2005/8/layout/hierarchy2"/>
    <dgm:cxn modelId="{75AA05C2-B071-481C-A08A-82C93891102E}" type="presParOf" srcId="{A4D04547-7EFE-47A7-9635-65590A296AFE}" destId="{BC3298EF-A5D2-473E-8345-D20805BEF4B6}" srcOrd="1" destOrd="0" presId="urn:microsoft.com/office/officeart/2005/8/layout/hierarchy2"/>
    <dgm:cxn modelId="{65BD8D76-5BB1-42B0-AD68-BC9DB27D0C3A}" type="presParOf" srcId="{BC3298EF-A5D2-473E-8345-D20805BEF4B6}" destId="{08F9CEF7-16D6-4DF6-8315-03949E5B048B}" srcOrd="0" destOrd="0" presId="urn:microsoft.com/office/officeart/2005/8/layout/hierarchy2"/>
    <dgm:cxn modelId="{CB284383-63EF-4B8B-B483-A0B88B69840A}" type="presParOf" srcId="{BC3298EF-A5D2-473E-8345-D20805BEF4B6}" destId="{96978A69-6611-427B-A0FF-9E4D4B65B8A0}"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8548AA-046E-4ED1-9BD1-B17D4C13FCFF}" type="doc">
      <dgm:prSet loTypeId="urn:microsoft.com/office/officeart/2009/3/layout/HorizontalOrganizationChart" loCatId="hierarchy" qsTypeId="urn:microsoft.com/office/officeart/2005/8/quickstyle/simple3" qsCatId="simple" csTypeId="urn:microsoft.com/office/officeart/2005/8/colors/accent1_2" csCatId="accent1" phldr="1"/>
      <dgm:spPr/>
      <dgm:t>
        <a:bodyPr/>
        <a:lstStyle/>
        <a:p>
          <a:endParaRPr lang="es-CO"/>
        </a:p>
      </dgm:t>
    </dgm:pt>
    <dgm:pt modelId="{A007576C-9402-4273-9A96-3032E8B5EF6D}">
      <dgm:prSet phldrT="[Texto]" custT="1"/>
      <dgm:spPr>
        <a:xfrm>
          <a:off x="1623089" y="1569856"/>
          <a:ext cx="2431879" cy="741723"/>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gm:spPr>
      <dgm:t>
        <a:bodyPr/>
        <a:lstStyle/>
        <a:p>
          <a:r>
            <a:rPr lang="es-CO" sz="6300" dirty="0">
              <a:solidFill>
                <a:sysClr val="windowText" lastClr="000000"/>
              </a:solidFill>
              <a:latin typeface="Trebuchet MS" panose="020B0603020202020204"/>
              <a:ea typeface="+mn-ea"/>
              <a:cs typeface="+mn-cs"/>
            </a:rPr>
            <a:t>R.H </a:t>
          </a:r>
          <a:r>
            <a:rPr lang="es-CO" sz="2400" dirty="0">
              <a:solidFill>
                <a:sysClr val="windowText" lastClr="000000"/>
              </a:solidFill>
              <a:latin typeface="Trebuchet MS" panose="020B0603020202020204"/>
              <a:ea typeface="+mn-ea"/>
              <a:cs typeface="+mn-cs"/>
            </a:rPr>
            <a:t>(RUP)</a:t>
          </a:r>
        </a:p>
      </dgm:t>
    </dgm:pt>
    <dgm:pt modelId="{685B7962-3572-4573-A2E4-13B777EBDC98}" type="parTrans" cxnId="{C5DB00F0-4886-4D01-8F07-B720562BF3CC}">
      <dgm:prSet/>
      <dgm:spPr/>
      <dgm:t>
        <a:bodyPr/>
        <a:lstStyle/>
        <a:p>
          <a:endParaRPr lang="es-CO"/>
        </a:p>
      </dgm:t>
    </dgm:pt>
    <dgm:pt modelId="{492264D0-85FB-4AFE-92D5-77ADF1D025DF}" type="sibTrans" cxnId="{C5DB00F0-4886-4D01-8F07-B720562BF3CC}">
      <dgm:prSet/>
      <dgm:spPr/>
      <dgm:t>
        <a:bodyPr/>
        <a:lstStyle/>
        <a:p>
          <a:endParaRPr lang="es-CO"/>
        </a:p>
      </dgm:t>
    </dgm:pt>
    <dgm:pt modelId="{327E9EB4-3C4F-42C8-A924-5C551F765D3C}">
      <dgm:prSet phldrT="[Texto]"/>
      <dgm:spPr>
        <a:xfrm>
          <a:off x="4541343" y="1294"/>
          <a:ext cx="2431879" cy="741723"/>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gm:spPr>
      <dgm:t>
        <a:bodyPr/>
        <a:lstStyle/>
        <a:p>
          <a:r>
            <a:rPr lang="es-CO" dirty="0">
              <a:solidFill>
                <a:sysClr val="windowText" lastClr="000000"/>
              </a:solidFill>
              <a:latin typeface="Trebuchet MS" panose="020B0603020202020204"/>
              <a:ea typeface="+mn-ea"/>
              <a:cs typeface="+mn-cs"/>
            </a:rPr>
            <a:t>C.J</a:t>
          </a:r>
        </a:p>
      </dgm:t>
    </dgm:pt>
    <dgm:pt modelId="{BE7FE2B9-0344-4ADB-A1AB-A515BA3C3411}" type="parTrans" cxnId="{DC23067C-49C4-459F-BA76-B2EE014C1D60}">
      <dgm:prSet/>
      <dgm:spPr>
        <a:xfrm>
          <a:off x="4054968" y="372156"/>
          <a:ext cx="486375" cy="1568561"/>
        </a:xfrm>
        <a:custGeom>
          <a:avLst/>
          <a:gdLst/>
          <a:ahLst/>
          <a:cxnLst/>
          <a:rect l="0" t="0" r="0" b="0"/>
          <a:pathLst>
            <a:path>
              <a:moveTo>
                <a:pt x="0" y="1568561"/>
              </a:moveTo>
              <a:lnTo>
                <a:pt x="243187" y="1568561"/>
              </a:lnTo>
              <a:lnTo>
                <a:pt x="243187" y="0"/>
              </a:lnTo>
              <a:lnTo>
                <a:pt x="486375" y="0"/>
              </a:lnTo>
            </a:path>
          </a:pathLst>
        </a:custGeom>
        <a:noFill/>
        <a:ln w="19050" cap="rnd" cmpd="sng" algn="ctr">
          <a:solidFill>
            <a:srgbClr val="5FCBEF">
              <a:shade val="60000"/>
              <a:hueOff val="0"/>
              <a:satOff val="0"/>
              <a:lumOff val="0"/>
              <a:alphaOff val="0"/>
            </a:srgbClr>
          </a:solidFill>
          <a:prstDash val="solid"/>
        </a:ln>
        <a:effectLst/>
      </dgm:spPr>
      <dgm:t>
        <a:bodyPr/>
        <a:lstStyle/>
        <a:p>
          <a:endParaRPr lang="es-CO"/>
        </a:p>
      </dgm:t>
    </dgm:pt>
    <dgm:pt modelId="{89E4A0AC-0544-43A1-8D93-6D94F5C3974B}" type="sibTrans" cxnId="{DC23067C-49C4-459F-BA76-B2EE014C1D60}">
      <dgm:prSet/>
      <dgm:spPr/>
      <dgm:t>
        <a:bodyPr/>
        <a:lstStyle/>
        <a:p>
          <a:endParaRPr lang="es-CO"/>
        </a:p>
      </dgm:t>
    </dgm:pt>
    <dgm:pt modelId="{67F04494-EF19-42A9-8682-08387778B138}">
      <dgm:prSet phldrT="[Texto]" custT="1"/>
      <dgm:spPr>
        <a:xfrm>
          <a:off x="4541343" y="1047002"/>
          <a:ext cx="2431879" cy="741723"/>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gm:spPr>
      <dgm:t>
        <a:bodyPr/>
        <a:lstStyle/>
        <a:p>
          <a:r>
            <a:rPr lang="es-CO" sz="3200" dirty="0">
              <a:solidFill>
                <a:sysClr val="windowText" lastClr="000000"/>
              </a:solidFill>
              <a:latin typeface="Trebuchet MS" panose="020B0603020202020204"/>
              <a:ea typeface="+mn-ea"/>
              <a:cs typeface="+mn-cs"/>
            </a:rPr>
            <a:t>EXPERENCIA</a:t>
          </a:r>
        </a:p>
      </dgm:t>
    </dgm:pt>
    <dgm:pt modelId="{4BC07680-D08F-4C70-BDE3-4B4717BF3F20}" type="parTrans" cxnId="{502C4BBC-A73C-4BEF-81B9-E92E6211EA6A}">
      <dgm:prSet/>
      <dgm:spPr>
        <a:xfrm>
          <a:off x="4054968" y="1417864"/>
          <a:ext cx="486375" cy="522853"/>
        </a:xfrm>
        <a:custGeom>
          <a:avLst/>
          <a:gdLst/>
          <a:ahLst/>
          <a:cxnLst/>
          <a:rect l="0" t="0" r="0" b="0"/>
          <a:pathLst>
            <a:path>
              <a:moveTo>
                <a:pt x="0" y="522853"/>
              </a:moveTo>
              <a:lnTo>
                <a:pt x="243187" y="522853"/>
              </a:lnTo>
              <a:lnTo>
                <a:pt x="243187" y="0"/>
              </a:lnTo>
              <a:lnTo>
                <a:pt x="486375" y="0"/>
              </a:lnTo>
            </a:path>
          </a:pathLst>
        </a:custGeom>
        <a:noFill/>
        <a:ln w="19050" cap="rnd" cmpd="sng" algn="ctr">
          <a:solidFill>
            <a:srgbClr val="5FCBEF">
              <a:shade val="60000"/>
              <a:hueOff val="0"/>
              <a:satOff val="0"/>
              <a:lumOff val="0"/>
              <a:alphaOff val="0"/>
            </a:srgbClr>
          </a:solidFill>
          <a:prstDash val="solid"/>
        </a:ln>
        <a:effectLst/>
      </dgm:spPr>
      <dgm:t>
        <a:bodyPr/>
        <a:lstStyle/>
        <a:p>
          <a:endParaRPr lang="es-CO"/>
        </a:p>
      </dgm:t>
    </dgm:pt>
    <dgm:pt modelId="{3D038C86-2C20-4676-AEA0-2D2AF95EE478}" type="sibTrans" cxnId="{502C4BBC-A73C-4BEF-81B9-E92E6211EA6A}">
      <dgm:prSet/>
      <dgm:spPr/>
      <dgm:t>
        <a:bodyPr/>
        <a:lstStyle/>
        <a:p>
          <a:endParaRPr lang="es-CO"/>
        </a:p>
      </dgm:t>
    </dgm:pt>
    <dgm:pt modelId="{914E9406-B172-4CF7-9EDA-A01C403B8256}">
      <dgm:prSet phldrT="[Texto]" custT="1"/>
      <dgm:spPr>
        <a:xfrm>
          <a:off x="4541343" y="2092710"/>
          <a:ext cx="2431879" cy="741723"/>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gm:spPr>
      <dgm:t>
        <a:bodyPr/>
        <a:lstStyle/>
        <a:p>
          <a:r>
            <a:rPr lang="es-CO" sz="3200" dirty="0">
              <a:solidFill>
                <a:sysClr val="windowText" lastClr="000000"/>
              </a:solidFill>
              <a:latin typeface="Trebuchet MS" panose="020B0603020202020204"/>
              <a:ea typeface="+mn-ea"/>
              <a:cs typeface="+mn-cs"/>
            </a:rPr>
            <a:t>FINANCIERO</a:t>
          </a:r>
        </a:p>
      </dgm:t>
    </dgm:pt>
    <dgm:pt modelId="{DC4CB755-190F-4283-A6F7-5CE0CF9F2737}" type="parTrans" cxnId="{FDC18A35-18F3-4EEB-A797-862370CB1AE6}">
      <dgm:prSet/>
      <dgm:spPr>
        <a:xfrm>
          <a:off x="4054968" y="1940718"/>
          <a:ext cx="486375" cy="522853"/>
        </a:xfrm>
        <a:custGeom>
          <a:avLst/>
          <a:gdLst/>
          <a:ahLst/>
          <a:cxnLst/>
          <a:rect l="0" t="0" r="0" b="0"/>
          <a:pathLst>
            <a:path>
              <a:moveTo>
                <a:pt x="0" y="0"/>
              </a:moveTo>
              <a:lnTo>
                <a:pt x="243187" y="0"/>
              </a:lnTo>
              <a:lnTo>
                <a:pt x="243187" y="522853"/>
              </a:lnTo>
              <a:lnTo>
                <a:pt x="486375" y="522853"/>
              </a:lnTo>
            </a:path>
          </a:pathLst>
        </a:custGeom>
        <a:noFill/>
        <a:ln w="19050" cap="rnd" cmpd="sng" algn="ctr">
          <a:solidFill>
            <a:srgbClr val="5FCBEF">
              <a:shade val="60000"/>
              <a:hueOff val="0"/>
              <a:satOff val="0"/>
              <a:lumOff val="0"/>
              <a:alphaOff val="0"/>
            </a:srgbClr>
          </a:solidFill>
          <a:prstDash val="solid"/>
        </a:ln>
        <a:effectLst/>
      </dgm:spPr>
      <dgm:t>
        <a:bodyPr/>
        <a:lstStyle/>
        <a:p>
          <a:endParaRPr lang="es-CO"/>
        </a:p>
      </dgm:t>
    </dgm:pt>
    <dgm:pt modelId="{969F4E02-39AB-4686-855F-2E292A5A6B35}" type="sibTrans" cxnId="{FDC18A35-18F3-4EEB-A797-862370CB1AE6}">
      <dgm:prSet/>
      <dgm:spPr/>
      <dgm:t>
        <a:bodyPr/>
        <a:lstStyle/>
        <a:p>
          <a:endParaRPr lang="es-CO"/>
        </a:p>
      </dgm:t>
    </dgm:pt>
    <dgm:pt modelId="{60F5C3F9-A317-472E-B42C-C4725EF8775E}">
      <dgm:prSet custT="1"/>
      <dgm:spPr>
        <a:xfrm>
          <a:off x="4541343" y="3138418"/>
          <a:ext cx="2431879" cy="741723"/>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gm:spPr>
      <dgm:t>
        <a:bodyPr/>
        <a:lstStyle/>
        <a:p>
          <a:r>
            <a:rPr lang="es-CO" sz="2400" dirty="0">
              <a:solidFill>
                <a:sysClr val="windowText" lastClr="000000"/>
              </a:solidFill>
              <a:latin typeface="Trebuchet MS" panose="020B0603020202020204"/>
              <a:ea typeface="+mn-ea"/>
              <a:cs typeface="+mn-cs"/>
            </a:rPr>
            <a:t>ORGANIZACION</a:t>
          </a:r>
        </a:p>
      </dgm:t>
    </dgm:pt>
    <dgm:pt modelId="{0FAA7D32-26B3-4CED-A871-49FCB14F3D42}" type="parTrans" cxnId="{3CCF6C38-0031-496C-A509-C0694611CCF0}">
      <dgm:prSet/>
      <dgm:spPr>
        <a:xfrm>
          <a:off x="4054968" y="1940718"/>
          <a:ext cx="486375" cy="1568561"/>
        </a:xfrm>
        <a:custGeom>
          <a:avLst/>
          <a:gdLst/>
          <a:ahLst/>
          <a:cxnLst/>
          <a:rect l="0" t="0" r="0" b="0"/>
          <a:pathLst>
            <a:path>
              <a:moveTo>
                <a:pt x="0" y="0"/>
              </a:moveTo>
              <a:lnTo>
                <a:pt x="243187" y="0"/>
              </a:lnTo>
              <a:lnTo>
                <a:pt x="243187" y="1568561"/>
              </a:lnTo>
              <a:lnTo>
                <a:pt x="486375" y="1568561"/>
              </a:lnTo>
            </a:path>
          </a:pathLst>
        </a:custGeom>
        <a:noFill/>
        <a:ln w="19050" cap="rnd" cmpd="sng" algn="ctr">
          <a:solidFill>
            <a:srgbClr val="5FCBEF">
              <a:shade val="60000"/>
              <a:hueOff val="0"/>
              <a:satOff val="0"/>
              <a:lumOff val="0"/>
              <a:alphaOff val="0"/>
            </a:srgbClr>
          </a:solidFill>
          <a:prstDash val="solid"/>
        </a:ln>
        <a:effectLst/>
      </dgm:spPr>
      <dgm:t>
        <a:bodyPr/>
        <a:lstStyle/>
        <a:p>
          <a:endParaRPr lang="es-CO"/>
        </a:p>
      </dgm:t>
    </dgm:pt>
    <dgm:pt modelId="{BFA7AD72-F56E-40BD-8028-93E5E9668FA3}" type="sibTrans" cxnId="{3CCF6C38-0031-496C-A509-C0694611CCF0}">
      <dgm:prSet/>
      <dgm:spPr/>
      <dgm:t>
        <a:bodyPr/>
        <a:lstStyle/>
        <a:p>
          <a:endParaRPr lang="es-CO"/>
        </a:p>
      </dgm:t>
    </dgm:pt>
    <dgm:pt modelId="{461CCB44-100B-4421-8A0A-8BBAAE75C8F1}" type="pres">
      <dgm:prSet presAssocID="{448548AA-046E-4ED1-9BD1-B17D4C13FCFF}" presName="hierChild1" presStyleCnt="0">
        <dgm:presLayoutVars>
          <dgm:orgChart val="1"/>
          <dgm:chPref val="1"/>
          <dgm:dir/>
          <dgm:animOne val="branch"/>
          <dgm:animLvl val="lvl"/>
          <dgm:resizeHandles/>
        </dgm:presLayoutVars>
      </dgm:prSet>
      <dgm:spPr/>
    </dgm:pt>
    <dgm:pt modelId="{07B359D6-29AB-459F-93EB-2D9C0328A7E4}" type="pres">
      <dgm:prSet presAssocID="{A007576C-9402-4273-9A96-3032E8B5EF6D}" presName="hierRoot1" presStyleCnt="0">
        <dgm:presLayoutVars>
          <dgm:hierBranch val="init"/>
        </dgm:presLayoutVars>
      </dgm:prSet>
      <dgm:spPr/>
    </dgm:pt>
    <dgm:pt modelId="{71934C01-ED15-453D-8B33-15AEDCB48B1E}" type="pres">
      <dgm:prSet presAssocID="{A007576C-9402-4273-9A96-3032E8B5EF6D}" presName="rootComposite1" presStyleCnt="0"/>
      <dgm:spPr/>
    </dgm:pt>
    <dgm:pt modelId="{AD79349E-5BB1-40F4-8CB1-14F52C0AC0CF}" type="pres">
      <dgm:prSet presAssocID="{A007576C-9402-4273-9A96-3032E8B5EF6D}" presName="rootText1" presStyleLbl="node0" presStyleIdx="0" presStyleCnt="1">
        <dgm:presLayoutVars>
          <dgm:chPref val="3"/>
        </dgm:presLayoutVars>
      </dgm:prSet>
      <dgm:spPr/>
    </dgm:pt>
    <dgm:pt modelId="{C8168A1A-6B4F-448F-AF9A-0EC1BE599A58}" type="pres">
      <dgm:prSet presAssocID="{A007576C-9402-4273-9A96-3032E8B5EF6D}" presName="rootConnector1" presStyleLbl="node1" presStyleIdx="0" presStyleCnt="0"/>
      <dgm:spPr/>
    </dgm:pt>
    <dgm:pt modelId="{AEBDDFF1-7890-43B5-B904-D8A552F6067A}" type="pres">
      <dgm:prSet presAssocID="{A007576C-9402-4273-9A96-3032E8B5EF6D}" presName="hierChild2" presStyleCnt="0"/>
      <dgm:spPr/>
    </dgm:pt>
    <dgm:pt modelId="{DF5415EE-E77B-4D21-88C3-53133295D7C9}" type="pres">
      <dgm:prSet presAssocID="{BE7FE2B9-0344-4ADB-A1AB-A515BA3C3411}" presName="Name64" presStyleLbl="parChTrans1D2" presStyleIdx="0" presStyleCnt="4"/>
      <dgm:spPr/>
    </dgm:pt>
    <dgm:pt modelId="{D84CD4C2-D15A-4DFF-9883-5C28C37AAB28}" type="pres">
      <dgm:prSet presAssocID="{327E9EB4-3C4F-42C8-A924-5C551F765D3C}" presName="hierRoot2" presStyleCnt="0">
        <dgm:presLayoutVars>
          <dgm:hierBranch val="init"/>
        </dgm:presLayoutVars>
      </dgm:prSet>
      <dgm:spPr/>
    </dgm:pt>
    <dgm:pt modelId="{96C11EE2-BD18-4174-AF59-4437BD02570A}" type="pres">
      <dgm:prSet presAssocID="{327E9EB4-3C4F-42C8-A924-5C551F765D3C}" presName="rootComposite" presStyleCnt="0"/>
      <dgm:spPr/>
    </dgm:pt>
    <dgm:pt modelId="{134DF4EA-CA99-498D-8810-7FF98266D0FE}" type="pres">
      <dgm:prSet presAssocID="{327E9EB4-3C4F-42C8-A924-5C551F765D3C}" presName="rootText" presStyleLbl="node2" presStyleIdx="0" presStyleCnt="4">
        <dgm:presLayoutVars>
          <dgm:chPref val="3"/>
        </dgm:presLayoutVars>
      </dgm:prSet>
      <dgm:spPr/>
    </dgm:pt>
    <dgm:pt modelId="{30974102-3AEB-4080-9396-352638F4448C}" type="pres">
      <dgm:prSet presAssocID="{327E9EB4-3C4F-42C8-A924-5C551F765D3C}" presName="rootConnector" presStyleLbl="node2" presStyleIdx="0" presStyleCnt="4"/>
      <dgm:spPr/>
    </dgm:pt>
    <dgm:pt modelId="{EE8FF274-D966-4C56-A7F8-B9A14CFD59F3}" type="pres">
      <dgm:prSet presAssocID="{327E9EB4-3C4F-42C8-A924-5C551F765D3C}" presName="hierChild4" presStyleCnt="0"/>
      <dgm:spPr/>
    </dgm:pt>
    <dgm:pt modelId="{B675A95C-1C5A-4D21-A943-D4F2A48D5810}" type="pres">
      <dgm:prSet presAssocID="{327E9EB4-3C4F-42C8-A924-5C551F765D3C}" presName="hierChild5" presStyleCnt="0"/>
      <dgm:spPr/>
    </dgm:pt>
    <dgm:pt modelId="{568B583B-418B-41BD-8713-283FA6F22F0C}" type="pres">
      <dgm:prSet presAssocID="{4BC07680-D08F-4C70-BDE3-4B4717BF3F20}" presName="Name64" presStyleLbl="parChTrans1D2" presStyleIdx="1" presStyleCnt="4"/>
      <dgm:spPr/>
    </dgm:pt>
    <dgm:pt modelId="{C9FED896-A61D-471D-B4C2-B951AFCCA3D7}" type="pres">
      <dgm:prSet presAssocID="{67F04494-EF19-42A9-8682-08387778B138}" presName="hierRoot2" presStyleCnt="0">
        <dgm:presLayoutVars>
          <dgm:hierBranch val="init"/>
        </dgm:presLayoutVars>
      </dgm:prSet>
      <dgm:spPr/>
    </dgm:pt>
    <dgm:pt modelId="{78251777-262F-4AD0-AA09-85A722F40B99}" type="pres">
      <dgm:prSet presAssocID="{67F04494-EF19-42A9-8682-08387778B138}" presName="rootComposite" presStyleCnt="0"/>
      <dgm:spPr/>
    </dgm:pt>
    <dgm:pt modelId="{CE1F8447-45E3-40B2-A3ED-68BD9EB9D18F}" type="pres">
      <dgm:prSet presAssocID="{67F04494-EF19-42A9-8682-08387778B138}" presName="rootText" presStyleLbl="node2" presStyleIdx="1" presStyleCnt="4">
        <dgm:presLayoutVars>
          <dgm:chPref val="3"/>
        </dgm:presLayoutVars>
      </dgm:prSet>
      <dgm:spPr/>
    </dgm:pt>
    <dgm:pt modelId="{7ABACBCD-9A56-4938-8C33-0C2115FB4080}" type="pres">
      <dgm:prSet presAssocID="{67F04494-EF19-42A9-8682-08387778B138}" presName="rootConnector" presStyleLbl="node2" presStyleIdx="1" presStyleCnt="4"/>
      <dgm:spPr/>
    </dgm:pt>
    <dgm:pt modelId="{693B7E22-F717-435A-AA93-F366B72176E0}" type="pres">
      <dgm:prSet presAssocID="{67F04494-EF19-42A9-8682-08387778B138}" presName="hierChild4" presStyleCnt="0"/>
      <dgm:spPr/>
    </dgm:pt>
    <dgm:pt modelId="{4C1BE857-626F-4FA3-81C7-F1DC3F29ED5E}" type="pres">
      <dgm:prSet presAssocID="{67F04494-EF19-42A9-8682-08387778B138}" presName="hierChild5" presStyleCnt="0"/>
      <dgm:spPr/>
    </dgm:pt>
    <dgm:pt modelId="{38579036-4424-4DC2-B36F-FAED87C3584B}" type="pres">
      <dgm:prSet presAssocID="{DC4CB755-190F-4283-A6F7-5CE0CF9F2737}" presName="Name64" presStyleLbl="parChTrans1D2" presStyleIdx="2" presStyleCnt="4"/>
      <dgm:spPr/>
    </dgm:pt>
    <dgm:pt modelId="{3C29B599-DD9E-488A-87FF-E191440720E4}" type="pres">
      <dgm:prSet presAssocID="{914E9406-B172-4CF7-9EDA-A01C403B8256}" presName="hierRoot2" presStyleCnt="0">
        <dgm:presLayoutVars>
          <dgm:hierBranch val="init"/>
        </dgm:presLayoutVars>
      </dgm:prSet>
      <dgm:spPr/>
    </dgm:pt>
    <dgm:pt modelId="{3824C7C3-CB26-48BF-85F3-7E8AFBFFBDC6}" type="pres">
      <dgm:prSet presAssocID="{914E9406-B172-4CF7-9EDA-A01C403B8256}" presName="rootComposite" presStyleCnt="0"/>
      <dgm:spPr/>
    </dgm:pt>
    <dgm:pt modelId="{7C350E24-9C31-472C-B20F-D14C6AA6D14F}" type="pres">
      <dgm:prSet presAssocID="{914E9406-B172-4CF7-9EDA-A01C403B8256}" presName="rootText" presStyleLbl="node2" presStyleIdx="2" presStyleCnt="4">
        <dgm:presLayoutVars>
          <dgm:chPref val="3"/>
        </dgm:presLayoutVars>
      </dgm:prSet>
      <dgm:spPr/>
    </dgm:pt>
    <dgm:pt modelId="{30678473-66D9-4C8D-99A8-C0B5633B1BED}" type="pres">
      <dgm:prSet presAssocID="{914E9406-B172-4CF7-9EDA-A01C403B8256}" presName="rootConnector" presStyleLbl="node2" presStyleIdx="2" presStyleCnt="4"/>
      <dgm:spPr/>
    </dgm:pt>
    <dgm:pt modelId="{B20F782D-3D65-4B0B-9AFC-0942F71B117B}" type="pres">
      <dgm:prSet presAssocID="{914E9406-B172-4CF7-9EDA-A01C403B8256}" presName="hierChild4" presStyleCnt="0"/>
      <dgm:spPr/>
    </dgm:pt>
    <dgm:pt modelId="{817FEEC1-D2AD-448C-ABAE-1DDEFC2FF21B}" type="pres">
      <dgm:prSet presAssocID="{914E9406-B172-4CF7-9EDA-A01C403B8256}" presName="hierChild5" presStyleCnt="0"/>
      <dgm:spPr/>
    </dgm:pt>
    <dgm:pt modelId="{E380D9CC-99DB-4760-BA71-41911DF7CE34}" type="pres">
      <dgm:prSet presAssocID="{0FAA7D32-26B3-4CED-A871-49FCB14F3D42}" presName="Name64" presStyleLbl="parChTrans1D2" presStyleIdx="3" presStyleCnt="4"/>
      <dgm:spPr/>
    </dgm:pt>
    <dgm:pt modelId="{D6107F24-8ED8-416C-ACD9-C33A4666BE9F}" type="pres">
      <dgm:prSet presAssocID="{60F5C3F9-A317-472E-B42C-C4725EF8775E}" presName="hierRoot2" presStyleCnt="0">
        <dgm:presLayoutVars>
          <dgm:hierBranch val="init"/>
        </dgm:presLayoutVars>
      </dgm:prSet>
      <dgm:spPr/>
    </dgm:pt>
    <dgm:pt modelId="{228621B9-3ABF-4EC0-B4BB-559B6088282B}" type="pres">
      <dgm:prSet presAssocID="{60F5C3F9-A317-472E-B42C-C4725EF8775E}" presName="rootComposite" presStyleCnt="0"/>
      <dgm:spPr/>
    </dgm:pt>
    <dgm:pt modelId="{FEB310B3-FAF8-4EC4-A257-00FC8C3AEDC5}" type="pres">
      <dgm:prSet presAssocID="{60F5C3F9-A317-472E-B42C-C4725EF8775E}" presName="rootText" presStyleLbl="node2" presStyleIdx="3" presStyleCnt="4">
        <dgm:presLayoutVars>
          <dgm:chPref val="3"/>
        </dgm:presLayoutVars>
      </dgm:prSet>
      <dgm:spPr/>
    </dgm:pt>
    <dgm:pt modelId="{D37B26A3-C2C4-4A84-9659-AC1529D59186}" type="pres">
      <dgm:prSet presAssocID="{60F5C3F9-A317-472E-B42C-C4725EF8775E}" presName="rootConnector" presStyleLbl="node2" presStyleIdx="3" presStyleCnt="4"/>
      <dgm:spPr/>
    </dgm:pt>
    <dgm:pt modelId="{322A0FE3-E96D-465A-8C29-CB73EC1B73BE}" type="pres">
      <dgm:prSet presAssocID="{60F5C3F9-A317-472E-B42C-C4725EF8775E}" presName="hierChild4" presStyleCnt="0"/>
      <dgm:spPr/>
    </dgm:pt>
    <dgm:pt modelId="{481571A1-989C-43B4-A44C-6C355457FE28}" type="pres">
      <dgm:prSet presAssocID="{60F5C3F9-A317-472E-B42C-C4725EF8775E}" presName="hierChild5" presStyleCnt="0"/>
      <dgm:spPr/>
    </dgm:pt>
    <dgm:pt modelId="{9EC799CE-87D9-41D3-B3A5-E47F1752FC0C}" type="pres">
      <dgm:prSet presAssocID="{A007576C-9402-4273-9A96-3032E8B5EF6D}" presName="hierChild3" presStyleCnt="0"/>
      <dgm:spPr/>
    </dgm:pt>
  </dgm:ptLst>
  <dgm:cxnLst>
    <dgm:cxn modelId="{16028602-4CEB-4DCC-9EA8-1E505B0DC429}" type="presOf" srcId="{327E9EB4-3C4F-42C8-A924-5C551F765D3C}" destId="{134DF4EA-CA99-498D-8810-7FF98266D0FE}" srcOrd="0" destOrd="0" presId="urn:microsoft.com/office/officeart/2009/3/layout/HorizontalOrganizationChart"/>
    <dgm:cxn modelId="{DD7AA80C-1683-4188-8F2B-C0224C7B0AF9}" type="presOf" srcId="{60F5C3F9-A317-472E-B42C-C4725EF8775E}" destId="{D37B26A3-C2C4-4A84-9659-AC1529D59186}" srcOrd="1" destOrd="0" presId="urn:microsoft.com/office/officeart/2009/3/layout/HorizontalOrganizationChart"/>
    <dgm:cxn modelId="{B6B68934-4797-4BBE-BCB9-A408E9E9F2CA}" type="presOf" srcId="{BE7FE2B9-0344-4ADB-A1AB-A515BA3C3411}" destId="{DF5415EE-E77B-4D21-88C3-53133295D7C9}" srcOrd="0" destOrd="0" presId="urn:microsoft.com/office/officeart/2009/3/layout/HorizontalOrganizationChart"/>
    <dgm:cxn modelId="{FDC18A35-18F3-4EEB-A797-862370CB1AE6}" srcId="{A007576C-9402-4273-9A96-3032E8B5EF6D}" destId="{914E9406-B172-4CF7-9EDA-A01C403B8256}" srcOrd="2" destOrd="0" parTransId="{DC4CB755-190F-4283-A6F7-5CE0CF9F2737}" sibTransId="{969F4E02-39AB-4686-855F-2E292A5A6B35}"/>
    <dgm:cxn modelId="{3CCF6C38-0031-496C-A509-C0694611CCF0}" srcId="{A007576C-9402-4273-9A96-3032E8B5EF6D}" destId="{60F5C3F9-A317-472E-B42C-C4725EF8775E}" srcOrd="3" destOrd="0" parTransId="{0FAA7D32-26B3-4CED-A871-49FCB14F3D42}" sibTransId="{BFA7AD72-F56E-40BD-8028-93E5E9668FA3}"/>
    <dgm:cxn modelId="{EA7B3447-8F8E-4160-A5A8-B695333AB67F}" type="presOf" srcId="{A007576C-9402-4273-9A96-3032E8B5EF6D}" destId="{C8168A1A-6B4F-448F-AF9A-0EC1BE599A58}" srcOrd="1" destOrd="0" presId="urn:microsoft.com/office/officeart/2009/3/layout/HorizontalOrganizationChart"/>
    <dgm:cxn modelId="{F9C02E4C-1669-43D2-8440-7EC6CB80AA12}" type="presOf" srcId="{0FAA7D32-26B3-4CED-A871-49FCB14F3D42}" destId="{E380D9CC-99DB-4760-BA71-41911DF7CE34}" srcOrd="0" destOrd="0" presId="urn:microsoft.com/office/officeart/2009/3/layout/HorizontalOrganizationChart"/>
    <dgm:cxn modelId="{5952076D-6E18-4BDB-949D-366F6378AC66}" type="presOf" srcId="{DC4CB755-190F-4283-A6F7-5CE0CF9F2737}" destId="{38579036-4424-4DC2-B36F-FAED87C3584B}" srcOrd="0" destOrd="0" presId="urn:microsoft.com/office/officeart/2009/3/layout/HorizontalOrganizationChart"/>
    <dgm:cxn modelId="{6AF2D350-4F31-40CE-B4EB-11D0652737F6}" type="presOf" srcId="{67F04494-EF19-42A9-8682-08387778B138}" destId="{CE1F8447-45E3-40B2-A3ED-68BD9EB9D18F}" srcOrd="0" destOrd="0" presId="urn:microsoft.com/office/officeart/2009/3/layout/HorizontalOrganizationChart"/>
    <dgm:cxn modelId="{78B07578-4DBB-49A0-92AD-35C0166F796E}" type="presOf" srcId="{327E9EB4-3C4F-42C8-A924-5C551F765D3C}" destId="{30974102-3AEB-4080-9396-352638F4448C}" srcOrd="1" destOrd="0" presId="urn:microsoft.com/office/officeart/2009/3/layout/HorizontalOrganizationChart"/>
    <dgm:cxn modelId="{948E0F59-6830-42EC-8B80-744E18AD1F63}" type="presOf" srcId="{4BC07680-D08F-4C70-BDE3-4B4717BF3F20}" destId="{568B583B-418B-41BD-8713-283FA6F22F0C}" srcOrd="0" destOrd="0" presId="urn:microsoft.com/office/officeart/2009/3/layout/HorizontalOrganizationChart"/>
    <dgm:cxn modelId="{EEF9A27A-5766-4EC4-AF09-87829A071804}" type="presOf" srcId="{914E9406-B172-4CF7-9EDA-A01C403B8256}" destId="{30678473-66D9-4C8D-99A8-C0B5633B1BED}" srcOrd="1" destOrd="0" presId="urn:microsoft.com/office/officeart/2009/3/layout/HorizontalOrganizationChart"/>
    <dgm:cxn modelId="{DC23067C-49C4-459F-BA76-B2EE014C1D60}" srcId="{A007576C-9402-4273-9A96-3032E8B5EF6D}" destId="{327E9EB4-3C4F-42C8-A924-5C551F765D3C}" srcOrd="0" destOrd="0" parTransId="{BE7FE2B9-0344-4ADB-A1AB-A515BA3C3411}" sibTransId="{89E4A0AC-0544-43A1-8D93-6D94F5C3974B}"/>
    <dgm:cxn modelId="{B409F38C-F9FE-489E-A135-AF89501D446F}" type="presOf" srcId="{60F5C3F9-A317-472E-B42C-C4725EF8775E}" destId="{FEB310B3-FAF8-4EC4-A257-00FC8C3AEDC5}" srcOrd="0" destOrd="0" presId="urn:microsoft.com/office/officeart/2009/3/layout/HorizontalOrganizationChart"/>
    <dgm:cxn modelId="{CDDB6F91-2566-4B82-AB5B-DCA7D2E2A467}" type="presOf" srcId="{A007576C-9402-4273-9A96-3032E8B5EF6D}" destId="{AD79349E-5BB1-40F4-8CB1-14F52C0AC0CF}" srcOrd="0" destOrd="0" presId="urn:microsoft.com/office/officeart/2009/3/layout/HorizontalOrganizationChart"/>
    <dgm:cxn modelId="{502C4BBC-A73C-4BEF-81B9-E92E6211EA6A}" srcId="{A007576C-9402-4273-9A96-3032E8B5EF6D}" destId="{67F04494-EF19-42A9-8682-08387778B138}" srcOrd="1" destOrd="0" parTransId="{4BC07680-D08F-4C70-BDE3-4B4717BF3F20}" sibTransId="{3D038C86-2C20-4676-AEA0-2D2AF95EE478}"/>
    <dgm:cxn modelId="{5DB31BD8-BFF2-45F0-8746-87D4D2CA3851}" type="presOf" srcId="{67F04494-EF19-42A9-8682-08387778B138}" destId="{7ABACBCD-9A56-4938-8C33-0C2115FB4080}" srcOrd="1" destOrd="0" presId="urn:microsoft.com/office/officeart/2009/3/layout/HorizontalOrganizationChart"/>
    <dgm:cxn modelId="{211AB4D9-27B1-49CD-AFB0-3F1E8020BA1D}" type="presOf" srcId="{914E9406-B172-4CF7-9EDA-A01C403B8256}" destId="{7C350E24-9C31-472C-B20F-D14C6AA6D14F}" srcOrd="0" destOrd="0" presId="urn:microsoft.com/office/officeart/2009/3/layout/HorizontalOrganizationChart"/>
    <dgm:cxn modelId="{C5DB00F0-4886-4D01-8F07-B720562BF3CC}" srcId="{448548AA-046E-4ED1-9BD1-B17D4C13FCFF}" destId="{A007576C-9402-4273-9A96-3032E8B5EF6D}" srcOrd="0" destOrd="0" parTransId="{685B7962-3572-4573-A2E4-13B777EBDC98}" sibTransId="{492264D0-85FB-4AFE-92D5-77ADF1D025DF}"/>
    <dgm:cxn modelId="{E9F62DF9-A335-4226-A116-07795966C511}" type="presOf" srcId="{448548AA-046E-4ED1-9BD1-B17D4C13FCFF}" destId="{461CCB44-100B-4421-8A0A-8BBAAE75C8F1}" srcOrd="0" destOrd="0" presId="urn:microsoft.com/office/officeart/2009/3/layout/HorizontalOrganizationChart"/>
    <dgm:cxn modelId="{57192F90-9EDA-4D01-90B5-3B7FEC5ABBD4}" type="presParOf" srcId="{461CCB44-100B-4421-8A0A-8BBAAE75C8F1}" destId="{07B359D6-29AB-459F-93EB-2D9C0328A7E4}" srcOrd="0" destOrd="0" presId="urn:microsoft.com/office/officeart/2009/3/layout/HorizontalOrganizationChart"/>
    <dgm:cxn modelId="{59A85284-9CDC-41CB-920C-E72461A64692}" type="presParOf" srcId="{07B359D6-29AB-459F-93EB-2D9C0328A7E4}" destId="{71934C01-ED15-453D-8B33-15AEDCB48B1E}" srcOrd="0" destOrd="0" presId="urn:microsoft.com/office/officeart/2009/3/layout/HorizontalOrganizationChart"/>
    <dgm:cxn modelId="{698FD495-3006-4136-9629-ADE643BE9056}" type="presParOf" srcId="{71934C01-ED15-453D-8B33-15AEDCB48B1E}" destId="{AD79349E-5BB1-40F4-8CB1-14F52C0AC0CF}" srcOrd="0" destOrd="0" presId="urn:microsoft.com/office/officeart/2009/3/layout/HorizontalOrganizationChart"/>
    <dgm:cxn modelId="{8EE0FD27-1F4D-4048-B766-58C989D59691}" type="presParOf" srcId="{71934C01-ED15-453D-8B33-15AEDCB48B1E}" destId="{C8168A1A-6B4F-448F-AF9A-0EC1BE599A58}" srcOrd="1" destOrd="0" presId="urn:microsoft.com/office/officeart/2009/3/layout/HorizontalOrganizationChart"/>
    <dgm:cxn modelId="{409C3A66-3B00-4B04-8145-F696AFAFEAA8}" type="presParOf" srcId="{07B359D6-29AB-459F-93EB-2D9C0328A7E4}" destId="{AEBDDFF1-7890-43B5-B904-D8A552F6067A}" srcOrd="1" destOrd="0" presId="urn:microsoft.com/office/officeart/2009/3/layout/HorizontalOrganizationChart"/>
    <dgm:cxn modelId="{48E855A2-7FE6-4C71-AD05-B913BF56A42D}" type="presParOf" srcId="{AEBDDFF1-7890-43B5-B904-D8A552F6067A}" destId="{DF5415EE-E77B-4D21-88C3-53133295D7C9}" srcOrd="0" destOrd="0" presId="urn:microsoft.com/office/officeart/2009/3/layout/HorizontalOrganizationChart"/>
    <dgm:cxn modelId="{678FAA54-53F2-41E1-91AD-16F8FCBE616A}" type="presParOf" srcId="{AEBDDFF1-7890-43B5-B904-D8A552F6067A}" destId="{D84CD4C2-D15A-4DFF-9883-5C28C37AAB28}" srcOrd="1" destOrd="0" presId="urn:microsoft.com/office/officeart/2009/3/layout/HorizontalOrganizationChart"/>
    <dgm:cxn modelId="{B4C44C1B-F9FF-4750-BE13-BF5BD6721EAF}" type="presParOf" srcId="{D84CD4C2-D15A-4DFF-9883-5C28C37AAB28}" destId="{96C11EE2-BD18-4174-AF59-4437BD02570A}" srcOrd="0" destOrd="0" presId="urn:microsoft.com/office/officeart/2009/3/layout/HorizontalOrganizationChart"/>
    <dgm:cxn modelId="{A9A35344-FECA-4B75-AC5C-6A0A4F555DAF}" type="presParOf" srcId="{96C11EE2-BD18-4174-AF59-4437BD02570A}" destId="{134DF4EA-CA99-498D-8810-7FF98266D0FE}" srcOrd="0" destOrd="0" presId="urn:microsoft.com/office/officeart/2009/3/layout/HorizontalOrganizationChart"/>
    <dgm:cxn modelId="{2CE0416A-4512-4FA3-9481-4854786EDC3C}" type="presParOf" srcId="{96C11EE2-BD18-4174-AF59-4437BD02570A}" destId="{30974102-3AEB-4080-9396-352638F4448C}" srcOrd="1" destOrd="0" presId="urn:microsoft.com/office/officeart/2009/3/layout/HorizontalOrganizationChart"/>
    <dgm:cxn modelId="{7027EB69-D354-4B90-B41A-965576373018}" type="presParOf" srcId="{D84CD4C2-D15A-4DFF-9883-5C28C37AAB28}" destId="{EE8FF274-D966-4C56-A7F8-B9A14CFD59F3}" srcOrd="1" destOrd="0" presId="urn:microsoft.com/office/officeart/2009/3/layout/HorizontalOrganizationChart"/>
    <dgm:cxn modelId="{6FD191F4-238F-49C2-9102-04A563067E41}" type="presParOf" srcId="{D84CD4C2-D15A-4DFF-9883-5C28C37AAB28}" destId="{B675A95C-1C5A-4D21-A943-D4F2A48D5810}" srcOrd="2" destOrd="0" presId="urn:microsoft.com/office/officeart/2009/3/layout/HorizontalOrganizationChart"/>
    <dgm:cxn modelId="{FC78AD16-9C88-41CC-BC18-BEF48E55E9E0}" type="presParOf" srcId="{AEBDDFF1-7890-43B5-B904-D8A552F6067A}" destId="{568B583B-418B-41BD-8713-283FA6F22F0C}" srcOrd="2" destOrd="0" presId="urn:microsoft.com/office/officeart/2009/3/layout/HorizontalOrganizationChart"/>
    <dgm:cxn modelId="{5DA69E75-F8EE-482A-85C7-B00A88E0DBA3}" type="presParOf" srcId="{AEBDDFF1-7890-43B5-B904-D8A552F6067A}" destId="{C9FED896-A61D-471D-B4C2-B951AFCCA3D7}" srcOrd="3" destOrd="0" presId="urn:microsoft.com/office/officeart/2009/3/layout/HorizontalOrganizationChart"/>
    <dgm:cxn modelId="{D7DBDA60-AE24-42B1-8B93-B8594E4D760B}" type="presParOf" srcId="{C9FED896-A61D-471D-B4C2-B951AFCCA3D7}" destId="{78251777-262F-4AD0-AA09-85A722F40B99}" srcOrd="0" destOrd="0" presId="urn:microsoft.com/office/officeart/2009/3/layout/HorizontalOrganizationChart"/>
    <dgm:cxn modelId="{2DE3A69C-C859-43A9-9DC0-31D7D03D97EE}" type="presParOf" srcId="{78251777-262F-4AD0-AA09-85A722F40B99}" destId="{CE1F8447-45E3-40B2-A3ED-68BD9EB9D18F}" srcOrd="0" destOrd="0" presId="urn:microsoft.com/office/officeart/2009/3/layout/HorizontalOrganizationChart"/>
    <dgm:cxn modelId="{96CCA025-62F9-4A21-A777-B7C3031B71D9}" type="presParOf" srcId="{78251777-262F-4AD0-AA09-85A722F40B99}" destId="{7ABACBCD-9A56-4938-8C33-0C2115FB4080}" srcOrd="1" destOrd="0" presId="urn:microsoft.com/office/officeart/2009/3/layout/HorizontalOrganizationChart"/>
    <dgm:cxn modelId="{872DCA92-F907-4575-BE0B-074E54B59C02}" type="presParOf" srcId="{C9FED896-A61D-471D-B4C2-B951AFCCA3D7}" destId="{693B7E22-F717-435A-AA93-F366B72176E0}" srcOrd="1" destOrd="0" presId="urn:microsoft.com/office/officeart/2009/3/layout/HorizontalOrganizationChart"/>
    <dgm:cxn modelId="{F38CEC06-E027-4E2F-BD8B-89DCFED9A004}" type="presParOf" srcId="{C9FED896-A61D-471D-B4C2-B951AFCCA3D7}" destId="{4C1BE857-626F-4FA3-81C7-F1DC3F29ED5E}" srcOrd="2" destOrd="0" presId="urn:microsoft.com/office/officeart/2009/3/layout/HorizontalOrganizationChart"/>
    <dgm:cxn modelId="{8D537708-9391-48F3-8E6F-C66D78CFD80B}" type="presParOf" srcId="{AEBDDFF1-7890-43B5-B904-D8A552F6067A}" destId="{38579036-4424-4DC2-B36F-FAED87C3584B}" srcOrd="4" destOrd="0" presId="urn:microsoft.com/office/officeart/2009/3/layout/HorizontalOrganizationChart"/>
    <dgm:cxn modelId="{9044DA58-2D53-40D2-B91A-15F7EDB6F385}" type="presParOf" srcId="{AEBDDFF1-7890-43B5-B904-D8A552F6067A}" destId="{3C29B599-DD9E-488A-87FF-E191440720E4}" srcOrd="5" destOrd="0" presId="urn:microsoft.com/office/officeart/2009/3/layout/HorizontalOrganizationChart"/>
    <dgm:cxn modelId="{24A848A9-25B3-4F93-A554-6157F2DAA8A7}" type="presParOf" srcId="{3C29B599-DD9E-488A-87FF-E191440720E4}" destId="{3824C7C3-CB26-48BF-85F3-7E8AFBFFBDC6}" srcOrd="0" destOrd="0" presId="urn:microsoft.com/office/officeart/2009/3/layout/HorizontalOrganizationChart"/>
    <dgm:cxn modelId="{D98D6900-C5BF-48DF-ADDD-EC2B93F83900}" type="presParOf" srcId="{3824C7C3-CB26-48BF-85F3-7E8AFBFFBDC6}" destId="{7C350E24-9C31-472C-B20F-D14C6AA6D14F}" srcOrd="0" destOrd="0" presId="urn:microsoft.com/office/officeart/2009/3/layout/HorizontalOrganizationChart"/>
    <dgm:cxn modelId="{B1E050A6-21FE-44F0-A530-422C98CE8E4E}" type="presParOf" srcId="{3824C7C3-CB26-48BF-85F3-7E8AFBFFBDC6}" destId="{30678473-66D9-4C8D-99A8-C0B5633B1BED}" srcOrd="1" destOrd="0" presId="urn:microsoft.com/office/officeart/2009/3/layout/HorizontalOrganizationChart"/>
    <dgm:cxn modelId="{2656208D-D2A1-4354-A973-62DB000F4781}" type="presParOf" srcId="{3C29B599-DD9E-488A-87FF-E191440720E4}" destId="{B20F782D-3D65-4B0B-9AFC-0942F71B117B}" srcOrd="1" destOrd="0" presId="urn:microsoft.com/office/officeart/2009/3/layout/HorizontalOrganizationChart"/>
    <dgm:cxn modelId="{E329663A-2543-4D72-8784-84096E32E31E}" type="presParOf" srcId="{3C29B599-DD9E-488A-87FF-E191440720E4}" destId="{817FEEC1-D2AD-448C-ABAE-1DDEFC2FF21B}" srcOrd="2" destOrd="0" presId="urn:microsoft.com/office/officeart/2009/3/layout/HorizontalOrganizationChart"/>
    <dgm:cxn modelId="{F65C5BF4-BC72-4472-B952-2043ADC1A498}" type="presParOf" srcId="{AEBDDFF1-7890-43B5-B904-D8A552F6067A}" destId="{E380D9CC-99DB-4760-BA71-41911DF7CE34}" srcOrd="6" destOrd="0" presId="urn:microsoft.com/office/officeart/2009/3/layout/HorizontalOrganizationChart"/>
    <dgm:cxn modelId="{8E7D7E23-766F-463E-BC4B-D19531F78BF1}" type="presParOf" srcId="{AEBDDFF1-7890-43B5-B904-D8A552F6067A}" destId="{D6107F24-8ED8-416C-ACD9-C33A4666BE9F}" srcOrd="7" destOrd="0" presId="urn:microsoft.com/office/officeart/2009/3/layout/HorizontalOrganizationChart"/>
    <dgm:cxn modelId="{F9901E40-85D8-40BF-B5EA-46CAD0377DA2}" type="presParOf" srcId="{D6107F24-8ED8-416C-ACD9-C33A4666BE9F}" destId="{228621B9-3ABF-4EC0-B4BB-559B6088282B}" srcOrd="0" destOrd="0" presId="urn:microsoft.com/office/officeart/2009/3/layout/HorizontalOrganizationChart"/>
    <dgm:cxn modelId="{C1E87645-35B3-4612-89DF-9034407ADB6E}" type="presParOf" srcId="{228621B9-3ABF-4EC0-B4BB-559B6088282B}" destId="{FEB310B3-FAF8-4EC4-A257-00FC8C3AEDC5}" srcOrd="0" destOrd="0" presId="urn:microsoft.com/office/officeart/2009/3/layout/HorizontalOrganizationChart"/>
    <dgm:cxn modelId="{5984D072-1766-43DC-A1CE-95FCB0406FA7}" type="presParOf" srcId="{228621B9-3ABF-4EC0-B4BB-559B6088282B}" destId="{D37B26A3-C2C4-4A84-9659-AC1529D59186}" srcOrd="1" destOrd="0" presId="urn:microsoft.com/office/officeart/2009/3/layout/HorizontalOrganizationChart"/>
    <dgm:cxn modelId="{097A179E-2729-4D2A-A321-F3EC0A8A70AD}" type="presParOf" srcId="{D6107F24-8ED8-416C-ACD9-C33A4666BE9F}" destId="{322A0FE3-E96D-465A-8C29-CB73EC1B73BE}" srcOrd="1" destOrd="0" presId="urn:microsoft.com/office/officeart/2009/3/layout/HorizontalOrganizationChart"/>
    <dgm:cxn modelId="{522CEFB0-2E02-4ACA-856D-E1030CA56CCF}" type="presParOf" srcId="{D6107F24-8ED8-416C-ACD9-C33A4666BE9F}" destId="{481571A1-989C-43B4-A44C-6C355457FE28}" srcOrd="2" destOrd="0" presId="urn:microsoft.com/office/officeart/2009/3/layout/HorizontalOrganizationChart"/>
    <dgm:cxn modelId="{037DEB99-0311-410D-9821-93F81B324FD2}" type="presParOf" srcId="{07B359D6-29AB-459F-93EB-2D9C0328A7E4}" destId="{9EC799CE-87D9-41D3-B3A5-E47F1752FC0C}" srcOrd="2" destOrd="0" presId="urn:microsoft.com/office/officeart/2009/3/layout/Horizontal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C05AF29-8861-45AD-87B8-5EE53B4BD4CF}"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s-CO"/>
        </a:p>
      </dgm:t>
    </dgm:pt>
    <dgm:pt modelId="{F18BD277-5381-4327-A2F2-E79B251535F8}">
      <dgm:prSet phldrT="[Texto]" custT="1"/>
      <dgm:spPr/>
      <dgm:t>
        <a:bodyPr/>
        <a:lstStyle/>
        <a:p>
          <a:r>
            <a:rPr lang="es-CO" sz="3200" dirty="0"/>
            <a:t>CARACTERISTIC</a:t>
          </a:r>
          <a:r>
            <a:rPr lang="es-CO" sz="2800" dirty="0"/>
            <a:t>A</a:t>
          </a:r>
          <a:r>
            <a:rPr lang="es-CO" sz="3200" dirty="0"/>
            <a:t>S</a:t>
          </a:r>
        </a:p>
      </dgm:t>
    </dgm:pt>
    <dgm:pt modelId="{649F0581-4981-4B4B-9C48-1E5C159EB685}" type="parTrans" cxnId="{131FDB23-EE77-403E-B692-EA0CB8AF63D5}">
      <dgm:prSet/>
      <dgm:spPr/>
      <dgm:t>
        <a:bodyPr/>
        <a:lstStyle/>
        <a:p>
          <a:endParaRPr lang="es-CO"/>
        </a:p>
      </dgm:t>
    </dgm:pt>
    <dgm:pt modelId="{3F51E378-2289-43A8-B0C6-E166B93D537E}" type="sibTrans" cxnId="{131FDB23-EE77-403E-B692-EA0CB8AF63D5}">
      <dgm:prSet/>
      <dgm:spPr/>
      <dgm:t>
        <a:bodyPr/>
        <a:lstStyle/>
        <a:p>
          <a:endParaRPr lang="es-CO"/>
        </a:p>
      </dgm:t>
    </dgm:pt>
    <dgm:pt modelId="{B27549BB-399D-4C7B-B186-B76F8C7928EC}">
      <dgm:prSet phldrT="[Texto]" custT="1"/>
      <dgm:spPr/>
      <dgm:t>
        <a:bodyPr/>
        <a:lstStyle/>
        <a:p>
          <a:r>
            <a:rPr lang="es-CO" sz="2800" dirty="0"/>
            <a:t>BILATERAL</a:t>
          </a:r>
        </a:p>
      </dgm:t>
    </dgm:pt>
    <dgm:pt modelId="{2FC55085-9AE8-4F76-9FEE-533C15D7C1E5}" type="parTrans" cxnId="{44664422-AD5D-4B1F-AAA9-9235A200A7A5}">
      <dgm:prSet/>
      <dgm:spPr/>
      <dgm:t>
        <a:bodyPr/>
        <a:lstStyle/>
        <a:p>
          <a:endParaRPr lang="es-CO"/>
        </a:p>
      </dgm:t>
    </dgm:pt>
    <dgm:pt modelId="{0EF4BDDC-2A3E-4C27-8459-0EB28D2A7A83}" type="sibTrans" cxnId="{44664422-AD5D-4B1F-AAA9-9235A200A7A5}">
      <dgm:prSet/>
      <dgm:spPr/>
      <dgm:t>
        <a:bodyPr/>
        <a:lstStyle/>
        <a:p>
          <a:endParaRPr lang="es-CO"/>
        </a:p>
      </dgm:t>
    </dgm:pt>
    <dgm:pt modelId="{D7BBDBEB-5C1F-4AE1-B3EB-2459A800AE25}">
      <dgm:prSet phldrT="[Texto]" custT="1"/>
      <dgm:spPr/>
      <dgm:t>
        <a:bodyPr/>
        <a:lstStyle/>
        <a:p>
          <a:r>
            <a:rPr lang="es-CO" sz="2800" dirty="0"/>
            <a:t>ONEROSO</a:t>
          </a:r>
        </a:p>
      </dgm:t>
    </dgm:pt>
    <dgm:pt modelId="{D24FB04D-E503-4454-9036-E7E736597B49}" type="parTrans" cxnId="{040D776E-94CA-4E6B-A960-3771436666B2}">
      <dgm:prSet/>
      <dgm:spPr/>
      <dgm:t>
        <a:bodyPr/>
        <a:lstStyle/>
        <a:p>
          <a:endParaRPr lang="es-CO"/>
        </a:p>
      </dgm:t>
    </dgm:pt>
    <dgm:pt modelId="{3BECE806-E65E-4714-93C9-0B0B6A270F66}" type="sibTrans" cxnId="{040D776E-94CA-4E6B-A960-3771436666B2}">
      <dgm:prSet/>
      <dgm:spPr/>
      <dgm:t>
        <a:bodyPr/>
        <a:lstStyle/>
        <a:p>
          <a:endParaRPr lang="es-CO"/>
        </a:p>
      </dgm:t>
    </dgm:pt>
    <dgm:pt modelId="{5A792255-65FE-44A0-860A-A451B4B307DA}">
      <dgm:prSet phldrT="[Texto]" custT="1"/>
      <dgm:spPr/>
      <dgm:t>
        <a:bodyPr/>
        <a:lstStyle/>
        <a:p>
          <a:r>
            <a:rPr lang="es-CO" sz="2400" dirty="0"/>
            <a:t>CONMUTATIVO</a:t>
          </a:r>
        </a:p>
      </dgm:t>
    </dgm:pt>
    <dgm:pt modelId="{A9009030-D159-4B26-9721-43D07A7BA114}" type="parTrans" cxnId="{3CADCE3F-6EA5-4F9B-BD12-BCD4E8D941F7}">
      <dgm:prSet/>
      <dgm:spPr/>
      <dgm:t>
        <a:bodyPr/>
        <a:lstStyle/>
        <a:p>
          <a:endParaRPr lang="es-CO"/>
        </a:p>
      </dgm:t>
    </dgm:pt>
    <dgm:pt modelId="{BD219F94-8388-42EB-AA8F-33B098E00C80}" type="sibTrans" cxnId="{3CADCE3F-6EA5-4F9B-BD12-BCD4E8D941F7}">
      <dgm:prSet/>
      <dgm:spPr/>
      <dgm:t>
        <a:bodyPr/>
        <a:lstStyle/>
        <a:p>
          <a:endParaRPr lang="es-CO"/>
        </a:p>
      </dgm:t>
    </dgm:pt>
    <dgm:pt modelId="{0D2DC8A3-CF82-4E4C-8C8B-C0BC03BDAF8F}">
      <dgm:prSet custT="1"/>
      <dgm:spPr/>
      <dgm:t>
        <a:bodyPr/>
        <a:lstStyle/>
        <a:p>
          <a:r>
            <a:rPr lang="es-CO" sz="2800" dirty="0"/>
            <a:t>SOLEMNE</a:t>
          </a:r>
        </a:p>
      </dgm:t>
    </dgm:pt>
    <dgm:pt modelId="{A908CD6F-5354-4CC1-AF51-225E687BA5FA}" type="parTrans" cxnId="{DEF1D282-57C1-49E0-97C6-7BBF893F0CFC}">
      <dgm:prSet/>
      <dgm:spPr/>
      <dgm:t>
        <a:bodyPr/>
        <a:lstStyle/>
        <a:p>
          <a:endParaRPr lang="es-CO"/>
        </a:p>
      </dgm:t>
    </dgm:pt>
    <dgm:pt modelId="{D2507221-C8CA-4A5E-BF88-043CB7783FFD}" type="sibTrans" cxnId="{DEF1D282-57C1-49E0-97C6-7BBF893F0CFC}">
      <dgm:prSet/>
      <dgm:spPr/>
      <dgm:t>
        <a:bodyPr/>
        <a:lstStyle/>
        <a:p>
          <a:endParaRPr lang="es-CO"/>
        </a:p>
      </dgm:t>
    </dgm:pt>
    <dgm:pt modelId="{D068CB5D-8C84-4E6A-BF82-EDBBDC8B5C4D}">
      <dgm:prSet custT="1"/>
      <dgm:spPr/>
      <dgm:t>
        <a:bodyPr/>
        <a:lstStyle/>
        <a:p>
          <a:r>
            <a:rPr lang="es-CO" sz="2000" dirty="0"/>
            <a:t>TIPICO Y ATIPICO</a:t>
          </a:r>
        </a:p>
      </dgm:t>
    </dgm:pt>
    <dgm:pt modelId="{E67394E7-0724-445B-A460-331580972B5E}" type="parTrans" cxnId="{1340706F-ADE0-4BC3-BAC5-250D66916EB0}">
      <dgm:prSet/>
      <dgm:spPr/>
      <dgm:t>
        <a:bodyPr/>
        <a:lstStyle/>
        <a:p>
          <a:endParaRPr lang="es-CO"/>
        </a:p>
      </dgm:t>
    </dgm:pt>
    <dgm:pt modelId="{4A41F9D8-C6A1-49ED-BA9C-BDCF30ABD406}" type="sibTrans" cxnId="{1340706F-ADE0-4BC3-BAC5-250D66916EB0}">
      <dgm:prSet/>
      <dgm:spPr/>
      <dgm:t>
        <a:bodyPr/>
        <a:lstStyle/>
        <a:p>
          <a:endParaRPr lang="es-CO"/>
        </a:p>
      </dgm:t>
    </dgm:pt>
    <dgm:pt modelId="{A117CDCA-F304-41CC-957D-0F3CF6069954}">
      <dgm:prSet/>
      <dgm:spPr/>
      <dgm:t>
        <a:bodyPr/>
        <a:lstStyle/>
        <a:p>
          <a:r>
            <a:rPr lang="es-CO" dirty="0"/>
            <a:t>E.I; TS</a:t>
          </a:r>
        </a:p>
      </dgm:t>
    </dgm:pt>
    <dgm:pt modelId="{D22FB407-BE49-4529-A7DC-4EDBA904E2DE}" type="parTrans" cxnId="{951DEFC4-566A-487E-8E99-664C5BBA1ACC}">
      <dgm:prSet/>
      <dgm:spPr/>
      <dgm:t>
        <a:bodyPr/>
        <a:lstStyle/>
        <a:p>
          <a:endParaRPr lang="es-CO"/>
        </a:p>
      </dgm:t>
    </dgm:pt>
    <dgm:pt modelId="{F8EDF96B-343B-4D26-A1AC-C59C58315BD1}" type="sibTrans" cxnId="{951DEFC4-566A-487E-8E99-664C5BBA1ACC}">
      <dgm:prSet/>
      <dgm:spPr/>
      <dgm:t>
        <a:bodyPr/>
        <a:lstStyle/>
        <a:p>
          <a:endParaRPr lang="es-CO"/>
        </a:p>
      </dgm:t>
    </dgm:pt>
    <dgm:pt modelId="{BC64DE24-6742-4316-9CBF-15655EB92493}" type="pres">
      <dgm:prSet presAssocID="{7C05AF29-8861-45AD-87B8-5EE53B4BD4CF}" presName="Name0" presStyleCnt="0">
        <dgm:presLayoutVars>
          <dgm:chPref val="1"/>
          <dgm:dir/>
          <dgm:animOne val="branch"/>
          <dgm:animLvl val="lvl"/>
          <dgm:resizeHandles val="exact"/>
        </dgm:presLayoutVars>
      </dgm:prSet>
      <dgm:spPr/>
    </dgm:pt>
    <dgm:pt modelId="{3BF9918F-DB70-48A9-8F93-1B984B584401}" type="pres">
      <dgm:prSet presAssocID="{F18BD277-5381-4327-A2F2-E79B251535F8}" presName="root1" presStyleCnt="0"/>
      <dgm:spPr/>
    </dgm:pt>
    <dgm:pt modelId="{465E7917-8AE3-4934-8D0F-73DD1AFC7B7C}" type="pres">
      <dgm:prSet presAssocID="{F18BD277-5381-4327-A2F2-E79B251535F8}" presName="LevelOneTextNode" presStyleLbl="node0" presStyleIdx="0" presStyleCnt="1" custScaleX="199437" custLinFactX="-100000" custLinFactNeighborX="-193763" custLinFactNeighborY="362">
        <dgm:presLayoutVars>
          <dgm:chPref val="3"/>
        </dgm:presLayoutVars>
      </dgm:prSet>
      <dgm:spPr/>
    </dgm:pt>
    <dgm:pt modelId="{E523AC3D-F53F-41B0-90BC-DA4FB5CEA509}" type="pres">
      <dgm:prSet presAssocID="{F18BD277-5381-4327-A2F2-E79B251535F8}" presName="level2hierChild" presStyleCnt="0"/>
      <dgm:spPr/>
    </dgm:pt>
    <dgm:pt modelId="{6B159435-956D-4984-A252-BF1278FBD952}" type="pres">
      <dgm:prSet presAssocID="{2FC55085-9AE8-4F76-9FEE-533C15D7C1E5}" presName="conn2-1" presStyleLbl="parChTrans1D2" presStyleIdx="0" presStyleCnt="6"/>
      <dgm:spPr/>
    </dgm:pt>
    <dgm:pt modelId="{BF0ED01A-4D2B-4C62-BC29-BF1E929F9267}" type="pres">
      <dgm:prSet presAssocID="{2FC55085-9AE8-4F76-9FEE-533C15D7C1E5}" presName="connTx" presStyleLbl="parChTrans1D2" presStyleIdx="0" presStyleCnt="6"/>
      <dgm:spPr/>
    </dgm:pt>
    <dgm:pt modelId="{0B861759-3C2B-4802-AA9D-03814F7061C7}" type="pres">
      <dgm:prSet presAssocID="{B27549BB-399D-4C7B-B186-B76F8C7928EC}" presName="root2" presStyleCnt="0"/>
      <dgm:spPr/>
    </dgm:pt>
    <dgm:pt modelId="{23A717C6-3581-41BD-AF76-4CA4825CAE0A}" type="pres">
      <dgm:prSet presAssocID="{B27549BB-399D-4C7B-B186-B76F8C7928EC}" presName="LevelTwoTextNode" presStyleLbl="node2" presStyleIdx="0" presStyleCnt="6">
        <dgm:presLayoutVars>
          <dgm:chPref val="3"/>
        </dgm:presLayoutVars>
      </dgm:prSet>
      <dgm:spPr/>
    </dgm:pt>
    <dgm:pt modelId="{669C5ED8-D03A-4D82-ACB8-F742E1300995}" type="pres">
      <dgm:prSet presAssocID="{B27549BB-399D-4C7B-B186-B76F8C7928EC}" presName="level3hierChild" presStyleCnt="0"/>
      <dgm:spPr/>
    </dgm:pt>
    <dgm:pt modelId="{E350FFF0-A5B3-422D-955B-465A445F97D2}" type="pres">
      <dgm:prSet presAssocID="{D24FB04D-E503-4454-9036-E7E736597B49}" presName="conn2-1" presStyleLbl="parChTrans1D2" presStyleIdx="1" presStyleCnt="6"/>
      <dgm:spPr/>
    </dgm:pt>
    <dgm:pt modelId="{30AA6814-638F-4CD1-824D-E371C1A26BDA}" type="pres">
      <dgm:prSet presAssocID="{D24FB04D-E503-4454-9036-E7E736597B49}" presName="connTx" presStyleLbl="parChTrans1D2" presStyleIdx="1" presStyleCnt="6"/>
      <dgm:spPr/>
    </dgm:pt>
    <dgm:pt modelId="{A7A67BD9-3A58-45B1-9670-2A5A3D12749A}" type="pres">
      <dgm:prSet presAssocID="{D7BBDBEB-5C1F-4AE1-B3EB-2459A800AE25}" presName="root2" presStyleCnt="0"/>
      <dgm:spPr/>
    </dgm:pt>
    <dgm:pt modelId="{1BB11F58-D7A7-4771-B0E5-F5AE994275A3}" type="pres">
      <dgm:prSet presAssocID="{D7BBDBEB-5C1F-4AE1-B3EB-2459A800AE25}" presName="LevelTwoTextNode" presStyleLbl="node2" presStyleIdx="1" presStyleCnt="6">
        <dgm:presLayoutVars>
          <dgm:chPref val="3"/>
        </dgm:presLayoutVars>
      </dgm:prSet>
      <dgm:spPr/>
    </dgm:pt>
    <dgm:pt modelId="{3BF988C6-18E1-48A3-9E69-3AE5EC000E32}" type="pres">
      <dgm:prSet presAssocID="{D7BBDBEB-5C1F-4AE1-B3EB-2459A800AE25}" presName="level3hierChild" presStyleCnt="0"/>
      <dgm:spPr/>
    </dgm:pt>
    <dgm:pt modelId="{4DF7B0DD-DB81-4FA2-94BA-E2A109F2A365}" type="pres">
      <dgm:prSet presAssocID="{A9009030-D159-4B26-9721-43D07A7BA114}" presName="conn2-1" presStyleLbl="parChTrans1D2" presStyleIdx="2" presStyleCnt="6"/>
      <dgm:spPr/>
    </dgm:pt>
    <dgm:pt modelId="{A92D3060-5414-4F11-AFF5-262BE0420C59}" type="pres">
      <dgm:prSet presAssocID="{A9009030-D159-4B26-9721-43D07A7BA114}" presName="connTx" presStyleLbl="parChTrans1D2" presStyleIdx="2" presStyleCnt="6"/>
      <dgm:spPr/>
    </dgm:pt>
    <dgm:pt modelId="{B04B5FF5-18FA-47E3-8DB9-76D8CF4AAE01}" type="pres">
      <dgm:prSet presAssocID="{5A792255-65FE-44A0-860A-A451B4B307DA}" presName="root2" presStyleCnt="0"/>
      <dgm:spPr/>
    </dgm:pt>
    <dgm:pt modelId="{51DEA6C3-7E16-4A66-AE39-5147D9181497}" type="pres">
      <dgm:prSet presAssocID="{5A792255-65FE-44A0-860A-A451B4B307DA}" presName="LevelTwoTextNode" presStyleLbl="node2" presStyleIdx="2" presStyleCnt="6">
        <dgm:presLayoutVars>
          <dgm:chPref val="3"/>
        </dgm:presLayoutVars>
      </dgm:prSet>
      <dgm:spPr/>
    </dgm:pt>
    <dgm:pt modelId="{3045800C-4149-4F02-B554-93B3405EA7ED}" type="pres">
      <dgm:prSet presAssocID="{5A792255-65FE-44A0-860A-A451B4B307DA}" presName="level3hierChild" presStyleCnt="0"/>
      <dgm:spPr/>
    </dgm:pt>
    <dgm:pt modelId="{B22F8F0C-2705-46F8-B1C9-7E7B1A612CC7}" type="pres">
      <dgm:prSet presAssocID="{A908CD6F-5354-4CC1-AF51-225E687BA5FA}" presName="conn2-1" presStyleLbl="parChTrans1D2" presStyleIdx="3" presStyleCnt="6"/>
      <dgm:spPr/>
    </dgm:pt>
    <dgm:pt modelId="{6DD72AD9-569E-4405-A697-57FECF478930}" type="pres">
      <dgm:prSet presAssocID="{A908CD6F-5354-4CC1-AF51-225E687BA5FA}" presName="connTx" presStyleLbl="parChTrans1D2" presStyleIdx="3" presStyleCnt="6"/>
      <dgm:spPr/>
    </dgm:pt>
    <dgm:pt modelId="{661F7119-FC2F-4740-A5A1-982BE1D0D12D}" type="pres">
      <dgm:prSet presAssocID="{0D2DC8A3-CF82-4E4C-8C8B-C0BC03BDAF8F}" presName="root2" presStyleCnt="0"/>
      <dgm:spPr/>
    </dgm:pt>
    <dgm:pt modelId="{28359F5D-A3C0-4211-9553-3D9ACA5F7DEC}" type="pres">
      <dgm:prSet presAssocID="{0D2DC8A3-CF82-4E4C-8C8B-C0BC03BDAF8F}" presName="LevelTwoTextNode" presStyleLbl="node2" presStyleIdx="3" presStyleCnt="6">
        <dgm:presLayoutVars>
          <dgm:chPref val="3"/>
        </dgm:presLayoutVars>
      </dgm:prSet>
      <dgm:spPr/>
    </dgm:pt>
    <dgm:pt modelId="{700379F2-41DD-4F5F-8931-90457F79E705}" type="pres">
      <dgm:prSet presAssocID="{0D2DC8A3-CF82-4E4C-8C8B-C0BC03BDAF8F}" presName="level3hierChild" presStyleCnt="0"/>
      <dgm:spPr/>
    </dgm:pt>
    <dgm:pt modelId="{D94C73BC-7167-4601-B645-D89C6F4824C3}" type="pres">
      <dgm:prSet presAssocID="{E67394E7-0724-445B-A460-331580972B5E}" presName="conn2-1" presStyleLbl="parChTrans1D2" presStyleIdx="4" presStyleCnt="6"/>
      <dgm:spPr/>
    </dgm:pt>
    <dgm:pt modelId="{D4692337-C926-4E1D-9BE5-5B1632AA7119}" type="pres">
      <dgm:prSet presAssocID="{E67394E7-0724-445B-A460-331580972B5E}" presName="connTx" presStyleLbl="parChTrans1D2" presStyleIdx="4" presStyleCnt="6"/>
      <dgm:spPr/>
    </dgm:pt>
    <dgm:pt modelId="{C8CC26E1-E62F-4EC1-9831-622EB439F89C}" type="pres">
      <dgm:prSet presAssocID="{D068CB5D-8C84-4E6A-BF82-EDBBDC8B5C4D}" presName="root2" presStyleCnt="0"/>
      <dgm:spPr/>
    </dgm:pt>
    <dgm:pt modelId="{6776CC0A-5208-4F4A-ACF5-82036F5167C5}" type="pres">
      <dgm:prSet presAssocID="{D068CB5D-8C84-4E6A-BF82-EDBBDC8B5C4D}" presName="LevelTwoTextNode" presStyleLbl="node2" presStyleIdx="4" presStyleCnt="6">
        <dgm:presLayoutVars>
          <dgm:chPref val="3"/>
        </dgm:presLayoutVars>
      </dgm:prSet>
      <dgm:spPr/>
    </dgm:pt>
    <dgm:pt modelId="{C794C488-CA1C-45D9-BEAB-360843FA6A4D}" type="pres">
      <dgm:prSet presAssocID="{D068CB5D-8C84-4E6A-BF82-EDBBDC8B5C4D}" presName="level3hierChild" presStyleCnt="0"/>
      <dgm:spPr/>
    </dgm:pt>
    <dgm:pt modelId="{0E74D9A9-B409-4361-8257-373250BFDC50}" type="pres">
      <dgm:prSet presAssocID="{D22FB407-BE49-4529-A7DC-4EDBA904E2DE}" presName="conn2-1" presStyleLbl="parChTrans1D2" presStyleIdx="5" presStyleCnt="6"/>
      <dgm:spPr/>
    </dgm:pt>
    <dgm:pt modelId="{0B18F8D3-E8FF-4F9C-8D41-96865CAA66DE}" type="pres">
      <dgm:prSet presAssocID="{D22FB407-BE49-4529-A7DC-4EDBA904E2DE}" presName="connTx" presStyleLbl="parChTrans1D2" presStyleIdx="5" presStyleCnt="6"/>
      <dgm:spPr/>
    </dgm:pt>
    <dgm:pt modelId="{6434A02F-D5C9-4FB0-BD32-A8ABE97E8100}" type="pres">
      <dgm:prSet presAssocID="{A117CDCA-F304-41CC-957D-0F3CF6069954}" presName="root2" presStyleCnt="0"/>
      <dgm:spPr/>
    </dgm:pt>
    <dgm:pt modelId="{25AB1E9D-0191-4DE7-9D1E-A20EE3BD3008}" type="pres">
      <dgm:prSet presAssocID="{A117CDCA-F304-41CC-957D-0F3CF6069954}" presName="LevelTwoTextNode" presStyleLbl="node2" presStyleIdx="5" presStyleCnt="6">
        <dgm:presLayoutVars>
          <dgm:chPref val="3"/>
        </dgm:presLayoutVars>
      </dgm:prSet>
      <dgm:spPr/>
    </dgm:pt>
    <dgm:pt modelId="{289B1944-FC28-4ADD-8DAB-0446F6D9DA59}" type="pres">
      <dgm:prSet presAssocID="{A117CDCA-F304-41CC-957D-0F3CF6069954}" presName="level3hierChild" presStyleCnt="0"/>
      <dgm:spPr/>
    </dgm:pt>
  </dgm:ptLst>
  <dgm:cxnLst>
    <dgm:cxn modelId="{F22C7C1E-2E9F-4A7A-9292-19E66B5FBC65}" type="presOf" srcId="{A117CDCA-F304-41CC-957D-0F3CF6069954}" destId="{25AB1E9D-0191-4DE7-9D1E-A20EE3BD3008}" srcOrd="0" destOrd="0" presId="urn:microsoft.com/office/officeart/2008/layout/HorizontalMultiLevelHierarchy"/>
    <dgm:cxn modelId="{44664422-AD5D-4B1F-AAA9-9235A200A7A5}" srcId="{F18BD277-5381-4327-A2F2-E79B251535F8}" destId="{B27549BB-399D-4C7B-B186-B76F8C7928EC}" srcOrd="0" destOrd="0" parTransId="{2FC55085-9AE8-4F76-9FEE-533C15D7C1E5}" sibTransId="{0EF4BDDC-2A3E-4C27-8459-0EB28D2A7A83}"/>
    <dgm:cxn modelId="{131FDB23-EE77-403E-B692-EA0CB8AF63D5}" srcId="{7C05AF29-8861-45AD-87B8-5EE53B4BD4CF}" destId="{F18BD277-5381-4327-A2F2-E79B251535F8}" srcOrd="0" destOrd="0" parTransId="{649F0581-4981-4B4B-9C48-1E5C159EB685}" sibTransId="{3F51E378-2289-43A8-B0C6-E166B93D537E}"/>
    <dgm:cxn modelId="{7666B124-6C21-4120-922D-3694B512798B}" type="presOf" srcId="{D068CB5D-8C84-4E6A-BF82-EDBBDC8B5C4D}" destId="{6776CC0A-5208-4F4A-ACF5-82036F5167C5}" srcOrd="0" destOrd="0" presId="urn:microsoft.com/office/officeart/2008/layout/HorizontalMultiLevelHierarchy"/>
    <dgm:cxn modelId="{5DFD0D30-C86D-4AD3-A116-040C743F5ED9}" type="presOf" srcId="{E67394E7-0724-445B-A460-331580972B5E}" destId="{D4692337-C926-4E1D-9BE5-5B1632AA7119}" srcOrd="1" destOrd="0" presId="urn:microsoft.com/office/officeart/2008/layout/HorizontalMultiLevelHierarchy"/>
    <dgm:cxn modelId="{46561538-F461-435C-AF0F-E05B3ED0E09D}" type="presOf" srcId="{A908CD6F-5354-4CC1-AF51-225E687BA5FA}" destId="{B22F8F0C-2705-46F8-B1C9-7E7B1A612CC7}" srcOrd="0" destOrd="0" presId="urn:microsoft.com/office/officeart/2008/layout/HorizontalMultiLevelHierarchy"/>
    <dgm:cxn modelId="{68F7AD3C-19C7-4466-BCB4-74FA58892BF6}" type="presOf" srcId="{D22FB407-BE49-4529-A7DC-4EDBA904E2DE}" destId="{0E74D9A9-B409-4361-8257-373250BFDC50}" srcOrd="0" destOrd="0" presId="urn:microsoft.com/office/officeart/2008/layout/HorizontalMultiLevelHierarchy"/>
    <dgm:cxn modelId="{3CADCE3F-6EA5-4F9B-BD12-BCD4E8D941F7}" srcId="{F18BD277-5381-4327-A2F2-E79B251535F8}" destId="{5A792255-65FE-44A0-860A-A451B4B307DA}" srcOrd="2" destOrd="0" parTransId="{A9009030-D159-4B26-9721-43D07A7BA114}" sibTransId="{BD219F94-8388-42EB-AA8F-33B098E00C80}"/>
    <dgm:cxn modelId="{AA069E65-9876-4989-9131-40BE7C884818}" type="presOf" srcId="{2FC55085-9AE8-4F76-9FEE-533C15D7C1E5}" destId="{BF0ED01A-4D2B-4C62-BC29-BF1E929F9267}" srcOrd="1" destOrd="0" presId="urn:microsoft.com/office/officeart/2008/layout/HorizontalMultiLevelHierarchy"/>
    <dgm:cxn modelId="{5B3BF567-289D-4AD2-A43F-D2F5304010F8}" type="presOf" srcId="{5A792255-65FE-44A0-860A-A451B4B307DA}" destId="{51DEA6C3-7E16-4A66-AE39-5147D9181497}" srcOrd="0" destOrd="0" presId="urn:microsoft.com/office/officeart/2008/layout/HorizontalMultiLevelHierarchy"/>
    <dgm:cxn modelId="{040D776E-94CA-4E6B-A960-3771436666B2}" srcId="{F18BD277-5381-4327-A2F2-E79B251535F8}" destId="{D7BBDBEB-5C1F-4AE1-B3EB-2459A800AE25}" srcOrd="1" destOrd="0" parTransId="{D24FB04D-E503-4454-9036-E7E736597B49}" sibTransId="{3BECE806-E65E-4714-93C9-0B0B6A270F66}"/>
    <dgm:cxn modelId="{1340706F-ADE0-4BC3-BAC5-250D66916EB0}" srcId="{F18BD277-5381-4327-A2F2-E79B251535F8}" destId="{D068CB5D-8C84-4E6A-BF82-EDBBDC8B5C4D}" srcOrd="4" destOrd="0" parTransId="{E67394E7-0724-445B-A460-331580972B5E}" sibTransId="{4A41F9D8-C6A1-49ED-BA9C-BDCF30ABD406}"/>
    <dgm:cxn modelId="{A2754E75-5841-4CA3-B27A-F7883072B566}" type="presOf" srcId="{F18BD277-5381-4327-A2F2-E79B251535F8}" destId="{465E7917-8AE3-4934-8D0F-73DD1AFC7B7C}" srcOrd="0" destOrd="0" presId="urn:microsoft.com/office/officeart/2008/layout/HorizontalMultiLevelHierarchy"/>
    <dgm:cxn modelId="{3170127C-3D57-4481-A21E-E57CDECD89C6}" type="presOf" srcId="{E67394E7-0724-445B-A460-331580972B5E}" destId="{D94C73BC-7167-4601-B645-D89C6F4824C3}" srcOrd="0" destOrd="0" presId="urn:microsoft.com/office/officeart/2008/layout/HorizontalMultiLevelHierarchy"/>
    <dgm:cxn modelId="{DBA4D17D-EAB5-4DEF-A41D-CE35C1FD9E56}" type="presOf" srcId="{D7BBDBEB-5C1F-4AE1-B3EB-2459A800AE25}" destId="{1BB11F58-D7A7-4771-B0E5-F5AE994275A3}" srcOrd="0" destOrd="0" presId="urn:microsoft.com/office/officeart/2008/layout/HorizontalMultiLevelHierarchy"/>
    <dgm:cxn modelId="{DEF1D282-57C1-49E0-97C6-7BBF893F0CFC}" srcId="{F18BD277-5381-4327-A2F2-E79B251535F8}" destId="{0D2DC8A3-CF82-4E4C-8C8B-C0BC03BDAF8F}" srcOrd="3" destOrd="0" parTransId="{A908CD6F-5354-4CC1-AF51-225E687BA5FA}" sibTransId="{D2507221-C8CA-4A5E-BF88-043CB7783FFD}"/>
    <dgm:cxn modelId="{39E3C48C-6370-417A-BD85-01A40C8C5C76}" type="presOf" srcId="{2FC55085-9AE8-4F76-9FEE-533C15D7C1E5}" destId="{6B159435-956D-4984-A252-BF1278FBD952}" srcOrd="0" destOrd="0" presId="urn:microsoft.com/office/officeart/2008/layout/HorizontalMultiLevelHierarchy"/>
    <dgm:cxn modelId="{A59D2E94-F340-430D-9B76-BC16C02AA9B4}" type="presOf" srcId="{A908CD6F-5354-4CC1-AF51-225E687BA5FA}" destId="{6DD72AD9-569E-4405-A697-57FECF478930}" srcOrd="1" destOrd="0" presId="urn:microsoft.com/office/officeart/2008/layout/HorizontalMultiLevelHierarchy"/>
    <dgm:cxn modelId="{17D8F595-40EB-45B9-A960-CEB44DDA4297}" type="presOf" srcId="{A9009030-D159-4B26-9721-43D07A7BA114}" destId="{4DF7B0DD-DB81-4FA2-94BA-E2A109F2A365}" srcOrd="0" destOrd="0" presId="urn:microsoft.com/office/officeart/2008/layout/HorizontalMultiLevelHierarchy"/>
    <dgm:cxn modelId="{7117FAAB-608E-400C-B5EF-801ABB9A7DE9}" type="presOf" srcId="{0D2DC8A3-CF82-4E4C-8C8B-C0BC03BDAF8F}" destId="{28359F5D-A3C0-4211-9553-3D9ACA5F7DEC}" srcOrd="0" destOrd="0" presId="urn:microsoft.com/office/officeart/2008/layout/HorizontalMultiLevelHierarchy"/>
    <dgm:cxn modelId="{92AD47B7-3BB3-41D8-B086-7D0B1C5F98C6}" type="presOf" srcId="{D24FB04D-E503-4454-9036-E7E736597B49}" destId="{30AA6814-638F-4CD1-824D-E371C1A26BDA}" srcOrd="1" destOrd="0" presId="urn:microsoft.com/office/officeart/2008/layout/HorizontalMultiLevelHierarchy"/>
    <dgm:cxn modelId="{951DEFC4-566A-487E-8E99-664C5BBA1ACC}" srcId="{F18BD277-5381-4327-A2F2-E79B251535F8}" destId="{A117CDCA-F304-41CC-957D-0F3CF6069954}" srcOrd="5" destOrd="0" parTransId="{D22FB407-BE49-4529-A7DC-4EDBA904E2DE}" sibTransId="{F8EDF96B-343B-4D26-A1AC-C59C58315BD1}"/>
    <dgm:cxn modelId="{C0E9BACE-1F77-4C62-ACAC-0FA6ECC217E8}" type="presOf" srcId="{D22FB407-BE49-4529-A7DC-4EDBA904E2DE}" destId="{0B18F8D3-E8FF-4F9C-8D41-96865CAA66DE}" srcOrd="1" destOrd="0" presId="urn:microsoft.com/office/officeart/2008/layout/HorizontalMultiLevelHierarchy"/>
    <dgm:cxn modelId="{3694FAD0-D56B-4E4E-864A-2A8FD1FC582F}" type="presOf" srcId="{7C05AF29-8861-45AD-87B8-5EE53B4BD4CF}" destId="{BC64DE24-6742-4316-9CBF-15655EB92493}" srcOrd="0" destOrd="0" presId="urn:microsoft.com/office/officeart/2008/layout/HorizontalMultiLevelHierarchy"/>
    <dgm:cxn modelId="{F89845D7-1772-4015-8C89-C0E82E6A8E18}" type="presOf" srcId="{B27549BB-399D-4C7B-B186-B76F8C7928EC}" destId="{23A717C6-3581-41BD-AF76-4CA4825CAE0A}" srcOrd="0" destOrd="0" presId="urn:microsoft.com/office/officeart/2008/layout/HorizontalMultiLevelHierarchy"/>
    <dgm:cxn modelId="{5BD607EC-6FD2-4BE2-A030-B55D9C845836}" type="presOf" srcId="{D24FB04D-E503-4454-9036-E7E736597B49}" destId="{E350FFF0-A5B3-422D-955B-465A445F97D2}" srcOrd="0" destOrd="0" presId="urn:microsoft.com/office/officeart/2008/layout/HorizontalMultiLevelHierarchy"/>
    <dgm:cxn modelId="{BD8ECEF1-082B-4118-87B1-336B0F6AC4B9}" type="presOf" srcId="{A9009030-D159-4B26-9721-43D07A7BA114}" destId="{A92D3060-5414-4F11-AFF5-262BE0420C59}" srcOrd="1" destOrd="0" presId="urn:microsoft.com/office/officeart/2008/layout/HorizontalMultiLevelHierarchy"/>
    <dgm:cxn modelId="{F6F58D95-6A4C-4058-81EF-5211F2802079}" type="presParOf" srcId="{BC64DE24-6742-4316-9CBF-15655EB92493}" destId="{3BF9918F-DB70-48A9-8F93-1B984B584401}" srcOrd="0" destOrd="0" presId="urn:microsoft.com/office/officeart/2008/layout/HorizontalMultiLevelHierarchy"/>
    <dgm:cxn modelId="{6661C7B1-737C-4816-8A2F-EB4C66444217}" type="presParOf" srcId="{3BF9918F-DB70-48A9-8F93-1B984B584401}" destId="{465E7917-8AE3-4934-8D0F-73DD1AFC7B7C}" srcOrd="0" destOrd="0" presId="urn:microsoft.com/office/officeart/2008/layout/HorizontalMultiLevelHierarchy"/>
    <dgm:cxn modelId="{53844F1F-4EF6-4565-AC41-24DED632F5CB}" type="presParOf" srcId="{3BF9918F-DB70-48A9-8F93-1B984B584401}" destId="{E523AC3D-F53F-41B0-90BC-DA4FB5CEA509}" srcOrd="1" destOrd="0" presId="urn:microsoft.com/office/officeart/2008/layout/HorizontalMultiLevelHierarchy"/>
    <dgm:cxn modelId="{485C5675-41BA-4558-BDCD-4302D54780DD}" type="presParOf" srcId="{E523AC3D-F53F-41B0-90BC-DA4FB5CEA509}" destId="{6B159435-956D-4984-A252-BF1278FBD952}" srcOrd="0" destOrd="0" presId="urn:microsoft.com/office/officeart/2008/layout/HorizontalMultiLevelHierarchy"/>
    <dgm:cxn modelId="{B9AFD6B5-0109-4546-8590-68A846D5BC63}" type="presParOf" srcId="{6B159435-956D-4984-A252-BF1278FBD952}" destId="{BF0ED01A-4D2B-4C62-BC29-BF1E929F9267}" srcOrd="0" destOrd="0" presId="urn:microsoft.com/office/officeart/2008/layout/HorizontalMultiLevelHierarchy"/>
    <dgm:cxn modelId="{5C566479-C443-4371-A617-753C3248C196}" type="presParOf" srcId="{E523AC3D-F53F-41B0-90BC-DA4FB5CEA509}" destId="{0B861759-3C2B-4802-AA9D-03814F7061C7}" srcOrd="1" destOrd="0" presId="urn:microsoft.com/office/officeart/2008/layout/HorizontalMultiLevelHierarchy"/>
    <dgm:cxn modelId="{13C7936A-1D1F-42DC-A0DD-DE8C9FB5AA7B}" type="presParOf" srcId="{0B861759-3C2B-4802-AA9D-03814F7061C7}" destId="{23A717C6-3581-41BD-AF76-4CA4825CAE0A}" srcOrd="0" destOrd="0" presId="urn:microsoft.com/office/officeart/2008/layout/HorizontalMultiLevelHierarchy"/>
    <dgm:cxn modelId="{002EAFCE-D828-4168-ABAE-C584F7551760}" type="presParOf" srcId="{0B861759-3C2B-4802-AA9D-03814F7061C7}" destId="{669C5ED8-D03A-4D82-ACB8-F742E1300995}" srcOrd="1" destOrd="0" presId="urn:microsoft.com/office/officeart/2008/layout/HorizontalMultiLevelHierarchy"/>
    <dgm:cxn modelId="{CA9D0C21-FF3A-4ED0-9CE4-7FD126899319}" type="presParOf" srcId="{E523AC3D-F53F-41B0-90BC-DA4FB5CEA509}" destId="{E350FFF0-A5B3-422D-955B-465A445F97D2}" srcOrd="2" destOrd="0" presId="urn:microsoft.com/office/officeart/2008/layout/HorizontalMultiLevelHierarchy"/>
    <dgm:cxn modelId="{D8F85066-2976-4BFC-B764-FC505A928D66}" type="presParOf" srcId="{E350FFF0-A5B3-422D-955B-465A445F97D2}" destId="{30AA6814-638F-4CD1-824D-E371C1A26BDA}" srcOrd="0" destOrd="0" presId="urn:microsoft.com/office/officeart/2008/layout/HorizontalMultiLevelHierarchy"/>
    <dgm:cxn modelId="{65FC87FE-94EC-4D0F-9DAC-E0C9989C2D2E}" type="presParOf" srcId="{E523AC3D-F53F-41B0-90BC-DA4FB5CEA509}" destId="{A7A67BD9-3A58-45B1-9670-2A5A3D12749A}" srcOrd="3" destOrd="0" presId="urn:microsoft.com/office/officeart/2008/layout/HorizontalMultiLevelHierarchy"/>
    <dgm:cxn modelId="{6226103E-7901-419C-A2F5-1B8BE43E03F6}" type="presParOf" srcId="{A7A67BD9-3A58-45B1-9670-2A5A3D12749A}" destId="{1BB11F58-D7A7-4771-B0E5-F5AE994275A3}" srcOrd="0" destOrd="0" presId="urn:microsoft.com/office/officeart/2008/layout/HorizontalMultiLevelHierarchy"/>
    <dgm:cxn modelId="{4D4E7AF5-8F19-4CF1-8EA0-3519EF3B9118}" type="presParOf" srcId="{A7A67BD9-3A58-45B1-9670-2A5A3D12749A}" destId="{3BF988C6-18E1-48A3-9E69-3AE5EC000E32}" srcOrd="1" destOrd="0" presId="urn:microsoft.com/office/officeart/2008/layout/HorizontalMultiLevelHierarchy"/>
    <dgm:cxn modelId="{6284EA08-87D8-4973-AF11-D59C9D9A61A3}" type="presParOf" srcId="{E523AC3D-F53F-41B0-90BC-DA4FB5CEA509}" destId="{4DF7B0DD-DB81-4FA2-94BA-E2A109F2A365}" srcOrd="4" destOrd="0" presId="urn:microsoft.com/office/officeart/2008/layout/HorizontalMultiLevelHierarchy"/>
    <dgm:cxn modelId="{E9733C97-F29E-4824-AE84-0655DBB32152}" type="presParOf" srcId="{4DF7B0DD-DB81-4FA2-94BA-E2A109F2A365}" destId="{A92D3060-5414-4F11-AFF5-262BE0420C59}" srcOrd="0" destOrd="0" presId="urn:microsoft.com/office/officeart/2008/layout/HorizontalMultiLevelHierarchy"/>
    <dgm:cxn modelId="{04ECEB51-3277-404B-BE6C-BA5E4A13332C}" type="presParOf" srcId="{E523AC3D-F53F-41B0-90BC-DA4FB5CEA509}" destId="{B04B5FF5-18FA-47E3-8DB9-76D8CF4AAE01}" srcOrd="5" destOrd="0" presId="urn:microsoft.com/office/officeart/2008/layout/HorizontalMultiLevelHierarchy"/>
    <dgm:cxn modelId="{FA7ABFF6-DB6D-4DFC-8272-44465BA72422}" type="presParOf" srcId="{B04B5FF5-18FA-47E3-8DB9-76D8CF4AAE01}" destId="{51DEA6C3-7E16-4A66-AE39-5147D9181497}" srcOrd="0" destOrd="0" presId="urn:microsoft.com/office/officeart/2008/layout/HorizontalMultiLevelHierarchy"/>
    <dgm:cxn modelId="{962380B0-CF11-4446-B7A8-69F070E377AA}" type="presParOf" srcId="{B04B5FF5-18FA-47E3-8DB9-76D8CF4AAE01}" destId="{3045800C-4149-4F02-B554-93B3405EA7ED}" srcOrd="1" destOrd="0" presId="urn:microsoft.com/office/officeart/2008/layout/HorizontalMultiLevelHierarchy"/>
    <dgm:cxn modelId="{69C6D8E0-54B1-4472-8CEC-A85930C56EC7}" type="presParOf" srcId="{E523AC3D-F53F-41B0-90BC-DA4FB5CEA509}" destId="{B22F8F0C-2705-46F8-B1C9-7E7B1A612CC7}" srcOrd="6" destOrd="0" presId="urn:microsoft.com/office/officeart/2008/layout/HorizontalMultiLevelHierarchy"/>
    <dgm:cxn modelId="{2DA9D50E-F87A-4F90-A0BE-4CF991E1EC87}" type="presParOf" srcId="{B22F8F0C-2705-46F8-B1C9-7E7B1A612CC7}" destId="{6DD72AD9-569E-4405-A697-57FECF478930}" srcOrd="0" destOrd="0" presId="urn:microsoft.com/office/officeart/2008/layout/HorizontalMultiLevelHierarchy"/>
    <dgm:cxn modelId="{17CC5873-0EB5-4103-A011-1BA38EF20A98}" type="presParOf" srcId="{E523AC3D-F53F-41B0-90BC-DA4FB5CEA509}" destId="{661F7119-FC2F-4740-A5A1-982BE1D0D12D}" srcOrd="7" destOrd="0" presId="urn:microsoft.com/office/officeart/2008/layout/HorizontalMultiLevelHierarchy"/>
    <dgm:cxn modelId="{8D21A43E-8E04-4D7A-A42C-AC846DFD3050}" type="presParOf" srcId="{661F7119-FC2F-4740-A5A1-982BE1D0D12D}" destId="{28359F5D-A3C0-4211-9553-3D9ACA5F7DEC}" srcOrd="0" destOrd="0" presId="urn:microsoft.com/office/officeart/2008/layout/HorizontalMultiLevelHierarchy"/>
    <dgm:cxn modelId="{1609F776-1648-4EF6-96BA-CD8AADFD774A}" type="presParOf" srcId="{661F7119-FC2F-4740-A5A1-982BE1D0D12D}" destId="{700379F2-41DD-4F5F-8931-90457F79E705}" srcOrd="1" destOrd="0" presId="urn:microsoft.com/office/officeart/2008/layout/HorizontalMultiLevelHierarchy"/>
    <dgm:cxn modelId="{980AE28D-5A73-489C-AD7A-71F99A50EDDD}" type="presParOf" srcId="{E523AC3D-F53F-41B0-90BC-DA4FB5CEA509}" destId="{D94C73BC-7167-4601-B645-D89C6F4824C3}" srcOrd="8" destOrd="0" presId="urn:microsoft.com/office/officeart/2008/layout/HorizontalMultiLevelHierarchy"/>
    <dgm:cxn modelId="{D9A566BB-5C54-4231-81B9-CD825E85F751}" type="presParOf" srcId="{D94C73BC-7167-4601-B645-D89C6F4824C3}" destId="{D4692337-C926-4E1D-9BE5-5B1632AA7119}" srcOrd="0" destOrd="0" presId="urn:microsoft.com/office/officeart/2008/layout/HorizontalMultiLevelHierarchy"/>
    <dgm:cxn modelId="{C44CD801-B2DE-41A1-8E83-58BA70E115B9}" type="presParOf" srcId="{E523AC3D-F53F-41B0-90BC-DA4FB5CEA509}" destId="{C8CC26E1-E62F-4EC1-9831-622EB439F89C}" srcOrd="9" destOrd="0" presId="urn:microsoft.com/office/officeart/2008/layout/HorizontalMultiLevelHierarchy"/>
    <dgm:cxn modelId="{88B91926-256E-4A9A-A3B1-25C61F6E4B39}" type="presParOf" srcId="{C8CC26E1-E62F-4EC1-9831-622EB439F89C}" destId="{6776CC0A-5208-4F4A-ACF5-82036F5167C5}" srcOrd="0" destOrd="0" presId="urn:microsoft.com/office/officeart/2008/layout/HorizontalMultiLevelHierarchy"/>
    <dgm:cxn modelId="{E4CBFAA3-95ED-4399-8A56-FCD7A00CE9F8}" type="presParOf" srcId="{C8CC26E1-E62F-4EC1-9831-622EB439F89C}" destId="{C794C488-CA1C-45D9-BEAB-360843FA6A4D}" srcOrd="1" destOrd="0" presId="urn:microsoft.com/office/officeart/2008/layout/HorizontalMultiLevelHierarchy"/>
    <dgm:cxn modelId="{D9319CD7-D34E-44E6-81D0-84C3F0F28F22}" type="presParOf" srcId="{E523AC3D-F53F-41B0-90BC-DA4FB5CEA509}" destId="{0E74D9A9-B409-4361-8257-373250BFDC50}" srcOrd="10" destOrd="0" presId="urn:microsoft.com/office/officeart/2008/layout/HorizontalMultiLevelHierarchy"/>
    <dgm:cxn modelId="{48078567-766E-4803-82DD-B8D7D10D08DD}" type="presParOf" srcId="{0E74D9A9-B409-4361-8257-373250BFDC50}" destId="{0B18F8D3-E8FF-4F9C-8D41-96865CAA66DE}" srcOrd="0" destOrd="0" presId="urn:microsoft.com/office/officeart/2008/layout/HorizontalMultiLevelHierarchy"/>
    <dgm:cxn modelId="{3928B627-3C48-4BE4-83B4-409FD18522AE}" type="presParOf" srcId="{E523AC3D-F53F-41B0-90BC-DA4FB5CEA509}" destId="{6434A02F-D5C9-4FB0-BD32-A8ABE97E8100}" srcOrd="11" destOrd="0" presId="urn:microsoft.com/office/officeart/2008/layout/HorizontalMultiLevelHierarchy"/>
    <dgm:cxn modelId="{5B561E00-83F2-4E54-A421-386F89DB0651}" type="presParOf" srcId="{6434A02F-D5C9-4FB0-BD32-A8ABE97E8100}" destId="{25AB1E9D-0191-4DE7-9D1E-A20EE3BD3008}" srcOrd="0" destOrd="0" presId="urn:microsoft.com/office/officeart/2008/layout/HorizontalMultiLevelHierarchy"/>
    <dgm:cxn modelId="{8829C014-E5FC-4393-80A5-1E9297D511E3}" type="presParOf" srcId="{6434A02F-D5C9-4FB0-BD32-A8ABE97E8100}" destId="{289B1944-FC28-4ADD-8DAB-0446F6D9DA59}"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0E2DC4-EEF1-4131-8375-1C2F13E98EF2}">
      <dsp:nvSpPr>
        <dsp:cNvPr id="0" name=""/>
        <dsp:cNvSpPr/>
      </dsp:nvSpPr>
      <dsp:spPr>
        <a:xfrm>
          <a:off x="462138" y="834723"/>
          <a:ext cx="1944709" cy="1603978"/>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s-CO" sz="1400" kern="1200" dirty="0"/>
            <a:t>PAA.CDP.</a:t>
          </a:r>
        </a:p>
        <a:p>
          <a:pPr marL="114300" lvl="1" indent="-114300" algn="l" defTabSz="622300">
            <a:lnSpc>
              <a:spcPct val="90000"/>
            </a:lnSpc>
            <a:spcBef>
              <a:spcPct val="0"/>
            </a:spcBef>
            <a:spcAft>
              <a:spcPct val="15000"/>
            </a:spcAft>
            <a:buChar char="•"/>
          </a:pPr>
          <a:r>
            <a:rPr lang="es-CO" sz="1400" kern="1200"/>
            <a:t>EP. A.S.</a:t>
          </a:r>
          <a:endParaRPr lang="es-CO" sz="1400" kern="1200" dirty="0"/>
        </a:p>
        <a:p>
          <a:pPr marL="114300" lvl="1" indent="-114300" algn="l" defTabSz="622300">
            <a:lnSpc>
              <a:spcPct val="90000"/>
            </a:lnSpc>
            <a:spcBef>
              <a:spcPct val="0"/>
            </a:spcBef>
            <a:spcAft>
              <a:spcPct val="15000"/>
            </a:spcAft>
            <a:buChar char="•"/>
          </a:pPr>
          <a:r>
            <a:rPr lang="es-CO" sz="1400" kern="1200" dirty="0"/>
            <a:t>PP.PD</a:t>
          </a:r>
        </a:p>
        <a:p>
          <a:pPr marL="114300" lvl="1" indent="-114300" algn="l" defTabSz="622300">
            <a:lnSpc>
              <a:spcPct val="90000"/>
            </a:lnSpc>
            <a:spcBef>
              <a:spcPct val="0"/>
            </a:spcBef>
            <a:spcAft>
              <a:spcPct val="15000"/>
            </a:spcAft>
            <a:buChar char="•"/>
          </a:pPr>
          <a:r>
            <a:rPr lang="es-CO" sz="1400" kern="1200"/>
            <a:t>AUDIENCIA.</a:t>
          </a:r>
          <a:endParaRPr lang="es-CO" sz="1400" kern="1200" dirty="0"/>
        </a:p>
        <a:p>
          <a:pPr marL="114300" lvl="1" indent="-114300" algn="l" defTabSz="622300">
            <a:lnSpc>
              <a:spcPct val="90000"/>
            </a:lnSpc>
            <a:spcBef>
              <a:spcPct val="0"/>
            </a:spcBef>
            <a:spcAft>
              <a:spcPct val="15000"/>
            </a:spcAft>
            <a:buChar char="•"/>
          </a:pPr>
          <a:r>
            <a:rPr lang="es-CO" sz="1400" kern="1200"/>
            <a:t>AAA.INF. ADJUD.</a:t>
          </a:r>
          <a:endParaRPr lang="es-CO" sz="1400" kern="1200" dirty="0"/>
        </a:p>
      </dsp:txBody>
      <dsp:txXfrm>
        <a:off x="499050" y="871635"/>
        <a:ext cx="1870885" cy="1186444"/>
      </dsp:txXfrm>
    </dsp:sp>
    <dsp:sp modelId="{EC005CFD-A52C-4FC4-9015-69DFA54B81F6}">
      <dsp:nvSpPr>
        <dsp:cNvPr id="0" name=""/>
        <dsp:cNvSpPr/>
      </dsp:nvSpPr>
      <dsp:spPr>
        <a:xfrm>
          <a:off x="1527989" y="1119681"/>
          <a:ext cx="2288038" cy="2288038"/>
        </a:xfrm>
        <a:prstGeom prst="leftCircularArrow">
          <a:avLst>
            <a:gd name="adj1" fmla="val 3777"/>
            <a:gd name="adj2" fmla="val 471708"/>
            <a:gd name="adj3" fmla="val 2247219"/>
            <a:gd name="adj4" fmla="val 9024489"/>
            <a:gd name="adj5" fmla="val 4406"/>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862D90B2-F4A4-4C72-9F90-603EDAF24828}">
      <dsp:nvSpPr>
        <dsp:cNvPr id="0" name=""/>
        <dsp:cNvSpPr/>
      </dsp:nvSpPr>
      <dsp:spPr>
        <a:xfrm>
          <a:off x="894295" y="2094992"/>
          <a:ext cx="1728630" cy="687419"/>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CO" sz="1600" kern="1200" dirty="0"/>
            <a:t>PRECONTRACTUAL</a:t>
          </a:r>
        </a:p>
      </dsp:txBody>
      <dsp:txXfrm>
        <a:off x="914429" y="2115126"/>
        <a:ext cx="1688362" cy="647151"/>
      </dsp:txXfrm>
    </dsp:sp>
    <dsp:sp modelId="{0F9A5454-F8E0-40E6-8251-CC966102E374}">
      <dsp:nvSpPr>
        <dsp:cNvPr id="0" name=""/>
        <dsp:cNvSpPr/>
      </dsp:nvSpPr>
      <dsp:spPr>
        <a:xfrm>
          <a:off x="3034406" y="834723"/>
          <a:ext cx="1944709" cy="1603978"/>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s-CO" sz="1400" kern="1200" dirty="0"/>
            <a:t>CTO. </a:t>
          </a:r>
        </a:p>
        <a:p>
          <a:pPr marL="114300" lvl="1" indent="-114300" algn="l" defTabSz="622300">
            <a:lnSpc>
              <a:spcPct val="90000"/>
            </a:lnSpc>
            <a:spcBef>
              <a:spcPct val="0"/>
            </a:spcBef>
            <a:spcAft>
              <a:spcPct val="15000"/>
            </a:spcAft>
            <a:buChar char="•"/>
          </a:pPr>
          <a:r>
            <a:rPr lang="es-CO" sz="1400" kern="1200"/>
            <a:t>REQ EJEC</a:t>
          </a:r>
          <a:endParaRPr lang="es-CO" sz="1400" kern="1200" dirty="0"/>
        </a:p>
        <a:p>
          <a:pPr marL="114300" lvl="1" indent="-114300" algn="l" defTabSz="622300">
            <a:lnSpc>
              <a:spcPct val="90000"/>
            </a:lnSpc>
            <a:spcBef>
              <a:spcPct val="0"/>
            </a:spcBef>
            <a:spcAft>
              <a:spcPct val="15000"/>
            </a:spcAft>
            <a:buChar char="•"/>
          </a:pPr>
          <a:r>
            <a:rPr lang="es-CO" sz="1400" kern="1200"/>
            <a:t>GARANTIAS</a:t>
          </a:r>
          <a:endParaRPr lang="es-CO" sz="1400" kern="1200" dirty="0"/>
        </a:p>
        <a:p>
          <a:pPr marL="114300" lvl="1" indent="-114300" algn="l" defTabSz="622300">
            <a:lnSpc>
              <a:spcPct val="90000"/>
            </a:lnSpc>
            <a:spcBef>
              <a:spcPct val="0"/>
            </a:spcBef>
            <a:spcAft>
              <a:spcPct val="15000"/>
            </a:spcAft>
            <a:buChar char="•"/>
          </a:pPr>
          <a:r>
            <a:rPr lang="es-CO" sz="1400" kern="1200"/>
            <a:t>ACTA DE INICIO</a:t>
          </a:r>
          <a:endParaRPr lang="es-CO" sz="1400" kern="1200" dirty="0"/>
        </a:p>
      </dsp:txBody>
      <dsp:txXfrm>
        <a:off x="3071318" y="1215345"/>
        <a:ext cx="1870885" cy="1186444"/>
      </dsp:txXfrm>
    </dsp:sp>
    <dsp:sp modelId="{EC95A02D-5648-4577-B018-18856A614774}">
      <dsp:nvSpPr>
        <dsp:cNvPr id="0" name=""/>
        <dsp:cNvSpPr/>
      </dsp:nvSpPr>
      <dsp:spPr>
        <a:xfrm>
          <a:off x="4084051" y="-197186"/>
          <a:ext cx="2536529" cy="2536529"/>
        </a:xfrm>
        <a:prstGeom prst="circularArrow">
          <a:avLst>
            <a:gd name="adj1" fmla="val 3407"/>
            <a:gd name="adj2" fmla="val 421748"/>
            <a:gd name="adj3" fmla="val 19402741"/>
            <a:gd name="adj4" fmla="val 12575511"/>
            <a:gd name="adj5" fmla="val 3974"/>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A7FA33B-2391-4B04-A566-3C1D3F57111E}">
      <dsp:nvSpPr>
        <dsp:cNvPr id="0" name=""/>
        <dsp:cNvSpPr/>
      </dsp:nvSpPr>
      <dsp:spPr>
        <a:xfrm>
          <a:off x="3466563" y="491013"/>
          <a:ext cx="1728630" cy="687419"/>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CO" sz="1600" kern="1200" dirty="0"/>
            <a:t>CONTRACTUAL</a:t>
          </a:r>
        </a:p>
      </dsp:txBody>
      <dsp:txXfrm>
        <a:off x="3486697" y="511147"/>
        <a:ext cx="1688362" cy="647151"/>
      </dsp:txXfrm>
    </dsp:sp>
    <dsp:sp modelId="{5478B800-48F8-4780-81D3-CB27288CB4D2}">
      <dsp:nvSpPr>
        <dsp:cNvPr id="0" name=""/>
        <dsp:cNvSpPr/>
      </dsp:nvSpPr>
      <dsp:spPr>
        <a:xfrm>
          <a:off x="5606673" y="834723"/>
          <a:ext cx="1944709" cy="1603978"/>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s-CO" sz="1400" kern="1200" dirty="0"/>
            <a:t>BILATERAL</a:t>
          </a:r>
        </a:p>
        <a:p>
          <a:pPr marL="114300" lvl="1" indent="-114300" algn="l" defTabSz="622300">
            <a:lnSpc>
              <a:spcPct val="90000"/>
            </a:lnSpc>
            <a:spcBef>
              <a:spcPct val="0"/>
            </a:spcBef>
            <a:spcAft>
              <a:spcPct val="15000"/>
            </a:spcAft>
            <a:buChar char="•"/>
          </a:pPr>
          <a:r>
            <a:rPr lang="es-CO" sz="1400" kern="1200" dirty="0"/>
            <a:t>UNILATERAL </a:t>
          </a:r>
        </a:p>
        <a:p>
          <a:pPr marL="114300" lvl="1" indent="-114300" algn="l" defTabSz="622300">
            <a:lnSpc>
              <a:spcPct val="90000"/>
            </a:lnSpc>
            <a:spcBef>
              <a:spcPct val="0"/>
            </a:spcBef>
            <a:spcAft>
              <a:spcPct val="15000"/>
            </a:spcAft>
            <a:buChar char="•"/>
          </a:pPr>
          <a:r>
            <a:rPr lang="es-CO" sz="1400" kern="1200" dirty="0"/>
            <a:t>EN SEDE JUDICIAL</a:t>
          </a:r>
        </a:p>
      </dsp:txBody>
      <dsp:txXfrm>
        <a:off x="5643585" y="871635"/>
        <a:ext cx="1870885" cy="1186444"/>
      </dsp:txXfrm>
    </dsp:sp>
    <dsp:sp modelId="{0966ABA0-39FF-4A9A-85A7-8F9906F967FC}">
      <dsp:nvSpPr>
        <dsp:cNvPr id="0" name=""/>
        <dsp:cNvSpPr/>
      </dsp:nvSpPr>
      <dsp:spPr>
        <a:xfrm>
          <a:off x="6038831" y="2094992"/>
          <a:ext cx="1728630" cy="687419"/>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s-CO" sz="1600" kern="1200" dirty="0"/>
            <a:t>LIQUIDACION</a:t>
          </a:r>
        </a:p>
      </dsp:txBody>
      <dsp:txXfrm>
        <a:off x="6058965" y="2115126"/>
        <a:ext cx="1688362" cy="6471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08077-3B07-49CC-87ED-3B3C6B039701}">
      <dsp:nvSpPr>
        <dsp:cNvPr id="0" name=""/>
        <dsp:cNvSpPr/>
      </dsp:nvSpPr>
      <dsp:spPr>
        <a:xfrm>
          <a:off x="136502" y="658770"/>
          <a:ext cx="2190344" cy="28744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latin typeface="Century Gothic" panose="020B0502020202020204" pitchFamily="34" charset="0"/>
            </a:rPr>
            <a:t>PC. NJ. A.A.MIX.OBLG.LEY CTO</a:t>
          </a:r>
        </a:p>
      </dsp:txBody>
      <dsp:txXfrm>
        <a:off x="200655" y="722923"/>
        <a:ext cx="2062038" cy="2746192"/>
      </dsp:txXfrm>
    </dsp:sp>
    <dsp:sp modelId="{8CD58BD1-A07E-4E7E-9A1C-7FFFD1B66851}">
      <dsp:nvSpPr>
        <dsp:cNvPr id="0" name=""/>
        <dsp:cNvSpPr/>
      </dsp:nvSpPr>
      <dsp:spPr>
        <a:xfrm rot="18825094">
          <a:off x="2131439" y="1611212"/>
          <a:ext cx="1266950" cy="54438"/>
        </a:xfrm>
        <a:custGeom>
          <a:avLst/>
          <a:gdLst/>
          <a:ahLst/>
          <a:cxnLst/>
          <a:rect l="0" t="0" r="0" b="0"/>
          <a:pathLst>
            <a:path>
              <a:moveTo>
                <a:pt x="0" y="27219"/>
              </a:moveTo>
              <a:lnTo>
                <a:pt x="1266950" y="272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p>
      </dsp:txBody>
      <dsp:txXfrm>
        <a:off x="2733241" y="1606758"/>
        <a:ext cx="63347" cy="63347"/>
      </dsp:txXfrm>
    </dsp:sp>
    <dsp:sp modelId="{AC8D4C85-74FB-44CD-910A-C49D85848AC6}">
      <dsp:nvSpPr>
        <dsp:cNvPr id="0" name=""/>
        <dsp:cNvSpPr/>
      </dsp:nvSpPr>
      <dsp:spPr>
        <a:xfrm>
          <a:off x="3202983" y="574436"/>
          <a:ext cx="2190344" cy="12128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t>REGULA</a:t>
          </a:r>
        </a:p>
      </dsp:txBody>
      <dsp:txXfrm>
        <a:off x="3238505" y="609958"/>
        <a:ext cx="2119300" cy="1141771"/>
      </dsp:txXfrm>
    </dsp:sp>
    <dsp:sp modelId="{84670058-181A-4B1C-B52D-659B4F500EA7}">
      <dsp:nvSpPr>
        <dsp:cNvPr id="0" name=""/>
        <dsp:cNvSpPr/>
      </dsp:nvSpPr>
      <dsp:spPr>
        <a:xfrm rot="19457599">
          <a:off x="5291913" y="838763"/>
          <a:ext cx="1078966" cy="54438"/>
        </a:xfrm>
        <a:custGeom>
          <a:avLst/>
          <a:gdLst/>
          <a:ahLst/>
          <a:cxnLst/>
          <a:rect l="0" t="0" r="0" b="0"/>
          <a:pathLst>
            <a:path>
              <a:moveTo>
                <a:pt x="0" y="27219"/>
              </a:moveTo>
              <a:lnTo>
                <a:pt x="1078966" y="2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p>
      </dsp:txBody>
      <dsp:txXfrm>
        <a:off x="5804422" y="839008"/>
        <a:ext cx="53948" cy="53948"/>
      </dsp:txXfrm>
    </dsp:sp>
    <dsp:sp modelId="{569B0DCA-E2FC-44C1-B8C1-1AC5AE99626B}">
      <dsp:nvSpPr>
        <dsp:cNvPr id="0" name=""/>
        <dsp:cNvSpPr/>
      </dsp:nvSpPr>
      <dsp:spPr>
        <a:xfrm>
          <a:off x="6269465" y="3534"/>
          <a:ext cx="2190344" cy="10951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t>PROC. DE SELECCION</a:t>
          </a:r>
        </a:p>
      </dsp:txBody>
      <dsp:txXfrm>
        <a:off x="6301541" y="35610"/>
        <a:ext cx="2126192" cy="1031020"/>
      </dsp:txXfrm>
    </dsp:sp>
    <dsp:sp modelId="{9A9E64B0-19E2-4FAC-B904-E6035431E2D9}">
      <dsp:nvSpPr>
        <dsp:cNvPr id="0" name=""/>
        <dsp:cNvSpPr/>
      </dsp:nvSpPr>
      <dsp:spPr>
        <a:xfrm rot="2142401">
          <a:off x="5291913" y="1468487"/>
          <a:ext cx="1078966" cy="54438"/>
        </a:xfrm>
        <a:custGeom>
          <a:avLst/>
          <a:gdLst/>
          <a:ahLst/>
          <a:cxnLst/>
          <a:rect l="0" t="0" r="0" b="0"/>
          <a:pathLst>
            <a:path>
              <a:moveTo>
                <a:pt x="0" y="27219"/>
              </a:moveTo>
              <a:lnTo>
                <a:pt x="1078966" y="2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p>
      </dsp:txBody>
      <dsp:txXfrm>
        <a:off x="5804422" y="1468732"/>
        <a:ext cx="53948" cy="53948"/>
      </dsp:txXfrm>
    </dsp:sp>
    <dsp:sp modelId="{1058979D-6BD1-4A06-A41F-586679189CBD}">
      <dsp:nvSpPr>
        <dsp:cNvPr id="0" name=""/>
        <dsp:cNvSpPr/>
      </dsp:nvSpPr>
      <dsp:spPr>
        <a:xfrm>
          <a:off x="6269465" y="1262982"/>
          <a:ext cx="2190344" cy="10951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CO" sz="2300" kern="1200" dirty="0"/>
            <a:t>CLAUSULADO CONTRACTUAL</a:t>
          </a:r>
        </a:p>
      </dsp:txBody>
      <dsp:txXfrm>
        <a:off x="6301541" y="1295058"/>
        <a:ext cx="2126192" cy="1031020"/>
      </dsp:txXfrm>
    </dsp:sp>
    <dsp:sp modelId="{4B3B417C-A7DB-4072-8BD8-80291375BC4D}">
      <dsp:nvSpPr>
        <dsp:cNvPr id="0" name=""/>
        <dsp:cNvSpPr/>
      </dsp:nvSpPr>
      <dsp:spPr>
        <a:xfrm rot="2881663">
          <a:off x="2109879" y="2555798"/>
          <a:ext cx="1310071" cy="54438"/>
        </a:xfrm>
        <a:custGeom>
          <a:avLst/>
          <a:gdLst/>
          <a:ahLst/>
          <a:cxnLst/>
          <a:rect l="0" t="0" r="0" b="0"/>
          <a:pathLst>
            <a:path>
              <a:moveTo>
                <a:pt x="0" y="27219"/>
              </a:moveTo>
              <a:lnTo>
                <a:pt x="1310071" y="272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p>
      </dsp:txBody>
      <dsp:txXfrm>
        <a:off x="2732163" y="2550266"/>
        <a:ext cx="65503" cy="65503"/>
      </dsp:txXfrm>
    </dsp:sp>
    <dsp:sp modelId="{39757A97-13DD-4FD0-9744-CF9D5D1EA5BB}">
      <dsp:nvSpPr>
        <dsp:cNvPr id="0" name=""/>
        <dsp:cNvSpPr/>
      </dsp:nvSpPr>
      <dsp:spPr>
        <a:xfrm>
          <a:off x="3202983" y="2522430"/>
          <a:ext cx="2190344" cy="10951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t>IMP ANTE LA JURISD</a:t>
          </a:r>
        </a:p>
      </dsp:txBody>
      <dsp:txXfrm>
        <a:off x="3235059" y="2554506"/>
        <a:ext cx="2126192" cy="1031020"/>
      </dsp:txXfrm>
    </dsp:sp>
    <dsp:sp modelId="{D3CFB943-10E4-4ADD-A099-EBA9B4B116BB}">
      <dsp:nvSpPr>
        <dsp:cNvPr id="0" name=""/>
        <dsp:cNvSpPr/>
      </dsp:nvSpPr>
      <dsp:spPr>
        <a:xfrm>
          <a:off x="5393328" y="3042796"/>
          <a:ext cx="876137" cy="54438"/>
        </a:xfrm>
        <a:custGeom>
          <a:avLst/>
          <a:gdLst/>
          <a:ahLst/>
          <a:cxnLst/>
          <a:rect l="0" t="0" r="0" b="0"/>
          <a:pathLst>
            <a:path>
              <a:moveTo>
                <a:pt x="0" y="27219"/>
              </a:moveTo>
              <a:lnTo>
                <a:pt x="876137" y="2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p>
      </dsp:txBody>
      <dsp:txXfrm>
        <a:off x="5809493" y="3048112"/>
        <a:ext cx="43806" cy="43806"/>
      </dsp:txXfrm>
    </dsp:sp>
    <dsp:sp modelId="{08F9CEF7-16D6-4DF6-8315-03949E5B048B}">
      <dsp:nvSpPr>
        <dsp:cNvPr id="0" name=""/>
        <dsp:cNvSpPr/>
      </dsp:nvSpPr>
      <dsp:spPr>
        <a:xfrm>
          <a:off x="6269465" y="2522430"/>
          <a:ext cx="2190344" cy="10951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CO" sz="2300" kern="1200" dirty="0"/>
            <a:t>COMPT: REP/L; DIRECTIVO, EJECUTIVO</a:t>
          </a:r>
        </a:p>
      </dsp:txBody>
      <dsp:txXfrm>
        <a:off x="6301541" y="2554506"/>
        <a:ext cx="2126192" cy="10310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0D9CC-99DB-4760-BA71-41911DF7CE34}">
      <dsp:nvSpPr>
        <dsp:cNvPr id="0" name=""/>
        <dsp:cNvSpPr/>
      </dsp:nvSpPr>
      <dsp:spPr>
        <a:xfrm>
          <a:off x="3844430" y="1810568"/>
          <a:ext cx="453747" cy="1463336"/>
        </a:xfrm>
        <a:custGeom>
          <a:avLst/>
          <a:gdLst/>
          <a:ahLst/>
          <a:cxnLst/>
          <a:rect l="0" t="0" r="0" b="0"/>
          <a:pathLst>
            <a:path>
              <a:moveTo>
                <a:pt x="0" y="0"/>
              </a:moveTo>
              <a:lnTo>
                <a:pt x="243187" y="0"/>
              </a:lnTo>
              <a:lnTo>
                <a:pt x="243187" y="1568561"/>
              </a:lnTo>
              <a:lnTo>
                <a:pt x="486375" y="1568561"/>
              </a:lnTo>
            </a:path>
          </a:pathLst>
        </a:custGeom>
        <a:noFill/>
        <a:ln w="19050" cap="rnd" cmpd="sng" algn="ctr">
          <a:solidFill>
            <a:srgbClr val="5FCBEF">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38579036-4424-4DC2-B36F-FAED87C3584B}">
      <dsp:nvSpPr>
        <dsp:cNvPr id="0" name=""/>
        <dsp:cNvSpPr/>
      </dsp:nvSpPr>
      <dsp:spPr>
        <a:xfrm>
          <a:off x="3844430" y="1810568"/>
          <a:ext cx="453747" cy="487778"/>
        </a:xfrm>
        <a:custGeom>
          <a:avLst/>
          <a:gdLst/>
          <a:ahLst/>
          <a:cxnLst/>
          <a:rect l="0" t="0" r="0" b="0"/>
          <a:pathLst>
            <a:path>
              <a:moveTo>
                <a:pt x="0" y="0"/>
              </a:moveTo>
              <a:lnTo>
                <a:pt x="243187" y="0"/>
              </a:lnTo>
              <a:lnTo>
                <a:pt x="243187" y="522853"/>
              </a:lnTo>
              <a:lnTo>
                <a:pt x="486375" y="522853"/>
              </a:lnTo>
            </a:path>
          </a:pathLst>
        </a:custGeom>
        <a:noFill/>
        <a:ln w="19050" cap="rnd" cmpd="sng" algn="ctr">
          <a:solidFill>
            <a:srgbClr val="5FCBEF">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568B583B-418B-41BD-8713-283FA6F22F0C}">
      <dsp:nvSpPr>
        <dsp:cNvPr id="0" name=""/>
        <dsp:cNvSpPr/>
      </dsp:nvSpPr>
      <dsp:spPr>
        <a:xfrm>
          <a:off x="3844430" y="1322789"/>
          <a:ext cx="453747" cy="487778"/>
        </a:xfrm>
        <a:custGeom>
          <a:avLst/>
          <a:gdLst/>
          <a:ahLst/>
          <a:cxnLst/>
          <a:rect l="0" t="0" r="0" b="0"/>
          <a:pathLst>
            <a:path>
              <a:moveTo>
                <a:pt x="0" y="522853"/>
              </a:moveTo>
              <a:lnTo>
                <a:pt x="243187" y="522853"/>
              </a:lnTo>
              <a:lnTo>
                <a:pt x="243187" y="0"/>
              </a:lnTo>
              <a:lnTo>
                <a:pt x="486375" y="0"/>
              </a:lnTo>
            </a:path>
          </a:pathLst>
        </a:custGeom>
        <a:noFill/>
        <a:ln w="19050" cap="rnd" cmpd="sng" algn="ctr">
          <a:solidFill>
            <a:srgbClr val="5FCBEF">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DF5415EE-E77B-4D21-88C3-53133295D7C9}">
      <dsp:nvSpPr>
        <dsp:cNvPr id="0" name=""/>
        <dsp:cNvSpPr/>
      </dsp:nvSpPr>
      <dsp:spPr>
        <a:xfrm>
          <a:off x="3844430" y="347232"/>
          <a:ext cx="453747" cy="1463336"/>
        </a:xfrm>
        <a:custGeom>
          <a:avLst/>
          <a:gdLst/>
          <a:ahLst/>
          <a:cxnLst/>
          <a:rect l="0" t="0" r="0" b="0"/>
          <a:pathLst>
            <a:path>
              <a:moveTo>
                <a:pt x="0" y="1568561"/>
              </a:moveTo>
              <a:lnTo>
                <a:pt x="243187" y="1568561"/>
              </a:lnTo>
              <a:lnTo>
                <a:pt x="243187" y="0"/>
              </a:lnTo>
              <a:lnTo>
                <a:pt x="486375" y="0"/>
              </a:lnTo>
            </a:path>
          </a:pathLst>
        </a:custGeom>
        <a:noFill/>
        <a:ln w="19050" cap="rnd" cmpd="sng" algn="ctr">
          <a:solidFill>
            <a:srgbClr val="5FCBEF">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AD79349E-5BB1-40F4-8CB1-14F52C0AC0CF}">
      <dsp:nvSpPr>
        <dsp:cNvPr id="0" name=""/>
        <dsp:cNvSpPr/>
      </dsp:nvSpPr>
      <dsp:spPr>
        <a:xfrm>
          <a:off x="1575692" y="1464585"/>
          <a:ext cx="2268738" cy="691965"/>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es-CO" sz="6300" kern="1200" dirty="0">
              <a:solidFill>
                <a:sysClr val="windowText" lastClr="000000"/>
              </a:solidFill>
              <a:latin typeface="Trebuchet MS" panose="020B0603020202020204"/>
              <a:ea typeface="+mn-ea"/>
              <a:cs typeface="+mn-cs"/>
            </a:rPr>
            <a:t>R.H </a:t>
          </a:r>
          <a:r>
            <a:rPr lang="es-CO" sz="2400" kern="1200" dirty="0">
              <a:solidFill>
                <a:sysClr val="windowText" lastClr="000000"/>
              </a:solidFill>
              <a:latin typeface="Trebuchet MS" panose="020B0603020202020204"/>
              <a:ea typeface="+mn-ea"/>
              <a:cs typeface="+mn-cs"/>
            </a:rPr>
            <a:t>(RUP)</a:t>
          </a:r>
        </a:p>
      </dsp:txBody>
      <dsp:txXfrm>
        <a:off x="1575692" y="1464585"/>
        <a:ext cx="2268738" cy="691965"/>
      </dsp:txXfrm>
    </dsp:sp>
    <dsp:sp modelId="{134DF4EA-CA99-498D-8810-7FF98266D0FE}">
      <dsp:nvSpPr>
        <dsp:cNvPr id="0" name=""/>
        <dsp:cNvSpPr/>
      </dsp:nvSpPr>
      <dsp:spPr>
        <a:xfrm>
          <a:off x="4298178" y="1249"/>
          <a:ext cx="2268738" cy="691965"/>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es-CO" sz="4700" kern="1200" dirty="0">
              <a:solidFill>
                <a:sysClr val="windowText" lastClr="000000"/>
              </a:solidFill>
              <a:latin typeface="Trebuchet MS" panose="020B0603020202020204"/>
              <a:ea typeface="+mn-ea"/>
              <a:cs typeface="+mn-cs"/>
            </a:rPr>
            <a:t>C.J</a:t>
          </a:r>
        </a:p>
      </dsp:txBody>
      <dsp:txXfrm>
        <a:off x="4298178" y="1249"/>
        <a:ext cx="2268738" cy="691965"/>
      </dsp:txXfrm>
    </dsp:sp>
    <dsp:sp modelId="{CE1F8447-45E3-40B2-A3ED-68BD9EB9D18F}">
      <dsp:nvSpPr>
        <dsp:cNvPr id="0" name=""/>
        <dsp:cNvSpPr/>
      </dsp:nvSpPr>
      <dsp:spPr>
        <a:xfrm>
          <a:off x="4298178" y="976807"/>
          <a:ext cx="2268738" cy="691965"/>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solidFill>
                <a:sysClr val="windowText" lastClr="000000"/>
              </a:solidFill>
              <a:latin typeface="Trebuchet MS" panose="020B0603020202020204"/>
              <a:ea typeface="+mn-ea"/>
              <a:cs typeface="+mn-cs"/>
            </a:rPr>
            <a:t>EXPERENCIA</a:t>
          </a:r>
        </a:p>
      </dsp:txBody>
      <dsp:txXfrm>
        <a:off x="4298178" y="976807"/>
        <a:ext cx="2268738" cy="691965"/>
      </dsp:txXfrm>
    </dsp:sp>
    <dsp:sp modelId="{7C350E24-9C31-472C-B20F-D14C6AA6D14F}">
      <dsp:nvSpPr>
        <dsp:cNvPr id="0" name=""/>
        <dsp:cNvSpPr/>
      </dsp:nvSpPr>
      <dsp:spPr>
        <a:xfrm>
          <a:off x="4298178" y="1952364"/>
          <a:ext cx="2268738" cy="691965"/>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solidFill>
                <a:sysClr val="windowText" lastClr="000000"/>
              </a:solidFill>
              <a:latin typeface="Trebuchet MS" panose="020B0603020202020204"/>
              <a:ea typeface="+mn-ea"/>
              <a:cs typeface="+mn-cs"/>
            </a:rPr>
            <a:t>FINANCIERO</a:t>
          </a:r>
        </a:p>
      </dsp:txBody>
      <dsp:txXfrm>
        <a:off x="4298178" y="1952364"/>
        <a:ext cx="2268738" cy="691965"/>
      </dsp:txXfrm>
    </dsp:sp>
    <dsp:sp modelId="{FEB310B3-FAF8-4EC4-A257-00FC8C3AEDC5}">
      <dsp:nvSpPr>
        <dsp:cNvPr id="0" name=""/>
        <dsp:cNvSpPr/>
      </dsp:nvSpPr>
      <dsp:spPr>
        <a:xfrm>
          <a:off x="4298178" y="2927922"/>
          <a:ext cx="2268738" cy="691965"/>
        </a:xfrm>
        <a:prstGeom prst="rect">
          <a:avLst/>
        </a:prstGeom>
        <a:gradFill rotWithShape="0">
          <a:gsLst>
            <a:gs pos="0">
              <a:srgbClr val="5FCBEF">
                <a:hueOff val="0"/>
                <a:satOff val="0"/>
                <a:lumOff val="0"/>
                <a:alphaOff val="0"/>
                <a:tint val="65000"/>
                <a:lumMod val="110000"/>
              </a:srgbClr>
            </a:gs>
            <a:gs pos="88000">
              <a:srgbClr val="5FCBEF">
                <a:hueOff val="0"/>
                <a:satOff val="0"/>
                <a:lumOff val="0"/>
                <a:alphaOff val="0"/>
                <a:tint val="90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solidFill>
                <a:sysClr val="windowText" lastClr="000000"/>
              </a:solidFill>
              <a:latin typeface="Trebuchet MS" panose="020B0603020202020204"/>
              <a:ea typeface="+mn-ea"/>
              <a:cs typeface="+mn-cs"/>
            </a:rPr>
            <a:t>ORGANIZACION</a:t>
          </a:r>
        </a:p>
      </dsp:txBody>
      <dsp:txXfrm>
        <a:off x="4298178" y="2927922"/>
        <a:ext cx="2268738" cy="6919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74D9A9-B409-4361-8257-373250BFDC50}">
      <dsp:nvSpPr>
        <dsp:cNvPr id="0" name=""/>
        <dsp:cNvSpPr/>
      </dsp:nvSpPr>
      <dsp:spPr>
        <a:xfrm>
          <a:off x="1944073" y="1986258"/>
          <a:ext cx="1955887" cy="1690459"/>
        </a:xfrm>
        <a:custGeom>
          <a:avLst/>
          <a:gdLst/>
          <a:ahLst/>
          <a:cxnLst/>
          <a:rect l="0" t="0" r="0" b="0"/>
          <a:pathLst>
            <a:path>
              <a:moveTo>
                <a:pt x="0" y="0"/>
              </a:moveTo>
              <a:lnTo>
                <a:pt x="977943" y="0"/>
              </a:lnTo>
              <a:lnTo>
                <a:pt x="977943" y="1690459"/>
              </a:lnTo>
              <a:lnTo>
                <a:pt x="1955887" y="16904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CO" sz="900" kern="1200"/>
        </a:p>
      </dsp:txBody>
      <dsp:txXfrm>
        <a:off x="2857388" y="2766858"/>
        <a:ext cx="129258" cy="129258"/>
      </dsp:txXfrm>
    </dsp:sp>
    <dsp:sp modelId="{D94C73BC-7167-4601-B645-D89C6F4824C3}">
      <dsp:nvSpPr>
        <dsp:cNvPr id="0" name=""/>
        <dsp:cNvSpPr/>
      </dsp:nvSpPr>
      <dsp:spPr>
        <a:xfrm>
          <a:off x="1944073" y="1986258"/>
          <a:ext cx="1955887" cy="1010127"/>
        </a:xfrm>
        <a:custGeom>
          <a:avLst/>
          <a:gdLst/>
          <a:ahLst/>
          <a:cxnLst/>
          <a:rect l="0" t="0" r="0" b="0"/>
          <a:pathLst>
            <a:path>
              <a:moveTo>
                <a:pt x="0" y="0"/>
              </a:moveTo>
              <a:lnTo>
                <a:pt x="977943" y="0"/>
              </a:lnTo>
              <a:lnTo>
                <a:pt x="977943" y="1010127"/>
              </a:lnTo>
              <a:lnTo>
                <a:pt x="1955887" y="10101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CO" sz="700" kern="1200"/>
        </a:p>
      </dsp:txBody>
      <dsp:txXfrm>
        <a:off x="2866984" y="2436288"/>
        <a:ext cx="110066" cy="110066"/>
      </dsp:txXfrm>
    </dsp:sp>
    <dsp:sp modelId="{B22F8F0C-2705-46F8-B1C9-7E7B1A612CC7}">
      <dsp:nvSpPr>
        <dsp:cNvPr id="0" name=""/>
        <dsp:cNvSpPr/>
      </dsp:nvSpPr>
      <dsp:spPr>
        <a:xfrm>
          <a:off x="1944073" y="1986258"/>
          <a:ext cx="1955887" cy="329796"/>
        </a:xfrm>
        <a:custGeom>
          <a:avLst/>
          <a:gdLst/>
          <a:ahLst/>
          <a:cxnLst/>
          <a:rect l="0" t="0" r="0" b="0"/>
          <a:pathLst>
            <a:path>
              <a:moveTo>
                <a:pt x="0" y="0"/>
              </a:moveTo>
              <a:lnTo>
                <a:pt x="977943" y="0"/>
              </a:lnTo>
              <a:lnTo>
                <a:pt x="977943" y="329796"/>
              </a:lnTo>
              <a:lnTo>
                <a:pt x="1955887" y="3297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CO" sz="700" kern="1200"/>
        </a:p>
      </dsp:txBody>
      <dsp:txXfrm>
        <a:off x="2872430" y="2101568"/>
        <a:ext cx="99174" cy="99174"/>
      </dsp:txXfrm>
    </dsp:sp>
    <dsp:sp modelId="{4DF7B0DD-DB81-4FA2-94BA-E2A109F2A365}">
      <dsp:nvSpPr>
        <dsp:cNvPr id="0" name=""/>
        <dsp:cNvSpPr/>
      </dsp:nvSpPr>
      <dsp:spPr>
        <a:xfrm>
          <a:off x="1944073" y="1635722"/>
          <a:ext cx="1955887" cy="350535"/>
        </a:xfrm>
        <a:custGeom>
          <a:avLst/>
          <a:gdLst/>
          <a:ahLst/>
          <a:cxnLst/>
          <a:rect l="0" t="0" r="0" b="0"/>
          <a:pathLst>
            <a:path>
              <a:moveTo>
                <a:pt x="0" y="350535"/>
              </a:moveTo>
              <a:lnTo>
                <a:pt x="977943" y="350535"/>
              </a:lnTo>
              <a:lnTo>
                <a:pt x="977943" y="0"/>
              </a:lnTo>
              <a:lnTo>
                <a:pt x="19558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CO" sz="700" kern="1200"/>
        </a:p>
      </dsp:txBody>
      <dsp:txXfrm>
        <a:off x="2872341" y="1761314"/>
        <a:ext cx="99352" cy="99352"/>
      </dsp:txXfrm>
    </dsp:sp>
    <dsp:sp modelId="{E350FFF0-A5B3-422D-955B-465A445F97D2}">
      <dsp:nvSpPr>
        <dsp:cNvPr id="0" name=""/>
        <dsp:cNvSpPr/>
      </dsp:nvSpPr>
      <dsp:spPr>
        <a:xfrm>
          <a:off x="1944073" y="955391"/>
          <a:ext cx="1955887" cy="1030866"/>
        </a:xfrm>
        <a:custGeom>
          <a:avLst/>
          <a:gdLst/>
          <a:ahLst/>
          <a:cxnLst/>
          <a:rect l="0" t="0" r="0" b="0"/>
          <a:pathLst>
            <a:path>
              <a:moveTo>
                <a:pt x="0" y="1030866"/>
              </a:moveTo>
              <a:lnTo>
                <a:pt x="977943" y="1030866"/>
              </a:lnTo>
              <a:lnTo>
                <a:pt x="977943" y="0"/>
              </a:lnTo>
              <a:lnTo>
                <a:pt x="19558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CO" sz="700" kern="1200"/>
        </a:p>
      </dsp:txBody>
      <dsp:txXfrm>
        <a:off x="2866744" y="1415551"/>
        <a:ext cx="110546" cy="110546"/>
      </dsp:txXfrm>
    </dsp:sp>
    <dsp:sp modelId="{6B159435-956D-4984-A252-BF1278FBD952}">
      <dsp:nvSpPr>
        <dsp:cNvPr id="0" name=""/>
        <dsp:cNvSpPr/>
      </dsp:nvSpPr>
      <dsp:spPr>
        <a:xfrm>
          <a:off x="1944073" y="275059"/>
          <a:ext cx="1955887" cy="1711198"/>
        </a:xfrm>
        <a:custGeom>
          <a:avLst/>
          <a:gdLst/>
          <a:ahLst/>
          <a:cxnLst/>
          <a:rect l="0" t="0" r="0" b="0"/>
          <a:pathLst>
            <a:path>
              <a:moveTo>
                <a:pt x="0" y="1711198"/>
              </a:moveTo>
              <a:lnTo>
                <a:pt x="977943" y="1711198"/>
              </a:lnTo>
              <a:lnTo>
                <a:pt x="977943" y="0"/>
              </a:lnTo>
              <a:lnTo>
                <a:pt x="19558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CO" sz="900" kern="1200"/>
        </a:p>
      </dsp:txBody>
      <dsp:txXfrm>
        <a:off x="2857048" y="1065689"/>
        <a:ext cx="129939" cy="129939"/>
      </dsp:txXfrm>
    </dsp:sp>
    <dsp:sp modelId="{465E7917-8AE3-4934-8D0F-73DD1AFC7B7C}">
      <dsp:nvSpPr>
        <dsp:cNvPr id="0" name=""/>
        <dsp:cNvSpPr/>
      </dsp:nvSpPr>
      <dsp:spPr>
        <a:xfrm rot="16200000">
          <a:off x="-30936" y="1443525"/>
          <a:ext cx="2864553" cy="10854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s-CO" sz="3200" kern="1200" dirty="0"/>
            <a:t>CARACTERISTIC</a:t>
          </a:r>
          <a:r>
            <a:rPr lang="es-CO" sz="2800" kern="1200" dirty="0"/>
            <a:t>A</a:t>
          </a:r>
          <a:r>
            <a:rPr lang="es-CO" sz="3200" kern="1200" dirty="0"/>
            <a:t>S</a:t>
          </a:r>
        </a:p>
      </dsp:txBody>
      <dsp:txXfrm>
        <a:off x="-30936" y="1443525"/>
        <a:ext cx="2864553" cy="1085466"/>
      </dsp:txXfrm>
    </dsp:sp>
    <dsp:sp modelId="{23A717C6-3581-41BD-AF76-4CA4825CAE0A}">
      <dsp:nvSpPr>
        <dsp:cNvPr id="0" name=""/>
        <dsp:cNvSpPr/>
      </dsp:nvSpPr>
      <dsp:spPr>
        <a:xfrm>
          <a:off x="3899961" y="2927"/>
          <a:ext cx="1785189" cy="5442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s-CO" sz="2800" kern="1200" dirty="0"/>
            <a:t>BILATERAL</a:t>
          </a:r>
        </a:p>
      </dsp:txBody>
      <dsp:txXfrm>
        <a:off x="3899961" y="2927"/>
        <a:ext cx="1785189" cy="544265"/>
      </dsp:txXfrm>
    </dsp:sp>
    <dsp:sp modelId="{1BB11F58-D7A7-4771-B0E5-F5AE994275A3}">
      <dsp:nvSpPr>
        <dsp:cNvPr id="0" name=""/>
        <dsp:cNvSpPr/>
      </dsp:nvSpPr>
      <dsp:spPr>
        <a:xfrm>
          <a:off x="3899961" y="683258"/>
          <a:ext cx="1785189" cy="5442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s-CO" sz="2800" kern="1200" dirty="0"/>
            <a:t>ONEROSO</a:t>
          </a:r>
        </a:p>
      </dsp:txBody>
      <dsp:txXfrm>
        <a:off x="3899961" y="683258"/>
        <a:ext cx="1785189" cy="544265"/>
      </dsp:txXfrm>
    </dsp:sp>
    <dsp:sp modelId="{51DEA6C3-7E16-4A66-AE39-5147D9181497}">
      <dsp:nvSpPr>
        <dsp:cNvPr id="0" name=""/>
        <dsp:cNvSpPr/>
      </dsp:nvSpPr>
      <dsp:spPr>
        <a:xfrm>
          <a:off x="3899961" y="1363590"/>
          <a:ext cx="1785189" cy="5442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CO" sz="2400" kern="1200" dirty="0"/>
            <a:t>CONMUTATIVO</a:t>
          </a:r>
        </a:p>
      </dsp:txBody>
      <dsp:txXfrm>
        <a:off x="3899961" y="1363590"/>
        <a:ext cx="1785189" cy="544265"/>
      </dsp:txXfrm>
    </dsp:sp>
    <dsp:sp modelId="{28359F5D-A3C0-4211-9553-3D9ACA5F7DEC}">
      <dsp:nvSpPr>
        <dsp:cNvPr id="0" name=""/>
        <dsp:cNvSpPr/>
      </dsp:nvSpPr>
      <dsp:spPr>
        <a:xfrm>
          <a:off x="3899961" y="2043921"/>
          <a:ext cx="1785189" cy="5442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s-CO" sz="2800" kern="1200" dirty="0"/>
            <a:t>SOLEMNE</a:t>
          </a:r>
        </a:p>
      </dsp:txBody>
      <dsp:txXfrm>
        <a:off x="3899961" y="2043921"/>
        <a:ext cx="1785189" cy="544265"/>
      </dsp:txXfrm>
    </dsp:sp>
    <dsp:sp modelId="{6776CC0A-5208-4F4A-ACF5-82036F5167C5}">
      <dsp:nvSpPr>
        <dsp:cNvPr id="0" name=""/>
        <dsp:cNvSpPr/>
      </dsp:nvSpPr>
      <dsp:spPr>
        <a:xfrm>
          <a:off x="3899961" y="2724253"/>
          <a:ext cx="1785189" cy="5442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CO" sz="2000" kern="1200" dirty="0"/>
            <a:t>TIPICO Y ATIPICO</a:t>
          </a:r>
        </a:p>
      </dsp:txBody>
      <dsp:txXfrm>
        <a:off x="3899961" y="2724253"/>
        <a:ext cx="1785189" cy="544265"/>
      </dsp:txXfrm>
    </dsp:sp>
    <dsp:sp modelId="{25AB1E9D-0191-4DE7-9D1E-A20EE3BD3008}">
      <dsp:nvSpPr>
        <dsp:cNvPr id="0" name=""/>
        <dsp:cNvSpPr/>
      </dsp:nvSpPr>
      <dsp:spPr>
        <a:xfrm>
          <a:off x="3899961" y="3404584"/>
          <a:ext cx="1785189" cy="5442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s-CO" sz="3500" kern="1200" dirty="0"/>
            <a:t>E.I; TS</a:t>
          </a:r>
        </a:p>
      </dsp:txBody>
      <dsp:txXfrm>
        <a:off x="3899961" y="3404584"/>
        <a:ext cx="1785189" cy="54426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319098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852979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3114110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603827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2101802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35045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4260636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3099267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3197602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786509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1374155-73E4-4EBD-8E44-C56D4A855D36}" type="datetimeFigureOut">
              <a:rPr lang="es-ES" smtClean="0"/>
              <a:t>20/10/2022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54346C1-4FD3-48E9-B4DF-DD933F6D6B72}" type="slidenum">
              <a:rPr lang="es-ES" smtClean="0"/>
              <a:t>‹Nº›</a:t>
            </a:fld>
            <a:endParaRPr lang="es-ES"/>
          </a:p>
        </p:txBody>
      </p:sp>
    </p:spTree>
    <p:extLst>
      <p:ext uri="{BB962C8B-B14F-4D97-AF65-F5344CB8AC3E}">
        <p14:creationId xmlns:p14="http://schemas.microsoft.com/office/powerpoint/2010/main" val="188115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74155-73E4-4EBD-8E44-C56D4A855D36}" type="datetimeFigureOut">
              <a:rPr lang="es-ES" smtClean="0"/>
              <a:t>20/10/2022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346C1-4FD3-48E9-B4DF-DD933F6D6B72}" type="slidenum">
              <a:rPr lang="es-ES" smtClean="0"/>
              <a:t>‹Nº›</a:t>
            </a:fld>
            <a:endParaRPr lang="es-ES"/>
          </a:p>
        </p:txBody>
      </p:sp>
    </p:spTree>
    <p:extLst>
      <p:ext uri="{BB962C8B-B14F-4D97-AF65-F5344CB8AC3E}">
        <p14:creationId xmlns:p14="http://schemas.microsoft.com/office/powerpoint/2010/main" val="1761880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secretariasenado.gov.co/senado/basedoc/ley_0080_1993.html#25"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www.secretariasenado.gov.co/senado/basedoc/ley_0080_1993.html#7"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 name="AutoShape 4"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 name="CuadroTexto 4"/>
          <p:cNvSpPr txBox="1"/>
          <p:nvPr/>
        </p:nvSpPr>
        <p:spPr>
          <a:xfrm>
            <a:off x="612775" y="1412776"/>
            <a:ext cx="8063681" cy="4832092"/>
          </a:xfrm>
          <a:prstGeom prst="rect">
            <a:avLst/>
          </a:prstGeom>
          <a:noFill/>
        </p:spPr>
        <p:txBody>
          <a:bodyPr wrap="square" rtlCol="0">
            <a:spAutoFit/>
          </a:bodyPr>
          <a:lstStyle/>
          <a:p>
            <a:pPr algn="ctr"/>
            <a:r>
              <a:rPr lang="es-CO" sz="3200" dirty="0"/>
              <a:t> </a:t>
            </a:r>
            <a:r>
              <a:rPr lang="es-CO" sz="3200" b="1" dirty="0"/>
              <a:t>JOHN BILBAO EBRATT</a:t>
            </a:r>
            <a:endParaRPr lang="es-ES" sz="3200" dirty="0"/>
          </a:p>
          <a:p>
            <a:r>
              <a:rPr lang="es-CO" dirty="0"/>
              <a:t> </a:t>
            </a:r>
            <a:endParaRPr lang="es-ES" dirty="0"/>
          </a:p>
          <a:p>
            <a:r>
              <a:rPr lang="es-CO" sz="2400" dirty="0">
                <a:effectLst>
                  <a:outerShdw blurRad="38100" dist="38100" dir="2700000" algn="tl">
                    <a:srgbClr val="000000">
                      <a:alpha val="43137"/>
                    </a:srgbClr>
                  </a:outerShdw>
                </a:effectLst>
                <a:latin typeface="Century Gothic" panose="020B0502020202020204" pitchFamily="34" charset="0"/>
              </a:rPr>
              <a:t>ABOGADO U. ATLANTICO</a:t>
            </a:r>
          </a:p>
          <a:p>
            <a:r>
              <a:rPr lang="es-CO" sz="2400" dirty="0">
                <a:effectLst>
                  <a:outerShdw blurRad="38100" dist="38100" dir="2700000" algn="tl">
                    <a:srgbClr val="000000">
                      <a:alpha val="43137"/>
                    </a:srgbClr>
                  </a:outerShdw>
                </a:effectLst>
                <a:latin typeface="Century Gothic" panose="020B0502020202020204" pitchFamily="34" charset="0"/>
              </a:rPr>
              <a:t>MAESTRANTE UNILIBRE</a:t>
            </a:r>
          </a:p>
          <a:p>
            <a:r>
              <a:rPr lang="es-CO" sz="2400" dirty="0">
                <a:effectLst>
                  <a:outerShdw blurRad="38100" dist="38100" dir="2700000" algn="tl">
                    <a:srgbClr val="000000">
                      <a:alpha val="43137"/>
                    </a:srgbClr>
                  </a:outerShdw>
                </a:effectLst>
                <a:latin typeface="Century Gothic" panose="020B0502020202020204" pitchFamily="34" charset="0"/>
              </a:rPr>
              <a:t>TRANSMETRO S.A.S</a:t>
            </a:r>
          </a:p>
          <a:p>
            <a:r>
              <a:rPr lang="es-CO" sz="2400" dirty="0">
                <a:effectLst>
                  <a:outerShdw blurRad="38100" dist="38100" dir="2700000" algn="tl">
                    <a:srgbClr val="000000">
                      <a:alpha val="43137"/>
                    </a:srgbClr>
                  </a:outerShdw>
                </a:effectLst>
                <a:latin typeface="Century Gothic" panose="020B0502020202020204" pitchFamily="34" charset="0"/>
              </a:rPr>
              <a:t>CONTRALORIA DE SOLEDAD</a:t>
            </a:r>
          </a:p>
          <a:p>
            <a:r>
              <a:rPr lang="es-CO" sz="2400" dirty="0">
                <a:effectLst>
                  <a:outerShdw blurRad="38100" dist="38100" dir="2700000" algn="tl">
                    <a:srgbClr val="000000">
                      <a:alpha val="43137"/>
                    </a:srgbClr>
                  </a:outerShdw>
                </a:effectLst>
                <a:latin typeface="Century Gothic" panose="020B0502020202020204" pitchFamily="34" charset="0"/>
              </a:rPr>
              <a:t>TELECARIBE S.A</a:t>
            </a:r>
          </a:p>
          <a:p>
            <a:r>
              <a:rPr lang="es-CO" sz="2400" dirty="0">
                <a:effectLst>
                  <a:outerShdw blurRad="38100" dist="38100" dir="2700000" algn="tl">
                    <a:srgbClr val="000000">
                      <a:alpha val="43137"/>
                    </a:srgbClr>
                  </a:outerShdw>
                </a:effectLst>
                <a:latin typeface="Century Gothic" panose="020B0502020202020204" pitchFamily="34" charset="0"/>
              </a:rPr>
              <a:t>ALFFMM REG. NORTE</a:t>
            </a:r>
          </a:p>
          <a:p>
            <a:r>
              <a:rPr lang="es-CO" sz="2400" dirty="0">
                <a:effectLst>
                  <a:outerShdw blurRad="38100" dist="38100" dir="2700000" algn="tl">
                    <a:srgbClr val="000000">
                      <a:alpha val="43137"/>
                    </a:srgbClr>
                  </a:outerShdw>
                </a:effectLst>
                <a:latin typeface="Century Gothic" panose="020B0502020202020204" pitchFamily="34" charset="0"/>
              </a:rPr>
              <a:t>ALCALDIA DE SOLEDAD</a:t>
            </a:r>
          </a:p>
          <a:p>
            <a:r>
              <a:rPr lang="es-CO" sz="2400" dirty="0">
                <a:effectLst>
                  <a:outerShdw blurRad="38100" dist="38100" dir="2700000" algn="tl">
                    <a:srgbClr val="000000">
                      <a:alpha val="43137"/>
                    </a:srgbClr>
                  </a:outerShdw>
                </a:effectLst>
                <a:latin typeface="Century Gothic" panose="020B0502020202020204" pitchFamily="34" charset="0"/>
              </a:rPr>
              <a:t>DOCENTE CATEDRA C.U. AMERICANA</a:t>
            </a:r>
          </a:p>
          <a:p>
            <a:r>
              <a:rPr lang="es-CO" sz="2400" dirty="0">
                <a:effectLst>
                  <a:outerShdw blurRad="38100" dist="38100" dir="2700000" algn="tl">
                    <a:srgbClr val="000000">
                      <a:alpha val="43137"/>
                    </a:srgbClr>
                  </a:outerShdw>
                </a:effectLst>
                <a:latin typeface="Century Gothic" panose="020B0502020202020204" pitchFamily="34" charset="0"/>
              </a:rPr>
              <a:t>CONSULTOR PRIVADO</a:t>
            </a:r>
          </a:p>
          <a:p>
            <a:pPr algn="just"/>
            <a:r>
              <a:rPr lang="es-CO" sz="2400" dirty="0"/>
              <a:t> </a:t>
            </a:r>
            <a:endParaRPr lang="es-ES" sz="2400" dirty="0"/>
          </a:p>
          <a:p>
            <a:endParaRPr lang="es-ES" dirty="0"/>
          </a:p>
        </p:txBody>
      </p:sp>
    </p:spTree>
    <p:extLst>
      <p:ext uri="{BB962C8B-B14F-4D97-AF65-F5344CB8AC3E}">
        <p14:creationId xmlns:p14="http://schemas.microsoft.com/office/powerpoint/2010/main" val="4241901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MX" sz="2800" b="1" dirty="0">
                <a:latin typeface="Century Gothic" panose="020B0502020202020204" pitchFamily="34" charset="0"/>
              </a:rPr>
              <a:t>Herramientas Prácticas de la Contratación Estatal al fin de la vigencia 2019</a:t>
            </a:r>
            <a:endParaRPr lang="es-ES" dirty="0"/>
          </a:p>
        </p:txBody>
      </p:sp>
      <p:sp>
        <p:nvSpPr>
          <p:cNvPr id="3" name="2 Marcador de contenido"/>
          <p:cNvSpPr>
            <a:spLocks noGrp="1"/>
          </p:cNvSpPr>
          <p:nvPr>
            <p:ph idx="1"/>
          </p:nvPr>
        </p:nvSpPr>
        <p:spPr>
          <a:xfrm>
            <a:off x="457200" y="2852936"/>
            <a:ext cx="8229600" cy="3273227"/>
          </a:xfrm>
        </p:spPr>
        <p:txBody>
          <a:bodyPr/>
          <a:lstStyle/>
          <a:p>
            <a:endParaRPr lang="es-ES" dirty="0"/>
          </a:p>
        </p:txBody>
      </p:sp>
      <p:sp>
        <p:nvSpPr>
          <p:cNvPr id="10" name="Rectángulo 9"/>
          <p:cNvSpPr/>
          <p:nvPr/>
        </p:nvSpPr>
        <p:spPr>
          <a:xfrm>
            <a:off x="463176" y="2852936"/>
            <a:ext cx="3820792"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a:latin typeface="Century Gothic" panose="020B0502020202020204" pitchFamily="34" charset="0"/>
              </a:rPr>
              <a:t>LEY 80 DE 1993 ARTÍCULO 1o. DEL OBJETO. La presente ley tiene por objeto disponer las </a:t>
            </a:r>
            <a:r>
              <a:rPr lang="es-ES" u="sng">
                <a:latin typeface="Century Gothic" panose="020B0502020202020204" pitchFamily="34" charset="0"/>
              </a:rPr>
              <a:t>reglas y principios</a:t>
            </a:r>
            <a:r>
              <a:rPr lang="es-ES">
                <a:latin typeface="Century Gothic" panose="020B0502020202020204" pitchFamily="34" charset="0"/>
              </a:rPr>
              <a:t> que rigen los </a:t>
            </a:r>
            <a:r>
              <a:rPr lang="es-ES" u="sng">
                <a:latin typeface="Century Gothic" panose="020B0502020202020204" pitchFamily="34" charset="0"/>
              </a:rPr>
              <a:t>contratos</a:t>
            </a:r>
            <a:r>
              <a:rPr lang="es-ES">
                <a:latin typeface="Century Gothic" panose="020B0502020202020204" pitchFamily="34" charset="0"/>
              </a:rPr>
              <a:t> de las entidades estatales.</a:t>
            </a:r>
            <a:endParaRPr lang="es-CO" dirty="0">
              <a:latin typeface="Century Gothic" panose="020B0502020202020204" pitchFamily="34" charset="0"/>
            </a:endParaRPr>
          </a:p>
        </p:txBody>
      </p:sp>
      <p:sp>
        <p:nvSpPr>
          <p:cNvPr id="11" name="Rectángulo 10"/>
          <p:cNvSpPr/>
          <p:nvPr/>
        </p:nvSpPr>
        <p:spPr>
          <a:xfrm>
            <a:off x="4716016" y="2852936"/>
            <a:ext cx="3976760"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a:latin typeface="Century Gothic" panose="020B0502020202020204" pitchFamily="34" charset="0"/>
              </a:rPr>
              <a:t>LEY 1150 DE 2007 ARTÍCULO 1o. OBJETO. La presente ley tiene por objeto introducir modificaciones en la Ley 80 de 1993, así como dictar otras disposiciones generales aplicables a toda </a:t>
            </a:r>
            <a:r>
              <a:rPr lang="es-ES" u="sng">
                <a:latin typeface="Century Gothic" panose="020B0502020202020204" pitchFamily="34" charset="0"/>
              </a:rPr>
              <a:t>contratación</a:t>
            </a:r>
            <a:r>
              <a:rPr lang="es-ES">
                <a:latin typeface="Century Gothic" panose="020B0502020202020204" pitchFamily="34" charset="0"/>
              </a:rPr>
              <a:t> con recursos públicos.</a:t>
            </a:r>
            <a:endParaRPr lang="es-CO" dirty="0">
              <a:latin typeface="Century Gothic" panose="020B0502020202020204" pitchFamily="34" charset="0"/>
            </a:endParaRPr>
          </a:p>
        </p:txBody>
      </p:sp>
    </p:spTree>
    <p:extLst>
      <p:ext uri="{BB962C8B-B14F-4D97-AF65-F5344CB8AC3E}">
        <p14:creationId xmlns:p14="http://schemas.microsoft.com/office/powerpoint/2010/main" val="2418657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ES" dirty="0">
                <a:latin typeface="Century Gothic" panose="020B0502020202020204" pitchFamily="34" charset="0"/>
              </a:rPr>
              <a:t>Destinatario </a:t>
            </a:r>
          </a:p>
          <a:p>
            <a:pPr marL="0" indent="0" algn="just">
              <a:buNone/>
            </a:pPr>
            <a:r>
              <a:rPr lang="es-ES" dirty="0">
                <a:latin typeface="Century Gothic" panose="020B0502020202020204" pitchFamily="34" charset="0"/>
              </a:rPr>
              <a:t>El Congreso (Senado y Cámara de Representantes), el CSJ, la FGN, la CGR, las contralorías departamentales, distritales y municipales, la PGN, la RN Civil, los ministerios, los departamentos administrativos, las superintendencias, las unidades administrativas especiales y, todos los organismos o dependencias del Estado a los que </a:t>
            </a:r>
            <a:r>
              <a:rPr lang="es-ES" u="sng" dirty="0">
                <a:effectLst>
                  <a:outerShdw blurRad="38100" dist="38100" dir="2700000" algn="tl">
                    <a:srgbClr val="000000">
                      <a:alpha val="43137"/>
                    </a:srgbClr>
                  </a:outerShdw>
                </a:effectLst>
                <a:latin typeface="Century Gothic" panose="020B0502020202020204" pitchFamily="34" charset="0"/>
              </a:rPr>
              <a:t>la ley </a:t>
            </a:r>
            <a:r>
              <a:rPr lang="es-ES" dirty="0">
                <a:latin typeface="Century Gothic" panose="020B0502020202020204" pitchFamily="34" charset="0"/>
              </a:rPr>
              <a:t>otorgue capacidad para celebrar contratos.</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PERSONERIAS tienen capacidad para contratar: DCTO LEY 111 DE 1996, ART 110</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527195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ES" sz="3300" dirty="0">
                <a:latin typeface="Century Gothic" panose="020B0502020202020204" pitchFamily="34" charset="0"/>
              </a:rPr>
              <a:t>Las regiones, los departamentos, las provincias, el distrito capital y los distritos especiales, las áreas metropolitanas, las asociaciones de municipios, los territorios indígenas y los municipios; los establecimientos públicos, las empresas industriales y comerciales del Estado, las sociedades de economía mixta, el Estado tenga participación &gt; (50%), así como las entidades descentralizadas indirectas y las demás P.J en las que exista dicha participación pública mayoritaria, cualquiera sea la denominación que ellas adopten, en todos los órdenes y niveles.</a:t>
            </a:r>
            <a:endParaRPr lang="es-CO" sz="3300"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245833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ctr">
              <a:buNone/>
            </a:pPr>
            <a:r>
              <a:rPr lang="es-ES" b="1" dirty="0">
                <a:latin typeface="Century Gothic" panose="020B0502020202020204" pitchFamily="34" charset="0"/>
              </a:rPr>
              <a:t>INTERVINIENTES EN LA CONTRATACION ESTATAL (art.</a:t>
            </a:r>
            <a:r>
              <a:rPr lang="es-CO" dirty="0"/>
              <a:t> 2.2.1.1.1.2.1., </a:t>
            </a:r>
            <a:r>
              <a:rPr lang="es-CO" dirty="0" err="1"/>
              <a:t>dcto</a:t>
            </a:r>
            <a:r>
              <a:rPr lang="es-CO" dirty="0"/>
              <a:t> 1082/15) </a:t>
            </a:r>
            <a:endParaRPr lang="es-CO" b="1" dirty="0">
              <a:latin typeface="Century Gothic" panose="020B0502020202020204" pitchFamily="34" charset="0"/>
            </a:endParaRPr>
          </a:p>
          <a:p>
            <a:pPr marL="0" indent="0" algn="just">
              <a:buNone/>
            </a:pPr>
            <a:r>
              <a:rPr lang="es-ES" dirty="0">
                <a:latin typeface="Century Gothic" panose="020B0502020202020204" pitchFamily="34" charset="0"/>
              </a:rPr>
              <a:t>En la contratación estatal existen dos formas de participación: una como sujetos de la contratación y otras como participes</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Sujetos de la contratación: Forma singular OFERENTES: PJ; PN registro mercantil; PN con c.c., y los CONTRATISTAS: PJ; PN registro mercantil; PN con c.c., </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Forma plural las UT Y CONSORCIOS</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498319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lstStyle/>
          <a:p>
            <a:pPr marL="0" indent="0" algn="ctr">
              <a:buNone/>
            </a:pPr>
            <a:r>
              <a:rPr lang="es-ES" sz="3600" b="1" dirty="0">
                <a:latin typeface="Century Gothic" panose="020B0502020202020204" pitchFamily="34" charset="0"/>
              </a:rPr>
              <a:t>INTERVINIENTES EN LA CONTRATACION ESTATAL</a:t>
            </a:r>
            <a:r>
              <a:rPr lang="es-ES" sz="3600" dirty="0">
                <a:latin typeface="Century Gothic" panose="020B0502020202020204" pitchFamily="34" charset="0"/>
              </a:rPr>
              <a:t> (art.</a:t>
            </a:r>
            <a:r>
              <a:rPr lang="es-CO" sz="3600" dirty="0">
                <a:latin typeface="Century Gothic" panose="020B0502020202020204" pitchFamily="34" charset="0"/>
              </a:rPr>
              <a:t> 2.2.1.1.1.2.1., </a:t>
            </a:r>
            <a:r>
              <a:rPr lang="es-CO" sz="3600" dirty="0" err="1">
                <a:latin typeface="Century Gothic" panose="020B0502020202020204" pitchFamily="34" charset="0"/>
              </a:rPr>
              <a:t>dcto</a:t>
            </a:r>
            <a:r>
              <a:rPr lang="es-CO" sz="3600" dirty="0">
                <a:latin typeface="Century Gothic" panose="020B0502020202020204" pitchFamily="34" charset="0"/>
              </a:rPr>
              <a:t> 1082/15) </a:t>
            </a:r>
          </a:p>
          <a:p>
            <a:pPr marL="0" indent="0" algn="ctr">
              <a:buNone/>
            </a:pPr>
            <a:r>
              <a:rPr lang="es-ES" sz="3600" dirty="0">
                <a:latin typeface="Century Gothic" panose="020B0502020202020204" pitchFamily="34" charset="0"/>
              </a:rPr>
              <a:t>SUPERVISORES E INTERVENTORES</a:t>
            </a:r>
          </a:p>
          <a:p>
            <a:pPr marL="0" indent="0">
              <a:buNone/>
            </a:pPr>
            <a:r>
              <a:rPr lang="es-ES" sz="3600" dirty="0">
                <a:latin typeface="Century Gothic" panose="020B0502020202020204" pitchFamily="34" charset="0"/>
              </a:rPr>
              <a:t>Arts. 82 A 84 de la ley 1474 DE 2011</a:t>
            </a:r>
            <a:endParaRPr lang="es-CO" sz="3600"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944716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55000" lnSpcReduction="20000"/>
          </a:bodyPr>
          <a:lstStyle/>
          <a:p>
            <a:pPr marL="0" indent="0" algn="just">
              <a:buNone/>
            </a:pPr>
            <a:r>
              <a:rPr lang="es-ES" b="1" dirty="0">
                <a:latin typeface="Century Gothic" panose="020B0502020202020204" pitchFamily="34" charset="0"/>
              </a:rPr>
              <a:t>CONSORCIO:</a:t>
            </a:r>
            <a:r>
              <a:rPr lang="es-CO" dirty="0">
                <a:latin typeface="Century Gothic" panose="020B0502020202020204" pitchFamily="34" charset="0"/>
              </a:rPr>
              <a:t> </a:t>
            </a:r>
            <a:r>
              <a:rPr lang="es-ES" dirty="0">
                <a:latin typeface="Century Gothic" panose="020B0502020202020204" pitchFamily="34" charset="0"/>
              </a:rPr>
              <a:t>Cuando dos o más personas en forma conjunta presentan una misma propuesta para la adjudicación, celebración y ejecución de un contrato, respondiendo solidariamente de todas y cada una de las obligaciones derivadas de la propuesta y del contrato. En consecuencia, las actuaciones, hechos y omisiones que se presenten en desarrollo de la propuesta y del contrato, afectarán a todos los miembros que lo conforman.</a:t>
            </a:r>
            <a:endParaRPr lang="es-CO" dirty="0">
              <a:latin typeface="Century Gothic" panose="020B0502020202020204" pitchFamily="34" charset="0"/>
            </a:endParaRPr>
          </a:p>
          <a:p>
            <a:pPr marL="0" indent="0" algn="just">
              <a:buNone/>
            </a:pPr>
            <a:r>
              <a:rPr lang="es-ES" b="1" dirty="0">
                <a:latin typeface="Century Gothic" panose="020B0502020202020204" pitchFamily="34" charset="0"/>
              </a:rPr>
              <a:t>U.T.</a:t>
            </a:r>
            <a:r>
              <a:rPr lang="es-ES" dirty="0">
                <a:latin typeface="Century Gothic" panose="020B0502020202020204" pitchFamily="34" charset="0"/>
              </a:rPr>
              <a:t>:</a:t>
            </a:r>
            <a:r>
              <a:rPr lang="es-CO" dirty="0">
                <a:latin typeface="Century Gothic" panose="020B0502020202020204" pitchFamily="34" charset="0"/>
              </a:rPr>
              <a:t> </a:t>
            </a:r>
            <a:r>
              <a:rPr lang="es-ES" dirty="0">
                <a:latin typeface="Century Gothic" panose="020B0502020202020204" pitchFamily="34" charset="0"/>
              </a:rPr>
              <a:t>Cuando dos o más personas en forma conjunta presentan una misma propuesta para la adjudicación, celebración y ejecución de un contrato, respondiendo solidariamente por el cumplimiento total de la propuesta y del objeto contratado, pero las sanciones por el incumplimiento de las obligaciones derivadas de la propuesta y del contrato se impondrán de acuerdo con la participación en la ejecución de cada uno de los miembros de la unión temporal.</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755737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55000" lnSpcReduction="20000"/>
          </a:bodyPr>
          <a:lstStyle/>
          <a:p>
            <a:pPr marL="0" indent="0" algn="ctr">
              <a:buNone/>
            </a:pPr>
            <a:r>
              <a:rPr lang="es-ES" b="1" dirty="0">
                <a:latin typeface="Century Gothic" panose="020B0502020202020204" pitchFamily="34" charset="0"/>
              </a:rPr>
              <a:t>FINES DE LA CONTRATACION</a:t>
            </a:r>
            <a:endParaRPr lang="es-CO" b="1" dirty="0">
              <a:latin typeface="Century Gothic" panose="020B0502020202020204" pitchFamily="34" charset="0"/>
            </a:endParaRPr>
          </a:p>
          <a:p>
            <a:pPr marL="0" indent="0" algn="just">
              <a:buNone/>
            </a:pPr>
            <a:r>
              <a:rPr lang="es-ES" sz="3800" dirty="0">
                <a:latin typeface="Century Gothic" panose="020B0502020202020204" pitchFamily="34" charset="0"/>
              </a:rPr>
              <a:t>Los servidores públicos tendrán en consideración que al celebrar contratos y con la ejecución de los mismos, las entidades buscan </a:t>
            </a:r>
            <a:r>
              <a:rPr lang="es-ES" sz="3800" u="sng" dirty="0">
                <a:latin typeface="Century Gothic" panose="020B0502020202020204" pitchFamily="34" charset="0"/>
              </a:rPr>
              <a:t>el cumplimiento de los fines estatales, la continua y eficiente prestación de los servicios públicos y la efectividad de los derechos e intereses de los administrados </a:t>
            </a:r>
            <a:r>
              <a:rPr lang="es-ES" sz="3800" dirty="0">
                <a:latin typeface="Century Gothic" panose="020B0502020202020204" pitchFamily="34" charset="0"/>
              </a:rPr>
              <a:t>que </a:t>
            </a:r>
            <a:r>
              <a:rPr lang="es-ES" sz="3800" b="1" dirty="0">
                <a:effectLst>
                  <a:outerShdw blurRad="38100" dist="38100" dir="2700000" algn="tl">
                    <a:srgbClr val="000000">
                      <a:alpha val="43137"/>
                    </a:srgbClr>
                  </a:outerShdw>
                </a:effectLst>
                <a:latin typeface="Century Gothic" panose="020B0502020202020204" pitchFamily="34" charset="0"/>
              </a:rPr>
              <a:t>colaboran</a:t>
            </a:r>
            <a:r>
              <a:rPr lang="es-ES" sz="3800" dirty="0">
                <a:latin typeface="Century Gothic" panose="020B0502020202020204" pitchFamily="34" charset="0"/>
              </a:rPr>
              <a:t> con ellas en la consecución de dichos fines.</a:t>
            </a:r>
            <a:endParaRPr lang="es-CO" sz="3800" dirty="0">
              <a:latin typeface="Century Gothic" panose="020B0502020202020204" pitchFamily="34" charset="0"/>
            </a:endParaRPr>
          </a:p>
          <a:p>
            <a:pPr marL="0" indent="0" algn="just">
              <a:buNone/>
            </a:pPr>
            <a:r>
              <a:rPr lang="es-ES" sz="3800" dirty="0">
                <a:latin typeface="Century Gothic" panose="020B0502020202020204" pitchFamily="34" charset="0"/>
              </a:rPr>
              <a:t>Los particulares, por su parte, tendrán en cuenta al celebrar y ejecutar contratos con las entidades estatales que, además de la obtención de utilidades, </a:t>
            </a:r>
            <a:r>
              <a:rPr lang="es-ES" sz="3800" b="1" dirty="0">
                <a:effectLst>
                  <a:outerShdw blurRad="38100" dist="38100" dir="2700000" algn="tl">
                    <a:srgbClr val="000000">
                      <a:alpha val="43137"/>
                    </a:srgbClr>
                  </a:outerShdw>
                </a:effectLst>
                <a:latin typeface="Century Gothic" panose="020B0502020202020204" pitchFamily="34" charset="0"/>
              </a:rPr>
              <a:t>colaboran</a:t>
            </a:r>
            <a:r>
              <a:rPr lang="es-ES" sz="3800" dirty="0">
                <a:latin typeface="Century Gothic" panose="020B0502020202020204" pitchFamily="34" charset="0"/>
              </a:rPr>
              <a:t> con ellas en el logro de sus fines y cumplen una función social.</a:t>
            </a:r>
            <a:endParaRPr lang="es-CO" sz="3800"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220072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 </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ctr">
              <a:buNone/>
            </a:pPr>
            <a:r>
              <a:rPr lang="es-ES" b="1" dirty="0">
                <a:latin typeface="Century Gothic" panose="020B0502020202020204" pitchFamily="34" charset="0"/>
              </a:rPr>
              <a:t>PRINCIPIOS DE LA CONTRATACION</a:t>
            </a:r>
            <a:r>
              <a:rPr lang="es-CO" b="1" dirty="0">
                <a:latin typeface="Century Gothic" panose="020B0502020202020204" pitchFamily="34" charset="0"/>
              </a:rPr>
              <a:t> </a:t>
            </a:r>
            <a:r>
              <a:rPr lang="es-ES" b="1" dirty="0">
                <a:latin typeface="Century Gothic" panose="020B0502020202020204" pitchFamily="34" charset="0"/>
              </a:rPr>
              <a:t>PPIOS CONSTITUCIONALES</a:t>
            </a:r>
          </a:p>
          <a:p>
            <a:pPr marL="0" indent="0" algn="just">
              <a:buNone/>
            </a:pPr>
            <a:r>
              <a:rPr lang="es-MX" sz="3500" dirty="0">
                <a:latin typeface="Century Gothic" panose="020B0502020202020204" pitchFamily="34" charset="0"/>
              </a:rPr>
              <a:t>En forma expresa  se encuentran contemplados  en la Constitución los siguientes: Principio del interés público articulo </a:t>
            </a:r>
            <a:r>
              <a:rPr lang="es-MX" sz="3500" b="1" dirty="0">
                <a:latin typeface="Century Gothic" panose="020B0502020202020204" pitchFamily="34" charset="0"/>
              </a:rPr>
              <a:t>2</a:t>
            </a:r>
            <a:r>
              <a:rPr lang="es-MX" sz="3500" dirty="0">
                <a:latin typeface="Century Gothic" panose="020B0502020202020204" pitchFamily="34" charset="0"/>
              </a:rPr>
              <a:t>; Principio de responsabilidad art. </a:t>
            </a:r>
            <a:r>
              <a:rPr lang="es-MX" sz="3500" b="1" dirty="0">
                <a:latin typeface="Century Gothic" panose="020B0502020202020204" pitchFamily="34" charset="0"/>
              </a:rPr>
              <a:t>6 y 90, 124 </a:t>
            </a:r>
            <a:r>
              <a:rPr lang="es-MX" sz="3500" dirty="0">
                <a:latin typeface="Century Gothic" panose="020B0502020202020204" pitchFamily="34" charset="0"/>
              </a:rPr>
              <a:t>(del servidor público) Principio de legalidad art. </a:t>
            </a:r>
            <a:r>
              <a:rPr lang="es-MX" sz="3500" b="1" dirty="0">
                <a:latin typeface="Century Gothic" panose="020B0502020202020204" pitchFamily="34" charset="0"/>
              </a:rPr>
              <a:t>6 121 y 122</a:t>
            </a:r>
            <a:r>
              <a:rPr lang="es-MX" sz="3500" dirty="0">
                <a:latin typeface="Century Gothic" panose="020B0502020202020204" pitchFamily="34" charset="0"/>
              </a:rPr>
              <a:t>; Igualdad art </a:t>
            </a:r>
            <a:r>
              <a:rPr lang="es-MX" sz="3500" b="1" dirty="0">
                <a:latin typeface="Century Gothic" panose="020B0502020202020204" pitchFamily="34" charset="0"/>
              </a:rPr>
              <a:t>13</a:t>
            </a:r>
            <a:r>
              <a:rPr lang="es-MX" sz="3500" dirty="0">
                <a:latin typeface="Century Gothic" panose="020B0502020202020204" pitchFamily="34" charset="0"/>
              </a:rPr>
              <a:t>; Debido proceso art </a:t>
            </a:r>
            <a:r>
              <a:rPr lang="es-MX" sz="3500" b="1" dirty="0">
                <a:latin typeface="Century Gothic" panose="020B0502020202020204" pitchFamily="34" charset="0"/>
              </a:rPr>
              <a:t>29</a:t>
            </a:r>
            <a:r>
              <a:rPr lang="es-MX" sz="3500" dirty="0">
                <a:latin typeface="Century Gothic" panose="020B0502020202020204" pitchFamily="34" charset="0"/>
              </a:rPr>
              <a:t>; Buena fe  art </a:t>
            </a:r>
            <a:r>
              <a:rPr lang="es-MX" sz="3500" b="1" dirty="0">
                <a:latin typeface="Century Gothic" panose="020B0502020202020204" pitchFamily="34" charset="0"/>
              </a:rPr>
              <a:t>83</a:t>
            </a:r>
            <a:r>
              <a:rPr lang="es-MX" sz="3500" dirty="0">
                <a:latin typeface="Century Gothic" panose="020B0502020202020204" pitchFamily="34" charset="0"/>
              </a:rPr>
              <a:t> (confianza legítima) ; Principios  de la función administrativa art. </a:t>
            </a:r>
            <a:r>
              <a:rPr lang="es-MX" sz="3500" b="1" dirty="0">
                <a:latin typeface="Century Gothic" panose="020B0502020202020204" pitchFamily="34" charset="0"/>
              </a:rPr>
              <a:t>209</a:t>
            </a:r>
            <a:r>
              <a:rPr lang="es-MX" sz="3500" dirty="0">
                <a:latin typeface="Century Gothic" panose="020B0502020202020204" pitchFamily="34" charset="0"/>
              </a:rPr>
              <a:t>,  como son la  moralidad, la eficacia, la economía, la celeridad, la imparcialidad y la publicidad.</a:t>
            </a:r>
          </a:p>
          <a:p>
            <a:pPr marL="0" indent="0">
              <a:buNone/>
            </a:pPr>
            <a:endParaRPr lang="es-CO" b="1" dirty="0"/>
          </a:p>
          <a:p>
            <a:endParaRPr lang="es-ES" dirty="0"/>
          </a:p>
        </p:txBody>
      </p:sp>
    </p:spTree>
    <p:extLst>
      <p:ext uri="{BB962C8B-B14F-4D97-AF65-F5344CB8AC3E}">
        <p14:creationId xmlns:p14="http://schemas.microsoft.com/office/powerpoint/2010/main" val="1914051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ctr">
              <a:buNone/>
            </a:pPr>
            <a:r>
              <a:rPr lang="es-CO" b="1" dirty="0">
                <a:latin typeface="Century Gothic" panose="020B0502020202020204" pitchFamily="34" charset="0"/>
              </a:rPr>
              <a:t>PPIOS LEGALES</a:t>
            </a:r>
          </a:p>
          <a:p>
            <a:pPr marL="0" indent="0" algn="just">
              <a:buNone/>
            </a:pPr>
            <a:r>
              <a:rPr lang="es-ES" dirty="0">
                <a:latin typeface="Century Gothic" panose="020B0502020202020204" pitchFamily="34" charset="0"/>
              </a:rPr>
              <a:t>Transparencia,</a:t>
            </a:r>
            <a:r>
              <a:rPr lang="es-CO" dirty="0">
                <a:latin typeface="Century Gothic" panose="020B0502020202020204" pitchFamily="34" charset="0"/>
              </a:rPr>
              <a:t> </a:t>
            </a:r>
            <a:r>
              <a:rPr lang="es-ES" dirty="0">
                <a:latin typeface="Century Gothic" panose="020B0502020202020204" pitchFamily="34" charset="0"/>
              </a:rPr>
              <a:t>Igualdad,</a:t>
            </a:r>
            <a:r>
              <a:rPr lang="es-CO" dirty="0">
                <a:latin typeface="Century Gothic" panose="020B0502020202020204" pitchFamily="34" charset="0"/>
              </a:rPr>
              <a:t> </a:t>
            </a:r>
            <a:r>
              <a:rPr lang="es-ES" dirty="0">
                <a:latin typeface="Century Gothic" panose="020B0502020202020204" pitchFamily="34" charset="0"/>
              </a:rPr>
              <a:t>Economía, Responsabilidad</a:t>
            </a:r>
            <a:r>
              <a:rPr lang="es-CO" dirty="0">
                <a:latin typeface="Century Gothic" panose="020B0502020202020204" pitchFamily="34" charset="0"/>
              </a:rPr>
              <a:t>, </a:t>
            </a:r>
            <a:r>
              <a:rPr lang="es-ES" dirty="0">
                <a:latin typeface="Century Gothic" panose="020B0502020202020204" pitchFamily="34" charset="0"/>
              </a:rPr>
              <a:t>Selección objetiva (art 5, ley 1150/07) conmutatividad</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Autonomía de la voluntad</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C Co. ARTÍCULO 871. PRINCIPIO DE BUENA FE. Los contratos deberán celebrarse y ejecutarse de buena fe y, en consecuencia, obligarán no sólo a lo pactado expresamente en ellos, sino a todo lo que corresponda a la naturaleza de los mismos, según la ley, la costumbre o la equidad natural.</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121596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ctr">
              <a:buNone/>
            </a:pPr>
            <a:r>
              <a:rPr lang="es-CO" b="1" dirty="0">
                <a:latin typeface="Century Gothic" panose="020B0502020202020204" pitchFamily="34" charset="0"/>
              </a:rPr>
              <a:t>PRINCIPIOS LEGALES</a:t>
            </a:r>
          </a:p>
          <a:p>
            <a:pPr marL="0" indent="0" algn="just">
              <a:buNone/>
            </a:pPr>
            <a:r>
              <a:rPr lang="es-CO" dirty="0">
                <a:latin typeface="Century Gothic" panose="020B0502020202020204" pitchFamily="34" charset="0"/>
              </a:rPr>
              <a:t>La ley  80  de 1993 es  considerada por el Consejo de estado como un verdadero estatuto de principios, sujeto a unos criterios generales de conducta a cargo de la administración.</a:t>
            </a:r>
          </a:p>
          <a:p>
            <a:pPr marL="0" indent="0" algn="just">
              <a:buNone/>
            </a:pPr>
            <a:r>
              <a:rPr lang="es-CO" b="1" dirty="0">
                <a:latin typeface="Century Gothic" panose="020B0502020202020204" pitchFamily="34" charset="0"/>
              </a:rPr>
              <a:t>* </a:t>
            </a:r>
            <a:r>
              <a:rPr lang="es-CO" dirty="0">
                <a:latin typeface="Century Gothic" panose="020B0502020202020204" pitchFamily="34" charset="0"/>
              </a:rPr>
              <a:t>Los principios como mandatos de optimización, es decir, como “normas que ordenan que algo sea realizado en la mayor medida posible”</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995774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 name="AutoShape 4" descr="https://apis.mail.yahoo.com/ws/v3/mailboxes/@.id==VjJ-h0Qv4QBfEzN0C5ncrqYkZ4Bw76bJrg_Hp9dbzSV7fOHj7gEwDgQZY2coRNwBRfuK/messages/@.id==AMxhUtQAADcKWcQUUQgl8DaHCUw/content/parts/@.id==2/thumbnail?appId=YMailNorrin&amp;pid=2"/>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7624" y="1988840"/>
            <a:ext cx="2774065" cy="3698753"/>
          </a:xfrm>
          <a:prstGeom prst="rect">
            <a:avLst/>
          </a:prstGeom>
        </p:spPr>
      </p:pic>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41140" y="1484784"/>
            <a:ext cx="3363838" cy="4485117"/>
          </a:xfrm>
          <a:prstGeom prst="rect">
            <a:avLst/>
          </a:prstGeom>
        </p:spPr>
      </p:pic>
    </p:spTree>
    <p:extLst>
      <p:ext uri="{BB962C8B-B14F-4D97-AF65-F5344CB8AC3E}">
        <p14:creationId xmlns:p14="http://schemas.microsoft.com/office/powerpoint/2010/main" val="2129970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ctr">
              <a:buNone/>
            </a:pPr>
            <a:r>
              <a:rPr lang="es-CO" b="1" dirty="0">
                <a:latin typeface="Century Gothic" panose="020B0502020202020204" pitchFamily="34" charset="0"/>
              </a:rPr>
              <a:t>PRINCIPIOS LEGALES</a:t>
            </a:r>
          </a:p>
          <a:p>
            <a:pPr marL="0" indent="0" algn="just">
              <a:buNone/>
            </a:pPr>
            <a:r>
              <a:rPr lang="es-CO" dirty="0">
                <a:latin typeface="Century Gothic" panose="020B0502020202020204" pitchFamily="34" charset="0"/>
              </a:rPr>
              <a:t>El Estatuto General de Contratación de la Administración Pública se fundamenta en los principios generales de transparencia, economía, responsabilidad, y selección objetiva contenidos en los artículos 24, 25, 26, 27 y 29 de la Ley. </a:t>
            </a:r>
          </a:p>
          <a:p>
            <a:pPr marL="0" indent="0" algn="just">
              <a:buNone/>
            </a:pPr>
            <a:r>
              <a:rPr lang="es-CO" dirty="0">
                <a:latin typeface="Century Gothic" panose="020B0502020202020204" pitchFamily="34" charset="0"/>
              </a:rPr>
              <a:t>Los principios de legalidad, igualdad, debido proceso, buena fe, imparcialidad, eficacia, moralidad, celeridad, imparcialidad y publicidad se encuentran a su vez desarrollados en dichos principios, en tanto las reglas que en virtud de los mismos se establecen son aplicación de aquellos postulados constitucionales.</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135165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just">
              <a:buNone/>
            </a:pPr>
            <a:r>
              <a:rPr lang="es-CO" b="1" dirty="0">
                <a:latin typeface="Century Gothic" panose="020B0502020202020204" pitchFamily="34" charset="0"/>
              </a:rPr>
              <a:t>Ley 80/93, </a:t>
            </a:r>
            <a:r>
              <a:rPr lang="es-MX" b="1" dirty="0">
                <a:latin typeface="Century Gothic" panose="020B0502020202020204" pitchFamily="34" charset="0"/>
              </a:rPr>
              <a:t>ARTÍCULO 23. DE LOS PRINCIPIOS EN LAS ACTUACIONES CONTRACTUALES DE LAS ENTIDADES ESTATALES</a:t>
            </a:r>
            <a:r>
              <a:rPr lang="es-MX" dirty="0">
                <a:latin typeface="Century Gothic" panose="020B0502020202020204" pitchFamily="34" charset="0"/>
              </a:rPr>
              <a:t>. Las actuaciones de quienes intervengan en la contratación estatal se desarrollarán con arreglo a los </a:t>
            </a:r>
            <a:r>
              <a:rPr lang="es-MX" u="sng" dirty="0">
                <a:latin typeface="Century Gothic" panose="020B0502020202020204" pitchFamily="34" charset="0"/>
              </a:rPr>
              <a:t>principios de transparencia, economía y responsabilidad </a:t>
            </a:r>
            <a:r>
              <a:rPr lang="es-MX" dirty="0">
                <a:latin typeface="Century Gothic" panose="020B0502020202020204" pitchFamily="34" charset="0"/>
              </a:rPr>
              <a:t>y de conformidad con los postulados que rigen la función administrativa. </a:t>
            </a:r>
          </a:p>
          <a:p>
            <a:pPr marL="0" indent="0" algn="just">
              <a:buNone/>
            </a:pPr>
            <a:endParaRPr lang="es-MX" dirty="0">
              <a:latin typeface="Century Gothic" panose="020B0502020202020204" pitchFamily="34" charset="0"/>
            </a:endParaRPr>
          </a:p>
          <a:p>
            <a:pPr marL="0" indent="0" algn="just">
              <a:buNone/>
            </a:pPr>
            <a:r>
              <a:rPr lang="es-MX" dirty="0">
                <a:latin typeface="Century Gothic" panose="020B0502020202020204" pitchFamily="34" charset="0"/>
              </a:rPr>
              <a:t>Igualmente, se aplicarán en las mismas las normas que regulan </a:t>
            </a:r>
            <a:r>
              <a:rPr lang="es-MX" u="sng" dirty="0">
                <a:latin typeface="Century Gothic" panose="020B0502020202020204" pitchFamily="34" charset="0"/>
              </a:rPr>
              <a:t>la conducta de los servidores públicos</a:t>
            </a:r>
            <a:r>
              <a:rPr lang="es-MX" dirty="0">
                <a:latin typeface="Century Gothic" panose="020B0502020202020204" pitchFamily="34" charset="0"/>
              </a:rPr>
              <a:t>, las </a:t>
            </a:r>
            <a:r>
              <a:rPr lang="es-MX" u="sng" dirty="0">
                <a:latin typeface="Century Gothic" panose="020B0502020202020204" pitchFamily="34" charset="0"/>
              </a:rPr>
              <a:t>reglas de interpretación de la contratación</a:t>
            </a:r>
            <a:r>
              <a:rPr lang="es-MX" dirty="0">
                <a:latin typeface="Century Gothic" panose="020B0502020202020204" pitchFamily="34" charset="0"/>
              </a:rPr>
              <a:t>, </a:t>
            </a:r>
            <a:r>
              <a:rPr lang="es-MX" u="sng" dirty="0">
                <a:latin typeface="Century Gothic" panose="020B0502020202020204" pitchFamily="34" charset="0"/>
              </a:rPr>
              <a:t>los principios generales del derecho y los particulares del derecho administrativo</a:t>
            </a:r>
            <a:r>
              <a:rPr lang="es-MX" dirty="0">
                <a:latin typeface="Century Gothic" panose="020B0502020202020204" pitchFamily="34" charset="0"/>
              </a:rPr>
              <a:t>.</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488878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just">
              <a:buNone/>
            </a:pPr>
            <a:r>
              <a:rPr lang="es-CO" sz="3400" b="1" dirty="0">
                <a:latin typeface="Century Gothic" panose="020B0502020202020204" pitchFamily="34" charset="0"/>
              </a:rPr>
              <a:t>Ley 734/02, art. </a:t>
            </a:r>
            <a:r>
              <a:rPr lang="es-MX" sz="3400" b="1" dirty="0">
                <a:latin typeface="Century Gothic" panose="020B0502020202020204" pitchFamily="34" charset="0"/>
              </a:rPr>
              <a:t>ARTÍCULO 48. FALTAS GRAVÍSIMAS</a:t>
            </a:r>
            <a:r>
              <a:rPr lang="es-MX" sz="3400" dirty="0">
                <a:latin typeface="Century Gothic" panose="020B0502020202020204" pitchFamily="34" charset="0"/>
              </a:rPr>
              <a:t>. Son faltas gravísimas las siguientes:</a:t>
            </a:r>
            <a:r>
              <a:rPr lang="es-CO" sz="3400" b="1" dirty="0">
                <a:latin typeface="Century Gothic" panose="020B0502020202020204" pitchFamily="34" charset="0"/>
              </a:rPr>
              <a:t>Numeral 34. </a:t>
            </a:r>
            <a:r>
              <a:rPr lang="es-CO" sz="3400" dirty="0">
                <a:latin typeface="Century Gothic" panose="020B0502020202020204" pitchFamily="34" charset="0"/>
              </a:rPr>
              <a:t>No exigir, el supervisor o el interventor, la calidad de los bienes y servicios adquiridos por la entidad estatal, o en su defecto, los exigidos por las normas técnicas obligatorias, o certificar como recibida a satisfacción, obra que no ha sido ejecutada a cabalidad. También será falta gravísima omitir el deber de informar a la entidad contratante los hechos o circunstancias que puedan constituir actos de corrupción tipificados como conductas punibles, o que puedan poner o pongan en riesgo el cumplimiento del contrato, o cuando se presente el incumplimiento.</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134235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lgn="just">
              <a:buNone/>
            </a:pPr>
            <a:r>
              <a:rPr lang="es-CO" b="1" dirty="0">
                <a:latin typeface="Century Gothic" panose="020B0502020202020204" pitchFamily="34" charset="0"/>
              </a:rPr>
              <a:t>Particulares del derecho administrativo (Ley 1437 de 2011, ARTÍCULO 3º)</a:t>
            </a:r>
          </a:p>
          <a:p>
            <a:pPr marL="0" indent="0" algn="just">
              <a:buNone/>
            </a:pPr>
            <a:r>
              <a:rPr lang="es-CO" b="1" dirty="0">
                <a:latin typeface="Century Gothic" panose="020B0502020202020204" pitchFamily="34" charset="0"/>
              </a:rPr>
              <a:t>Principio del debido proceso, principio de igualdad, imparcialidad, buena fe, moralidad, participación, responsabilidad, transparencia, publicidad, coordinación, eficacia, economía y celeridad</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781224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lnSpcReduction="10000"/>
          </a:bodyPr>
          <a:lstStyle/>
          <a:p>
            <a:pPr marL="0" indent="0">
              <a:buNone/>
            </a:pPr>
            <a:r>
              <a:rPr lang="es-MX" dirty="0">
                <a:latin typeface="Century Gothic" panose="020B0502020202020204" pitchFamily="34" charset="0"/>
              </a:rPr>
              <a:t>Ley 80 de 1993, ARTÍCULO 24. DEL PRINCIPIO DE TRANSPARENCIA. </a:t>
            </a:r>
          </a:p>
          <a:p>
            <a:pPr marL="0" indent="0" algn="just">
              <a:buNone/>
            </a:pPr>
            <a:r>
              <a:rPr lang="es-MX" dirty="0">
                <a:latin typeface="Century Gothic" panose="020B0502020202020204" pitchFamily="34" charset="0"/>
              </a:rPr>
              <a:t>En virtud de este principio: numeral 5o., c) Se definirán con precisión las condiciones de costo y calidad de los bienes, obras o servicios necesarios para la ejecución del objeto del contrato.</a:t>
            </a:r>
          </a:p>
          <a:p>
            <a:pPr marL="0" indent="0">
              <a:buNone/>
            </a:pPr>
            <a:endParaRPr lang="es-MX"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720305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buNone/>
            </a:pPr>
            <a:endParaRPr lang="es-CO" b="1" dirty="0">
              <a:latin typeface="Century Gothic" panose="020B0502020202020204" pitchFamily="34" charset="0"/>
            </a:endParaRPr>
          </a:p>
          <a:p>
            <a:pPr marL="0" indent="0" algn="just">
              <a:buNone/>
            </a:pPr>
            <a:r>
              <a:rPr lang="es-CO" dirty="0">
                <a:latin typeface="Century Gothic" panose="020B0502020202020204" pitchFamily="34" charset="0"/>
              </a:rPr>
              <a:t>f) Se definirá el plazo para la liquidación del contrato, cuando a ello hubiere lugar, teniendo en cuenta su objeto, naturaleza y cuantía.</a:t>
            </a:r>
          </a:p>
          <a:p>
            <a:pPr marL="0" indent="0">
              <a:buNone/>
            </a:pPr>
            <a:endParaRPr lang="es-ES" dirty="0"/>
          </a:p>
        </p:txBody>
      </p:sp>
    </p:spTree>
    <p:extLst>
      <p:ext uri="{BB962C8B-B14F-4D97-AF65-F5344CB8AC3E}">
        <p14:creationId xmlns:p14="http://schemas.microsoft.com/office/powerpoint/2010/main" val="1339256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20000"/>
          </a:bodyPr>
          <a:lstStyle/>
          <a:p>
            <a:pPr marL="0" indent="0" algn="just">
              <a:buNone/>
            </a:pPr>
            <a:r>
              <a:rPr lang="es-CO" dirty="0">
                <a:latin typeface="Century Gothic" panose="020B0502020202020204" pitchFamily="34" charset="0"/>
              </a:rPr>
              <a:t>7o. Los actos administrativos que se expidan en la </a:t>
            </a:r>
            <a:r>
              <a:rPr lang="es-CO" dirty="0">
                <a:effectLst>
                  <a:outerShdw blurRad="38100" dist="38100" dir="2700000" algn="tl">
                    <a:srgbClr val="000000">
                      <a:alpha val="43137"/>
                    </a:srgbClr>
                  </a:outerShdw>
                </a:effectLst>
                <a:latin typeface="Century Gothic" panose="020B0502020202020204" pitchFamily="34" charset="0"/>
              </a:rPr>
              <a:t>actividad contractual </a:t>
            </a:r>
            <a:r>
              <a:rPr lang="es-CO" dirty="0">
                <a:latin typeface="Century Gothic" panose="020B0502020202020204" pitchFamily="34" charset="0"/>
              </a:rPr>
              <a:t>o con ocasión de ella, salvo los de mero trámite, se motivarán en forma detallada y precisa (…)</a:t>
            </a:r>
            <a:endParaRPr lang="es-CO" b="1" dirty="0">
              <a:latin typeface="Century Gothic" panose="020B0502020202020204" pitchFamily="34" charset="0"/>
            </a:endParaRPr>
          </a:p>
          <a:p>
            <a:pPr marL="0" indent="0" algn="just">
              <a:buNone/>
            </a:pPr>
            <a:endParaRPr lang="es-CO" dirty="0">
              <a:latin typeface="Century Gothic" panose="020B0502020202020204" pitchFamily="34" charset="0"/>
            </a:endParaRPr>
          </a:p>
          <a:p>
            <a:pPr marL="0" indent="0" algn="just">
              <a:buNone/>
            </a:pPr>
            <a:r>
              <a:rPr lang="es-CO" dirty="0">
                <a:latin typeface="Century Gothic" panose="020B0502020202020204" pitchFamily="34" charset="0"/>
              </a:rPr>
              <a:t>8o. Las autoridades no actuarán con desviación o abuso de poder y ejercerán sus competencias exclusivamente para los fines previstos en la ley (…)</a:t>
            </a: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031778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CO" sz="3400" b="1" dirty="0">
                <a:latin typeface="Century Gothic" panose="020B0502020202020204" pitchFamily="34" charset="0"/>
              </a:rPr>
              <a:t>ARTÍCULO 25. DEL PRINCIPIO DE ECONOMÍA.</a:t>
            </a:r>
            <a:r>
              <a:rPr lang="es-CO" sz="3400" dirty="0">
                <a:latin typeface="Century Gothic" panose="020B0502020202020204" pitchFamily="34" charset="0"/>
              </a:rPr>
              <a:t> En virtud de este principio: </a:t>
            </a:r>
            <a:r>
              <a:rPr lang="es-MX" sz="3400" b="1" dirty="0">
                <a:latin typeface="Century Gothic" panose="020B0502020202020204" pitchFamily="34" charset="0"/>
              </a:rPr>
              <a:t>4o.</a:t>
            </a:r>
            <a:r>
              <a:rPr lang="es-MX" sz="3400" dirty="0">
                <a:latin typeface="Century Gothic" panose="020B0502020202020204" pitchFamily="34" charset="0"/>
              </a:rPr>
              <a:t> Los trámites se adelantarán con austeridad de tiempo, medios y gastos y se impedirán las dilaciones y los retardos en la ejecución del contrato.</a:t>
            </a:r>
          </a:p>
          <a:p>
            <a:pPr marL="0" indent="0" algn="just">
              <a:buNone/>
            </a:pPr>
            <a:r>
              <a:rPr lang="es-MX" sz="3400" b="1" dirty="0">
                <a:latin typeface="Century Gothic" panose="020B0502020202020204" pitchFamily="34" charset="0"/>
              </a:rPr>
              <a:t>5o</a:t>
            </a:r>
            <a:r>
              <a:rPr lang="es-MX" sz="3400" dirty="0">
                <a:latin typeface="Century Gothic" panose="020B0502020202020204" pitchFamily="34" charset="0"/>
              </a:rPr>
              <a:t>. Se adoptarán procedimientos que garanticen la pronta solución de las diferencias y controversias que con motivo de la celebración y ejecución del contrato se presenten.</a:t>
            </a:r>
          </a:p>
          <a:p>
            <a:pPr marL="0" indent="0">
              <a:buNone/>
            </a:pP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1363374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20000"/>
          </a:bodyPr>
          <a:lstStyle/>
          <a:p>
            <a:pPr marL="0" indent="0" algn="just">
              <a:buNone/>
            </a:pPr>
            <a:r>
              <a:rPr lang="es-CO" b="1" dirty="0">
                <a:latin typeface="Century Gothic" panose="020B0502020202020204" pitchFamily="34" charset="0"/>
              </a:rPr>
              <a:t>ARTÍCULO 26. DEL PRINCIPIO DE RESPONSABILIDAD.</a:t>
            </a:r>
            <a:r>
              <a:rPr lang="es-CO" dirty="0">
                <a:latin typeface="Century Gothic" panose="020B0502020202020204" pitchFamily="34" charset="0"/>
              </a:rPr>
              <a:t> En virtud de este principio:</a:t>
            </a:r>
          </a:p>
          <a:p>
            <a:pPr marL="0" indent="0" algn="just">
              <a:buNone/>
            </a:pPr>
            <a:r>
              <a:rPr lang="es-CO" dirty="0">
                <a:latin typeface="Century Gothic" panose="020B0502020202020204" pitchFamily="34" charset="0"/>
              </a:rPr>
              <a:t>1o. Los servidores públicos están obligados a buscar el cumplimiento de los fines de la contratación, a vigilar la correcta ejecución del objeto contratado y a proteger los derechos de la entidad, del contratista y de los terceros que puedan verse afectados por la ejecución del contrato.</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4553743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20000"/>
          </a:bodyPr>
          <a:lstStyle/>
          <a:p>
            <a:pPr marL="0" indent="0" algn="just">
              <a:buNone/>
            </a:pPr>
            <a:r>
              <a:rPr lang="es-CO" dirty="0">
                <a:latin typeface="Century Gothic" panose="020B0502020202020204" pitchFamily="34" charset="0"/>
              </a:rPr>
              <a:t>2o. Los servidores públicos responderán por sus actuaciones y omisiones antijurídicas y deberán indemnizar los daños que se causen por razón de ellas.</a:t>
            </a:r>
          </a:p>
          <a:p>
            <a:pPr marL="0" indent="0" algn="just">
              <a:buNone/>
            </a:pPr>
            <a:r>
              <a:rPr lang="es-CO" dirty="0">
                <a:latin typeface="Century Gothic" panose="020B0502020202020204" pitchFamily="34" charset="0"/>
              </a:rPr>
              <a:t>4o. Las actuaciones de los servidores públicos estarán presididas por las reglas sobre administración de bienes ajenos y por los mandatos y postulados que gobiernan una conducta ajustada a la ética y a la justicia.</a:t>
            </a:r>
          </a:p>
          <a:p>
            <a:pPr marL="0" indent="0">
              <a:buNone/>
            </a:pPr>
            <a:endParaRPr lang="es-CO" dirty="0"/>
          </a:p>
          <a:p>
            <a:pPr marL="0" indent="0">
              <a:buNone/>
            </a:pPr>
            <a:endParaRPr lang="es-ES" dirty="0"/>
          </a:p>
        </p:txBody>
      </p:sp>
    </p:spTree>
    <p:extLst>
      <p:ext uri="{BB962C8B-B14F-4D97-AF65-F5344CB8AC3E}">
        <p14:creationId xmlns:p14="http://schemas.microsoft.com/office/powerpoint/2010/main" val="1233914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CO" sz="3200" dirty="0">
                <a:latin typeface="Century Gothic" panose="020B0502020202020204" pitchFamily="34" charset="0"/>
              </a:rPr>
              <a:t>Régimen jurídico del Supervisor e Interventor del contrato</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lstStyle/>
          <a:p>
            <a:pPr marL="0" indent="0" algn="ctr">
              <a:buNone/>
            </a:pPr>
            <a:endParaRPr lang="es-CO" sz="4800" b="1" dirty="0">
              <a:latin typeface="Century Gothic" panose="020B0502020202020204" pitchFamily="34" charset="0"/>
            </a:endParaRPr>
          </a:p>
          <a:p>
            <a:pPr marL="0" indent="0" algn="ctr">
              <a:buNone/>
            </a:pPr>
            <a:r>
              <a:rPr lang="es-CO" sz="4800" b="1" dirty="0">
                <a:latin typeface="Century Gothic" panose="020B0502020202020204" pitchFamily="34" charset="0"/>
              </a:rPr>
              <a:t>REFLEXIONES INICIALES</a:t>
            </a:r>
          </a:p>
          <a:p>
            <a:pPr marL="0" indent="0">
              <a:buNone/>
            </a:pPr>
            <a:endParaRPr lang="es-ES" dirty="0"/>
          </a:p>
        </p:txBody>
      </p:sp>
    </p:spTree>
    <p:extLst>
      <p:ext uri="{BB962C8B-B14F-4D97-AF65-F5344CB8AC3E}">
        <p14:creationId xmlns:p14="http://schemas.microsoft.com/office/powerpoint/2010/main" val="7676797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sz="4000" dirty="0">
                <a:latin typeface="Century Gothic" panose="020B0502020202020204" pitchFamily="34" charset="0"/>
              </a:rPr>
              <a:t>8o. Los contratistas responderán y la entidad velará por la buena calidad del objeto contratado.</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7865213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lgn="just">
              <a:buNone/>
            </a:pPr>
            <a:r>
              <a:rPr lang="es-CO" sz="2700" b="1" dirty="0">
                <a:latin typeface="Century Gothic" panose="020B0502020202020204" pitchFamily="34" charset="0"/>
              </a:rPr>
              <a:t>ARTÍCULO 27. DE LA ECUACIÓN CONTRACTUAL.</a:t>
            </a:r>
            <a:r>
              <a:rPr lang="es-CO" sz="2700" dirty="0">
                <a:latin typeface="Century Gothic" panose="020B0502020202020204" pitchFamily="34" charset="0"/>
              </a:rPr>
              <a:t> En los contratos estatales se mantendrá la igualdad o equivalencia entre derechos y obligaciones </a:t>
            </a:r>
            <a:r>
              <a:rPr lang="es-CO" sz="2700" u="sng" dirty="0">
                <a:latin typeface="Century Gothic" panose="020B0502020202020204" pitchFamily="34" charset="0"/>
              </a:rPr>
              <a:t>surgidos al momento de proponer o de contratar</a:t>
            </a:r>
            <a:r>
              <a:rPr lang="es-CO" sz="2700" dirty="0">
                <a:latin typeface="Century Gothic" panose="020B0502020202020204" pitchFamily="34" charset="0"/>
              </a:rPr>
              <a:t>, según el caso. Si dicha igualdad o equivalencia se rompe por causas no imputables a quien resulte afectado, las partes adoptarán en el menor tiempo posible las medidas necesarias para su restablecimiento.</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750861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55000" lnSpcReduction="20000"/>
          </a:bodyPr>
          <a:lstStyle/>
          <a:p>
            <a:pPr marL="0" indent="0" algn="just">
              <a:buNone/>
            </a:pPr>
            <a:r>
              <a:rPr lang="es-CO" sz="4000" dirty="0">
                <a:latin typeface="Century Gothic" panose="020B0502020202020204" pitchFamily="34" charset="0"/>
              </a:rPr>
              <a:t>Para tales efectos, las partes suscribirán los acuerdos y pactos necesarios sobre cuantía, condiciones y forma de pago de gastos adicionales, </a:t>
            </a:r>
            <a:r>
              <a:rPr lang="es-CO" sz="4000" u="sng" dirty="0">
                <a:latin typeface="Century Gothic" panose="020B0502020202020204" pitchFamily="34" charset="0"/>
              </a:rPr>
              <a:t>reconocimiento de costos financieros e intereses</a:t>
            </a:r>
            <a:r>
              <a:rPr lang="es-CO" sz="4000" dirty="0">
                <a:latin typeface="Century Gothic" panose="020B0502020202020204" pitchFamily="34" charset="0"/>
              </a:rPr>
              <a:t>, si a ello hubiere lugar, ajustando la cancelación a las disponibilidades de la apropiación de que trata el numeral 14 del artículo </a:t>
            </a:r>
            <a:r>
              <a:rPr lang="es-CO" sz="4000" dirty="0">
                <a:latin typeface="Century Gothic" panose="020B0502020202020204" pitchFamily="34" charset="0"/>
                <a:hlinkClick r:id="rId3"/>
              </a:rPr>
              <a:t>25</a:t>
            </a:r>
            <a:r>
              <a:rPr lang="es-CO" sz="4000" dirty="0">
                <a:latin typeface="Century Gothic" panose="020B0502020202020204" pitchFamily="34" charset="0"/>
              </a:rPr>
              <a:t>. En todo caso, las entidades deberán adoptar las medidas necesarias que aseguren la efectividad de estos pagos y reconocimientos al contratista en la misma o en la siguiente vigencia de que se trate.</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7989528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20000"/>
          </a:bodyPr>
          <a:lstStyle/>
          <a:p>
            <a:pPr marL="0" indent="0" algn="just">
              <a:buNone/>
            </a:pPr>
            <a:r>
              <a:rPr lang="es-CO" b="1" dirty="0">
                <a:latin typeface="Century Gothic" panose="020B0502020202020204" pitchFamily="34" charset="0"/>
              </a:rPr>
              <a:t>ARTÍCULO 28. DE LA INTERPRETACIÓN DE LAS REGLAS CONTRACTUALES.</a:t>
            </a:r>
            <a:r>
              <a:rPr lang="es-CO" dirty="0">
                <a:latin typeface="Century Gothic" panose="020B0502020202020204" pitchFamily="34" charset="0"/>
              </a:rPr>
              <a:t> En la interpretación de las normas sobre contratos estatales, </a:t>
            </a:r>
            <a:r>
              <a:rPr lang="es-CO" u="sng" dirty="0">
                <a:latin typeface="Century Gothic" panose="020B0502020202020204" pitchFamily="34" charset="0"/>
              </a:rPr>
              <a:t>(…)</a:t>
            </a:r>
            <a:r>
              <a:rPr lang="es-CO" dirty="0">
                <a:latin typeface="Century Gothic" panose="020B0502020202020204" pitchFamily="34" charset="0"/>
              </a:rPr>
              <a:t> y en la de las cláusulas y estipulaciones de los contratos, se tendrá en consideración los fines y los principios de que trata esta ley, los mandatos de la buena fe y la igualdad y equilibrio entre prestaciones y derechos que caracteriza a los contratos conmutativos.</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8073911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buNone/>
            </a:pPr>
            <a:endParaRPr lang="es-CO" b="1" dirty="0">
              <a:latin typeface="Century Gothic" panose="020B0502020202020204" pitchFamily="34" charset="0"/>
            </a:endParaRPr>
          </a:p>
          <a:p>
            <a:pPr marL="0" indent="0" algn="ctr">
              <a:buNone/>
            </a:pPr>
            <a:r>
              <a:rPr lang="es-ES" sz="6000" b="1" dirty="0">
                <a:latin typeface="Century Gothic" panose="020B0502020202020204" pitchFamily="34" charset="0"/>
              </a:rPr>
              <a:t>FASE PRECONTRACTUAL</a:t>
            </a:r>
          </a:p>
        </p:txBody>
      </p:sp>
    </p:spTree>
    <p:extLst>
      <p:ext uri="{BB962C8B-B14F-4D97-AF65-F5344CB8AC3E}">
        <p14:creationId xmlns:p14="http://schemas.microsoft.com/office/powerpoint/2010/main" val="35199446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32500" lnSpcReduction="20000"/>
          </a:bodyPr>
          <a:lstStyle/>
          <a:p>
            <a:pPr marL="0" indent="0" algn="ctr">
              <a:buNone/>
            </a:pPr>
            <a:r>
              <a:rPr lang="es-ES" sz="5200" b="1" dirty="0">
                <a:latin typeface="Century Gothic" panose="020B0502020202020204" pitchFamily="34" charset="0"/>
              </a:rPr>
              <a:t>PRINCIPO DE PLANEACION</a:t>
            </a:r>
            <a:endParaRPr lang="es-CO" sz="5200" b="1" dirty="0">
              <a:latin typeface="Century Gothic" panose="020B0502020202020204" pitchFamily="34" charset="0"/>
            </a:endParaRPr>
          </a:p>
          <a:p>
            <a:pPr marL="0" indent="0" algn="ctr">
              <a:buNone/>
            </a:pPr>
            <a:r>
              <a:rPr lang="es-ES" sz="5200" b="1" dirty="0">
                <a:latin typeface="Century Gothic" panose="020B0502020202020204" pitchFamily="34" charset="0"/>
              </a:rPr>
              <a:t>DESARROLLA PPIO DE EFICACIA Y ECONOMIA</a:t>
            </a:r>
            <a:endParaRPr lang="es-CO" sz="5200" b="1" dirty="0">
              <a:latin typeface="Century Gothic" panose="020B0502020202020204" pitchFamily="34" charset="0"/>
            </a:endParaRPr>
          </a:p>
          <a:p>
            <a:pPr marL="0" indent="0" algn="just">
              <a:buNone/>
            </a:pPr>
            <a:r>
              <a:rPr lang="es-CO" sz="5200" dirty="0">
                <a:latin typeface="Century Gothic" panose="020B0502020202020204" pitchFamily="34" charset="0"/>
              </a:rPr>
              <a:t>Plan anual de adquisiciones Decreto 1082/15. Artículo 2.2.1.1.1.4.1. </a:t>
            </a:r>
            <a:r>
              <a:rPr lang="es-ES" sz="5200" dirty="0">
                <a:latin typeface="Century Gothic" panose="020B0502020202020204" pitchFamily="34" charset="0"/>
              </a:rPr>
              <a:t>Es una lista de bienes, obras y servicios que pretenden adquirir durante el año. En el Plan Anual de Adquisiciones, la Entidad Estatal debe señalar la necesidad y cuando conoce el bien, obra o servicio que satisface esa nece­sidad, e indicar el valor estimado del contrato, el tipo de recursos con cargo a los cuales la Entidad Estatal pagará el bien, obra o servicio, la modalidad de selección del contratista, y la fecha aproximada en la cual la Entidad Estatal iniciará el Proceso de Contratación. </a:t>
            </a:r>
          </a:p>
          <a:p>
            <a:pPr marL="0" indent="0" algn="just">
              <a:buNone/>
            </a:pPr>
            <a:endParaRPr lang="es-CO" sz="5200" dirty="0">
              <a:latin typeface="Century Gothic" panose="020B0502020202020204" pitchFamily="34" charset="0"/>
            </a:endParaRPr>
          </a:p>
          <a:p>
            <a:pPr marL="0" indent="0" algn="just">
              <a:buNone/>
            </a:pPr>
            <a:r>
              <a:rPr lang="es-ES" sz="5200" u="sng" dirty="0">
                <a:latin typeface="Century Gothic" panose="020B0502020202020204" pitchFamily="34" charset="0"/>
              </a:rPr>
              <a:t>(Deberá ser colgado en la página de Colombia compra eficiente a más tardar el último día hábil de mes de enero de cada año y debe ser actualizado en junio)</a:t>
            </a:r>
            <a:endParaRPr lang="es-CO" sz="5200"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7130537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32500" lnSpcReduction="20000"/>
          </a:bodyPr>
          <a:lstStyle/>
          <a:p>
            <a:pPr marL="0" indent="0" algn="ctr">
              <a:buNone/>
            </a:pPr>
            <a:r>
              <a:rPr lang="es-ES" sz="5200" dirty="0">
                <a:effectLst>
                  <a:outerShdw blurRad="38100" dist="38100" dir="2700000" algn="tl">
                    <a:srgbClr val="000000">
                      <a:alpha val="43137"/>
                    </a:srgbClr>
                  </a:outerShdw>
                </a:effectLst>
                <a:latin typeface="Century Gothic" panose="020B0502020202020204" pitchFamily="34" charset="0"/>
              </a:rPr>
              <a:t>ESTUDIOS PREVIOS</a:t>
            </a:r>
            <a:endParaRPr lang="es-CO" sz="5200" dirty="0">
              <a:effectLst>
                <a:outerShdw blurRad="38100" dist="38100" dir="2700000" algn="tl">
                  <a:srgbClr val="000000">
                    <a:alpha val="43137"/>
                  </a:srgbClr>
                </a:outerShdw>
              </a:effectLst>
              <a:latin typeface="Century Gothic" panose="020B0502020202020204" pitchFamily="34" charset="0"/>
            </a:endParaRPr>
          </a:p>
          <a:p>
            <a:pPr marL="0" indent="0" algn="just">
              <a:buNone/>
            </a:pPr>
            <a:r>
              <a:rPr lang="es-ES" sz="5200" dirty="0">
                <a:latin typeface="Century Gothic" panose="020B0502020202020204" pitchFamily="34" charset="0"/>
              </a:rPr>
              <a:t>Estudios y documentos previos. Los estudios y documentos previos son el soporte para elaborar el proyecto de pliegos, los pliegos de condiciones, y el contrato. Deben permanecer a disposición del público durante el desarrollo del Proceso de Contratación y contener los siguientes elementos, además de los indicados para cada modalidad de selección:</a:t>
            </a:r>
            <a:r>
              <a:rPr lang="es-CO" sz="5200" dirty="0">
                <a:latin typeface="Century Gothic" panose="020B0502020202020204" pitchFamily="34" charset="0"/>
              </a:rPr>
              <a:t> </a:t>
            </a:r>
            <a:r>
              <a:rPr lang="es-ES" sz="5200" dirty="0">
                <a:latin typeface="Century Gothic" panose="020B0502020202020204" pitchFamily="34" charset="0"/>
              </a:rPr>
              <a:t>  </a:t>
            </a:r>
          </a:p>
          <a:p>
            <a:pPr marL="0" indent="0" algn="just">
              <a:buNone/>
            </a:pPr>
            <a:endParaRPr lang="es-ES" sz="5200" dirty="0">
              <a:latin typeface="Century Gothic" panose="020B0502020202020204" pitchFamily="34" charset="0"/>
            </a:endParaRPr>
          </a:p>
          <a:p>
            <a:pPr marL="0" indent="0" algn="just">
              <a:buNone/>
            </a:pPr>
            <a:r>
              <a:rPr lang="es-ES" sz="5200" dirty="0">
                <a:latin typeface="Century Gothic" panose="020B0502020202020204" pitchFamily="34" charset="0"/>
              </a:rPr>
              <a:t>La </a:t>
            </a:r>
            <a:r>
              <a:rPr lang="es-ES" sz="5200" u="sng" dirty="0">
                <a:latin typeface="Century Gothic" panose="020B0502020202020204" pitchFamily="34" charset="0"/>
              </a:rPr>
              <a:t>descripción de la necesidad El objeto a contratar, con sus especificaciones, las autorizaciones, permisos y licencias requeridos para su ejecución</a:t>
            </a:r>
            <a:r>
              <a:rPr lang="es-ES" sz="5200" dirty="0">
                <a:latin typeface="Century Gothic" panose="020B0502020202020204" pitchFamily="34" charset="0"/>
              </a:rPr>
              <a:t>, La modalidad de selección del contratista y su justificación, incluyendo los funda­mentos jurídicos.   El valor estimado del contrato y la justificación del mismo.  Los criterios para seleccionar la oferta más favorable  El análisis de Riesgo y la forma de mitigarlo. </a:t>
            </a:r>
            <a:r>
              <a:rPr lang="es-ES" sz="5200" u="sng" dirty="0">
                <a:latin typeface="Century Gothic" panose="020B0502020202020204" pitchFamily="34" charset="0"/>
              </a:rPr>
              <a:t>Las garantías</a:t>
            </a:r>
            <a:r>
              <a:rPr lang="es-ES" sz="5200" dirty="0">
                <a:latin typeface="Century Gothic" panose="020B0502020202020204" pitchFamily="34" charset="0"/>
              </a:rPr>
              <a:t>.</a:t>
            </a:r>
            <a:r>
              <a:rPr lang="es-CO" sz="5200" dirty="0">
                <a:latin typeface="Century Gothic" panose="020B0502020202020204" pitchFamily="34" charset="0"/>
              </a:rPr>
              <a:t> </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9198031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just">
              <a:buNone/>
            </a:pPr>
            <a:r>
              <a:rPr lang="es-CO" sz="3700" dirty="0">
                <a:latin typeface="Century Gothic" panose="020B0502020202020204" pitchFamily="34" charset="0"/>
              </a:rPr>
              <a:t>Según el CE, S3 </a:t>
            </a:r>
            <a:r>
              <a:rPr lang="es-CO" sz="3700" dirty="0" err="1">
                <a:latin typeface="Century Gothic" panose="020B0502020202020204" pitchFamily="34" charset="0"/>
              </a:rPr>
              <a:t>Exp</a:t>
            </a:r>
            <a:r>
              <a:rPr lang="es-CO" sz="3700" dirty="0">
                <a:latin typeface="Century Gothic" panose="020B0502020202020204" pitchFamily="34" charset="0"/>
              </a:rPr>
              <a:t>., 34778 CP Hernán Andrade, </a:t>
            </a:r>
            <a:r>
              <a:rPr lang="es-CO" sz="3700" i="1" dirty="0">
                <a:latin typeface="Century Gothic" panose="020B0502020202020204" pitchFamily="34" charset="0"/>
              </a:rPr>
              <a:t>“[…] el pliego de condiciones contiene un acto reglado y reglamentario del procedimiento de contratación estatal, el cual constituye el compendio de los términos y condiciones para las diversas actuaciones dentro del citado procedimiento, como son la presentación de las ofertas la evaluación y calificación de las propuestas y la adjudicación del contrato o declaratoria de desierta de la convocatoria, a la vez que define las reglas del contrato respectivo. </a:t>
            </a:r>
            <a:endParaRPr lang="es-CO" sz="3700"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1858625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buNone/>
            </a:pPr>
            <a:endParaRPr lang="es-CO" b="1" dirty="0">
              <a:latin typeface="Century Gothic" panose="020B0502020202020204" pitchFamily="34" charset="0"/>
            </a:endParaRPr>
          </a:p>
          <a:p>
            <a:pPr marL="0" indent="0">
              <a:buNone/>
            </a:pPr>
            <a:endParaRPr lang="es-ES" dirty="0"/>
          </a:p>
        </p:txBody>
      </p:sp>
      <p:graphicFrame>
        <p:nvGraphicFramePr>
          <p:cNvPr id="5" name="Marcador de contenido 3"/>
          <p:cNvGraphicFramePr>
            <a:graphicFrameLocks/>
          </p:cNvGraphicFramePr>
          <p:nvPr>
            <p:extLst>
              <p:ext uri="{D42A27DB-BD31-4B8C-83A1-F6EECF244321}">
                <p14:modId xmlns:p14="http://schemas.microsoft.com/office/powerpoint/2010/main" val="69353992"/>
              </p:ext>
            </p:extLst>
          </p:nvPr>
        </p:nvGraphicFramePr>
        <p:xfrm>
          <a:off x="457200" y="2489199"/>
          <a:ext cx="8596312" cy="36211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94907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buNone/>
            </a:pPr>
            <a:endParaRPr lang="es-CO" b="1" dirty="0">
              <a:latin typeface="Century Gothic" panose="020B0502020202020204" pitchFamily="34" charset="0"/>
            </a:endParaRPr>
          </a:p>
          <a:p>
            <a:pPr marL="0" indent="0">
              <a:buNone/>
            </a:pPr>
            <a:endParaRPr lang="es-ES" dirty="0"/>
          </a:p>
        </p:txBody>
      </p:sp>
      <p:graphicFrame>
        <p:nvGraphicFramePr>
          <p:cNvPr id="6" name="Marcador de contenido 3"/>
          <p:cNvGraphicFramePr>
            <a:graphicFrameLocks/>
          </p:cNvGraphicFramePr>
          <p:nvPr>
            <p:extLst>
              <p:ext uri="{D42A27DB-BD31-4B8C-83A1-F6EECF244321}">
                <p14:modId xmlns:p14="http://schemas.microsoft.com/office/powerpoint/2010/main" val="797621196"/>
              </p:ext>
            </p:extLst>
          </p:nvPr>
        </p:nvGraphicFramePr>
        <p:xfrm>
          <a:off x="677863" y="2420888"/>
          <a:ext cx="8142609" cy="36211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615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CO" sz="3200" dirty="0">
                <a:latin typeface="Century Gothic" panose="020B0502020202020204" pitchFamily="34" charset="0"/>
              </a:rPr>
              <a:t>Régimen jurídico del Supervisor e Interventor del contrato</a:t>
            </a:r>
            <a:endParaRPr lang="es-ES" sz="3200" b="1" dirty="0">
              <a:latin typeface="Century Gothic" panose="020B0502020202020204" pitchFamily="34" charset="0"/>
            </a:endParaRPr>
          </a:p>
        </p:txBody>
      </p:sp>
      <p:sp>
        <p:nvSpPr>
          <p:cNvPr id="3" name="2 Marcador de contenido"/>
          <p:cNvSpPr>
            <a:spLocks noGrp="1"/>
          </p:cNvSpPr>
          <p:nvPr>
            <p:ph idx="1"/>
          </p:nvPr>
        </p:nvSpPr>
        <p:spPr>
          <a:xfrm>
            <a:off x="457200" y="2852936"/>
            <a:ext cx="8229600" cy="3273227"/>
          </a:xfrm>
        </p:spPr>
        <p:txBody>
          <a:bodyPr>
            <a:normAutofit fontScale="92500" lnSpcReduction="20000"/>
          </a:bodyPr>
          <a:lstStyle/>
          <a:p>
            <a:pPr marL="0" indent="0" algn="ctr">
              <a:buNone/>
            </a:pPr>
            <a:r>
              <a:rPr lang="es-CO" sz="4800" dirty="0">
                <a:latin typeface="Century Gothic" panose="020B0502020202020204" pitchFamily="34" charset="0"/>
              </a:rPr>
              <a:t>I Panorama actual</a:t>
            </a:r>
          </a:p>
          <a:p>
            <a:pPr marL="0" indent="0" algn="ctr">
              <a:buNone/>
            </a:pPr>
            <a:r>
              <a:rPr lang="es-MX" sz="4800" dirty="0">
                <a:latin typeface="Century Gothic" panose="020B0502020202020204" pitchFamily="34" charset="0"/>
              </a:rPr>
              <a:t>II El Principio de Planeación</a:t>
            </a:r>
          </a:p>
          <a:p>
            <a:pPr marL="0" indent="0" algn="ctr">
              <a:buNone/>
            </a:pPr>
            <a:r>
              <a:rPr lang="es-CO" sz="4800" dirty="0">
                <a:latin typeface="Century Gothic" panose="020B0502020202020204" pitchFamily="34" charset="0"/>
              </a:rPr>
              <a:t>II Régimen jurídico del Supervisor e Interventor del contrato.</a:t>
            </a:r>
          </a:p>
          <a:p>
            <a:pPr marL="0" indent="0" algn="ctr">
              <a:buNone/>
            </a:pPr>
            <a:endParaRPr lang="es-ES" dirty="0"/>
          </a:p>
        </p:txBody>
      </p:sp>
    </p:spTree>
    <p:extLst>
      <p:ext uri="{BB962C8B-B14F-4D97-AF65-F5344CB8AC3E}">
        <p14:creationId xmlns:p14="http://schemas.microsoft.com/office/powerpoint/2010/main" val="13426838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 </a:t>
            </a:r>
            <a:endParaRPr lang="es-ES" dirty="0"/>
          </a:p>
        </p:txBody>
      </p:sp>
      <p:sp>
        <p:nvSpPr>
          <p:cNvPr id="3" name="2 Marcador de contenido"/>
          <p:cNvSpPr>
            <a:spLocks noGrp="1"/>
          </p:cNvSpPr>
          <p:nvPr>
            <p:ph idx="1"/>
          </p:nvPr>
        </p:nvSpPr>
        <p:spPr>
          <a:xfrm>
            <a:off x="457200" y="2852936"/>
            <a:ext cx="8229600" cy="3273227"/>
          </a:xfrm>
        </p:spPr>
        <p:txBody>
          <a:bodyPr>
            <a:normAutofit fontScale="92500" lnSpcReduction="10000"/>
          </a:bodyPr>
          <a:lstStyle/>
          <a:p>
            <a:pPr marL="0" indent="0">
              <a:buNone/>
            </a:pPr>
            <a:r>
              <a:rPr lang="es-CO" dirty="0">
                <a:latin typeface="Century Gothic" panose="020B0502020202020204" pitchFamily="34" charset="0"/>
              </a:rPr>
              <a:t>Acto AA de apertura.</a:t>
            </a:r>
          </a:p>
          <a:p>
            <a:pPr marL="0" indent="0">
              <a:buNone/>
            </a:pPr>
            <a:r>
              <a:rPr lang="es-CO" dirty="0">
                <a:latin typeface="Century Gothic" panose="020B0502020202020204" pitchFamily="34" charset="0"/>
              </a:rPr>
              <a:t>Observaciones, actas de aclaración, riesgos. </a:t>
            </a:r>
          </a:p>
          <a:p>
            <a:pPr marL="0" indent="0">
              <a:buNone/>
            </a:pPr>
            <a:r>
              <a:rPr lang="es-CO" dirty="0">
                <a:latin typeface="Century Gothic" panose="020B0502020202020204" pitchFamily="34" charset="0"/>
              </a:rPr>
              <a:t>Acta de cierre.</a:t>
            </a:r>
          </a:p>
          <a:p>
            <a:pPr marL="0" indent="0">
              <a:buNone/>
            </a:pPr>
            <a:r>
              <a:rPr lang="es-CO" dirty="0">
                <a:latin typeface="Century Gothic" panose="020B0502020202020204" pitchFamily="34" charset="0"/>
              </a:rPr>
              <a:t>Presentación de ofertas, evaluación, informe, traslado, informe final, adjudicación.</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2023257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20000"/>
          </a:bodyPr>
          <a:lstStyle/>
          <a:p>
            <a:pPr marL="0" indent="0" algn="ctr">
              <a:buNone/>
            </a:pPr>
            <a:r>
              <a:rPr lang="es-CO" sz="2400" b="1" dirty="0">
                <a:latin typeface="Century Gothic" panose="020B0502020202020204" pitchFamily="34" charset="0"/>
              </a:rPr>
              <a:t>EL CONTRATO ESTATAL</a:t>
            </a:r>
          </a:p>
          <a:p>
            <a:pPr marL="0" indent="0" algn="just">
              <a:buNone/>
            </a:pPr>
            <a:r>
              <a:rPr lang="es-ES" dirty="0">
                <a:latin typeface="Century Gothic" panose="020B0502020202020204" pitchFamily="34" charset="0"/>
              </a:rPr>
              <a:t>Son contratos estatales todos los actos jurídicos generadores de obligaciones que celebren las entidades a que se refiere el presente estatuto, </a:t>
            </a:r>
            <a:r>
              <a:rPr lang="es-ES" u="sng" dirty="0">
                <a:effectLst>
                  <a:outerShdw blurRad="38100" dist="38100" dir="2700000" algn="tl">
                    <a:srgbClr val="000000">
                      <a:alpha val="43137"/>
                    </a:srgbClr>
                  </a:outerShdw>
                </a:effectLst>
                <a:latin typeface="Century Gothic" panose="020B0502020202020204" pitchFamily="34" charset="0"/>
              </a:rPr>
              <a:t>previstos en el derecho privado o en disposiciones especiales, o derivados del ejercicio de la autonomía de la voluntad, así como los que, a título enunciativo</a:t>
            </a:r>
            <a:r>
              <a:rPr lang="es-ES" dirty="0">
                <a:latin typeface="Century Gothic" panose="020B0502020202020204" pitchFamily="34" charset="0"/>
              </a:rPr>
              <a:t>, se definen a continuación:</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2494895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buNone/>
            </a:pPr>
            <a:endParaRPr lang="es-CO" b="1" dirty="0">
              <a:latin typeface="Century Gothic" panose="020B0502020202020204" pitchFamily="34" charset="0"/>
            </a:endParaRPr>
          </a:p>
          <a:p>
            <a:pPr marL="0" indent="0">
              <a:buNone/>
            </a:pPr>
            <a:endParaRPr lang="es-ES" dirty="0"/>
          </a:p>
        </p:txBody>
      </p:sp>
      <p:graphicFrame>
        <p:nvGraphicFramePr>
          <p:cNvPr id="5" name="Marcador de contenido 3"/>
          <p:cNvGraphicFramePr>
            <a:graphicFrameLocks/>
          </p:cNvGraphicFramePr>
          <p:nvPr>
            <p:extLst>
              <p:ext uri="{D42A27DB-BD31-4B8C-83A1-F6EECF244321}">
                <p14:modId xmlns:p14="http://schemas.microsoft.com/office/powerpoint/2010/main" val="1425825264"/>
              </p:ext>
            </p:extLst>
          </p:nvPr>
        </p:nvGraphicFramePr>
        <p:xfrm>
          <a:off x="677863" y="2420888"/>
          <a:ext cx="8142609" cy="39517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43777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20000"/>
          </a:bodyPr>
          <a:lstStyle/>
          <a:p>
            <a:pPr marL="0" indent="0" algn="ctr">
              <a:buNone/>
            </a:pPr>
            <a:r>
              <a:rPr lang="es-CO" sz="3300" dirty="0">
                <a:latin typeface="Century Gothic" panose="020B0502020202020204" pitchFamily="34" charset="0"/>
              </a:rPr>
              <a:t>Ejecución la regla general= derecho privado.</a:t>
            </a:r>
          </a:p>
          <a:p>
            <a:pPr marL="0" indent="0" algn="just">
              <a:buNone/>
            </a:pPr>
            <a:endParaRPr lang="es-CO" sz="3300" dirty="0">
              <a:latin typeface="Century Gothic" panose="020B0502020202020204" pitchFamily="34" charset="0"/>
            </a:endParaRPr>
          </a:p>
          <a:p>
            <a:pPr marL="0" indent="0" algn="just">
              <a:buNone/>
            </a:pPr>
            <a:r>
              <a:rPr lang="es-CO" sz="3300" dirty="0">
                <a:latin typeface="Century Gothic" panose="020B0502020202020204" pitchFamily="34" charset="0"/>
              </a:rPr>
              <a:t>Excepciones: perfeccionamiento, ejecución y legalización; clausulas excepcionales; ecuación financiera y económica; silencio administrativo positivo; tasa de interés art 4, numeral 8 inciso segundo, </a:t>
            </a:r>
            <a:r>
              <a:rPr lang="es-CO" sz="3300" u="sng" dirty="0">
                <a:latin typeface="Century Gothic" panose="020B0502020202020204" pitchFamily="34" charset="0"/>
              </a:rPr>
              <a:t>doble del</a:t>
            </a:r>
            <a:r>
              <a:rPr lang="es-CO" sz="3300" dirty="0">
                <a:latin typeface="Century Gothic" panose="020B0502020202020204" pitchFamily="34" charset="0"/>
              </a:rPr>
              <a:t> interés legal; liquidación.</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2240526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10000"/>
          </a:bodyPr>
          <a:lstStyle/>
          <a:p>
            <a:pPr marL="0" indent="0" algn="just">
              <a:buNone/>
            </a:pPr>
            <a:r>
              <a:rPr lang="es-CO" sz="2400" dirty="0">
                <a:latin typeface="Century Gothic" panose="020B0502020202020204" pitchFamily="34" charset="0"/>
              </a:rPr>
              <a:t>Antes de 2011, no existía norma especifica sobre el tema, salvo los artículos 4o. DE LOS DERECHOS Y DEBERES DE LAS ENTIDADES ESTATALES</a:t>
            </a:r>
            <a:r>
              <a:rPr lang="es-CO" sz="2400" b="1" dirty="0">
                <a:latin typeface="Century Gothic" panose="020B0502020202020204" pitchFamily="34" charset="0"/>
              </a:rPr>
              <a:t>.</a:t>
            </a:r>
            <a:r>
              <a:rPr lang="es-CO" sz="2400" dirty="0">
                <a:latin typeface="Century Gothic" panose="020B0502020202020204" pitchFamily="34" charset="0"/>
              </a:rPr>
              <a:t> Para la consecución de los fines de que trata el artículo anterior, las entidades estatales: </a:t>
            </a:r>
            <a:r>
              <a:rPr lang="es-CO" sz="2400" b="1" dirty="0">
                <a:latin typeface="Century Gothic" panose="020B0502020202020204" pitchFamily="34" charset="0"/>
              </a:rPr>
              <a:t>1o</a:t>
            </a:r>
            <a:r>
              <a:rPr lang="es-CO" sz="2400" dirty="0">
                <a:latin typeface="Century Gothic" panose="020B0502020202020204" pitchFamily="34" charset="0"/>
              </a:rPr>
              <a:t>. Exigirán del contratista la ejecución idónea y oportuna del objeto contratado. Igual exigencia podrán hacer al garante. </a:t>
            </a:r>
            <a:r>
              <a:rPr lang="es-CO" sz="2400" b="1" dirty="0">
                <a:latin typeface="Century Gothic" panose="020B0502020202020204" pitchFamily="34" charset="0"/>
              </a:rPr>
              <a:t>2o</a:t>
            </a:r>
            <a:r>
              <a:rPr lang="es-CO" sz="2400" dirty="0">
                <a:latin typeface="Century Gothic" panose="020B0502020202020204" pitchFamily="34" charset="0"/>
              </a:rPr>
              <a:t>. Adelantarán las gestiones necesarias para el reconocimiento y cobro de las sanciones pecuniarias y garantías a que hubiere lugar. </a:t>
            </a:r>
            <a:r>
              <a:rPr lang="es-CO" sz="2400" b="1" dirty="0">
                <a:latin typeface="Century Gothic" panose="020B0502020202020204" pitchFamily="34" charset="0"/>
              </a:rPr>
              <a:t>3o</a:t>
            </a:r>
            <a:r>
              <a:rPr lang="es-CO" sz="2400" dirty="0">
                <a:latin typeface="Century Gothic" panose="020B0502020202020204" pitchFamily="34" charset="0"/>
              </a:rPr>
              <a:t>. Solicitarán la actualización o la revisión de los precios cuando se produzcan fenómenos que alteren en su contra el equilibrio económico o financiero del contrato. </a:t>
            </a:r>
          </a:p>
          <a:p>
            <a:pPr marL="0" indent="0">
              <a:buNone/>
            </a:pPr>
            <a:endParaRPr lang="es-ES" dirty="0"/>
          </a:p>
        </p:txBody>
      </p:sp>
    </p:spTree>
    <p:extLst>
      <p:ext uri="{BB962C8B-B14F-4D97-AF65-F5344CB8AC3E}">
        <p14:creationId xmlns:p14="http://schemas.microsoft.com/office/powerpoint/2010/main" val="25658320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32500" lnSpcReduction="20000"/>
          </a:bodyPr>
          <a:lstStyle/>
          <a:p>
            <a:pPr marL="0" indent="0" algn="just">
              <a:buNone/>
            </a:pPr>
            <a:r>
              <a:rPr lang="es-CO" sz="4900" b="1" dirty="0"/>
              <a:t>4o</a:t>
            </a:r>
            <a:r>
              <a:rPr lang="es-CO" sz="4900" dirty="0"/>
              <a:t>. Adelantarán revisiones periódicas de las obras ejecutadas, servicios prestados o bienes </a:t>
            </a:r>
            <a:r>
              <a:rPr lang="es-CO" sz="4900" dirty="0" err="1"/>
              <a:t>sumistrados</a:t>
            </a:r>
            <a:r>
              <a:rPr lang="es-CO" sz="4900" dirty="0"/>
              <a:t>, para verificar que ellos cumplan con las condiciones de calidad ofrecidas por los contratistas, y promoverán las acciones de responsabilidad contra éstos y sus garantes cuando dichas condiciones no se cumplan. Las revisiones periódicas a que se refiere el presente numeral deberán llevarse a cabo por lo menos una vez cada seis (6) meses durante el término de vigencia de las garantías. </a:t>
            </a:r>
            <a:r>
              <a:rPr lang="es-CO" sz="4900" b="1" dirty="0"/>
              <a:t>5o.</a:t>
            </a:r>
            <a:r>
              <a:rPr lang="es-CO" sz="4900" dirty="0"/>
              <a:t> Exigirán que la calidad de los bienes y servicios adquiridos por las entidades estatales se ajuste a los requisitos mínimos previstos en las normas técnicas obligatorias, sin perjuicio de la facultad de exigir que tales bienes o servicios cumplan con las normas técnicas colombianas o, en su defecto, con normas internacionales elaboradas por organismos reconocidos a nivel mundial o con normas extranjeras aceptadas en los acuerdos internacionales suscritos por Colombia. </a:t>
            </a:r>
            <a:r>
              <a:rPr lang="es-CO" sz="4900" b="1" dirty="0"/>
              <a:t>6o</a:t>
            </a:r>
            <a:r>
              <a:rPr lang="es-CO" sz="4900" dirty="0"/>
              <a:t>. Adelantarán las acciones conducentes a obtener la indemnización de los daños que sufran en desarrollo o con ocasión del contrato celebrado. </a:t>
            </a:r>
            <a:r>
              <a:rPr lang="es-CO" sz="4900" b="1" dirty="0"/>
              <a:t>8o</a:t>
            </a:r>
            <a:r>
              <a:rPr lang="es-CO" sz="4900" dirty="0"/>
              <a:t>. Adoptarán las medidas necesarias para mantener durante el desarrollo y ejecución del contrato las condiciones técnicas, económicas y financieras </a:t>
            </a:r>
            <a:r>
              <a:rPr lang="es-CO" sz="4900" i="1" dirty="0"/>
              <a:t>existentes al momento de proponer en los casos en que se hubiere realizado licitación, o de contratar en los casos de contratación directa</a:t>
            </a:r>
            <a:r>
              <a:rPr lang="es-CO" sz="4900" dirty="0"/>
              <a:t>.</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4507473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MX" dirty="0">
                <a:latin typeface="Century Gothic" panose="020B0502020202020204" pitchFamily="34" charset="0"/>
              </a:rPr>
              <a:t>9o. Actuarán de tal modo que por causas a ellas imputables, no sobrevenga una mayor onerosidad en el cumplimiento de las obligaciones a cargo del contratista. Con este fin, en el menor tiempo posible, corregirán los desajustes que pudieren presentarse y acordarán los mecanismos y procedimientos pertinentes para precaver o solucionar rápida y eficazmente las diferencias o situaciones litigiosas que llegaren a presentarse.</a:t>
            </a: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469153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10000"/>
          </a:bodyPr>
          <a:lstStyle/>
          <a:p>
            <a:pPr marL="0" indent="0" algn="just">
              <a:buNone/>
            </a:pPr>
            <a:r>
              <a:rPr lang="es-CO" dirty="0">
                <a:latin typeface="Century Gothic" panose="020B0502020202020204" pitchFamily="34" charset="0"/>
              </a:rPr>
              <a:t>Ley 1474 de 2011, art 83. </a:t>
            </a:r>
            <a:r>
              <a:rPr lang="es-MX" dirty="0">
                <a:latin typeface="Century Gothic" panose="020B0502020202020204" pitchFamily="34" charset="0"/>
              </a:rPr>
              <a:t>Con el fin de proteger la moralidad administrativa, de prevenir la ocurrencia de actos de corrupción y de tutelar la transparencia de la actividad contractual, las entidades públicas </a:t>
            </a:r>
            <a:r>
              <a:rPr lang="es-MX" u="sng" dirty="0">
                <a:effectLst>
                  <a:outerShdw blurRad="38100" dist="38100" dir="2700000" algn="tl">
                    <a:srgbClr val="000000">
                      <a:alpha val="43137"/>
                    </a:srgbClr>
                  </a:outerShdw>
                </a:effectLst>
                <a:latin typeface="Century Gothic" panose="020B0502020202020204" pitchFamily="34" charset="0"/>
              </a:rPr>
              <a:t>están obligadas a vigilar permanentemente la correcta ejecución del objeto contratado </a:t>
            </a:r>
            <a:r>
              <a:rPr lang="es-MX" dirty="0">
                <a:latin typeface="Century Gothic" panose="020B0502020202020204" pitchFamily="34" charset="0"/>
              </a:rPr>
              <a:t>a través de un supervisor o un interventor, según corresponda.</a:t>
            </a: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092839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CO" dirty="0">
                <a:latin typeface="Century Gothic" panose="020B0502020202020204" pitchFamily="34" charset="0"/>
              </a:rPr>
              <a:t>Ley 1474 de 2011, art 83. definición legal de </a:t>
            </a:r>
            <a:r>
              <a:rPr lang="es-ES" dirty="0">
                <a:latin typeface="Century Gothic" panose="020B0502020202020204" pitchFamily="34" charset="0"/>
              </a:rPr>
              <a:t>la </a:t>
            </a:r>
            <a:r>
              <a:rPr lang="es-ES" b="1" dirty="0">
                <a:latin typeface="Century Gothic" panose="020B0502020202020204" pitchFamily="34" charset="0"/>
              </a:rPr>
              <a:t>supervisión </a:t>
            </a:r>
            <a:r>
              <a:rPr lang="es-ES" dirty="0">
                <a:latin typeface="Century Gothic" panose="020B0502020202020204" pitchFamily="34" charset="0"/>
              </a:rPr>
              <a:t>que consistirá en el seguimiento </a:t>
            </a:r>
            <a:r>
              <a:rPr lang="es-ES" u="sng" dirty="0">
                <a:latin typeface="Century Gothic" panose="020B0502020202020204" pitchFamily="34" charset="0"/>
              </a:rPr>
              <a:t>técnico, administrativo, financiero, contable, y jurídico </a:t>
            </a:r>
            <a:r>
              <a:rPr lang="es-ES" dirty="0">
                <a:latin typeface="Century Gothic" panose="020B0502020202020204" pitchFamily="34" charset="0"/>
              </a:rPr>
              <a:t>que sobre el cumplimiento del objeto del contrato, </a:t>
            </a:r>
            <a:r>
              <a:rPr lang="es-ES" u="sng" dirty="0">
                <a:latin typeface="Century Gothic" panose="020B0502020202020204" pitchFamily="34" charset="0"/>
              </a:rPr>
              <a:t>es ejercida por la misma entidad estatal cuando no requieren conocimientos especializados.</a:t>
            </a:r>
            <a:r>
              <a:rPr lang="es-ES" dirty="0">
                <a:latin typeface="Century Gothic" panose="020B0502020202020204" pitchFamily="34" charset="0"/>
              </a:rPr>
              <a:t> Para la supervisión, la Entidad estatal podrá contratar personal de apoyo, a través de los contratos de prestación de servicios que sean requeridos.</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2411127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just">
              <a:buNone/>
            </a:pPr>
            <a:r>
              <a:rPr lang="es-CO" dirty="0">
                <a:latin typeface="Century Gothic" panose="020B0502020202020204" pitchFamily="34" charset="0"/>
              </a:rPr>
              <a:t>Ley 1474 de 2011, art 83. definición legal de l</a:t>
            </a:r>
            <a:r>
              <a:rPr lang="es-ES" dirty="0">
                <a:latin typeface="Century Gothic" panose="020B0502020202020204" pitchFamily="34" charset="0"/>
              </a:rPr>
              <a:t>a </a:t>
            </a:r>
            <a:r>
              <a:rPr lang="es-ES" b="1" u="sng" dirty="0">
                <a:latin typeface="Century Gothic" panose="020B0502020202020204" pitchFamily="34" charset="0"/>
              </a:rPr>
              <a:t>interventoría</a:t>
            </a:r>
            <a:r>
              <a:rPr lang="es-ES" dirty="0">
                <a:latin typeface="Century Gothic" panose="020B0502020202020204" pitchFamily="34" charset="0"/>
              </a:rPr>
              <a:t> que consistirá en el </a:t>
            </a:r>
            <a:r>
              <a:rPr lang="es-ES" u="sng" dirty="0">
                <a:latin typeface="Century Gothic" panose="020B0502020202020204" pitchFamily="34" charset="0"/>
              </a:rPr>
              <a:t>seguimiento técnico </a:t>
            </a:r>
            <a:r>
              <a:rPr lang="es-ES" dirty="0">
                <a:latin typeface="Century Gothic" panose="020B0502020202020204" pitchFamily="34" charset="0"/>
              </a:rPr>
              <a:t>que sobre el cumplimiento del contrato realice una persona natural o jurídica contratada para tal fin por la Entidad Estatal, </a:t>
            </a:r>
            <a:r>
              <a:rPr lang="es-ES" u="sng" dirty="0">
                <a:latin typeface="Century Gothic" panose="020B0502020202020204" pitchFamily="34" charset="0"/>
              </a:rPr>
              <a:t>cuando el seguimiento del contrato suponga </a:t>
            </a:r>
            <a:r>
              <a:rPr lang="es-ES" b="1" u="sng" dirty="0">
                <a:effectLst>
                  <a:outerShdw blurRad="38100" dist="38100" dir="2700000" algn="tl">
                    <a:srgbClr val="000000">
                      <a:alpha val="43137"/>
                    </a:srgbClr>
                  </a:outerShdw>
                </a:effectLst>
                <a:latin typeface="Century Gothic" panose="020B0502020202020204" pitchFamily="34" charset="0"/>
              </a:rPr>
              <a:t>conocimiento especializado </a:t>
            </a:r>
            <a:r>
              <a:rPr lang="es-ES" u="sng" dirty="0">
                <a:latin typeface="Century Gothic" panose="020B0502020202020204" pitchFamily="34" charset="0"/>
              </a:rPr>
              <a:t>en la materia, o cuando la complejidad o la extensión del mismo lo justifiquen</a:t>
            </a:r>
            <a:r>
              <a:rPr lang="es-ES" dirty="0">
                <a:latin typeface="Century Gothic" panose="020B0502020202020204" pitchFamily="34" charset="0"/>
              </a:rPr>
              <a:t>. </a:t>
            </a:r>
          </a:p>
          <a:p>
            <a:pPr marL="0" indent="0" algn="just">
              <a:buNone/>
            </a:pPr>
            <a:r>
              <a:rPr lang="es-ES" dirty="0">
                <a:latin typeface="Century Gothic" panose="020B0502020202020204" pitchFamily="34" charset="0"/>
              </a:rPr>
              <a:t>No obstante, lo anterior cuando la entidad lo encuentre justificado y acorde a la naturaleza del contrato principal, podrá contratar el seguimiento administrativo, técnico, financiero, contable, jurídico del objeto o contrato dentro de la interventoría.</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237060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CO" sz="2800" dirty="0">
                <a:latin typeface="Century Gothic" panose="020B0502020202020204" pitchFamily="34" charset="0"/>
              </a:rPr>
              <a:t>Régimen jurídico del Supervisor e Interventor del contrato</a:t>
            </a:r>
            <a:endParaRPr lang="es-ES" sz="2800"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ctr">
              <a:buNone/>
            </a:pPr>
            <a:r>
              <a:rPr lang="es-ES" b="1" dirty="0">
                <a:latin typeface="Century Gothic" panose="020B0502020202020204" pitchFamily="34" charset="0"/>
              </a:rPr>
              <a:t>OBJETIVOS</a:t>
            </a:r>
            <a:endParaRPr lang="es-CO" b="1" dirty="0">
              <a:latin typeface="Century Gothic" panose="020B0502020202020204" pitchFamily="34" charset="0"/>
            </a:endParaRPr>
          </a:p>
          <a:p>
            <a:pPr marL="0" indent="0" algn="just">
              <a:buNone/>
            </a:pPr>
            <a:r>
              <a:rPr lang="es-ES" dirty="0">
                <a:latin typeface="Century Gothic" panose="020B0502020202020204" pitchFamily="34" charset="0"/>
              </a:rPr>
              <a:t>Determinar los principios constitucionales más relevantes aplicables a la contratación administrativa</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Analizar el régimen de la contratación estatal.</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Aplicar los conceptos fundamentales de la contratación estatal.</a:t>
            </a:r>
            <a:endParaRPr lang="es-CO" dirty="0">
              <a:latin typeface="Century Gothic" panose="020B0502020202020204" pitchFamily="34" charset="0"/>
            </a:endParaRPr>
          </a:p>
          <a:p>
            <a:pPr marL="0" indent="0" algn="just">
              <a:buNone/>
            </a:pPr>
            <a:r>
              <a:rPr lang="es-ES" dirty="0">
                <a:latin typeface="Century Gothic" panose="020B0502020202020204" pitchFamily="34" charset="0"/>
              </a:rPr>
              <a:t>Conocer los aspectos legales del proceso de supervisión y </a:t>
            </a:r>
            <a:r>
              <a:rPr lang="es-ES" dirty="0" err="1">
                <a:latin typeface="Century Gothic" panose="020B0502020202020204" pitchFamily="34" charset="0"/>
              </a:rPr>
              <a:t>liquidacion</a:t>
            </a:r>
            <a:r>
              <a:rPr lang="es-ES" dirty="0">
                <a:latin typeface="Century Gothic" panose="020B0502020202020204" pitchFamily="34" charset="0"/>
              </a:rPr>
              <a:t>. Pliegos tipo y </a:t>
            </a:r>
            <a:r>
              <a:rPr lang="es-ES" dirty="0" err="1">
                <a:latin typeface="Century Gothic" panose="020B0502020202020204" pitchFamily="34" charset="0"/>
              </a:rPr>
              <a:t>Secop</a:t>
            </a:r>
            <a:r>
              <a:rPr lang="es-ES" dirty="0">
                <a:latin typeface="Century Gothic" panose="020B0502020202020204" pitchFamily="34" charset="0"/>
              </a:rPr>
              <a:t> II</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0011798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CO" dirty="0">
                <a:latin typeface="Century Gothic" panose="020B0502020202020204" pitchFamily="34" charset="0"/>
              </a:rPr>
              <a:t>Ley 1474 de 2011, art 83. </a:t>
            </a:r>
            <a:r>
              <a:rPr lang="es-MX" dirty="0">
                <a:latin typeface="Century Gothic" panose="020B0502020202020204" pitchFamily="34" charset="0"/>
              </a:rPr>
              <a:t>Por regla general, no serán concurrentes en relación con un mismo contrato, las funciones de supervisión e interventoría. Sin embargo, la entidad puede dividir la vigilancia del contrato principal, caso en el cual en el contrato respectivo de interventoría, se deberán indicar las actividades técnicas a cargo del interventor y las demás quedarán a cargo de la Entidad a través del supervisor.</a:t>
            </a:r>
          </a:p>
          <a:p>
            <a:pPr marL="0" indent="0" algn="just">
              <a:buNone/>
            </a:pPr>
            <a:endParaRPr lang="es-MX" dirty="0">
              <a:latin typeface="Century Gothic" panose="020B0502020202020204" pitchFamily="34" charset="0"/>
            </a:endParaRPr>
          </a:p>
          <a:p>
            <a:pPr marL="0" indent="0" algn="just">
              <a:buNone/>
            </a:pPr>
            <a:r>
              <a:rPr lang="es-MX" dirty="0">
                <a:latin typeface="Century Gothic" panose="020B0502020202020204" pitchFamily="34" charset="0"/>
              </a:rPr>
              <a:t>El contrato de Interventoría será supervisado directamente por la entidad estatal.</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2587336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85000" lnSpcReduction="10000"/>
          </a:bodyPr>
          <a:lstStyle/>
          <a:p>
            <a:pPr marL="0" indent="0" algn="ctr">
              <a:buNone/>
            </a:pPr>
            <a:r>
              <a:rPr lang="es-CO" b="1" dirty="0" err="1">
                <a:latin typeface="Century Gothic" panose="020B0502020202020204" pitchFamily="34" charset="0"/>
              </a:rPr>
              <a:t>Caract</a:t>
            </a:r>
            <a:r>
              <a:rPr lang="es-CO" b="1" dirty="0">
                <a:latin typeface="Century Gothic" panose="020B0502020202020204" pitchFamily="34" charset="0"/>
              </a:rPr>
              <a:t> supervisión</a:t>
            </a:r>
          </a:p>
          <a:p>
            <a:pPr marL="0" indent="0" algn="just">
              <a:buNone/>
            </a:pPr>
            <a:r>
              <a:rPr lang="es-CO" dirty="0">
                <a:latin typeface="Century Gothic" panose="020B0502020202020204" pitchFamily="34" charset="0"/>
              </a:rPr>
              <a:t>Es </a:t>
            </a:r>
            <a:r>
              <a:rPr lang="es-ES" dirty="0">
                <a:latin typeface="Century Gothic" panose="020B0502020202020204" pitchFamily="34" charset="0"/>
              </a:rPr>
              <a:t>el seguimiento técnico, administrativo, financiero, contable, y jurídico que ejerce la misma entidad sobre el cumplimiento del objeto del contrato cuando </a:t>
            </a:r>
            <a:r>
              <a:rPr lang="es-ES" dirty="0">
                <a:effectLst>
                  <a:outerShdw blurRad="38100" dist="38100" dir="2700000" algn="tl">
                    <a:srgbClr val="000000">
                      <a:alpha val="43137"/>
                    </a:srgbClr>
                  </a:outerShdw>
                </a:effectLst>
                <a:latin typeface="Century Gothic" panose="020B0502020202020204" pitchFamily="34" charset="0"/>
              </a:rPr>
              <a:t>no se requieren conocimientos especializados</a:t>
            </a:r>
            <a:r>
              <a:rPr lang="es-ES" dirty="0">
                <a:latin typeface="Century Gothic" panose="020B0502020202020204" pitchFamily="34" charset="0"/>
              </a:rPr>
              <a:t>. La Entidad estatal podrá contratar personal de apoyo, a través de los </a:t>
            </a:r>
            <a:r>
              <a:rPr lang="es-ES" dirty="0" err="1">
                <a:latin typeface="Century Gothic" panose="020B0502020202020204" pitchFamily="34" charset="0"/>
              </a:rPr>
              <a:t>cps</a:t>
            </a:r>
            <a:r>
              <a:rPr lang="es-ES" dirty="0">
                <a:latin typeface="Century Gothic" panose="020B0502020202020204" pitchFamily="34" charset="0"/>
              </a:rPr>
              <a:t>. (</a:t>
            </a:r>
            <a:r>
              <a:rPr lang="es-ES" dirty="0" err="1">
                <a:latin typeface="Century Gothic" panose="020B0502020202020204" pitchFamily="34" charset="0"/>
              </a:rPr>
              <a:t>prof.</a:t>
            </a:r>
            <a:r>
              <a:rPr lang="es-ES" dirty="0">
                <a:latin typeface="Century Gothic" panose="020B0502020202020204" pitchFamily="34" charset="0"/>
              </a:rPr>
              <a:t> Apoyo)</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229923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lgn="just">
              <a:buNone/>
            </a:pPr>
            <a:r>
              <a:rPr lang="es-CO" dirty="0">
                <a:latin typeface="Century Gothic" panose="020B0502020202020204" pitchFamily="34" charset="0"/>
              </a:rPr>
              <a:t>Responsabilidad del supervisor Penal, civil, fiscal, disciplinaria; </a:t>
            </a:r>
            <a:r>
              <a:rPr lang="es-MX" dirty="0">
                <a:latin typeface="Century Gothic" panose="020B0502020202020204" pitchFamily="34" charset="0"/>
              </a:rPr>
              <a:t>Procedimiento para la designación idónea del perfil de supervisor: manuales de funciones, por designación del superior </a:t>
            </a:r>
            <a:r>
              <a:rPr lang="es-MX" dirty="0" err="1">
                <a:latin typeface="Century Gothic" panose="020B0502020202020204" pitchFamily="34" charset="0"/>
              </a:rPr>
              <a:t>jerarquico</a:t>
            </a:r>
            <a:endParaRPr lang="es-ES" dirty="0">
              <a:latin typeface="Century Gothic" panose="020B0502020202020204" pitchFamily="34" charset="0"/>
            </a:endParaRPr>
          </a:p>
        </p:txBody>
      </p:sp>
    </p:spTree>
    <p:extLst>
      <p:ext uri="{BB962C8B-B14F-4D97-AF65-F5344CB8AC3E}">
        <p14:creationId xmlns:p14="http://schemas.microsoft.com/office/powerpoint/2010/main" val="23756389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lnSpcReduction="10000"/>
          </a:bodyPr>
          <a:lstStyle/>
          <a:p>
            <a:pPr marL="0" indent="0" algn="just">
              <a:buNone/>
            </a:pPr>
            <a:r>
              <a:rPr lang="es-CO" dirty="0">
                <a:latin typeface="Century Gothic" panose="020B0502020202020204" pitchFamily="34" charset="0"/>
              </a:rPr>
              <a:t>Contrato de interventoría es estatal, (art 32.2, una especie del contrato de consultoría, no se pueden incluir clausulas exorbitantes; las ordenes son por escrito.</a:t>
            </a:r>
          </a:p>
          <a:p>
            <a:pPr marL="0" indent="0" algn="just">
              <a:buNone/>
            </a:pPr>
            <a:r>
              <a:rPr lang="es-CO" dirty="0">
                <a:latin typeface="Century Gothic" panose="020B0502020202020204" pitchFamily="34" charset="0"/>
              </a:rPr>
              <a:t>Es consecuencia de un concurso de méritos.</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6432315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just">
              <a:buNone/>
            </a:pPr>
            <a:r>
              <a:rPr lang="es-CO" dirty="0">
                <a:latin typeface="Century Gothic" panose="020B0502020202020204" pitchFamily="34" charset="0"/>
              </a:rPr>
              <a:t>Elementos comunes del servicio de interventoría: </a:t>
            </a:r>
            <a:r>
              <a:rPr lang="es-CO" b="1" dirty="0">
                <a:latin typeface="Century Gothic" panose="020B0502020202020204" pitchFamily="34" charset="0"/>
              </a:rPr>
              <a:t>1) </a:t>
            </a:r>
            <a:r>
              <a:rPr lang="es-CO" dirty="0">
                <a:latin typeface="Century Gothic" panose="020B0502020202020204" pitchFamily="34" charset="0"/>
              </a:rPr>
              <a:t>se trata de una actividad desempeñada por una persona con conocimientos altamente especializados; </a:t>
            </a:r>
            <a:r>
              <a:rPr lang="es-CO" b="1" dirty="0">
                <a:latin typeface="Century Gothic" panose="020B0502020202020204" pitchFamily="34" charset="0"/>
              </a:rPr>
              <a:t>2) </a:t>
            </a:r>
            <a:r>
              <a:rPr lang="es-CO" dirty="0">
                <a:latin typeface="Century Gothic" panose="020B0502020202020204" pitchFamily="34" charset="0"/>
              </a:rPr>
              <a:t>está instituido como mecanismo de salvaguarda de los intereses del propietario y en consecuencia el interventor actúa en nombre y representación de aquel; </a:t>
            </a:r>
            <a:r>
              <a:rPr lang="es-CO" b="1" dirty="0">
                <a:latin typeface="Century Gothic" panose="020B0502020202020204" pitchFamily="34" charset="0"/>
              </a:rPr>
              <a:t>3) </a:t>
            </a:r>
            <a:r>
              <a:rPr lang="es-CO" dirty="0">
                <a:latin typeface="Century Gothic" panose="020B0502020202020204" pitchFamily="34" charset="0"/>
              </a:rPr>
              <a:t>no se circunscribe a cuestiones de tipo técnico sino que abarca cuestiones administrativas, contables y legales; </a:t>
            </a:r>
            <a:r>
              <a:rPr lang="es-CO" b="1" dirty="0">
                <a:latin typeface="Century Gothic" panose="020B0502020202020204" pitchFamily="34" charset="0"/>
              </a:rPr>
              <a:t>4) </a:t>
            </a:r>
            <a:r>
              <a:rPr lang="es-CO" dirty="0">
                <a:latin typeface="Century Gothic" panose="020B0502020202020204" pitchFamily="34" charset="0"/>
              </a:rPr>
              <a:t>su función esencial es la de velar por que se cumpla con el objeto del contrato y no simplemente la de vigilar o fiscalizar; </a:t>
            </a:r>
            <a:r>
              <a:rPr lang="es-CO" b="1" dirty="0">
                <a:latin typeface="Century Gothic" panose="020B0502020202020204" pitchFamily="34" charset="0"/>
              </a:rPr>
              <a:t>5) </a:t>
            </a:r>
            <a:r>
              <a:rPr lang="es-CO" dirty="0">
                <a:latin typeface="Century Gothic" panose="020B0502020202020204" pitchFamily="34" charset="0"/>
              </a:rPr>
              <a:t>puede versar sobre el proyecto en su conjunto o puede estar centrada en la ejecución del contrato; </a:t>
            </a:r>
            <a:r>
              <a:rPr lang="es-CO" b="1" dirty="0">
                <a:latin typeface="Century Gothic" panose="020B0502020202020204" pitchFamily="34" charset="0"/>
              </a:rPr>
              <a:t>6) </a:t>
            </a:r>
            <a:r>
              <a:rPr lang="es-CO" dirty="0">
                <a:latin typeface="Century Gothic" panose="020B0502020202020204" pitchFamily="34" charset="0"/>
              </a:rPr>
              <a:t>está circunscrita al contrato de obra.</a:t>
            </a:r>
          </a:p>
          <a:p>
            <a:pPr marL="0" indent="0">
              <a:buNone/>
            </a:pPr>
            <a:endParaRPr lang="es-ES" dirty="0"/>
          </a:p>
        </p:txBody>
      </p:sp>
    </p:spTree>
    <p:extLst>
      <p:ext uri="{BB962C8B-B14F-4D97-AF65-F5344CB8AC3E}">
        <p14:creationId xmlns:p14="http://schemas.microsoft.com/office/powerpoint/2010/main" val="26999959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CO" dirty="0">
                <a:latin typeface="Century Gothic" panose="020B0502020202020204" pitchFamily="34" charset="0"/>
              </a:rPr>
              <a:t>Decreto 2090 de 1989, </a:t>
            </a:r>
            <a:r>
              <a:rPr lang="es-MX" dirty="0">
                <a:latin typeface="Century Gothic" panose="020B0502020202020204" pitchFamily="34" charset="0"/>
              </a:rPr>
              <a:t>6. Interventoría.</a:t>
            </a:r>
          </a:p>
          <a:p>
            <a:pPr marL="0" indent="0" algn="just">
              <a:buNone/>
            </a:pPr>
            <a:r>
              <a:rPr lang="es-MX" dirty="0">
                <a:latin typeface="Century Gothic" panose="020B0502020202020204" pitchFamily="34" charset="0"/>
              </a:rPr>
              <a:t>6.1. Descripción de los trabajos. Se entiende por interventoría el servicio prestado por un profesional o persona jurídica especializada, para el control de la ejecución del proyecto arquitectónico o de la construcción. El interventor es el representante de la entidad contratante durante todas las etapas del proyecto: planos, etapa previa, ejecución y liquidación</a:t>
            </a:r>
          </a:p>
          <a:p>
            <a:pPr marL="0" indent="0">
              <a:buNone/>
            </a:pPr>
            <a:endParaRPr lang="es-CO" dirty="0"/>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8084733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CO" sz="3400" b="1" dirty="0">
                <a:latin typeface="Century Gothic" panose="020B0502020202020204" pitchFamily="34" charset="0"/>
              </a:rPr>
              <a:t>Art 82, ley 1474/11, </a:t>
            </a:r>
            <a:r>
              <a:rPr lang="es-MX" sz="3400" dirty="0">
                <a:latin typeface="Century Gothic" panose="020B0502020202020204" pitchFamily="34" charset="0"/>
              </a:rPr>
              <a:t>(…) los interventores responderán civil, fiscal, penal y disciplinariamente, tanto por el cumplimiento de las obligaciones derivadas del contrato de interventoría, como por los hechos u omisiones que les sean imputables y causen daño o perjuicio a las entidades, derivados de la celebración y ejecución de los contratos respecto de los cuales hayan ejercido o ejerzan las funciones de interventoría.</a:t>
            </a:r>
            <a:endParaRPr lang="es-CO" sz="3400"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8752283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40000" lnSpcReduction="20000"/>
          </a:bodyPr>
          <a:lstStyle/>
          <a:p>
            <a:pPr marL="0" indent="0" algn="just">
              <a:buNone/>
            </a:pPr>
            <a:r>
              <a:rPr lang="es-CO" sz="4500" b="1" dirty="0">
                <a:latin typeface="Century Gothic" panose="020B0502020202020204" pitchFamily="34" charset="0"/>
              </a:rPr>
              <a:t>Art 84, ley 1474/11, FACULTADES Y DEBERES DE LOS SUPERVISORES Y LOS INTERVENTORES</a:t>
            </a:r>
            <a:r>
              <a:rPr lang="es-CO" sz="4500" dirty="0">
                <a:latin typeface="Century Gothic" panose="020B0502020202020204" pitchFamily="34" charset="0"/>
              </a:rPr>
              <a:t>. </a:t>
            </a:r>
          </a:p>
          <a:p>
            <a:pPr marL="0" indent="0" algn="just">
              <a:buNone/>
            </a:pPr>
            <a:r>
              <a:rPr lang="es-CO" sz="4500" dirty="0">
                <a:latin typeface="Century Gothic" panose="020B0502020202020204" pitchFamily="34" charset="0"/>
              </a:rPr>
              <a:t>La supervisión e interventoría contractual implica el seguimiento al ejercicio del cumplimiento obligacional por la entidad contratante sobre las obligaciones a cargo del contratista.</a:t>
            </a:r>
          </a:p>
          <a:p>
            <a:pPr marL="0" indent="0" algn="just">
              <a:buNone/>
            </a:pPr>
            <a:endParaRPr lang="es-CO" sz="4500" dirty="0">
              <a:latin typeface="Century Gothic" panose="020B0502020202020204" pitchFamily="34" charset="0"/>
            </a:endParaRPr>
          </a:p>
          <a:p>
            <a:pPr marL="0" indent="0" algn="just">
              <a:buNone/>
            </a:pPr>
            <a:r>
              <a:rPr lang="es-CO" sz="4500" dirty="0">
                <a:latin typeface="Century Gothic" panose="020B0502020202020204" pitchFamily="34" charset="0"/>
              </a:rPr>
              <a:t>Los interventores y supervisores están facultados para </a:t>
            </a:r>
            <a:r>
              <a:rPr lang="es-CO" sz="4500" u="sng" dirty="0">
                <a:latin typeface="Century Gothic" panose="020B0502020202020204" pitchFamily="34" charset="0"/>
              </a:rPr>
              <a:t>solicitar informes, aclaraciones y explicaciones sobre el desarrollo de la ejecución contractual</a:t>
            </a:r>
            <a:r>
              <a:rPr lang="es-CO" sz="4500" dirty="0">
                <a:latin typeface="Century Gothic" panose="020B0502020202020204" pitchFamily="34" charset="0"/>
              </a:rPr>
              <a:t>, y serán responsables por mantener </a:t>
            </a:r>
            <a:r>
              <a:rPr lang="es-CO" sz="4500" u="sng" dirty="0">
                <a:latin typeface="Century Gothic" panose="020B0502020202020204" pitchFamily="34" charset="0"/>
              </a:rPr>
              <a:t>informada a la entidad contratante de los hechos o circunstancias que puedan constituir actos de corrupción tipificados como conductas punibles, o que puedan poner o pongan en riesgo el cumplimiento del contrato, o cuando tal incumplimiento se presente.</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3117708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CO" b="1" dirty="0">
                <a:latin typeface="Century Gothic" panose="020B0502020202020204" pitchFamily="34" charset="0"/>
              </a:rPr>
              <a:t>Art 84, ley 1474/11, FACULTADES Y DEBERES DE LOS SUPERVISORES Y LOS INTERVENTORES</a:t>
            </a:r>
            <a:r>
              <a:rPr lang="es-CO" dirty="0">
                <a:latin typeface="Century Gothic" panose="020B0502020202020204" pitchFamily="34" charset="0"/>
              </a:rPr>
              <a:t>. </a:t>
            </a:r>
            <a:r>
              <a:rPr lang="es-ES" dirty="0">
                <a:latin typeface="Century Gothic" panose="020B0502020202020204" pitchFamily="34" charset="0"/>
              </a:rPr>
              <a:t>El interventor que </a:t>
            </a:r>
            <a:r>
              <a:rPr lang="es-ES" b="1" u="sng" dirty="0">
                <a:effectLst>
                  <a:outerShdw blurRad="38100" dist="38100" dir="2700000" algn="tl">
                    <a:srgbClr val="000000">
                      <a:alpha val="43137"/>
                    </a:srgbClr>
                  </a:outerShdw>
                </a:effectLst>
                <a:latin typeface="Century Gothic" panose="020B0502020202020204" pitchFamily="34" charset="0"/>
              </a:rPr>
              <a:t>incumpla</a:t>
            </a:r>
            <a:r>
              <a:rPr lang="es-ES" dirty="0">
                <a:latin typeface="Century Gothic" panose="020B0502020202020204" pitchFamily="34" charset="0"/>
              </a:rPr>
              <a:t> el deber de entregar información a la entidad contratante relacionada con el incumplimiento del contrato, con hechos o circunstancias que puedan constituir </a:t>
            </a:r>
            <a:r>
              <a:rPr lang="es-ES" b="1" u="sng" dirty="0">
                <a:effectLst>
                  <a:outerShdw blurRad="38100" dist="38100" dir="2700000" algn="tl">
                    <a:srgbClr val="000000">
                      <a:alpha val="43137"/>
                    </a:srgbClr>
                  </a:outerShdw>
                </a:effectLst>
                <a:latin typeface="Century Gothic" panose="020B0502020202020204" pitchFamily="34" charset="0"/>
              </a:rPr>
              <a:t>actos de corrupción tipificados como conductas punibles, o que puedan poner o pongan en riesgo el cumplimiento del contrato</a:t>
            </a:r>
            <a:r>
              <a:rPr lang="es-ES" dirty="0">
                <a:latin typeface="Century Gothic" panose="020B0502020202020204" pitchFamily="34" charset="0"/>
              </a:rPr>
              <a:t>. Esta inhabilidad se extenderá por un término de cinco (5) años, contados a partir de la ejecutoria del acto administrativo que así lo declare, previa la actuación administrativa correspondiente.</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2485344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55000" lnSpcReduction="20000"/>
          </a:bodyPr>
          <a:lstStyle/>
          <a:p>
            <a:pPr marL="0" indent="0" algn="just">
              <a:buNone/>
            </a:pPr>
            <a:r>
              <a:rPr lang="es-CO" sz="3600" b="1" dirty="0">
                <a:latin typeface="Century Gothic" panose="020B0502020202020204" pitchFamily="34" charset="0"/>
              </a:rPr>
              <a:t>Art 84, ley 1474/11, FACULTADES Y DEBERES DE LOS SUPERVISORES Y LOS INTERVENTORES</a:t>
            </a:r>
            <a:r>
              <a:rPr lang="es-CO" sz="3600" dirty="0">
                <a:latin typeface="Century Gothic" panose="020B0502020202020204" pitchFamily="34" charset="0"/>
              </a:rPr>
              <a:t>.</a:t>
            </a:r>
            <a:r>
              <a:rPr lang="es-ES" sz="3600" b="1" dirty="0">
                <a:latin typeface="Century Gothic" panose="020B0502020202020204" pitchFamily="34" charset="0"/>
              </a:rPr>
              <a:t> PARÁGRAFO 3o.</a:t>
            </a:r>
            <a:r>
              <a:rPr lang="es-ES" sz="3600" dirty="0">
                <a:latin typeface="Century Gothic" panose="020B0502020202020204" pitchFamily="34" charset="0"/>
              </a:rPr>
              <a:t> El interventor que no haya informado oportunamente a la Entidad de un posible incumplimiento del contrato vigilado o principal, parcial o total, de alguna de las obligaciones a cargo del contratista, será </a:t>
            </a:r>
            <a:r>
              <a:rPr lang="es-ES" sz="3600" b="1" u="sng" dirty="0">
                <a:effectLst>
                  <a:outerShdw blurRad="38100" dist="38100" dir="2700000" algn="tl">
                    <a:srgbClr val="000000">
                      <a:alpha val="43137"/>
                    </a:srgbClr>
                  </a:outerShdw>
                </a:effectLst>
                <a:latin typeface="Century Gothic" panose="020B0502020202020204" pitchFamily="34" charset="0"/>
              </a:rPr>
              <a:t>solidariamente responsable </a:t>
            </a:r>
            <a:r>
              <a:rPr lang="es-ES" sz="3600" dirty="0">
                <a:latin typeface="Century Gothic" panose="020B0502020202020204" pitchFamily="34" charset="0"/>
              </a:rPr>
              <a:t>con este de los perjuicios que se ocasionen con el incumplimiento por los daños que le sean imputables al interventor. Cuando el ordenador del gasto sea informado oportunamente de los posibles incumplimientos de un contratista y no lo conmine al cumplimiento de lo pactado o adopte las medidas necesarias para salvaguardar el interés general y los recursos públicos involucrados, será responsable solidariamente con este, de los perjuicios que se ocasionen.</a:t>
            </a:r>
            <a:endParaRPr lang="es-CO" sz="3600"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268389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CO" sz="2800" dirty="0">
                <a:latin typeface="Century Gothic" panose="020B0502020202020204" pitchFamily="34" charset="0"/>
              </a:rPr>
              <a:t>Régimen jurídico del Supervisor e Interventor del contrato</a:t>
            </a:r>
            <a:endParaRPr lang="es-ES" sz="2800" dirty="0"/>
          </a:p>
        </p:txBody>
      </p:sp>
      <p:sp>
        <p:nvSpPr>
          <p:cNvPr id="3" name="2 Marcador de contenido"/>
          <p:cNvSpPr>
            <a:spLocks noGrp="1"/>
          </p:cNvSpPr>
          <p:nvPr>
            <p:ph idx="1"/>
          </p:nvPr>
        </p:nvSpPr>
        <p:spPr>
          <a:xfrm>
            <a:off x="457200" y="2852936"/>
            <a:ext cx="8229600" cy="3273227"/>
          </a:xfrm>
        </p:spPr>
        <p:txBody>
          <a:bodyPr/>
          <a:lstStyle/>
          <a:p>
            <a:pPr marL="0" indent="0" algn="ctr">
              <a:buNone/>
            </a:pPr>
            <a:r>
              <a:rPr lang="es-ES" dirty="0"/>
              <a:t>METODOLOGIA</a:t>
            </a:r>
          </a:p>
          <a:p>
            <a:pPr marL="0" indent="0">
              <a:buNone/>
            </a:pPr>
            <a:r>
              <a:rPr kumimoji="1" lang="es-CO" dirty="0">
                <a:latin typeface="Century Gothic" panose="020B0502020202020204" pitchFamily="34" charset="0"/>
              </a:rPr>
              <a:t>Se utilizará la metodología participativa, apoyado en : Dialogo de saberes, Transferencia de experiencias, casos y conferencia pregunta.</a:t>
            </a:r>
            <a:endParaRPr kumimoji="1" lang="es-ES"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22419382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92500" lnSpcReduction="20000"/>
          </a:bodyPr>
          <a:lstStyle/>
          <a:p>
            <a:pPr marL="0" indent="0" algn="just">
              <a:buNone/>
            </a:pPr>
            <a:r>
              <a:rPr lang="es-CO" b="1" dirty="0">
                <a:latin typeface="Century Gothic" panose="020B0502020202020204" pitchFamily="34" charset="0"/>
              </a:rPr>
              <a:t>Art 84, ley 1474/11, FACULTADES Y DEBERES DE LOS SUPERVISORES Y LOS INTERVENTORES</a:t>
            </a:r>
            <a:r>
              <a:rPr lang="es-CO" dirty="0">
                <a:latin typeface="Century Gothic" panose="020B0502020202020204" pitchFamily="34" charset="0"/>
              </a:rPr>
              <a:t>. </a:t>
            </a:r>
            <a:r>
              <a:rPr lang="es-ES" b="1" dirty="0">
                <a:latin typeface="Century Gothic" panose="020B0502020202020204" pitchFamily="34" charset="0"/>
              </a:rPr>
              <a:t>PARÁGRAFO 4o.</a:t>
            </a:r>
            <a:r>
              <a:rPr lang="es-ES" dirty="0">
                <a:latin typeface="Century Gothic" panose="020B0502020202020204" pitchFamily="34" charset="0"/>
              </a:rPr>
              <a:t> Cuando el interventor sea consorcio o unión temporal la solidaridad se aplicará en los términos previstos en el artículo </a:t>
            </a:r>
            <a:r>
              <a:rPr lang="es-ES" dirty="0">
                <a:latin typeface="Century Gothic" panose="020B0502020202020204" pitchFamily="34" charset="0"/>
                <a:hlinkClick r:id="rId3"/>
              </a:rPr>
              <a:t>7</a:t>
            </a:r>
            <a:r>
              <a:rPr lang="es-ES" dirty="0">
                <a:latin typeface="Century Gothic" panose="020B0502020202020204" pitchFamily="34" charset="0"/>
              </a:rPr>
              <a:t>o de la Ley 80 de 1993, respecto del régimen sancionatorio.</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28210144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lgn="ctr">
              <a:buNone/>
            </a:pPr>
            <a:r>
              <a:rPr lang="es-MX" sz="3400" b="1" dirty="0">
                <a:latin typeface="Century Gothic" panose="020B0502020202020204" pitchFamily="34" charset="0"/>
              </a:rPr>
              <a:t>DE LOS MEDIOS QUE PUEDEN UTILIZAR LAS ENTIDADES ESTATALES PARA EL CUMPLIMIENTO DEL OBJETO CONTRACTUAL.</a:t>
            </a:r>
          </a:p>
          <a:p>
            <a:pPr marL="0" indent="0" algn="just">
              <a:buNone/>
            </a:pPr>
            <a:r>
              <a:rPr lang="es-MX" sz="3400" dirty="0">
                <a:latin typeface="Century Gothic" panose="020B0502020202020204" pitchFamily="34" charset="0"/>
              </a:rPr>
              <a:t>Tienen la dirección general y la responsabilidad de ejercer el control y vigilancia de la ejecución del contrato. En consecuencia, con el exclusivo objeto de evitar la paralización o la afectación grave de los servicios públicos a su cargo y asegurar la inmediata, continua y adecuada prestación, podrán, interpretar los documentos contractuales; introducir modificaciones a lo contratado; terminar unilateralmente el contrato celebrado o declarar la caducidad.</a:t>
            </a:r>
            <a:endParaRPr lang="es-CO" sz="3400"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a:p>
            <a:pPr marL="0" indent="0">
              <a:buNone/>
            </a:pPr>
            <a:endParaRPr lang="es-ES" dirty="0"/>
          </a:p>
        </p:txBody>
      </p:sp>
    </p:spTree>
    <p:extLst>
      <p:ext uri="{BB962C8B-B14F-4D97-AF65-F5344CB8AC3E}">
        <p14:creationId xmlns:p14="http://schemas.microsoft.com/office/powerpoint/2010/main" val="94989643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MX" dirty="0">
                <a:latin typeface="Century Gothic" panose="020B0502020202020204" pitchFamily="34" charset="0"/>
              </a:rPr>
              <a:t>En los actos en que se ejerciten algunas de estas potestades excepcionales </a:t>
            </a:r>
            <a:r>
              <a:rPr lang="es-MX" b="1" dirty="0">
                <a:effectLst>
                  <a:outerShdw blurRad="38100" dist="38100" dir="2700000" algn="tl">
                    <a:srgbClr val="000000">
                      <a:alpha val="43137"/>
                    </a:srgbClr>
                  </a:outerShdw>
                </a:effectLst>
                <a:latin typeface="Century Gothic" panose="020B0502020202020204" pitchFamily="34" charset="0"/>
              </a:rPr>
              <a:t>deberá</a:t>
            </a:r>
            <a:r>
              <a:rPr lang="es-MX" dirty="0">
                <a:latin typeface="Century Gothic" panose="020B0502020202020204" pitchFamily="34" charset="0"/>
              </a:rPr>
              <a:t> procederse al reconocimiento y orden de pago de las compensaciones e indemnizaciones a que tengan derecho las personas objeto de tales medidas y se aplicarán los mecanismos de ajuste de las condiciones y términos contractuales a que haya lugar, todo ello con el fin de mantener la ecuación o equilibrio </a:t>
            </a:r>
            <a:r>
              <a:rPr lang="es-MX" b="1" u="sng" dirty="0">
                <a:effectLst>
                  <a:outerShdw blurRad="38100" dist="38100" dir="2700000" algn="tl">
                    <a:srgbClr val="000000">
                      <a:alpha val="43137"/>
                    </a:srgbClr>
                  </a:outerShdw>
                </a:effectLst>
                <a:latin typeface="Century Gothic" panose="020B0502020202020204" pitchFamily="34" charset="0"/>
              </a:rPr>
              <a:t>inicial</a:t>
            </a:r>
            <a:r>
              <a:rPr lang="es-MX" b="1" dirty="0">
                <a:effectLst>
                  <a:outerShdw blurRad="38100" dist="38100" dir="2700000" algn="tl">
                    <a:srgbClr val="000000">
                      <a:alpha val="43137"/>
                    </a:srgbClr>
                  </a:outerShdw>
                </a:effectLst>
                <a:latin typeface="Century Gothic" panose="020B0502020202020204" pitchFamily="34" charset="0"/>
              </a:rPr>
              <a:t>.</a:t>
            </a:r>
            <a:endParaRPr lang="es-CO" b="1" dirty="0">
              <a:effectLst>
                <a:outerShdw blurRad="38100" dist="38100" dir="2700000" algn="tl">
                  <a:srgbClr val="000000">
                    <a:alpha val="43137"/>
                  </a:srgbClr>
                </a:outerShdw>
              </a:effectLst>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0049210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pPr marL="0" indent="0" algn="just">
              <a:buNone/>
            </a:pPr>
            <a:r>
              <a:rPr lang="es-MX" b="1" dirty="0">
                <a:latin typeface="Century Gothic" panose="020B0502020202020204" pitchFamily="34" charset="0"/>
              </a:rPr>
              <a:t>ARTÍCULO 15. DE LA INTERPRETACIÓN UNILATERAL.</a:t>
            </a:r>
            <a:r>
              <a:rPr lang="es-MX" dirty="0">
                <a:latin typeface="Century Gothic" panose="020B0502020202020204" pitchFamily="34" charset="0"/>
              </a:rPr>
              <a:t> Si durante </a:t>
            </a:r>
            <a:r>
              <a:rPr lang="es-MX" b="1" dirty="0">
                <a:effectLst>
                  <a:outerShdw blurRad="38100" dist="38100" dir="2700000" algn="tl">
                    <a:srgbClr val="000000">
                      <a:alpha val="43137"/>
                    </a:srgbClr>
                  </a:outerShdw>
                </a:effectLst>
                <a:latin typeface="Century Gothic" panose="020B0502020202020204" pitchFamily="34" charset="0"/>
              </a:rPr>
              <a:t>la ejecución </a:t>
            </a:r>
            <a:r>
              <a:rPr lang="es-MX" dirty="0">
                <a:latin typeface="Century Gothic" panose="020B0502020202020204" pitchFamily="34" charset="0"/>
              </a:rPr>
              <a:t>del contrato surgen discrepancias entre las partes sobre la interpretación de algunas de sus estipulaciones que puedan conducir a </a:t>
            </a:r>
            <a:r>
              <a:rPr lang="es-MX" b="1" dirty="0">
                <a:effectLst>
                  <a:outerShdw blurRad="38100" dist="38100" dir="2700000" algn="tl">
                    <a:srgbClr val="000000">
                      <a:alpha val="43137"/>
                    </a:srgbClr>
                  </a:outerShdw>
                </a:effectLst>
                <a:latin typeface="Century Gothic" panose="020B0502020202020204" pitchFamily="34" charset="0"/>
              </a:rPr>
              <a:t>la paralización o a la afectación grave del servicio público</a:t>
            </a:r>
            <a:r>
              <a:rPr lang="es-MX" dirty="0">
                <a:latin typeface="Century Gothic" panose="020B0502020202020204" pitchFamily="34" charset="0"/>
              </a:rPr>
              <a:t> que se pretende satisfacer con el objeto contratado, la entidad estatal, </a:t>
            </a:r>
            <a:r>
              <a:rPr lang="es-MX" b="1" dirty="0">
                <a:effectLst>
                  <a:outerShdw blurRad="38100" dist="38100" dir="2700000" algn="tl">
                    <a:srgbClr val="000000">
                      <a:alpha val="43137"/>
                    </a:srgbClr>
                  </a:outerShdw>
                </a:effectLst>
                <a:latin typeface="Century Gothic" panose="020B0502020202020204" pitchFamily="34" charset="0"/>
              </a:rPr>
              <a:t>si no se logra acuerdo</a:t>
            </a:r>
            <a:r>
              <a:rPr lang="es-MX" dirty="0">
                <a:latin typeface="Century Gothic" panose="020B0502020202020204" pitchFamily="34" charset="0"/>
              </a:rPr>
              <a:t>, interpretará en acto administrativo debidamente motivado, las estipulaciones o cláusulas objeto de la diferencia.</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84626387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MX" b="1" dirty="0">
                <a:latin typeface="Century Gothic" panose="020B0502020202020204" pitchFamily="34" charset="0"/>
              </a:rPr>
              <a:t>ARTÍCULO 16. DE LA MODIFICACIÓN UNILATERAL.</a:t>
            </a:r>
            <a:r>
              <a:rPr lang="es-MX" dirty="0">
                <a:latin typeface="Century Gothic" panose="020B0502020202020204" pitchFamily="34" charset="0"/>
              </a:rPr>
              <a:t> Si durante </a:t>
            </a:r>
            <a:r>
              <a:rPr lang="es-MX" b="1" dirty="0">
                <a:effectLst>
                  <a:outerShdw blurRad="38100" dist="38100" dir="2700000" algn="tl">
                    <a:srgbClr val="000000">
                      <a:alpha val="43137"/>
                    </a:srgbClr>
                  </a:outerShdw>
                </a:effectLst>
                <a:latin typeface="Century Gothic" panose="020B0502020202020204" pitchFamily="34" charset="0"/>
              </a:rPr>
              <a:t>la ejecución </a:t>
            </a:r>
            <a:r>
              <a:rPr lang="es-MX" dirty="0">
                <a:latin typeface="Century Gothic" panose="020B0502020202020204" pitchFamily="34" charset="0"/>
              </a:rPr>
              <a:t>del contrato y para </a:t>
            </a:r>
            <a:r>
              <a:rPr lang="es-MX" b="1" dirty="0">
                <a:effectLst>
                  <a:outerShdw blurRad="38100" dist="38100" dir="2700000" algn="tl">
                    <a:srgbClr val="000000">
                      <a:alpha val="43137"/>
                    </a:srgbClr>
                  </a:outerShdw>
                </a:effectLst>
                <a:latin typeface="Century Gothic" panose="020B0502020202020204" pitchFamily="34" charset="0"/>
              </a:rPr>
              <a:t>evitar la paralización o la afectación grave del servicio público</a:t>
            </a:r>
            <a:r>
              <a:rPr lang="es-MX" dirty="0">
                <a:latin typeface="Century Gothic" panose="020B0502020202020204" pitchFamily="34" charset="0"/>
              </a:rPr>
              <a:t> que se deba satisfacer con él, fuere necesario introducir variaciones en el contrato y previamente las partes </a:t>
            </a:r>
            <a:r>
              <a:rPr lang="es-MX" b="1" dirty="0">
                <a:effectLst>
                  <a:outerShdw blurRad="38100" dist="38100" dir="2700000" algn="tl">
                    <a:srgbClr val="000000">
                      <a:alpha val="43137"/>
                    </a:srgbClr>
                  </a:outerShdw>
                </a:effectLst>
                <a:latin typeface="Century Gothic" panose="020B0502020202020204" pitchFamily="34" charset="0"/>
              </a:rPr>
              <a:t>no llegan al acuerdo respectivo</a:t>
            </a:r>
            <a:r>
              <a:rPr lang="es-MX" dirty="0">
                <a:latin typeface="Century Gothic" panose="020B0502020202020204" pitchFamily="34" charset="0"/>
              </a:rPr>
              <a:t>, la entidad en acto administrativo debidamente motivado, lo modificará mediante la supresión o adición de obras, trabajos, suministros o servicios. Si las modificaciones alteran el valor del contrato en un </a:t>
            </a:r>
            <a:r>
              <a:rPr lang="es-MX" b="1" dirty="0">
                <a:effectLst>
                  <a:outerShdw blurRad="38100" dist="38100" dir="2700000" algn="tl">
                    <a:srgbClr val="000000">
                      <a:alpha val="43137"/>
                    </a:srgbClr>
                  </a:outerShdw>
                </a:effectLst>
                <a:latin typeface="Century Gothic" panose="020B0502020202020204" pitchFamily="34" charset="0"/>
              </a:rPr>
              <a:t>20%</a:t>
            </a:r>
            <a:r>
              <a:rPr lang="es-MX" dirty="0">
                <a:latin typeface="Century Gothic" panose="020B0502020202020204" pitchFamily="34" charset="0"/>
              </a:rPr>
              <a:t> o más del valor inicial, el contratista </a:t>
            </a:r>
            <a:r>
              <a:rPr lang="es-MX" b="1" dirty="0">
                <a:effectLst>
                  <a:outerShdw blurRad="38100" dist="38100" dir="2700000" algn="tl">
                    <a:srgbClr val="000000">
                      <a:alpha val="43137"/>
                    </a:srgbClr>
                  </a:outerShdw>
                </a:effectLst>
                <a:latin typeface="Century Gothic" panose="020B0502020202020204" pitchFamily="34" charset="0"/>
              </a:rPr>
              <a:t>podrá</a:t>
            </a:r>
            <a:r>
              <a:rPr lang="es-MX" dirty="0">
                <a:latin typeface="Century Gothic" panose="020B0502020202020204" pitchFamily="34" charset="0"/>
              </a:rPr>
              <a:t> renunciar a la continuación de la ejecución.</a:t>
            </a: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67034438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MX" sz="3300" b="1" dirty="0">
                <a:latin typeface="Century Gothic" panose="020B0502020202020204" pitchFamily="34" charset="0"/>
              </a:rPr>
              <a:t>ARTÍCULO 17. DE LA TERMINACIÓN UNILATERAL.</a:t>
            </a:r>
            <a:r>
              <a:rPr lang="es-MX" sz="3300" dirty="0">
                <a:latin typeface="Century Gothic" panose="020B0502020202020204" pitchFamily="34" charset="0"/>
              </a:rPr>
              <a:t> La entidad en acto administrativo debidamente motivado dispondrá la terminación anticipada del contrato en los siguientes eventos:</a:t>
            </a:r>
          </a:p>
          <a:p>
            <a:pPr marL="0" indent="0" algn="just">
              <a:buNone/>
            </a:pPr>
            <a:r>
              <a:rPr lang="es-MX" sz="3300" dirty="0">
                <a:latin typeface="Century Gothic" panose="020B0502020202020204" pitchFamily="34" charset="0"/>
              </a:rPr>
              <a:t>1o. Cuando las exigencias del servicio público lo requieran o la situación de orden público lo imponga.</a:t>
            </a:r>
          </a:p>
          <a:p>
            <a:pPr marL="0" indent="0" algn="just">
              <a:buNone/>
            </a:pPr>
            <a:r>
              <a:rPr lang="es-MX" sz="3300" dirty="0">
                <a:latin typeface="Century Gothic" panose="020B0502020202020204" pitchFamily="34" charset="0"/>
              </a:rPr>
              <a:t>2o. Por muerte </a:t>
            </a:r>
            <a:r>
              <a:rPr lang="es-MX" sz="3300" u="sng" dirty="0">
                <a:latin typeface="Century Gothic" panose="020B0502020202020204" pitchFamily="34" charset="0"/>
              </a:rPr>
              <a:t>o incapacidad física permanente</a:t>
            </a:r>
            <a:r>
              <a:rPr lang="es-MX" sz="3300" dirty="0">
                <a:latin typeface="Century Gothic" panose="020B0502020202020204" pitchFamily="34" charset="0"/>
              </a:rPr>
              <a:t> del contratista, si es persona natural, o por disolución de la persona jurídica del contratista.</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4724117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55000" lnSpcReduction="20000"/>
          </a:bodyPr>
          <a:lstStyle/>
          <a:p>
            <a:pPr marL="0" indent="0">
              <a:buNone/>
            </a:pPr>
            <a:r>
              <a:rPr lang="es-MX" sz="3500" b="1" dirty="0">
                <a:latin typeface="Century Gothic" panose="020B0502020202020204" pitchFamily="34" charset="0"/>
              </a:rPr>
              <a:t>ARTÍCULO 17. DE LA TERMINACIÓN UNILATERAL.</a:t>
            </a:r>
            <a:endParaRPr lang="es-MX" sz="3500" dirty="0">
              <a:latin typeface="Century Gothic" panose="020B0502020202020204" pitchFamily="34" charset="0"/>
            </a:endParaRPr>
          </a:p>
          <a:p>
            <a:pPr marL="0" indent="0">
              <a:buNone/>
            </a:pPr>
            <a:r>
              <a:rPr lang="es-MX" sz="3500" dirty="0">
                <a:latin typeface="Century Gothic" panose="020B0502020202020204" pitchFamily="34" charset="0"/>
              </a:rPr>
              <a:t>Por interdicción judicial o declaración de quiebra del contratista.</a:t>
            </a:r>
          </a:p>
          <a:p>
            <a:pPr marL="0" indent="0" algn="just">
              <a:buNone/>
            </a:pPr>
            <a:r>
              <a:rPr lang="es-MX" sz="3500" dirty="0">
                <a:latin typeface="Century Gothic" panose="020B0502020202020204" pitchFamily="34" charset="0"/>
              </a:rPr>
              <a:t>Por cesación de pagos, concurso de acreedores o embargos judiciales del contratista que afecten de manera grave el cumplimiento del contrato.</a:t>
            </a:r>
          </a:p>
          <a:p>
            <a:pPr marL="0" indent="0" algn="just">
              <a:buNone/>
            </a:pPr>
            <a:r>
              <a:rPr lang="es-MX" sz="3500" dirty="0">
                <a:latin typeface="Century Gothic" panose="020B0502020202020204" pitchFamily="34" charset="0"/>
              </a:rPr>
              <a:t>En los casos a que se refieren los numerales 2o. y 3o. podrá continuarse la ejecución con el garante de la obligación.</a:t>
            </a:r>
          </a:p>
          <a:p>
            <a:pPr marL="0" indent="0" algn="just">
              <a:buNone/>
            </a:pPr>
            <a:r>
              <a:rPr lang="es-MX" sz="3500" dirty="0">
                <a:latin typeface="Century Gothic" panose="020B0502020202020204" pitchFamily="34" charset="0"/>
              </a:rPr>
              <a:t>La iniciación de trámite concordatario no dará lugar a la declaratoria de terminación unilateral. La entidad dispondrá las medidas de inspección, control y vigilancia necesarias para asegurar el cumplimiento del objeto contractual e </a:t>
            </a:r>
            <a:r>
              <a:rPr lang="es-MX" sz="3500" b="1" dirty="0">
                <a:effectLst>
                  <a:outerShdw blurRad="38100" dist="38100" dir="2700000" algn="tl">
                    <a:srgbClr val="000000">
                      <a:alpha val="43137"/>
                    </a:srgbClr>
                  </a:outerShdw>
                </a:effectLst>
                <a:latin typeface="Century Gothic" panose="020B0502020202020204" pitchFamily="34" charset="0"/>
              </a:rPr>
              <a:t>impedir la paralización del servicio</a:t>
            </a:r>
            <a:r>
              <a:rPr lang="es-MX" sz="3500" dirty="0">
                <a:latin typeface="Century Gothic" panose="020B0502020202020204" pitchFamily="34" charset="0"/>
              </a:rPr>
              <a:t>.</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3409261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32500" lnSpcReduction="20000"/>
          </a:bodyPr>
          <a:lstStyle/>
          <a:p>
            <a:pPr marL="0" indent="0" algn="just">
              <a:buNone/>
            </a:pPr>
            <a:r>
              <a:rPr lang="es-MX" sz="4900" b="1" dirty="0">
                <a:latin typeface="Century Gothic" panose="020B0502020202020204" pitchFamily="34" charset="0"/>
              </a:rPr>
              <a:t>ARTÍCULO 18. DE LA CADUCIDAD Y SUS EFECTOS.</a:t>
            </a:r>
            <a:r>
              <a:rPr lang="es-MX" sz="4900" dirty="0">
                <a:latin typeface="Century Gothic" panose="020B0502020202020204" pitchFamily="34" charset="0"/>
              </a:rPr>
              <a:t> La caducidad es la estipulación en virtud de la cual si se presenta alguno de los hechos constitutivos de incumplimiento de las obligaciones a cargo del contratista, </a:t>
            </a:r>
            <a:r>
              <a:rPr lang="es-MX" sz="4900" b="1" dirty="0">
                <a:effectLst>
                  <a:outerShdw blurRad="38100" dist="38100" dir="2700000" algn="tl">
                    <a:srgbClr val="000000">
                      <a:alpha val="43137"/>
                    </a:srgbClr>
                  </a:outerShdw>
                </a:effectLst>
                <a:latin typeface="Century Gothic" panose="020B0502020202020204" pitchFamily="34" charset="0"/>
              </a:rPr>
              <a:t>que afecte de manera grave y directa la ejecución del contrato y evidencie que puede conducir a su paralización</a:t>
            </a:r>
            <a:r>
              <a:rPr lang="es-MX" sz="4900" dirty="0">
                <a:latin typeface="Century Gothic" panose="020B0502020202020204" pitchFamily="34" charset="0"/>
              </a:rPr>
              <a:t>, la entidad por medio de acto administrativo debidamente motivado lo dará por terminado y ordenará su liquidación en el estado en que se encuentre.</a:t>
            </a:r>
          </a:p>
          <a:p>
            <a:pPr marL="0" indent="0" algn="just">
              <a:buNone/>
            </a:pPr>
            <a:endParaRPr lang="es-MX" sz="4900" dirty="0">
              <a:latin typeface="Century Gothic" panose="020B0502020202020204" pitchFamily="34" charset="0"/>
            </a:endParaRPr>
          </a:p>
          <a:p>
            <a:pPr marL="0" indent="0" algn="just">
              <a:buNone/>
            </a:pPr>
            <a:r>
              <a:rPr lang="es-MX" sz="4900" dirty="0">
                <a:latin typeface="Century Gothic" panose="020B0502020202020204" pitchFamily="34" charset="0"/>
              </a:rPr>
              <a:t>En caso de que la entidad decida abstenerse de declarar la caducidad, adoptará las medidas de control e intervención necesarias, que garanticen la ejecución del objeto contratado. La declaratoria de caducidad no impedirá que la entidad contratante tome posesión de la obra o continúe inmediatamente la ejecución del objeto contratado, </a:t>
            </a:r>
            <a:r>
              <a:rPr lang="es-MX" sz="4900" u="sng" dirty="0">
                <a:latin typeface="Century Gothic" panose="020B0502020202020204" pitchFamily="34" charset="0"/>
              </a:rPr>
              <a:t>bien sea</a:t>
            </a:r>
            <a:r>
              <a:rPr lang="es-MX" sz="4900" dirty="0">
                <a:latin typeface="Century Gothic" panose="020B0502020202020204" pitchFamily="34" charset="0"/>
              </a:rPr>
              <a:t> a través del garante </a:t>
            </a:r>
            <a:r>
              <a:rPr lang="es-MX" sz="4900" u="sng" dirty="0">
                <a:latin typeface="Century Gothic" panose="020B0502020202020204" pitchFamily="34" charset="0"/>
              </a:rPr>
              <a:t>o de otro contratista</a:t>
            </a:r>
            <a:r>
              <a:rPr lang="es-MX" sz="4900" dirty="0">
                <a:latin typeface="Century Gothic" panose="020B0502020202020204" pitchFamily="34" charset="0"/>
              </a:rPr>
              <a:t>, a quien a su vez se le podrá declarar la caducidad, cuando a ello hubiere lugar.</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04329201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92500" lnSpcReduction="20000"/>
          </a:bodyPr>
          <a:lstStyle/>
          <a:p>
            <a:pPr marL="0" indent="0" algn="just">
              <a:buNone/>
            </a:pPr>
            <a:r>
              <a:rPr lang="es-MX" dirty="0">
                <a:latin typeface="Century Gothic" panose="020B0502020202020204" pitchFamily="34" charset="0"/>
              </a:rPr>
              <a:t>Si se declara la caducidad </a:t>
            </a:r>
            <a:r>
              <a:rPr lang="es-MX" b="1" dirty="0">
                <a:effectLst>
                  <a:outerShdw blurRad="38100" dist="38100" dir="2700000" algn="tl">
                    <a:srgbClr val="000000">
                      <a:alpha val="43137"/>
                    </a:srgbClr>
                  </a:outerShdw>
                </a:effectLst>
                <a:latin typeface="Century Gothic" panose="020B0502020202020204" pitchFamily="34" charset="0"/>
              </a:rPr>
              <a:t>no habrá lugar </a:t>
            </a:r>
            <a:r>
              <a:rPr lang="es-MX" dirty="0">
                <a:latin typeface="Century Gothic" panose="020B0502020202020204" pitchFamily="34" charset="0"/>
              </a:rPr>
              <a:t>a indemnización para el contratista, quien se hará acreedor a las sanciones e inhabilidades previstas en esta ley (5 años).</a:t>
            </a:r>
          </a:p>
          <a:p>
            <a:pPr marL="0" indent="0">
              <a:buNone/>
            </a:pPr>
            <a:endParaRPr lang="es-MX" dirty="0">
              <a:latin typeface="Century Gothic" panose="020B0502020202020204" pitchFamily="34" charset="0"/>
            </a:endParaRPr>
          </a:p>
          <a:p>
            <a:pPr marL="0" indent="0" algn="just">
              <a:buNone/>
            </a:pPr>
            <a:r>
              <a:rPr lang="es-MX" dirty="0">
                <a:latin typeface="Century Gothic" panose="020B0502020202020204" pitchFamily="34" charset="0"/>
              </a:rPr>
              <a:t>La declaratoria de caducidad será constitutiva del siniestro de incumplimiento, procede reposición. </a:t>
            </a: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40163031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ctr">
              <a:buNone/>
            </a:pPr>
            <a:r>
              <a:rPr lang="es-ES" b="1" dirty="0">
                <a:latin typeface="Century Gothic" panose="020B0502020202020204" pitchFamily="34" charset="0"/>
              </a:rPr>
              <a:t>LIQUIDACION DE LOS CONTRATOS</a:t>
            </a:r>
            <a:endParaRPr lang="es-CO" b="1" dirty="0">
              <a:latin typeface="Century Gothic" panose="020B0502020202020204" pitchFamily="34" charset="0"/>
            </a:endParaRPr>
          </a:p>
          <a:p>
            <a:pPr marL="0" indent="0" algn="just">
              <a:buNone/>
            </a:pPr>
            <a:r>
              <a:rPr lang="es-ES" dirty="0">
                <a:latin typeface="Century Gothic" panose="020B0502020202020204" pitchFamily="34" charset="0"/>
              </a:rPr>
              <a:t>ARTÍCULO 60. DE LA OCURRENCIA Y CONTENIDO DE LA LIQUIDACIÓN.  Se liquidan, los contratos de tracto sucesivo, los de ejecución o cumplimiento se prolongue en el tiempo y los demás que lo requieran. </a:t>
            </a:r>
            <a:r>
              <a:rPr lang="es-ES" b="1" dirty="0">
                <a:effectLst>
                  <a:outerShdw blurRad="38100" dist="38100" dir="2700000" algn="tl">
                    <a:srgbClr val="000000">
                      <a:alpha val="43137"/>
                    </a:srgbClr>
                  </a:outerShdw>
                </a:effectLst>
                <a:latin typeface="Century Gothic" panose="020B0502020202020204" pitchFamily="34" charset="0"/>
              </a:rPr>
              <a:t>(LB; LU)</a:t>
            </a:r>
            <a:endParaRPr lang="es-CO" b="1" dirty="0">
              <a:effectLst>
                <a:outerShdw blurRad="38100" dist="38100" dir="2700000" algn="tl">
                  <a:srgbClr val="000000">
                    <a:alpha val="43137"/>
                  </a:srgbClr>
                </a:outerShdw>
              </a:effectLst>
              <a:latin typeface="Century Gothic" panose="020B0502020202020204" pitchFamily="34" charset="0"/>
            </a:endParaRPr>
          </a:p>
          <a:p>
            <a:pPr marL="0" indent="0" algn="just">
              <a:buNone/>
            </a:pPr>
            <a:r>
              <a:rPr lang="es-ES" dirty="0">
                <a:latin typeface="Century Gothic" panose="020B0502020202020204" pitchFamily="34" charset="0"/>
              </a:rPr>
              <a:t>También en esta etapa las partes acordarán los ajustes, revisiones y reconocimientos a que haya lugar. </a:t>
            </a:r>
            <a:r>
              <a:rPr lang="es-ES" b="1" dirty="0">
                <a:effectLst>
                  <a:outerShdw blurRad="38100" dist="38100" dir="2700000" algn="tl">
                    <a:srgbClr val="000000">
                      <a:alpha val="43137"/>
                    </a:srgbClr>
                  </a:outerShdw>
                </a:effectLst>
                <a:latin typeface="Century Gothic" panose="020B0502020202020204" pitchFamily="34" charset="0"/>
              </a:rPr>
              <a:t>(LB)</a:t>
            </a:r>
            <a:endParaRPr lang="es-CO" b="1" dirty="0">
              <a:effectLst>
                <a:outerShdw blurRad="38100" dist="38100" dir="2700000" algn="tl">
                  <a:srgbClr val="000000">
                    <a:alpha val="43137"/>
                  </a:srgbClr>
                </a:outerShdw>
              </a:effectLst>
              <a:latin typeface="Century Gothic" panose="020B0502020202020204" pitchFamily="34" charset="0"/>
            </a:endParaRPr>
          </a:p>
          <a:p>
            <a:pPr marL="0" indent="0" algn="just">
              <a:buNone/>
            </a:pPr>
            <a:r>
              <a:rPr lang="es-ES" dirty="0">
                <a:latin typeface="Century Gothic" panose="020B0502020202020204" pitchFamily="34" charset="0"/>
              </a:rPr>
              <a:t>En el acta de liquidación constarán </a:t>
            </a:r>
            <a:r>
              <a:rPr lang="es-ES" u="sng" dirty="0">
                <a:latin typeface="Century Gothic" panose="020B0502020202020204" pitchFamily="34" charset="0"/>
              </a:rPr>
              <a:t>los acuerdos, conciliaciones y transacciones a que llegaren las partes para poner fin a</a:t>
            </a:r>
            <a:r>
              <a:rPr lang="es-ES" dirty="0">
                <a:latin typeface="Century Gothic" panose="020B0502020202020204" pitchFamily="34" charset="0"/>
              </a:rPr>
              <a:t> las divergencias presentadas </a:t>
            </a:r>
            <a:r>
              <a:rPr lang="es-ES" u="sng" dirty="0">
                <a:latin typeface="Century Gothic" panose="020B0502020202020204" pitchFamily="34" charset="0"/>
              </a:rPr>
              <a:t>y poder declararse a paz y salvo</a:t>
            </a:r>
            <a:r>
              <a:rPr lang="es-ES" dirty="0">
                <a:latin typeface="Century Gothic" panose="020B0502020202020204" pitchFamily="34" charset="0"/>
              </a:rPr>
              <a:t>. </a:t>
            </a:r>
            <a:r>
              <a:rPr lang="es-ES" b="1" dirty="0">
                <a:effectLst>
                  <a:outerShdw blurRad="38100" dist="38100" dir="2700000" algn="tl">
                    <a:srgbClr val="000000">
                      <a:alpha val="43137"/>
                    </a:srgbClr>
                  </a:outerShdw>
                </a:effectLst>
                <a:latin typeface="Century Gothic" panose="020B0502020202020204" pitchFamily="34" charset="0"/>
              </a:rPr>
              <a:t>(LB)</a:t>
            </a:r>
            <a:endParaRPr lang="es-CO" b="1" dirty="0">
              <a:effectLst>
                <a:outerShdw blurRad="38100" dist="38100" dir="2700000" algn="tl">
                  <a:srgbClr val="000000">
                    <a:alpha val="43137"/>
                  </a:srgbClr>
                </a:outerShdw>
              </a:effectLst>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360410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CO" sz="2800" dirty="0">
                <a:latin typeface="Century Gothic" panose="020B0502020202020204" pitchFamily="34" charset="0"/>
              </a:rPr>
              <a:t>Régimen jurídico del Supervisor e Interventor del contrato</a:t>
            </a:r>
            <a:endParaRPr lang="es-ES" sz="2800" dirty="0"/>
          </a:p>
        </p:txBody>
      </p:sp>
      <p:graphicFrame>
        <p:nvGraphicFramePr>
          <p:cNvPr id="5" name="Marcador de contenido 5"/>
          <p:cNvGraphicFramePr>
            <a:graphicFrameLocks noGrp="1"/>
          </p:cNvGraphicFramePr>
          <p:nvPr>
            <p:ph idx="1"/>
            <p:extLst>
              <p:ext uri="{D42A27DB-BD31-4B8C-83A1-F6EECF244321}">
                <p14:modId xmlns:p14="http://schemas.microsoft.com/office/powerpoint/2010/main" val="1674959999"/>
              </p:ext>
            </p:extLst>
          </p:nvPr>
        </p:nvGraphicFramePr>
        <p:xfrm>
          <a:off x="457200" y="2852738"/>
          <a:ext cx="8229600" cy="3273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510224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CO" sz="2800" dirty="0">
                <a:latin typeface="Century Gothic" panose="020B0502020202020204" pitchFamily="34" charset="0"/>
              </a:rPr>
              <a:t>Régimen jurídico del Supervisor e Interventor del contrato</a:t>
            </a:r>
            <a:endParaRPr lang="es-ES" dirty="0"/>
          </a:p>
        </p:txBody>
      </p:sp>
      <p:sp>
        <p:nvSpPr>
          <p:cNvPr id="3" name="2 Marcador de contenido"/>
          <p:cNvSpPr>
            <a:spLocks noGrp="1"/>
          </p:cNvSpPr>
          <p:nvPr>
            <p:ph idx="1"/>
          </p:nvPr>
        </p:nvSpPr>
        <p:spPr>
          <a:xfrm>
            <a:off x="457200" y="2852936"/>
            <a:ext cx="8229600" cy="3273227"/>
          </a:xfrm>
        </p:spPr>
        <p:txBody>
          <a:bodyPr>
            <a:normAutofit fontScale="70000" lnSpcReduction="20000"/>
          </a:bodyPr>
          <a:lstStyle/>
          <a:p>
            <a:pPr marL="0" indent="0" algn="just">
              <a:buNone/>
            </a:pPr>
            <a:r>
              <a:rPr lang="es-MX" b="1" dirty="0">
                <a:effectLst>
                  <a:outerShdw blurRad="38100" dist="38100" dir="2700000" algn="tl">
                    <a:srgbClr val="000000">
                      <a:alpha val="43137"/>
                    </a:srgbClr>
                  </a:outerShdw>
                </a:effectLst>
                <a:latin typeface="Century Gothic" panose="020B0502020202020204" pitchFamily="34" charset="0"/>
              </a:rPr>
              <a:t>i) </a:t>
            </a:r>
            <a:r>
              <a:rPr lang="es-MX" dirty="0">
                <a:latin typeface="Century Gothic" panose="020B0502020202020204" pitchFamily="34" charset="0"/>
              </a:rPr>
              <a:t>La liquidación es un corte de cuentas entre las partes de un contrato, </a:t>
            </a:r>
            <a:r>
              <a:rPr lang="es-MX" b="1" dirty="0">
                <a:effectLst>
                  <a:outerShdw blurRad="38100" dist="38100" dir="2700000" algn="tl">
                    <a:srgbClr val="000000">
                      <a:alpha val="43137"/>
                    </a:srgbClr>
                  </a:outerShdw>
                </a:effectLst>
                <a:latin typeface="Century Gothic" panose="020B0502020202020204" pitchFamily="34" charset="0"/>
              </a:rPr>
              <a:t>ii)</a:t>
            </a:r>
            <a:r>
              <a:rPr lang="es-MX" b="1" dirty="0">
                <a:latin typeface="Century Gothic" panose="020B0502020202020204" pitchFamily="34" charset="0"/>
              </a:rPr>
              <a:t> </a:t>
            </a:r>
            <a:r>
              <a:rPr lang="es-MX" dirty="0">
                <a:latin typeface="Century Gothic" panose="020B0502020202020204" pitchFamily="34" charset="0"/>
              </a:rPr>
              <a:t>su finalidad es realizar un balance técnico, económico y jurídico de la relación contractual, y </a:t>
            </a:r>
            <a:r>
              <a:rPr lang="es-MX" b="1" dirty="0">
                <a:effectLst>
                  <a:outerShdw blurRad="38100" dist="38100" dir="2700000" algn="tl">
                    <a:srgbClr val="000000">
                      <a:alpha val="43137"/>
                    </a:srgbClr>
                  </a:outerShdw>
                </a:effectLst>
                <a:latin typeface="Century Gothic" panose="020B0502020202020204" pitchFamily="34" charset="0"/>
              </a:rPr>
              <a:t>iii)</a:t>
            </a:r>
            <a:r>
              <a:rPr lang="es-MX" b="1" dirty="0">
                <a:latin typeface="Century Gothic" panose="020B0502020202020204" pitchFamily="34" charset="0"/>
              </a:rPr>
              <a:t> </a:t>
            </a:r>
            <a:r>
              <a:rPr lang="es-MX" dirty="0">
                <a:latin typeface="Century Gothic" panose="020B0502020202020204" pitchFamily="34" charset="0"/>
              </a:rPr>
              <a:t>tiene un doble alcance: en sentido subjetivo, determina el estado de la relación; y en sentido objetivo, evalúa el grado de cumplimiento del objeto contratado. </a:t>
            </a:r>
          </a:p>
          <a:p>
            <a:pPr marL="0" indent="0" algn="just">
              <a:buNone/>
            </a:pPr>
            <a:r>
              <a:rPr lang="es-MX" dirty="0">
                <a:latin typeface="Century Gothic" panose="020B0502020202020204" pitchFamily="34" charset="0"/>
              </a:rPr>
              <a:t>Es su naturaleza como cláusula contractual, al interior de los negocios de las entidades estatales: en unos casos es elemento de la naturaleza y en otros constituye una cláusula accidental.</a:t>
            </a:r>
            <a:endParaRPr lang="es-CO" dirty="0">
              <a:latin typeface="Century Gothic" panose="020B0502020202020204" pitchFamily="34" charset="0"/>
            </a:endParaRPr>
          </a:p>
          <a:p>
            <a:pPr marL="0" indent="0">
              <a:buNone/>
            </a:pPr>
            <a:endParaRPr lang="es-CO" b="1"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51394735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lstStyle/>
          <a:p>
            <a:r>
              <a:rPr lang="es-ES" sz="2800" b="1" dirty="0">
                <a:solidFill>
                  <a:prstClr val="black"/>
                </a:solidFill>
                <a:latin typeface="Century Gothic" panose="020B0502020202020204" pitchFamily="34" charset="0"/>
              </a:rPr>
              <a:t>SUPERVISION, INTERVENTORIA Y LIQUIDACION DE CONTRATOS ESTATALES </a:t>
            </a:r>
            <a:endParaRPr lang="es-ES" dirty="0"/>
          </a:p>
        </p:txBody>
      </p:sp>
      <p:sp>
        <p:nvSpPr>
          <p:cNvPr id="3" name="2 Marcador de contenido"/>
          <p:cNvSpPr>
            <a:spLocks noGrp="1"/>
          </p:cNvSpPr>
          <p:nvPr>
            <p:ph idx="1"/>
          </p:nvPr>
        </p:nvSpPr>
        <p:spPr>
          <a:xfrm>
            <a:off x="457200" y="2852936"/>
            <a:ext cx="8229600" cy="3273227"/>
          </a:xfrm>
        </p:spPr>
        <p:txBody>
          <a:bodyPr>
            <a:normAutofit/>
          </a:bodyPr>
          <a:lstStyle/>
          <a:p>
            <a:pPr marL="0" indent="0" algn="ctr">
              <a:buNone/>
            </a:pPr>
            <a:endParaRPr lang="es-ES" dirty="0">
              <a:latin typeface="Century Gothic" panose="020B0502020202020204" pitchFamily="34" charset="0"/>
            </a:endParaRPr>
          </a:p>
          <a:p>
            <a:pPr marL="0" indent="0" algn="ctr">
              <a:buNone/>
            </a:pPr>
            <a:r>
              <a:rPr lang="es-ES" sz="9600" b="1" dirty="0">
                <a:latin typeface="Century Gothic" panose="020B0502020202020204" pitchFamily="34" charset="0"/>
              </a:rPr>
              <a:t>GRACIAS</a:t>
            </a:r>
          </a:p>
        </p:txBody>
      </p:sp>
    </p:spTree>
    <p:extLst>
      <p:ext uri="{BB962C8B-B14F-4D97-AF65-F5344CB8AC3E}">
        <p14:creationId xmlns:p14="http://schemas.microsoft.com/office/powerpoint/2010/main" val="528198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CO" sz="2800" dirty="0">
                <a:latin typeface="Century Gothic" panose="020B0502020202020204" pitchFamily="34" charset="0"/>
              </a:rPr>
              <a:t>Régimen jurídico del Supervisor e Interventor del contrato</a:t>
            </a:r>
            <a:endParaRPr lang="es-ES" sz="2800" dirty="0"/>
          </a:p>
        </p:txBody>
      </p:sp>
      <p:sp>
        <p:nvSpPr>
          <p:cNvPr id="3" name="2 Marcador de contenido"/>
          <p:cNvSpPr>
            <a:spLocks noGrp="1"/>
          </p:cNvSpPr>
          <p:nvPr>
            <p:ph idx="1"/>
          </p:nvPr>
        </p:nvSpPr>
        <p:spPr>
          <a:xfrm>
            <a:off x="457200" y="2852936"/>
            <a:ext cx="8229600" cy="3273227"/>
          </a:xfrm>
        </p:spPr>
        <p:txBody>
          <a:bodyPr>
            <a:normAutofit fontScale="62500" lnSpcReduction="20000"/>
          </a:bodyPr>
          <a:lstStyle/>
          <a:p>
            <a:pPr marL="0" indent="0">
              <a:buNone/>
            </a:pPr>
            <a:r>
              <a:rPr lang="es-ES" dirty="0">
                <a:latin typeface="Century Gothic" panose="020B0502020202020204" pitchFamily="34" charset="0"/>
              </a:rPr>
              <a:t>Desde el punto de vista práctico: ¿por qué es importante este módulo?</a:t>
            </a:r>
            <a:endParaRPr lang="es-CO" dirty="0">
              <a:latin typeface="Century Gothic" panose="020B0502020202020204" pitchFamily="34" charset="0"/>
            </a:endParaRPr>
          </a:p>
          <a:p>
            <a:pPr marL="0" lvl="0" indent="0" algn="just">
              <a:buNone/>
            </a:pPr>
            <a:endParaRPr lang="es-ES" dirty="0">
              <a:latin typeface="Century Gothic" panose="020B0502020202020204" pitchFamily="34" charset="0"/>
            </a:endParaRPr>
          </a:p>
          <a:p>
            <a:pPr marL="0" lvl="0" indent="0" algn="just">
              <a:buNone/>
            </a:pPr>
            <a:r>
              <a:rPr lang="es-ES" dirty="0">
                <a:latin typeface="Century Gothic" panose="020B0502020202020204" pitchFamily="34" charset="0"/>
              </a:rPr>
              <a:t>Medio idóneo para alcanzar la </a:t>
            </a:r>
            <a:r>
              <a:rPr lang="es-ES" u="sng" dirty="0">
                <a:latin typeface="Century Gothic" panose="020B0502020202020204" pitchFamily="34" charset="0"/>
              </a:rPr>
              <a:t>prevalencia del interés general CP art 1</a:t>
            </a:r>
            <a:r>
              <a:rPr lang="es-ES" dirty="0">
                <a:latin typeface="Century Gothic" panose="020B0502020202020204" pitchFamily="34" charset="0"/>
              </a:rPr>
              <a:t> y la </a:t>
            </a:r>
            <a:r>
              <a:rPr lang="es-ES" u="sng" dirty="0">
                <a:latin typeface="Century Gothic" panose="020B0502020202020204" pitchFamily="34" charset="0"/>
              </a:rPr>
              <a:t>consecución de los fines del estado (art 2)</a:t>
            </a:r>
            <a:r>
              <a:rPr lang="es-ES" dirty="0">
                <a:latin typeface="Century Gothic" panose="020B0502020202020204" pitchFamily="34" charset="0"/>
              </a:rPr>
              <a:t>: servir a la comunidad, promover la prosperidad general y garantizar la efectividad de los principios, derechos y deberes consagrados en la Constitución; facilitar la participación de todos en las decisiones que los afectan y en la vida económica, política, administrativa y cultural de la Nación; defender la independencia nacional, mantener la integridad territorial y asegurar la convivencia pacífica y la vigencia de un orden justo.</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182001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Jennio\Cendap\plantilla2015-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55953" cy="6866965"/>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63176" y="1484784"/>
            <a:ext cx="8229600" cy="1143000"/>
          </a:xfrm>
        </p:spPr>
        <p:txBody>
          <a:bodyPr>
            <a:normAutofit/>
          </a:bodyPr>
          <a:lstStyle/>
          <a:p>
            <a:r>
              <a:rPr lang="es-CO" sz="2800" dirty="0">
                <a:latin typeface="Century Gothic" panose="020B0502020202020204" pitchFamily="34" charset="0"/>
              </a:rPr>
              <a:t>Régimen jurídico del Supervisor e Interventor del contrato</a:t>
            </a:r>
            <a:endParaRPr lang="es-ES" sz="2800" dirty="0"/>
          </a:p>
        </p:txBody>
      </p:sp>
      <p:sp>
        <p:nvSpPr>
          <p:cNvPr id="3" name="2 Marcador de contenido"/>
          <p:cNvSpPr>
            <a:spLocks noGrp="1"/>
          </p:cNvSpPr>
          <p:nvPr>
            <p:ph idx="1"/>
          </p:nvPr>
        </p:nvSpPr>
        <p:spPr>
          <a:xfrm>
            <a:off x="457200" y="2852936"/>
            <a:ext cx="8229600" cy="3273227"/>
          </a:xfrm>
        </p:spPr>
        <p:txBody>
          <a:bodyPr>
            <a:normAutofit fontScale="77500" lnSpcReduction="20000"/>
          </a:bodyPr>
          <a:lstStyle/>
          <a:p>
            <a:r>
              <a:rPr lang="es-ES" dirty="0">
                <a:latin typeface="Century Gothic" panose="020B0502020202020204" pitchFamily="34" charset="0"/>
              </a:rPr>
              <a:t>Desde el punto de vista histórico: Decreto ley 222 de 1983 excesivo, casuístico</a:t>
            </a:r>
            <a:endParaRPr lang="es-CO" dirty="0">
              <a:latin typeface="Century Gothic" panose="020B0502020202020204" pitchFamily="34" charset="0"/>
            </a:endParaRPr>
          </a:p>
          <a:p>
            <a:r>
              <a:rPr lang="es-ES" dirty="0">
                <a:latin typeface="Century Gothic" panose="020B0502020202020204" pitchFamily="34" charset="0"/>
              </a:rPr>
              <a:t>Desde el punto de vista histórico jurídico: Decreto ley 222 de 1983</a:t>
            </a:r>
            <a:endParaRPr lang="es-CO" dirty="0">
              <a:latin typeface="Century Gothic" panose="020B0502020202020204" pitchFamily="34" charset="0"/>
            </a:endParaRPr>
          </a:p>
          <a:p>
            <a:r>
              <a:rPr lang="es-ES" dirty="0">
                <a:latin typeface="Century Gothic" panose="020B0502020202020204" pitchFamily="34" charset="0"/>
              </a:rPr>
              <a:t>Art 150 constitución política inciso final</a:t>
            </a:r>
            <a:r>
              <a:rPr lang="es-CO" dirty="0">
                <a:latin typeface="Century Gothic" panose="020B0502020202020204" pitchFamily="34" charset="0"/>
              </a:rPr>
              <a:t>. </a:t>
            </a:r>
            <a:r>
              <a:rPr lang="es-ES" dirty="0">
                <a:latin typeface="Century Gothic" panose="020B0502020202020204" pitchFamily="34" charset="0"/>
              </a:rPr>
              <a:t>Ley 80 de 1993</a:t>
            </a:r>
            <a:endParaRPr lang="es-CO" dirty="0">
              <a:latin typeface="Century Gothic" panose="020B0502020202020204" pitchFamily="34" charset="0"/>
            </a:endParaRPr>
          </a:p>
          <a:p>
            <a:r>
              <a:rPr lang="es-ES" dirty="0">
                <a:latin typeface="Century Gothic" panose="020B0502020202020204" pitchFamily="34" charset="0"/>
              </a:rPr>
              <a:t>Ley 1150 de 2007.</a:t>
            </a:r>
            <a:r>
              <a:rPr lang="es-CO" dirty="0">
                <a:latin typeface="Century Gothic" panose="020B0502020202020204" pitchFamily="34" charset="0"/>
              </a:rPr>
              <a:t> </a:t>
            </a:r>
            <a:r>
              <a:rPr lang="es-ES" dirty="0">
                <a:latin typeface="Century Gothic" panose="020B0502020202020204" pitchFamily="34" charset="0"/>
              </a:rPr>
              <a:t>Decreto ley 019 de 2012,</a:t>
            </a:r>
            <a:r>
              <a:rPr lang="es-CO" dirty="0">
                <a:latin typeface="Century Gothic" panose="020B0502020202020204" pitchFamily="34" charset="0"/>
              </a:rPr>
              <a:t> </a:t>
            </a:r>
            <a:r>
              <a:rPr lang="es-ES" dirty="0">
                <a:latin typeface="Century Gothic" panose="020B0502020202020204" pitchFamily="34" charset="0"/>
              </a:rPr>
              <a:t>Ley 1474 de 2011 </a:t>
            </a:r>
            <a:endParaRPr lang="es-CO" dirty="0">
              <a:latin typeface="Century Gothic" panose="020B0502020202020204" pitchFamily="34" charset="0"/>
            </a:endParaRPr>
          </a:p>
          <a:p>
            <a:r>
              <a:rPr lang="es-ES" dirty="0">
                <a:latin typeface="Century Gothic" panose="020B0502020202020204" pitchFamily="34" charset="0"/>
              </a:rPr>
              <a:t>ley 1882 2018</a:t>
            </a:r>
            <a:r>
              <a:rPr lang="es-CO" dirty="0">
                <a:latin typeface="Century Gothic" panose="020B0502020202020204" pitchFamily="34" charset="0"/>
              </a:rPr>
              <a:t> </a:t>
            </a:r>
            <a:r>
              <a:rPr lang="es-ES" dirty="0">
                <a:latin typeface="Century Gothic" panose="020B0502020202020204" pitchFamily="34" charset="0"/>
              </a:rPr>
              <a:t>Decreto 1082 de 2015</a:t>
            </a:r>
            <a:endParaRPr lang="es-CO" dirty="0">
              <a:latin typeface="Century Gothic" panose="020B0502020202020204" pitchFamily="34" charset="0"/>
            </a:endParaRPr>
          </a:p>
          <a:p>
            <a:pPr marL="0" indent="0">
              <a:buNone/>
            </a:pPr>
            <a:endParaRPr lang="es-ES" dirty="0"/>
          </a:p>
        </p:txBody>
      </p:sp>
    </p:spTree>
    <p:extLst>
      <p:ext uri="{BB962C8B-B14F-4D97-AF65-F5344CB8AC3E}">
        <p14:creationId xmlns:p14="http://schemas.microsoft.com/office/powerpoint/2010/main" val="726011155"/>
      </p:ext>
    </p:extLst>
  </p:cSld>
  <p:clrMapOvr>
    <a:masterClrMapping/>
  </p:clrMapOvr>
</p:sld>
</file>

<file path=ppt/theme/theme1.xml><?xml version="1.0" encoding="utf-8"?>
<a:theme xmlns:a="http://schemas.openxmlformats.org/drawingml/2006/main" name="Plantilla 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 C</Template>
  <TotalTime>10361</TotalTime>
  <Words>5684</Words>
  <Application>Microsoft Office PowerPoint</Application>
  <PresentationFormat>Presentación en pantalla (4:3)</PresentationFormat>
  <Paragraphs>264</Paragraphs>
  <Slides>71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71</vt:i4>
      </vt:variant>
    </vt:vector>
  </HeadingPairs>
  <TitlesOfParts>
    <vt:vector size="76" baseType="lpstr">
      <vt:lpstr>Arial</vt:lpstr>
      <vt:lpstr>Calibri</vt:lpstr>
      <vt:lpstr>Century Gothic</vt:lpstr>
      <vt:lpstr>Trebuchet MS</vt:lpstr>
      <vt:lpstr>Plantilla C</vt:lpstr>
      <vt:lpstr>Presentación de PowerPoint</vt:lpstr>
      <vt:lpstr>Presentación de PowerPoint</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Herramientas Prácticas de la Contratación Estatal al fin de la vigencia 2019</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 </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 </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Régimen jurídico del Supervisor e Interventor del contrato</vt:lpstr>
      <vt:lpstr>SUPERVISION, INTERVENTORIA Y LIQUIDACION DE CONTRATOS ESTATALES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 Master</dc:creator>
  <cp:lastModifiedBy>John Bilbao Ebartt</cp:lastModifiedBy>
  <cp:revision>158</cp:revision>
  <cp:lastPrinted>2017-09-21T19:49:35Z</cp:lastPrinted>
  <dcterms:created xsi:type="dcterms:W3CDTF">2015-12-01T20:58:16Z</dcterms:created>
  <dcterms:modified xsi:type="dcterms:W3CDTF">2022-10-20T15:02:43Z</dcterms:modified>
</cp:coreProperties>
</file>