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0"/>
  </p:notesMasterIdLst>
  <p:sldIdLst>
    <p:sldId id="523" r:id="rId2"/>
    <p:sldId id="344" r:id="rId3"/>
    <p:sldId id="283" r:id="rId4"/>
    <p:sldId id="313" r:id="rId5"/>
    <p:sldId id="524" r:id="rId6"/>
    <p:sldId id="525" r:id="rId7"/>
    <p:sldId id="526" r:id="rId8"/>
    <p:sldId id="527" r:id="rId9"/>
    <p:sldId id="528" r:id="rId10"/>
    <p:sldId id="529" r:id="rId11"/>
    <p:sldId id="530" r:id="rId12"/>
    <p:sldId id="531" r:id="rId13"/>
    <p:sldId id="264" r:id="rId14"/>
    <p:sldId id="275" r:id="rId15"/>
    <p:sldId id="276" r:id="rId16"/>
    <p:sldId id="277" r:id="rId17"/>
    <p:sldId id="325" r:id="rId18"/>
    <p:sldId id="326" r:id="rId19"/>
    <p:sldId id="318" r:id="rId20"/>
    <p:sldId id="319" r:id="rId21"/>
    <p:sldId id="280" r:id="rId22"/>
    <p:sldId id="317" r:id="rId23"/>
    <p:sldId id="315" r:id="rId24"/>
    <p:sldId id="314" r:id="rId25"/>
    <p:sldId id="327" r:id="rId26"/>
    <p:sldId id="328" r:id="rId27"/>
    <p:sldId id="282" r:id="rId28"/>
    <p:sldId id="270" r:id="rId29"/>
    <p:sldId id="271" r:id="rId30"/>
    <p:sldId id="272" r:id="rId31"/>
    <p:sldId id="273" r:id="rId32"/>
    <p:sldId id="281" r:id="rId33"/>
    <p:sldId id="339" r:id="rId34"/>
    <p:sldId id="320" r:id="rId35"/>
    <p:sldId id="340" r:id="rId36"/>
    <p:sldId id="491" r:id="rId37"/>
    <p:sldId id="322" r:id="rId38"/>
    <p:sldId id="334" r:id="rId39"/>
    <p:sldId id="289" r:id="rId40"/>
    <p:sldId id="335" r:id="rId41"/>
    <p:sldId id="336" r:id="rId42"/>
    <p:sldId id="337" r:id="rId43"/>
    <p:sldId id="338" r:id="rId44"/>
    <p:sldId id="258" r:id="rId45"/>
    <p:sldId id="346" r:id="rId46"/>
    <p:sldId id="352" r:id="rId47"/>
    <p:sldId id="421" r:id="rId48"/>
    <p:sldId id="422" r:id="rId49"/>
    <p:sldId id="423" r:id="rId50"/>
    <p:sldId id="444" r:id="rId51"/>
    <p:sldId id="445" r:id="rId52"/>
    <p:sldId id="446" r:id="rId53"/>
    <p:sldId id="284" r:id="rId54"/>
    <p:sldId id="447" r:id="rId55"/>
    <p:sldId id="285" r:id="rId56"/>
    <p:sldId id="448" r:id="rId57"/>
    <p:sldId id="449" r:id="rId58"/>
    <p:sldId id="407" r:id="rId59"/>
    <p:sldId id="301" r:id="rId60"/>
    <p:sldId id="465" r:id="rId61"/>
    <p:sldId id="347" r:id="rId62"/>
    <p:sldId id="405" r:id="rId63"/>
    <p:sldId id="424" r:id="rId64"/>
    <p:sldId id="425" r:id="rId65"/>
    <p:sldId id="427" r:id="rId66"/>
    <p:sldId id="428" r:id="rId67"/>
    <p:sldId id="429" r:id="rId68"/>
    <p:sldId id="430" r:id="rId69"/>
    <p:sldId id="431" r:id="rId70"/>
    <p:sldId id="432" r:id="rId71"/>
    <p:sldId id="433" r:id="rId72"/>
    <p:sldId id="440" r:id="rId73"/>
    <p:sldId id="434" r:id="rId74"/>
    <p:sldId id="450" r:id="rId75"/>
    <p:sldId id="441" r:id="rId76"/>
    <p:sldId id="436" r:id="rId77"/>
    <p:sldId id="439" r:id="rId78"/>
    <p:sldId id="435" r:id="rId79"/>
    <p:sldId id="437" r:id="rId80"/>
    <p:sldId id="438" r:id="rId81"/>
    <p:sldId id="451" r:id="rId82"/>
    <p:sldId id="452" r:id="rId83"/>
    <p:sldId id="458" r:id="rId84"/>
    <p:sldId id="459" r:id="rId85"/>
    <p:sldId id="460" r:id="rId86"/>
    <p:sldId id="461" r:id="rId87"/>
    <p:sldId id="462" r:id="rId88"/>
    <p:sldId id="463" r:id="rId89"/>
    <p:sldId id="464" r:id="rId90"/>
    <p:sldId id="453" r:id="rId91"/>
    <p:sldId id="455" r:id="rId92"/>
    <p:sldId id="456" r:id="rId93"/>
    <p:sldId id="457" r:id="rId94"/>
    <p:sldId id="468" r:id="rId95"/>
    <p:sldId id="469" r:id="rId96"/>
    <p:sldId id="470" r:id="rId97"/>
    <p:sldId id="471" r:id="rId98"/>
    <p:sldId id="472" r:id="rId99"/>
    <p:sldId id="466" r:id="rId100"/>
    <p:sldId id="473" r:id="rId101"/>
    <p:sldId id="481" r:id="rId102"/>
    <p:sldId id="482" r:id="rId103"/>
    <p:sldId id="483" r:id="rId104"/>
    <p:sldId id="484" r:id="rId105"/>
    <p:sldId id="485" r:id="rId106"/>
    <p:sldId id="486" r:id="rId107"/>
    <p:sldId id="487" r:id="rId108"/>
    <p:sldId id="488" r:id="rId109"/>
    <p:sldId id="357" r:id="rId110"/>
    <p:sldId id="359" r:id="rId111"/>
    <p:sldId id="291" r:id="rId112"/>
    <p:sldId id="360" r:id="rId113"/>
    <p:sldId id="361" r:id="rId114"/>
    <p:sldId id="362" r:id="rId115"/>
    <p:sldId id="299" r:id="rId116"/>
    <p:sldId id="411" r:id="rId117"/>
    <p:sldId id="304" r:id="rId118"/>
    <p:sldId id="305" r:id="rId119"/>
    <p:sldId id="306" r:id="rId120"/>
    <p:sldId id="256" r:id="rId121"/>
    <p:sldId id="257" r:id="rId122"/>
    <p:sldId id="492" r:id="rId123"/>
    <p:sldId id="493" r:id="rId124"/>
    <p:sldId id="494" r:id="rId125"/>
    <p:sldId id="495" r:id="rId126"/>
    <p:sldId id="259" r:id="rId127"/>
    <p:sldId id="260" r:id="rId128"/>
    <p:sldId id="278" r:id="rId129"/>
    <p:sldId id="496" r:id="rId130"/>
    <p:sldId id="261" r:id="rId131"/>
    <p:sldId id="497" r:id="rId132"/>
    <p:sldId id="498" r:id="rId133"/>
    <p:sldId id="265" r:id="rId134"/>
    <p:sldId id="266" r:id="rId135"/>
    <p:sldId id="267" r:id="rId136"/>
    <p:sldId id="499" r:id="rId137"/>
    <p:sldId id="500" r:id="rId138"/>
    <p:sldId id="501" r:id="rId139"/>
    <p:sldId id="502" r:id="rId140"/>
    <p:sldId id="503" r:id="rId141"/>
    <p:sldId id="504" r:id="rId142"/>
    <p:sldId id="505" r:id="rId143"/>
    <p:sldId id="506" r:id="rId144"/>
    <p:sldId id="507" r:id="rId145"/>
    <p:sldId id="508" r:id="rId146"/>
    <p:sldId id="509" r:id="rId147"/>
    <p:sldId id="510" r:id="rId148"/>
    <p:sldId id="511" r:id="rId149"/>
    <p:sldId id="512" r:id="rId150"/>
    <p:sldId id="513" r:id="rId151"/>
    <p:sldId id="514" r:id="rId152"/>
    <p:sldId id="293" r:id="rId153"/>
    <p:sldId id="290" r:id="rId154"/>
    <p:sldId id="292" r:id="rId155"/>
    <p:sldId id="294" r:id="rId156"/>
    <p:sldId id="296" r:id="rId157"/>
    <p:sldId id="298" r:id="rId158"/>
    <p:sldId id="515" r:id="rId159"/>
    <p:sldId id="516" r:id="rId160"/>
    <p:sldId id="532" r:id="rId161"/>
    <p:sldId id="533" r:id="rId162"/>
    <p:sldId id="534" r:id="rId163"/>
    <p:sldId id="535" r:id="rId164"/>
    <p:sldId id="536" r:id="rId165"/>
    <p:sldId id="537" r:id="rId166"/>
    <p:sldId id="538" r:id="rId167"/>
    <p:sldId id="341" r:id="rId168"/>
    <p:sldId id="342" r:id="rId169"/>
    <p:sldId id="343" r:id="rId170"/>
    <p:sldId id="539" r:id="rId171"/>
    <p:sldId id="345" r:id="rId172"/>
    <p:sldId id="358" r:id="rId173"/>
    <p:sldId id="540" r:id="rId174"/>
    <p:sldId id="541" r:id="rId175"/>
    <p:sldId id="349" r:id="rId176"/>
    <p:sldId id="350" r:id="rId177"/>
    <p:sldId id="351" r:id="rId178"/>
    <p:sldId id="542" r:id="rId179"/>
    <p:sldId id="353" r:id="rId180"/>
    <p:sldId id="354" r:id="rId181"/>
    <p:sldId id="355" r:id="rId182"/>
    <p:sldId id="356" r:id="rId183"/>
    <p:sldId id="543" r:id="rId184"/>
    <p:sldId id="544" r:id="rId185"/>
    <p:sldId id="545" r:id="rId186"/>
    <p:sldId id="363" r:id="rId187"/>
    <p:sldId id="364" r:id="rId188"/>
    <p:sldId id="374" r:id="rId189"/>
    <p:sldId id="375" r:id="rId190"/>
    <p:sldId id="376" r:id="rId191"/>
    <p:sldId id="377" r:id="rId192"/>
    <p:sldId id="378" r:id="rId193"/>
    <p:sldId id="379" r:id="rId194"/>
    <p:sldId id="380" r:id="rId195"/>
    <p:sldId id="381" r:id="rId196"/>
    <p:sldId id="365" r:id="rId197"/>
    <p:sldId id="321" r:id="rId198"/>
    <p:sldId id="331" r:id="rId19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942093"/>
    <a:srgbClr val="011893"/>
    <a:srgbClr val="FF40FF"/>
    <a:srgbClr val="FF9300"/>
    <a:srgbClr val="D883FF"/>
    <a:srgbClr val="00FB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405"/>
  </p:normalViewPr>
  <p:slideViewPr>
    <p:cSldViewPr snapToGrid="0" snapToObjects="1">
      <p:cViewPr varScale="1">
        <p:scale>
          <a:sx n="70" d="100"/>
          <a:sy n="70" d="100"/>
        </p:scale>
        <p:origin x="7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commentAuthors" Target="commentAuthor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04T11:06:18.427" idx="4">
    <p:pos x="10" y="10"/>
    <p:text>Faltas por infracción al Derecho Internacional de los DD.HH. y al DD.II.HH.</p:text>
    <p:extLst>
      <p:ext uri="{C676402C-5697-4E1C-873F-D02D1690AC5C}">
        <p15:threadingInfo xmlns:p15="http://schemas.microsoft.com/office/powerpoint/2012/main" timeZoneBias="300"/>
      </p:ext>
    </p:extLst>
  </p:cm>
  <p:cm authorId="1" dt="2020-08-04T11:07:39.636" idx="5">
    <p:pos x="146" y="146"/>
    <p:text/>
    <p:extLst>
      <p:ext uri="{C676402C-5697-4E1C-873F-D02D1690AC5C}">
        <p15:threadingInfo xmlns:p15="http://schemas.microsoft.com/office/powerpoint/2012/main" timeZoneBias="300"/>
      </p:ext>
    </p:extLst>
  </p:cm>
  <p:cm authorId="1" dt="2020-08-04T11:18:05.004" idx="6">
    <p:pos x="282" y="282"/>
    <p:text>Abogado-Cliente; MD-Paciente; Psiquiatra-Paciente;  Clérigo-feligrés; Contador-cliente; Periodista-Fuente; Investigador-Informante</p:text>
    <p:extLst>
      <p:ext uri="{C676402C-5697-4E1C-873F-D02D1690AC5C}">
        <p15:threadingInfo xmlns:p15="http://schemas.microsoft.com/office/powerpoint/2012/main" timeZoneBias="30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31T23:34:31.17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CE8A6E-838F-E048-9726-B608D72CFC1F}" type="datetimeFigureOut">
              <a:rPr lang="es-CO" smtClean="0"/>
              <a:t>29/10/2024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22FCBA-BB03-3247-B58B-F6AB0C7CB5F8}" type="slidenum">
              <a:rPr lang="es-CO" smtClean="0"/>
              <a:t>‹Nº›</a:t>
            </a:fld>
            <a:endParaRPr lang="es-CO"/>
          </a:p>
        </p:txBody>
      </p:sp>
    </p:spTree>
    <p:extLst>
      <p:ext uri="{BB962C8B-B14F-4D97-AF65-F5344CB8AC3E}">
        <p14:creationId xmlns:p14="http://schemas.microsoft.com/office/powerpoint/2010/main" val="593840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AEB16BF9-A323-3A46-8E07-884644561626}" type="slidenum">
              <a:rPr lang="es-ES_tradnl" smtClean="0"/>
              <a:t>1</a:t>
            </a:fld>
            <a:endParaRPr lang="es-ES_tradnl"/>
          </a:p>
        </p:txBody>
      </p:sp>
    </p:spTree>
    <p:extLst>
      <p:ext uri="{BB962C8B-B14F-4D97-AF65-F5344CB8AC3E}">
        <p14:creationId xmlns:p14="http://schemas.microsoft.com/office/powerpoint/2010/main" val="1436923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669B24-B07D-4B4C-BF82-2FF69F4A959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6F03ACB1-03C9-FD45-9A00-8DEAABB36A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D6E38FC8-697F-1644-A6D9-43B187E80FF9}"/>
              </a:ext>
            </a:extLst>
          </p:cNvPr>
          <p:cNvSpPr>
            <a:spLocks noGrp="1"/>
          </p:cNvSpPr>
          <p:nvPr>
            <p:ph type="dt" sz="half" idx="10"/>
          </p:nvPr>
        </p:nvSpPr>
        <p:spPr/>
        <p:txBody>
          <a:bodyPr/>
          <a:lstStyle/>
          <a:p>
            <a:fld id="{36A14A07-A4F5-3240-B728-5273535991AA}" type="datetimeFigureOut">
              <a:rPr lang="es-CO" smtClean="0"/>
              <a:t>29/10/2024</a:t>
            </a:fld>
            <a:endParaRPr lang="es-CO"/>
          </a:p>
        </p:txBody>
      </p:sp>
      <p:sp>
        <p:nvSpPr>
          <p:cNvPr id="5" name="Marcador de pie de página 4">
            <a:extLst>
              <a:ext uri="{FF2B5EF4-FFF2-40B4-BE49-F238E27FC236}">
                <a16:creationId xmlns:a16="http://schemas.microsoft.com/office/drawing/2014/main" id="{EE170BBC-BDAE-F946-B7C5-CB758DB95F1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1C8E35B-DEBD-B241-A412-3A3485B0B082}"/>
              </a:ext>
            </a:extLst>
          </p:cNvPr>
          <p:cNvSpPr>
            <a:spLocks noGrp="1"/>
          </p:cNvSpPr>
          <p:nvPr>
            <p:ph type="sldNum" sz="quarter" idx="12"/>
          </p:nvPr>
        </p:nvSpPr>
        <p:spPr/>
        <p:txBody>
          <a:bodyPr/>
          <a:lstStyle/>
          <a:p>
            <a:fld id="{3DB8047C-1710-EF4C-BC88-28C38FC159B1}" type="slidenum">
              <a:rPr lang="es-CO" smtClean="0"/>
              <a:t>‹Nº›</a:t>
            </a:fld>
            <a:endParaRPr lang="es-CO"/>
          </a:p>
        </p:txBody>
      </p:sp>
    </p:spTree>
    <p:extLst>
      <p:ext uri="{BB962C8B-B14F-4D97-AF65-F5344CB8AC3E}">
        <p14:creationId xmlns:p14="http://schemas.microsoft.com/office/powerpoint/2010/main" val="1637266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99FA27-D89A-F94A-937E-368430C219B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75D6CB88-C395-0445-A505-F2CEF07A210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97CEF7D-CA3C-2348-B661-5438A2B44207}"/>
              </a:ext>
            </a:extLst>
          </p:cNvPr>
          <p:cNvSpPr>
            <a:spLocks noGrp="1"/>
          </p:cNvSpPr>
          <p:nvPr>
            <p:ph type="dt" sz="half" idx="10"/>
          </p:nvPr>
        </p:nvSpPr>
        <p:spPr/>
        <p:txBody>
          <a:bodyPr/>
          <a:lstStyle/>
          <a:p>
            <a:fld id="{36A14A07-A4F5-3240-B728-5273535991AA}" type="datetimeFigureOut">
              <a:rPr lang="es-CO" smtClean="0"/>
              <a:t>29/10/2024</a:t>
            </a:fld>
            <a:endParaRPr lang="es-CO"/>
          </a:p>
        </p:txBody>
      </p:sp>
      <p:sp>
        <p:nvSpPr>
          <p:cNvPr id="5" name="Marcador de pie de página 4">
            <a:extLst>
              <a:ext uri="{FF2B5EF4-FFF2-40B4-BE49-F238E27FC236}">
                <a16:creationId xmlns:a16="http://schemas.microsoft.com/office/drawing/2014/main" id="{B16ED620-3A72-B34A-88A1-F83466839F2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926960A-2F25-1F43-9763-FE24BDE08175}"/>
              </a:ext>
            </a:extLst>
          </p:cNvPr>
          <p:cNvSpPr>
            <a:spLocks noGrp="1"/>
          </p:cNvSpPr>
          <p:nvPr>
            <p:ph type="sldNum" sz="quarter" idx="12"/>
          </p:nvPr>
        </p:nvSpPr>
        <p:spPr/>
        <p:txBody>
          <a:bodyPr/>
          <a:lstStyle/>
          <a:p>
            <a:fld id="{3DB8047C-1710-EF4C-BC88-28C38FC159B1}" type="slidenum">
              <a:rPr lang="es-CO" smtClean="0"/>
              <a:t>‹Nº›</a:t>
            </a:fld>
            <a:endParaRPr lang="es-CO"/>
          </a:p>
        </p:txBody>
      </p:sp>
    </p:spTree>
    <p:extLst>
      <p:ext uri="{BB962C8B-B14F-4D97-AF65-F5344CB8AC3E}">
        <p14:creationId xmlns:p14="http://schemas.microsoft.com/office/powerpoint/2010/main" val="976792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D7FC3EF-DEF7-D24F-9B36-16259A175E7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4F86635D-C6AD-AB4B-A588-802B8880F29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5772F6D-D0C2-F942-BFD9-E312F5927F54}"/>
              </a:ext>
            </a:extLst>
          </p:cNvPr>
          <p:cNvSpPr>
            <a:spLocks noGrp="1"/>
          </p:cNvSpPr>
          <p:nvPr>
            <p:ph type="dt" sz="half" idx="10"/>
          </p:nvPr>
        </p:nvSpPr>
        <p:spPr/>
        <p:txBody>
          <a:bodyPr/>
          <a:lstStyle/>
          <a:p>
            <a:fld id="{36A14A07-A4F5-3240-B728-5273535991AA}" type="datetimeFigureOut">
              <a:rPr lang="es-CO" smtClean="0"/>
              <a:t>29/10/2024</a:t>
            </a:fld>
            <a:endParaRPr lang="es-CO"/>
          </a:p>
        </p:txBody>
      </p:sp>
      <p:sp>
        <p:nvSpPr>
          <p:cNvPr id="5" name="Marcador de pie de página 4">
            <a:extLst>
              <a:ext uri="{FF2B5EF4-FFF2-40B4-BE49-F238E27FC236}">
                <a16:creationId xmlns:a16="http://schemas.microsoft.com/office/drawing/2014/main" id="{FCD35CC4-3593-B640-A5C7-0FEF2252132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A1D0607-FF9B-3D4A-BE1E-124B46CA1F1F}"/>
              </a:ext>
            </a:extLst>
          </p:cNvPr>
          <p:cNvSpPr>
            <a:spLocks noGrp="1"/>
          </p:cNvSpPr>
          <p:nvPr>
            <p:ph type="sldNum" sz="quarter" idx="12"/>
          </p:nvPr>
        </p:nvSpPr>
        <p:spPr/>
        <p:txBody>
          <a:bodyPr/>
          <a:lstStyle/>
          <a:p>
            <a:fld id="{3DB8047C-1710-EF4C-BC88-28C38FC159B1}" type="slidenum">
              <a:rPr lang="es-CO" smtClean="0"/>
              <a:t>‹Nº›</a:t>
            </a:fld>
            <a:endParaRPr lang="es-CO"/>
          </a:p>
        </p:txBody>
      </p:sp>
    </p:spTree>
    <p:extLst>
      <p:ext uri="{BB962C8B-B14F-4D97-AF65-F5344CB8AC3E}">
        <p14:creationId xmlns:p14="http://schemas.microsoft.com/office/powerpoint/2010/main" val="2232411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70759F-403F-FF46-A2E5-5299A22589D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1551270-F739-6D42-8B37-65EC15D8BD2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B323949-5D47-9646-B4E3-50DB4B0BF23F}"/>
              </a:ext>
            </a:extLst>
          </p:cNvPr>
          <p:cNvSpPr>
            <a:spLocks noGrp="1"/>
          </p:cNvSpPr>
          <p:nvPr>
            <p:ph type="dt" sz="half" idx="10"/>
          </p:nvPr>
        </p:nvSpPr>
        <p:spPr/>
        <p:txBody>
          <a:bodyPr/>
          <a:lstStyle/>
          <a:p>
            <a:fld id="{36A14A07-A4F5-3240-B728-5273535991AA}" type="datetimeFigureOut">
              <a:rPr lang="es-CO" smtClean="0"/>
              <a:t>29/10/2024</a:t>
            </a:fld>
            <a:endParaRPr lang="es-CO"/>
          </a:p>
        </p:txBody>
      </p:sp>
      <p:sp>
        <p:nvSpPr>
          <p:cNvPr id="5" name="Marcador de pie de página 4">
            <a:extLst>
              <a:ext uri="{FF2B5EF4-FFF2-40B4-BE49-F238E27FC236}">
                <a16:creationId xmlns:a16="http://schemas.microsoft.com/office/drawing/2014/main" id="{311F5417-32E2-2841-BFB8-240341F969A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1A718C5-3846-E74A-8BEC-E2473B8CE3B7}"/>
              </a:ext>
            </a:extLst>
          </p:cNvPr>
          <p:cNvSpPr>
            <a:spLocks noGrp="1"/>
          </p:cNvSpPr>
          <p:nvPr>
            <p:ph type="sldNum" sz="quarter" idx="12"/>
          </p:nvPr>
        </p:nvSpPr>
        <p:spPr/>
        <p:txBody>
          <a:bodyPr/>
          <a:lstStyle/>
          <a:p>
            <a:fld id="{3DB8047C-1710-EF4C-BC88-28C38FC159B1}" type="slidenum">
              <a:rPr lang="es-CO" smtClean="0"/>
              <a:t>‹Nº›</a:t>
            </a:fld>
            <a:endParaRPr lang="es-CO"/>
          </a:p>
        </p:txBody>
      </p:sp>
    </p:spTree>
    <p:extLst>
      <p:ext uri="{BB962C8B-B14F-4D97-AF65-F5344CB8AC3E}">
        <p14:creationId xmlns:p14="http://schemas.microsoft.com/office/powerpoint/2010/main" val="2856255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85933C-2077-6C48-9CF2-93E48E2A2F2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A9CE66D5-5EAA-CD4F-A2AF-803ED2018A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1E6D94D-71B6-FF47-8424-48421228EC09}"/>
              </a:ext>
            </a:extLst>
          </p:cNvPr>
          <p:cNvSpPr>
            <a:spLocks noGrp="1"/>
          </p:cNvSpPr>
          <p:nvPr>
            <p:ph type="dt" sz="half" idx="10"/>
          </p:nvPr>
        </p:nvSpPr>
        <p:spPr/>
        <p:txBody>
          <a:bodyPr/>
          <a:lstStyle/>
          <a:p>
            <a:fld id="{36A14A07-A4F5-3240-B728-5273535991AA}" type="datetimeFigureOut">
              <a:rPr lang="es-CO" smtClean="0"/>
              <a:t>29/10/2024</a:t>
            </a:fld>
            <a:endParaRPr lang="es-CO"/>
          </a:p>
        </p:txBody>
      </p:sp>
      <p:sp>
        <p:nvSpPr>
          <p:cNvPr id="5" name="Marcador de pie de página 4">
            <a:extLst>
              <a:ext uri="{FF2B5EF4-FFF2-40B4-BE49-F238E27FC236}">
                <a16:creationId xmlns:a16="http://schemas.microsoft.com/office/drawing/2014/main" id="{1FD3621C-C68C-1E4B-9AFC-70066EC25FB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375F12B-B659-CC41-B79B-1BE64728A01C}"/>
              </a:ext>
            </a:extLst>
          </p:cNvPr>
          <p:cNvSpPr>
            <a:spLocks noGrp="1"/>
          </p:cNvSpPr>
          <p:nvPr>
            <p:ph type="sldNum" sz="quarter" idx="12"/>
          </p:nvPr>
        </p:nvSpPr>
        <p:spPr/>
        <p:txBody>
          <a:bodyPr/>
          <a:lstStyle/>
          <a:p>
            <a:fld id="{3DB8047C-1710-EF4C-BC88-28C38FC159B1}" type="slidenum">
              <a:rPr lang="es-CO" smtClean="0"/>
              <a:t>‹Nº›</a:t>
            </a:fld>
            <a:endParaRPr lang="es-CO"/>
          </a:p>
        </p:txBody>
      </p:sp>
    </p:spTree>
    <p:extLst>
      <p:ext uri="{BB962C8B-B14F-4D97-AF65-F5344CB8AC3E}">
        <p14:creationId xmlns:p14="http://schemas.microsoft.com/office/powerpoint/2010/main" val="129820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1B65BD-87E8-0A41-98E6-6D0327B7EC1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5B6E6D4-EEB0-9B4E-BCFE-E018EBFEA5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E6EE1A0D-459C-2D4A-BB7A-37DC5FE6CEF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09BAA398-911F-6A44-9035-A15FF2AE1840}"/>
              </a:ext>
            </a:extLst>
          </p:cNvPr>
          <p:cNvSpPr>
            <a:spLocks noGrp="1"/>
          </p:cNvSpPr>
          <p:nvPr>
            <p:ph type="dt" sz="half" idx="10"/>
          </p:nvPr>
        </p:nvSpPr>
        <p:spPr/>
        <p:txBody>
          <a:bodyPr/>
          <a:lstStyle/>
          <a:p>
            <a:fld id="{36A14A07-A4F5-3240-B728-5273535991AA}" type="datetimeFigureOut">
              <a:rPr lang="es-CO" smtClean="0"/>
              <a:t>29/10/2024</a:t>
            </a:fld>
            <a:endParaRPr lang="es-CO"/>
          </a:p>
        </p:txBody>
      </p:sp>
      <p:sp>
        <p:nvSpPr>
          <p:cNvPr id="6" name="Marcador de pie de página 5">
            <a:extLst>
              <a:ext uri="{FF2B5EF4-FFF2-40B4-BE49-F238E27FC236}">
                <a16:creationId xmlns:a16="http://schemas.microsoft.com/office/drawing/2014/main" id="{27AC2354-A039-A045-9BE5-656725BEB2D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6BFF9B86-B42D-0941-BAF0-F73A3B63BA19}"/>
              </a:ext>
            </a:extLst>
          </p:cNvPr>
          <p:cNvSpPr>
            <a:spLocks noGrp="1"/>
          </p:cNvSpPr>
          <p:nvPr>
            <p:ph type="sldNum" sz="quarter" idx="12"/>
          </p:nvPr>
        </p:nvSpPr>
        <p:spPr/>
        <p:txBody>
          <a:bodyPr/>
          <a:lstStyle/>
          <a:p>
            <a:fld id="{3DB8047C-1710-EF4C-BC88-28C38FC159B1}" type="slidenum">
              <a:rPr lang="es-CO" smtClean="0"/>
              <a:t>‹Nº›</a:t>
            </a:fld>
            <a:endParaRPr lang="es-CO"/>
          </a:p>
        </p:txBody>
      </p:sp>
    </p:spTree>
    <p:extLst>
      <p:ext uri="{BB962C8B-B14F-4D97-AF65-F5344CB8AC3E}">
        <p14:creationId xmlns:p14="http://schemas.microsoft.com/office/powerpoint/2010/main" val="162576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022963-3BA8-484E-807B-FA153188D92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EA9A4C7-CCED-F844-B754-9A0B3FB404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0D631D4-0928-594D-937C-12DF1EB2BCD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D3054C19-6523-4846-8EDD-925C4736A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6A65FCA-BDCF-DE40-8528-4D439230D72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065C4A0E-12F9-2C43-89AC-2CD42CBBB5F5}"/>
              </a:ext>
            </a:extLst>
          </p:cNvPr>
          <p:cNvSpPr>
            <a:spLocks noGrp="1"/>
          </p:cNvSpPr>
          <p:nvPr>
            <p:ph type="dt" sz="half" idx="10"/>
          </p:nvPr>
        </p:nvSpPr>
        <p:spPr/>
        <p:txBody>
          <a:bodyPr/>
          <a:lstStyle/>
          <a:p>
            <a:fld id="{36A14A07-A4F5-3240-B728-5273535991AA}" type="datetimeFigureOut">
              <a:rPr lang="es-CO" smtClean="0"/>
              <a:t>29/10/2024</a:t>
            </a:fld>
            <a:endParaRPr lang="es-CO"/>
          </a:p>
        </p:txBody>
      </p:sp>
      <p:sp>
        <p:nvSpPr>
          <p:cNvPr id="8" name="Marcador de pie de página 7">
            <a:extLst>
              <a:ext uri="{FF2B5EF4-FFF2-40B4-BE49-F238E27FC236}">
                <a16:creationId xmlns:a16="http://schemas.microsoft.com/office/drawing/2014/main" id="{E35281A3-80EA-5A4A-868E-424886ED8989}"/>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B1C8C2B7-C55C-834F-9E03-FCD3A71D5C58}"/>
              </a:ext>
            </a:extLst>
          </p:cNvPr>
          <p:cNvSpPr>
            <a:spLocks noGrp="1"/>
          </p:cNvSpPr>
          <p:nvPr>
            <p:ph type="sldNum" sz="quarter" idx="12"/>
          </p:nvPr>
        </p:nvSpPr>
        <p:spPr/>
        <p:txBody>
          <a:bodyPr/>
          <a:lstStyle/>
          <a:p>
            <a:fld id="{3DB8047C-1710-EF4C-BC88-28C38FC159B1}" type="slidenum">
              <a:rPr lang="es-CO" smtClean="0"/>
              <a:t>‹Nº›</a:t>
            </a:fld>
            <a:endParaRPr lang="es-CO"/>
          </a:p>
        </p:txBody>
      </p:sp>
    </p:spTree>
    <p:extLst>
      <p:ext uri="{BB962C8B-B14F-4D97-AF65-F5344CB8AC3E}">
        <p14:creationId xmlns:p14="http://schemas.microsoft.com/office/powerpoint/2010/main" val="4191496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D0B61C-27A6-0B41-9A2C-31A92ED520C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D7E29A25-1709-3041-B86B-CF09166E0564}"/>
              </a:ext>
            </a:extLst>
          </p:cNvPr>
          <p:cNvSpPr>
            <a:spLocks noGrp="1"/>
          </p:cNvSpPr>
          <p:nvPr>
            <p:ph type="dt" sz="half" idx="10"/>
          </p:nvPr>
        </p:nvSpPr>
        <p:spPr/>
        <p:txBody>
          <a:bodyPr/>
          <a:lstStyle/>
          <a:p>
            <a:fld id="{36A14A07-A4F5-3240-B728-5273535991AA}" type="datetimeFigureOut">
              <a:rPr lang="es-CO" smtClean="0"/>
              <a:t>29/10/2024</a:t>
            </a:fld>
            <a:endParaRPr lang="es-CO"/>
          </a:p>
        </p:txBody>
      </p:sp>
      <p:sp>
        <p:nvSpPr>
          <p:cNvPr id="4" name="Marcador de pie de página 3">
            <a:extLst>
              <a:ext uri="{FF2B5EF4-FFF2-40B4-BE49-F238E27FC236}">
                <a16:creationId xmlns:a16="http://schemas.microsoft.com/office/drawing/2014/main" id="{568D3513-D101-AC4A-AC91-6872D06894B1}"/>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09F37599-C712-FF44-8C8A-A2EAC4AB5326}"/>
              </a:ext>
            </a:extLst>
          </p:cNvPr>
          <p:cNvSpPr>
            <a:spLocks noGrp="1"/>
          </p:cNvSpPr>
          <p:nvPr>
            <p:ph type="sldNum" sz="quarter" idx="12"/>
          </p:nvPr>
        </p:nvSpPr>
        <p:spPr/>
        <p:txBody>
          <a:bodyPr/>
          <a:lstStyle/>
          <a:p>
            <a:fld id="{3DB8047C-1710-EF4C-BC88-28C38FC159B1}" type="slidenum">
              <a:rPr lang="es-CO" smtClean="0"/>
              <a:t>‹Nº›</a:t>
            </a:fld>
            <a:endParaRPr lang="es-CO"/>
          </a:p>
        </p:txBody>
      </p:sp>
    </p:spTree>
    <p:extLst>
      <p:ext uri="{BB962C8B-B14F-4D97-AF65-F5344CB8AC3E}">
        <p14:creationId xmlns:p14="http://schemas.microsoft.com/office/powerpoint/2010/main" val="2299392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485C01D-27D9-4A44-BD82-C0F619AB84D8}"/>
              </a:ext>
            </a:extLst>
          </p:cNvPr>
          <p:cNvSpPr>
            <a:spLocks noGrp="1"/>
          </p:cNvSpPr>
          <p:nvPr>
            <p:ph type="dt" sz="half" idx="10"/>
          </p:nvPr>
        </p:nvSpPr>
        <p:spPr/>
        <p:txBody>
          <a:bodyPr/>
          <a:lstStyle/>
          <a:p>
            <a:fld id="{36A14A07-A4F5-3240-B728-5273535991AA}" type="datetimeFigureOut">
              <a:rPr lang="es-CO" smtClean="0"/>
              <a:t>29/10/2024</a:t>
            </a:fld>
            <a:endParaRPr lang="es-CO"/>
          </a:p>
        </p:txBody>
      </p:sp>
      <p:sp>
        <p:nvSpPr>
          <p:cNvPr id="3" name="Marcador de pie de página 2">
            <a:extLst>
              <a:ext uri="{FF2B5EF4-FFF2-40B4-BE49-F238E27FC236}">
                <a16:creationId xmlns:a16="http://schemas.microsoft.com/office/drawing/2014/main" id="{C2975834-E08E-6F43-ACB6-3E1007DEB9A0}"/>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7091909E-E7EB-934F-A510-400B900898D4}"/>
              </a:ext>
            </a:extLst>
          </p:cNvPr>
          <p:cNvSpPr>
            <a:spLocks noGrp="1"/>
          </p:cNvSpPr>
          <p:nvPr>
            <p:ph type="sldNum" sz="quarter" idx="12"/>
          </p:nvPr>
        </p:nvSpPr>
        <p:spPr/>
        <p:txBody>
          <a:bodyPr/>
          <a:lstStyle/>
          <a:p>
            <a:fld id="{3DB8047C-1710-EF4C-BC88-28C38FC159B1}" type="slidenum">
              <a:rPr lang="es-CO" smtClean="0"/>
              <a:t>‹Nº›</a:t>
            </a:fld>
            <a:endParaRPr lang="es-CO"/>
          </a:p>
        </p:txBody>
      </p:sp>
    </p:spTree>
    <p:extLst>
      <p:ext uri="{BB962C8B-B14F-4D97-AF65-F5344CB8AC3E}">
        <p14:creationId xmlns:p14="http://schemas.microsoft.com/office/powerpoint/2010/main" val="3726476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81AD03-FE43-C24A-B71F-F0FCD4AE95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7E16CF11-E0F8-DF4A-870C-81B4E5E2D8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C8EDF3F4-1488-4E49-A994-068F18575A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F056DC-D41D-4742-A355-ECD53482B90A}"/>
              </a:ext>
            </a:extLst>
          </p:cNvPr>
          <p:cNvSpPr>
            <a:spLocks noGrp="1"/>
          </p:cNvSpPr>
          <p:nvPr>
            <p:ph type="dt" sz="half" idx="10"/>
          </p:nvPr>
        </p:nvSpPr>
        <p:spPr/>
        <p:txBody>
          <a:bodyPr/>
          <a:lstStyle/>
          <a:p>
            <a:fld id="{36A14A07-A4F5-3240-B728-5273535991AA}" type="datetimeFigureOut">
              <a:rPr lang="es-CO" smtClean="0"/>
              <a:t>29/10/2024</a:t>
            </a:fld>
            <a:endParaRPr lang="es-CO"/>
          </a:p>
        </p:txBody>
      </p:sp>
      <p:sp>
        <p:nvSpPr>
          <p:cNvPr id="6" name="Marcador de pie de página 5">
            <a:extLst>
              <a:ext uri="{FF2B5EF4-FFF2-40B4-BE49-F238E27FC236}">
                <a16:creationId xmlns:a16="http://schemas.microsoft.com/office/drawing/2014/main" id="{456FDAEB-313E-E244-8487-9867F69666B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6E0008DB-77B9-B34E-9B2E-F42A54025DD7}"/>
              </a:ext>
            </a:extLst>
          </p:cNvPr>
          <p:cNvSpPr>
            <a:spLocks noGrp="1"/>
          </p:cNvSpPr>
          <p:nvPr>
            <p:ph type="sldNum" sz="quarter" idx="12"/>
          </p:nvPr>
        </p:nvSpPr>
        <p:spPr/>
        <p:txBody>
          <a:bodyPr/>
          <a:lstStyle/>
          <a:p>
            <a:fld id="{3DB8047C-1710-EF4C-BC88-28C38FC159B1}" type="slidenum">
              <a:rPr lang="es-CO" smtClean="0"/>
              <a:t>‹Nº›</a:t>
            </a:fld>
            <a:endParaRPr lang="es-CO"/>
          </a:p>
        </p:txBody>
      </p:sp>
    </p:spTree>
    <p:extLst>
      <p:ext uri="{BB962C8B-B14F-4D97-AF65-F5344CB8AC3E}">
        <p14:creationId xmlns:p14="http://schemas.microsoft.com/office/powerpoint/2010/main" val="1263494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F7C2E0-8E6D-1C4A-BF69-33BEF00928D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7E8326E9-B341-6B49-B8E9-3327386799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CFF7B82D-713D-6E48-81B1-4AD754F7AE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95C44E2-109A-9642-98F8-72807B28928C}"/>
              </a:ext>
            </a:extLst>
          </p:cNvPr>
          <p:cNvSpPr>
            <a:spLocks noGrp="1"/>
          </p:cNvSpPr>
          <p:nvPr>
            <p:ph type="dt" sz="half" idx="10"/>
          </p:nvPr>
        </p:nvSpPr>
        <p:spPr/>
        <p:txBody>
          <a:bodyPr/>
          <a:lstStyle/>
          <a:p>
            <a:fld id="{36A14A07-A4F5-3240-B728-5273535991AA}" type="datetimeFigureOut">
              <a:rPr lang="es-CO" smtClean="0"/>
              <a:t>29/10/2024</a:t>
            </a:fld>
            <a:endParaRPr lang="es-CO"/>
          </a:p>
        </p:txBody>
      </p:sp>
      <p:sp>
        <p:nvSpPr>
          <p:cNvPr id="6" name="Marcador de pie de página 5">
            <a:extLst>
              <a:ext uri="{FF2B5EF4-FFF2-40B4-BE49-F238E27FC236}">
                <a16:creationId xmlns:a16="http://schemas.microsoft.com/office/drawing/2014/main" id="{C715F1BF-C48F-6F4D-AA8A-BCBB4E09677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5C6AB37-11A2-FF43-9C3B-B562765C4584}"/>
              </a:ext>
            </a:extLst>
          </p:cNvPr>
          <p:cNvSpPr>
            <a:spLocks noGrp="1"/>
          </p:cNvSpPr>
          <p:nvPr>
            <p:ph type="sldNum" sz="quarter" idx="12"/>
          </p:nvPr>
        </p:nvSpPr>
        <p:spPr/>
        <p:txBody>
          <a:bodyPr/>
          <a:lstStyle/>
          <a:p>
            <a:fld id="{3DB8047C-1710-EF4C-BC88-28C38FC159B1}" type="slidenum">
              <a:rPr lang="es-CO" smtClean="0"/>
              <a:t>‹Nº›</a:t>
            </a:fld>
            <a:endParaRPr lang="es-CO"/>
          </a:p>
        </p:txBody>
      </p:sp>
    </p:spTree>
    <p:extLst>
      <p:ext uri="{BB962C8B-B14F-4D97-AF65-F5344CB8AC3E}">
        <p14:creationId xmlns:p14="http://schemas.microsoft.com/office/powerpoint/2010/main" val="2239211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960FDFD-15DC-1E43-B73D-BFD159D1D7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0C9AB87-4ED4-334A-A457-4CF8C6300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2E68E9A6-73F7-8949-BFED-62B64B90CE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A14A07-A4F5-3240-B728-5273535991AA}" type="datetimeFigureOut">
              <a:rPr lang="es-CO" smtClean="0"/>
              <a:t>29/10/2024</a:t>
            </a:fld>
            <a:endParaRPr lang="es-CO"/>
          </a:p>
        </p:txBody>
      </p:sp>
      <p:sp>
        <p:nvSpPr>
          <p:cNvPr id="5" name="Marcador de pie de página 4">
            <a:extLst>
              <a:ext uri="{FF2B5EF4-FFF2-40B4-BE49-F238E27FC236}">
                <a16:creationId xmlns:a16="http://schemas.microsoft.com/office/drawing/2014/main" id="{2116789E-07BA-B849-916F-7CA2DDEF1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28BEA8B1-33BF-1B4A-B7C6-0BEA4A33A1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8047C-1710-EF4C-BC88-28C38FC159B1}" type="slidenum">
              <a:rPr lang="es-CO" smtClean="0"/>
              <a:t>‹Nº›</a:t>
            </a:fld>
            <a:endParaRPr lang="es-CO"/>
          </a:p>
        </p:txBody>
      </p:sp>
    </p:spTree>
    <p:extLst>
      <p:ext uri="{BB962C8B-B14F-4D97-AF65-F5344CB8AC3E}">
        <p14:creationId xmlns:p14="http://schemas.microsoft.com/office/powerpoint/2010/main" val="3051916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hyperlink" Target="http://www.secretariasenado.gov.co/senado/basedoc/ley_0610_2000.html#1"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www.secretariasenado.gov.co/senado/basedoc/ley_0610_2000_pr001.html#48" TargetMode="External"/><Relationship Id="rId2" Type="http://schemas.openxmlformats.org/officeDocument/2006/relationships/hyperlink" Target="http://www.secretariasenado.gov.co/senado/basedoc/ley_0610_2000.html#41"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hyperlink" Target="http://www.secretariasenado.gov.co/senado/basedoc/ley/2001/ley_0678_2001.html#1" TargetMode="External"/><Relationship Id="rId13" Type="http://schemas.openxmlformats.org/officeDocument/2006/relationships/hyperlink" Target="http://www.secretariasenado.gov.co/senado/basedoc/ley/2003/ley_0836_2003.html#1" TargetMode="External"/><Relationship Id="rId18" Type="http://schemas.openxmlformats.org/officeDocument/2006/relationships/hyperlink" Target="http://www.secretariasenado.gov.co/senado/basedoc/ley/2005/ley_0996_2005_pr001.html#41" TargetMode="External"/><Relationship Id="rId3" Type="http://schemas.openxmlformats.org/officeDocument/2006/relationships/hyperlink" Target="http://www.secretariasenado.gov.co/senado/basedoc/ley/1993/ley_0080_1993_pr001.html#51" TargetMode="External"/><Relationship Id="rId21" Type="http://schemas.openxmlformats.org/officeDocument/2006/relationships/hyperlink" Target="http://www.secretariasenado.gov.co/senado/basedoc/ley/2006/ley_1056_2006.html#5" TargetMode="External"/><Relationship Id="rId7" Type="http://schemas.openxmlformats.org/officeDocument/2006/relationships/hyperlink" Target="http://www.secretariasenado.gov.co/senado/basedoc/ley/2000/ley_0610_2000.html#1" TargetMode="External"/><Relationship Id="rId12" Type="http://schemas.openxmlformats.org/officeDocument/2006/relationships/hyperlink" Target="http://www.secretariasenado.gov.co/senado/basedoc/ley/2003/ley_0819_2003.html#26" TargetMode="External"/><Relationship Id="rId17" Type="http://schemas.openxmlformats.org/officeDocument/2006/relationships/hyperlink" Target="http://www.secretariasenado.gov.co/senado/basedoc/ley/2005/ley_0996_2005.html#40" TargetMode="External"/><Relationship Id="rId2" Type="http://schemas.openxmlformats.org/officeDocument/2006/relationships/hyperlink" Target="http://www.secretariasenado.gov.co/senado/basedoc/ley/1993/ley_0080_1993.html#26" TargetMode="External"/><Relationship Id="rId16" Type="http://schemas.openxmlformats.org/officeDocument/2006/relationships/hyperlink" Target="http://www.secretariasenado.gov.co/senado/basedoc/ley/2005/ley_0996_2005.html#39" TargetMode="External"/><Relationship Id="rId20" Type="http://schemas.openxmlformats.org/officeDocument/2006/relationships/hyperlink" Target="http://www.secretariasenado.gov.co/senado/basedoc/ley/2006/ley_1015_2006.html#1" TargetMode="External"/><Relationship Id="rId1" Type="http://schemas.openxmlformats.org/officeDocument/2006/relationships/slideLayout" Target="../slideLayouts/slideLayout2.xml"/><Relationship Id="rId6" Type="http://schemas.openxmlformats.org/officeDocument/2006/relationships/hyperlink" Target="http://www.secretariasenado.gov.co/senado/basedoc/ley/1997/ley_0412_1997.html#I" TargetMode="External"/><Relationship Id="rId11" Type="http://schemas.openxmlformats.org/officeDocument/2006/relationships/hyperlink" Target="http://www.secretariasenado.gov.co/senado/basedoc/ley/2003/ley_0819_2003.html#25" TargetMode="External"/><Relationship Id="rId24" Type="http://schemas.openxmlformats.org/officeDocument/2006/relationships/hyperlink" Target="http://www.secretariasenado.gov.co/senado/basedoc/ley/2011/ley_1476_2011.html#1" TargetMode="External"/><Relationship Id="rId5" Type="http://schemas.openxmlformats.org/officeDocument/2006/relationships/hyperlink" Target="http://www.secretariasenado.gov.co/senado/basedoc/ley/1995/ley_0190_1995.html#1" TargetMode="External"/><Relationship Id="rId15" Type="http://schemas.openxmlformats.org/officeDocument/2006/relationships/hyperlink" Target="http://www.secretariasenado.gov.co/senado/basedoc/ley/2005/ley_0996_2005.html#38" TargetMode="External"/><Relationship Id="rId23" Type="http://schemas.openxmlformats.org/officeDocument/2006/relationships/hyperlink" Target="http://www.secretariasenado.gov.co/senado/basedoc/ley/2011/ley_1474_2011.html#1" TargetMode="External"/><Relationship Id="rId10" Type="http://schemas.openxmlformats.org/officeDocument/2006/relationships/hyperlink" Target="http://www.secretariasenado.gov.co/senado/basedoc/ley/2003/ley_0819_2003.html#13" TargetMode="External"/><Relationship Id="rId19" Type="http://schemas.openxmlformats.org/officeDocument/2006/relationships/hyperlink" Target="http://www.secretariasenado.gov.co/senado/basedoc/ley/2006/ley_1010_2006.html#1" TargetMode="External"/><Relationship Id="rId4" Type="http://schemas.openxmlformats.org/officeDocument/2006/relationships/hyperlink" Target="http://www.secretariasenado.gov.co/senado/basedoc/ley/1993/ley_0080_1993_pr001.html#56" TargetMode="External"/><Relationship Id="rId9" Type="http://schemas.openxmlformats.org/officeDocument/2006/relationships/hyperlink" Target="http://www.secretariasenado.gov.co/senado/basedoc/ley/2002/ley_0734_2002.html#1" TargetMode="External"/><Relationship Id="rId14" Type="http://schemas.openxmlformats.org/officeDocument/2006/relationships/hyperlink" Target="http://www.secretariasenado.gov.co/senado/basedoc/ley/2003/ley_0842_2003.html#1" TargetMode="External"/><Relationship Id="rId22" Type="http://schemas.openxmlformats.org/officeDocument/2006/relationships/hyperlink" Target="http://www.secretariasenado.gov.co/senado/basedoc/ley/2008/ley_1201_2008.html#1"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5.xml"/><Relationship Id="rId4" Type="http://schemas.openxmlformats.org/officeDocument/2006/relationships/image" Target="../media/image17.tif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8.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13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tiff"/></Relationships>
</file>

<file path=ppt/slides/_rels/slide14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14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38.tiff"/><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hyperlink" Target="http://www.secretariasenado.gov.co/senado/basedoc/ley_1952_2019_pr003.html#123"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51.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hyperlink" Target="http://www.secretariasenado.gov.co/senado/basedoc/ley_1952_2019_pr001.html#52" TargetMode="External"/><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5.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51.tiff"/></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hyperlink" Target="http://www.secretariasenado.gov.co/senado/basedoc/ley/2001/ley_0678_2001.html#1" TargetMode="External"/><Relationship Id="rId13" Type="http://schemas.openxmlformats.org/officeDocument/2006/relationships/hyperlink" Target="http://www.secretariasenado.gov.co/senado/basedoc/ley/2003/ley_0836_2003.html#1" TargetMode="External"/><Relationship Id="rId18" Type="http://schemas.openxmlformats.org/officeDocument/2006/relationships/hyperlink" Target="http://www.secretariasenado.gov.co/senado/basedoc/ley/2005/ley_0996_2005_pr001.html#41" TargetMode="External"/><Relationship Id="rId3" Type="http://schemas.openxmlformats.org/officeDocument/2006/relationships/hyperlink" Target="http://www.secretariasenado.gov.co/senado/basedoc/ley/1993/ley_0080_1993_pr001.html#51" TargetMode="External"/><Relationship Id="rId21" Type="http://schemas.openxmlformats.org/officeDocument/2006/relationships/hyperlink" Target="http://www.secretariasenado.gov.co/senado/basedoc/ley/2006/ley_1056_2006.html#5" TargetMode="External"/><Relationship Id="rId7" Type="http://schemas.openxmlformats.org/officeDocument/2006/relationships/hyperlink" Target="http://www.secretariasenado.gov.co/senado/basedoc/ley/2000/ley_0610_2000.html#1" TargetMode="External"/><Relationship Id="rId12" Type="http://schemas.openxmlformats.org/officeDocument/2006/relationships/hyperlink" Target="http://www.secretariasenado.gov.co/senado/basedoc/ley/2003/ley_0819_2003.html#26" TargetMode="External"/><Relationship Id="rId17" Type="http://schemas.openxmlformats.org/officeDocument/2006/relationships/hyperlink" Target="http://www.secretariasenado.gov.co/senado/basedoc/ley/2005/ley_0996_2005.html#40" TargetMode="External"/><Relationship Id="rId2" Type="http://schemas.openxmlformats.org/officeDocument/2006/relationships/hyperlink" Target="http://www.secretariasenado.gov.co/senado/basedoc/ley/1993/ley_0080_1993.html#26" TargetMode="External"/><Relationship Id="rId16" Type="http://schemas.openxmlformats.org/officeDocument/2006/relationships/hyperlink" Target="http://www.secretariasenado.gov.co/senado/basedoc/ley/2005/ley_0996_2005.html#39" TargetMode="External"/><Relationship Id="rId20" Type="http://schemas.openxmlformats.org/officeDocument/2006/relationships/hyperlink" Target="http://www.secretariasenado.gov.co/senado/basedoc/ley/2006/ley_1015_2006.html#1" TargetMode="External"/><Relationship Id="rId1" Type="http://schemas.openxmlformats.org/officeDocument/2006/relationships/slideLayout" Target="../slideLayouts/slideLayout2.xml"/><Relationship Id="rId6" Type="http://schemas.openxmlformats.org/officeDocument/2006/relationships/hyperlink" Target="http://www.secretariasenado.gov.co/senado/basedoc/ley/1997/ley_0412_1997.html#I" TargetMode="External"/><Relationship Id="rId11" Type="http://schemas.openxmlformats.org/officeDocument/2006/relationships/hyperlink" Target="http://www.secretariasenado.gov.co/senado/basedoc/ley/2003/ley_0819_2003.html#25" TargetMode="External"/><Relationship Id="rId24" Type="http://schemas.openxmlformats.org/officeDocument/2006/relationships/hyperlink" Target="http://www.secretariasenado.gov.co/senado/basedoc/ley/2011/ley_1476_2011.html#1" TargetMode="External"/><Relationship Id="rId5" Type="http://schemas.openxmlformats.org/officeDocument/2006/relationships/hyperlink" Target="http://www.secretariasenado.gov.co/senado/basedoc/ley/1995/ley_0190_1995.html#1" TargetMode="External"/><Relationship Id="rId15" Type="http://schemas.openxmlformats.org/officeDocument/2006/relationships/hyperlink" Target="http://www.secretariasenado.gov.co/senado/basedoc/ley/2005/ley_0996_2005.html#38" TargetMode="External"/><Relationship Id="rId23" Type="http://schemas.openxmlformats.org/officeDocument/2006/relationships/hyperlink" Target="http://www.secretariasenado.gov.co/senado/basedoc/ley/2011/ley_1474_2011.html#1" TargetMode="External"/><Relationship Id="rId10" Type="http://schemas.openxmlformats.org/officeDocument/2006/relationships/hyperlink" Target="http://www.secretariasenado.gov.co/senado/basedoc/ley/2003/ley_0819_2003.html#13" TargetMode="External"/><Relationship Id="rId19" Type="http://schemas.openxmlformats.org/officeDocument/2006/relationships/hyperlink" Target="http://www.secretariasenado.gov.co/senado/basedoc/ley/2006/ley_1010_2006.html#1" TargetMode="External"/><Relationship Id="rId4" Type="http://schemas.openxmlformats.org/officeDocument/2006/relationships/hyperlink" Target="http://www.secretariasenado.gov.co/senado/basedoc/ley/1993/ley_0080_1993_pr001.html#56" TargetMode="External"/><Relationship Id="rId9" Type="http://schemas.openxmlformats.org/officeDocument/2006/relationships/hyperlink" Target="http://www.secretariasenado.gov.co/senado/basedoc/ley/2002/ley_0734_2002.html#1" TargetMode="External"/><Relationship Id="rId14" Type="http://schemas.openxmlformats.org/officeDocument/2006/relationships/hyperlink" Target="http://www.secretariasenado.gov.co/senado/basedoc/ley/2003/ley_0842_2003.html#1" TargetMode="External"/><Relationship Id="rId22" Type="http://schemas.openxmlformats.org/officeDocument/2006/relationships/hyperlink" Target="http://www.secretariasenado.gov.co/senado/basedoc/ley/2008/ley_1201_2008.html#1"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www.secretariasenado.gov.co/senado/basedoc/constitucion_politica_1991_pr006.html#209" TargetMode="External"/><Relationship Id="rId2" Type="http://schemas.openxmlformats.org/officeDocument/2006/relationships/hyperlink" Target="http://www.secretariasenado.gov.co/senado/basedoc/constitucion_politica_1991.html#29"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www.secretariasenado.gov.co/senado/basedoc/ley_0610_2000.html#43"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6019E12-A482-044F-98AA-2884DEF8CEBB}"/>
              </a:ext>
            </a:extLst>
          </p:cNvPr>
          <p:cNvSpPr>
            <a:spLocks noGrp="1"/>
          </p:cNvSpPr>
          <p:nvPr>
            <p:ph type="title"/>
          </p:nvPr>
        </p:nvSpPr>
        <p:spPr>
          <a:xfrm>
            <a:off x="630195" y="157657"/>
            <a:ext cx="11096367" cy="1098122"/>
          </a:xfrm>
          <a:solidFill>
            <a:schemeClr val="accent4">
              <a:lumMod val="20000"/>
              <a:lumOff val="80000"/>
            </a:schemeClr>
          </a:solidFill>
        </p:spPr>
        <p:txBody>
          <a:bodyPr>
            <a:normAutofit/>
          </a:bodyPr>
          <a:lstStyle/>
          <a:p>
            <a:pPr algn="ctr"/>
            <a:endParaRPr lang="es-CO" sz="3200" dirty="0">
              <a:solidFill>
                <a:srgbClr val="0432FF"/>
              </a:solidFill>
              <a:latin typeface="Castellar" panose="020A0402060406010301" pitchFamily="18" charset="77"/>
            </a:endParaRPr>
          </a:p>
        </p:txBody>
      </p:sp>
      <p:sp>
        <p:nvSpPr>
          <p:cNvPr id="5" name="Marcador de contenido 4">
            <a:extLst>
              <a:ext uri="{FF2B5EF4-FFF2-40B4-BE49-F238E27FC236}">
                <a16:creationId xmlns:a16="http://schemas.microsoft.com/office/drawing/2014/main" id="{6B7E4905-8E42-3844-9A92-56F57303DC51}"/>
              </a:ext>
            </a:extLst>
          </p:cNvPr>
          <p:cNvSpPr>
            <a:spLocks noGrp="1"/>
          </p:cNvSpPr>
          <p:nvPr>
            <p:ph idx="1"/>
          </p:nvPr>
        </p:nvSpPr>
        <p:spPr>
          <a:xfrm>
            <a:off x="630195" y="1255775"/>
            <a:ext cx="11096367" cy="5602225"/>
          </a:xfrm>
          <a:solidFill>
            <a:schemeClr val="accent2">
              <a:lumMod val="20000"/>
              <a:lumOff val="80000"/>
            </a:schemeClr>
          </a:solidFill>
        </p:spPr>
        <p:txBody>
          <a:bodyPr anchor="t">
            <a:normAutofit/>
          </a:bodyPr>
          <a:lstStyle/>
          <a:p>
            <a:pPr marL="0" indent="0" algn="ctr">
              <a:buNone/>
            </a:pPr>
            <a:r>
              <a:rPr lang="es-CO" dirty="0"/>
              <a:t>- </a:t>
            </a:r>
            <a:r>
              <a:rPr lang="es-CO" sz="3600" dirty="0">
                <a:solidFill>
                  <a:srgbClr val="002060"/>
                </a:solidFill>
                <a:latin typeface="Algerian" pitchFamily="82" charset="77"/>
              </a:rPr>
              <a:t>SEBASTIAN GIL VELASQUEZ</a:t>
            </a:r>
          </a:p>
          <a:p>
            <a:pPr marL="0" indent="0" algn="ctr">
              <a:buNone/>
            </a:pPr>
            <a:r>
              <a:rPr lang="es-CO" sz="3200" dirty="0">
                <a:latin typeface="Abadi MT Condensed Light" panose="020B0306030101010103" pitchFamily="34" charset="77"/>
              </a:rPr>
              <a:t>Abogado Universidad de Medellín</a:t>
            </a:r>
          </a:p>
          <a:p>
            <a:pPr marL="0" indent="0" algn="ctr">
              <a:buNone/>
            </a:pPr>
            <a:r>
              <a:rPr lang="es-CO" sz="3200" dirty="0">
                <a:latin typeface="Abadi MT Condensed Light" panose="020B0306030101010103" pitchFamily="34" charset="77"/>
              </a:rPr>
              <a:t>Especialista en Derecho Administrativo Universidad Externado</a:t>
            </a:r>
          </a:p>
          <a:p>
            <a:pPr marL="0" indent="0" algn="ctr">
              <a:buNone/>
            </a:pPr>
            <a:r>
              <a:rPr lang="es-CO" sz="3200" dirty="0">
                <a:latin typeface="Abadi MT Condensed Light" panose="020B0306030101010103" pitchFamily="34" charset="77"/>
              </a:rPr>
              <a:t>Especialista en Derecho Comercial Universidad del Rosario</a:t>
            </a:r>
          </a:p>
          <a:p>
            <a:pPr marL="0" indent="0" algn="ctr">
              <a:buNone/>
            </a:pPr>
            <a:r>
              <a:rPr lang="es-CO" sz="3200" dirty="0">
                <a:latin typeface="Abadi MT Condensed Light" panose="020B0306030101010103" pitchFamily="34" charset="77"/>
              </a:rPr>
              <a:t>Especialista en Derecho Penal y Procesal Penal Universidad Pontificia Bolivariana</a:t>
            </a:r>
          </a:p>
          <a:p>
            <a:pPr marL="0" indent="0" algn="ctr">
              <a:buNone/>
            </a:pPr>
            <a:r>
              <a:rPr lang="es-CO" sz="3200" dirty="0">
                <a:latin typeface="Abadi MT Condensed Light" panose="020B0306030101010103" pitchFamily="34" charset="77"/>
              </a:rPr>
              <a:t>Especialista en Derecho Disciplinario- En curso</a:t>
            </a:r>
          </a:p>
          <a:p>
            <a:pPr marL="0" indent="0" algn="ctr">
              <a:buNone/>
            </a:pPr>
            <a:r>
              <a:rPr lang="es-CO" sz="3200" dirty="0">
                <a:latin typeface="Abadi MT Condensed Light" panose="020B0306030101010103" pitchFamily="34" charset="77"/>
              </a:rPr>
              <a:t>Magister en Derecho Universidad de Medellín</a:t>
            </a:r>
          </a:p>
          <a:p>
            <a:pPr marL="0" indent="0" algn="ctr">
              <a:buNone/>
            </a:pPr>
            <a:r>
              <a:rPr lang="es-CO" sz="3200" dirty="0">
                <a:latin typeface="Abadi MT Condensed Light" panose="020B0306030101010103" pitchFamily="34" charset="77"/>
              </a:rPr>
              <a:t>Doctorando en Derecho Procesal Universidad de Medellín</a:t>
            </a:r>
          </a:p>
          <a:p>
            <a:pPr marL="0" indent="0" algn="ctr">
              <a:buNone/>
            </a:pPr>
            <a:r>
              <a:rPr lang="es-CO" sz="3200" dirty="0">
                <a:latin typeface="Abadi MT Condensed Light" panose="020B0306030101010103" pitchFamily="34" charset="77"/>
              </a:rPr>
              <a:t>Docente Universitario Pregrado- Postgrado</a:t>
            </a:r>
          </a:p>
        </p:txBody>
      </p:sp>
    </p:spTree>
    <p:extLst>
      <p:ext uri="{BB962C8B-B14F-4D97-AF65-F5344CB8AC3E}">
        <p14:creationId xmlns:p14="http://schemas.microsoft.com/office/powerpoint/2010/main" val="1542689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ctrTitle"/>
          </p:nvPr>
        </p:nvSpPr>
        <p:spPr>
          <a:xfrm>
            <a:off x="0" y="116634"/>
            <a:ext cx="12191998" cy="764703"/>
          </a:xfrm>
        </p:spPr>
        <p:txBody>
          <a:bodyPr>
            <a:normAutofit fontScale="90000"/>
          </a:bodyPr>
          <a:lstStyle/>
          <a:p>
            <a:br>
              <a:rPr lang="es-CO" sz="3200" dirty="0">
                <a:solidFill>
                  <a:srgbClr val="FF0000"/>
                </a:solidFill>
                <a:latin typeface="Algerian" pitchFamily="82" charset="0"/>
              </a:rPr>
            </a:br>
            <a:br>
              <a:rPr lang="es-CO" sz="3200" b="1" dirty="0">
                <a:solidFill>
                  <a:schemeClr val="accent6">
                    <a:lumMod val="50000"/>
                  </a:schemeClr>
                </a:solidFill>
                <a:latin typeface="Algerian" panose="04020705040A02060702" pitchFamily="82" charset="0"/>
              </a:rPr>
            </a:br>
            <a:r>
              <a:rPr lang="es-CO" sz="4000" dirty="0">
                <a:solidFill>
                  <a:srgbClr val="FF0000"/>
                </a:solidFill>
                <a:latin typeface="Algerian" pitchFamily="82" charset="0"/>
              </a:rPr>
              <a:t>DE  LA  RESPONSABILIDAD </a:t>
            </a:r>
            <a:endParaRPr lang="es-CO" sz="4000" dirty="0">
              <a:latin typeface="Algerian" panose="04020705040A02060702" pitchFamily="82" charset="0"/>
            </a:endParaRPr>
          </a:p>
        </p:txBody>
      </p:sp>
      <p:sp>
        <p:nvSpPr>
          <p:cNvPr id="13" name="12 Subtítulo"/>
          <p:cNvSpPr>
            <a:spLocks noGrp="1"/>
          </p:cNvSpPr>
          <p:nvPr>
            <p:ph type="subTitle" idx="1"/>
          </p:nvPr>
        </p:nvSpPr>
        <p:spPr>
          <a:xfrm>
            <a:off x="0" y="1062680"/>
            <a:ext cx="12191999" cy="5795320"/>
          </a:xfrm>
          <a:solidFill>
            <a:schemeClr val="accent1">
              <a:lumMod val="20000"/>
              <a:lumOff val="80000"/>
            </a:schemeClr>
          </a:solidFill>
        </p:spPr>
        <p:txBody>
          <a:bodyPr>
            <a:normAutofit fontScale="92500" lnSpcReduction="20000"/>
          </a:bodyPr>
          <a:lstStyle/>
          <a:p>
            <a:pPr algn="just"/>
            <a:r>
              <a:rPr lang="es-CO" sz="3400" b="1" dirty="0">
                <a:solidFill>
                  <a:schemeClr val="accent4">
                    <a:lumMod val="50000"/>
                  </a:schemeClr>
                </a:solidFill>
              </a:rPr>
              <a:t>a. 121</a:t>
            </a:r>
            <a:r>
              <a:rPr lang="es-CO" sz="3400" dirty="0">
                <a:solidFill>
                  <a:schemeClr val="accent4">
                    <a:lumMod val="50000"/>
                  </a:schemeClr>
                </a:solidFill>
              </a:rPr>
              <a:t>. Ninguna autoridad del Estado podrá ejercer </a:t>
            </a:r>
            <a:r>
              <a:rPr lang="es-CO" sz="3400" b="1" dirty="0">
                <a:solidFill>
                  <a:schemeClr val="accent4">
                    <a:lumMod val="50000"/>
                  </a:schemeClr>
                </a:solidFill>
              </a:rPr>
              <a:t>funciones distintas </a:t>
            </a:r>
            <a:r>
              <a:rPr lang="es-CO" sz="3400" dirty="0">
                <a:solidFill>
                  <a:schemeClr val="accent4">
                    <a:lumMod val="50000"/>
                  </a:schemeClr>
                </a:solidFill>
              </a:rPr>
              <a:t>de las que le atribuyen la Constitución y la ley. </a:t>
            </a:r>
          </a:p>
          <a:p>
            <a:pPr algn="just"/>
            <a:r>
              <a:rPr lang="es-CO" sz="3400" b="1" dirty="0">
                <a:solidFill>
                  <a:schemeClr val="accent4">
                    <a:lumMod val="50000"/>
                  </a:schemeClr>
                </a:solidFill>
              </a:rPr>
              <a:t>a. 122</a:t>
            </a:r>
            <a:r>
              <a:rPr lang="es-CO" sz="3400" dirty="0">
                <a:solidFill>
                  <a:schemeClr val="accent4">
                    <a:lumMod val="50000"/>
                  </a:schemeClr>
                </a:solidFill>
              </a:rPr>
              <a:t>. - No habrá empleo público </a:t>
            </a:r>
            <a:r>
              <a:rPr lang="es-CO" sz="3400" b="1" dirty="0">
                <a:solidFill>
                  <a:schemeClr val="accent4">
                    <a:lumMod val="50000"/>
                  </a:schemeClr>
                </a:solidFill>
              </a:rPr>
              <a:t>que no tenga funciones </a:t>
            </a:r>
            <a:r>
              <a:rPr lang="es-CO" sz="3400" dirty="0">
                <a:solidFill>
                  <a:schemeClr val="accent4">
                    <a:lumMod val="50000"/>
                  </a:schemeClr>
                </a:solidFill>
              </a:rPr>
              <a:t>detalladas en ley o reglamento (…) </a:t>
            </a:r>
          </a:p>
          <a:p>
            <a:pPr algn="just"/>
            <a:r>
              <a:rPr lang="es-CO" sz="3400" dirty="0">
                <a:solidFill>
                  <a:schemeClr val="accent4">
                    <a:lumMod val="50000"/>
                  </a:schemeClr>
                </a:solidFill>
              </a:rPr>
              <a:t>- Ningún servidor público entrará a ejercer su cargo sin prestar juramento de cumplir y defender la Constitución y desempeñar los deberes que le incumben. </a:t>
            </a:r>
          </a:p>
          <a:p>
            <a:pPr algn="just"/>
            <a:r>
              <a:rPr lang="es-CO" sz="3400" b="1" dirty="0">
                <a:solidFill>
                  <a:schemeClr val="accent4">
                    <a:lumMod val="50000"/>
                  </a:schemeClr>
                </a:solidFill>
              </a:rPr>
              <a:t>a. 123 </a:t>
            </a:r>
            <a:r>
              <a:rPr lang="es-CO" sz="3400" dirty="0">
                <a:solidFill>
                  <a:schemeClr val="accent4">
                    <a:lumMod val="50000"/>
                  </a:schemeClr>
                </a:solidFill>
              </a:rPr>
              <a:t>= </a:t>
            </a:r>
            <a:r>
              <a:rPr lang="es-CO" sz="3400" b="1" dirty="0">
                <a:solidFill>
                  <a:schemeClr val="accent6">
                    <a:lumMod val="50000"/>
                  </a:schemeClr>
                </a:solidFill>
              </a:rPr>
              <a:t>Son servidores públicos: </a:t>
            </a:r>
            <a:r>
              <a:rPr lang="es-CO" sz="3400" dirty="0">
                <a:solidFill>
                  <a:schemeClr val="accent6">
                    <a:lumMod val="50000"/>
                  </a:schemeClr>
                </a:solidFill>
              </a:rPr>
              <a:t>los miembros de las corporaciones, los empleados y trabajadores del Estado y de sus entidades descentralizadas territorialmente y por servicios</a:t>
            </a:r>
            <a:r>
              <a:rPr lang="es-CO" sz="3400" dirty="0"/>
              <a:t>. </a:t>
            </a:r>
          </a:p>
          <a:p>
            <a:pPr algn="just"/>
            <a:r>
              <a:rPr lang="es-CO" sz="3400" b="1" dirty="0">
                <a:solidFill>
                  <a:srgbClr val="002060"/>
                </a:solidFill>
              </a:rPr>
              <a:t>Los servidores públicos están al servicio del Estado y de la comunidad; ejercerán sus funciones en la forma prevista por la Constitución, la ley y el reglamento</a:t>
            </a:r>
            <a:r>
              <a:rPr lang="es-CO" sz="3400" dirty="0"/>
              <a:t>. </a:t>
            </a:r>
          </a:p>
          <a:p>
            <a:pPr algn="just"/>
            <a:r>
              <a:rPr lang="es-CO" sz="3400" dirty="0">
                <a:solidFill>
                  <a:srgbClr val="007635"/>
                </a:solidFill>
              </a:rPr>
              <a:t>La ley determinará el régimen aplicable a los particulares que temporalmente desempeñen funciones públicas y regulará su ejercicio</a:t>
            </a:r>
            <a:r>
              <a:rPr lang="es-CO" sz="3400" dirty="0"/>
              <a:t>. </a:t>
            </a:r>
          </a:p>
          <a:p>
            <a:pPr algn="just"/>
            <a:endParaRPr lang="es-CO" dirty="0">
              <a:solidFill>
                <a:schemeClr val="accent4">
                  <a:lumMod val="50000"/>
                </a:schemeClr>
              </a:solidFill>
            </a:endParaRPr>
          </a:p>
        </p:txBody>
      </p:sp>
    </p:spTree>
    <p:extLst>
      <p:ext uri="{BB962C8B-B14F-4D97-AF65-F5344CB8AC3E}">
        <p14:creationId xmlns:p14="http://schemas.microsoft.com/office/powerpoint/2010/main" val="636718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541CCB13-0963-DD42-96DE-4E76F4EBDB99}"/>
              </a:ext>
            </a:extLst>
          </p:cNvPr>
          <p:cNvSpPr>
            <a:spLocks noGrp="1"/>
          </p:cNvSpPr>
          <p:nvPr>
            <p:ph type="title"/>
          </p:nvPr>
        </p:nvSpPr>
        <p:spPr>
          <a:xfrm>
            <a:off x="0" y="-25421"/>
            <a:ext cx="12192000" cy="1690688"/>
          </a:xfrm>
          <a:solidFill>
            <a:schemeClr val="accent2">
              <a:lumMod val="20000"/>
              <a:lumOff val="80000"/>
            </a:schemeClr>
          </a:solidFill>
        </p:spPr>
        <p:txBody>
          <a:bodyPr>
            <a:normAutofit/>
          </a:bodyPr>
          <a:lstStyle/>
          <a:p>
            <a:pPr algn="ctr"/>
            <a:r>
              <a:rPr lang="es-CO" sz="3600" dirty="0">
                <a:solidFill>
                  <a:srgbClr val="942093"/>
                </a:solidFill>
                <a:latin typeface="Engravers MT" panose="02090707080505020304" pitchFamily="18" charset="77"/>
              </a:rPr>
              <a:t>EL  PROCESO  VERBAL</a:t>
            </a:r>
          </a:p>
        </p:txBody>
      </p:sp>
      <p:pic>
        <p:nvPicPr>
          <p:cNvPr id="9" name="Marcador de contenido 8">
            <a:extLst>
              <a:ext uri="{FF2B5EF4-FFF2-40B4-BE49-F238E27FC236}">
                <a16:creationId xmlns:a16="http://schemas.microsoft.com/office/drawing/2014/main" id="{CC62AF31-0A9D-BE49-9018-76EF2DCADA2E}"/>
              </a:ext>
            </a:extLst>
          </p:cNvPr>
          <p:cNvPicPr>
            <a:picLocks noGrp="1" noChangeAspect="1"/>
          </p:cNvPicPr>
          <p:nvPr>
            <p:ph sz="half" idx="1"/>
          </p:nvPr>
        </p:nvPicPr>
        <p:blipFill>
          <a:blip r:embed="rId2"/>
          <a:stretch>
            <a:fillRect/>
          </a:stretch>
        </p:blipFill>
        <p:spPr>
          <a:xfrm>
            <a:off x="0" y="1825624"/>
            <a:ext cx="5995481" cy="4351338"/>
          </a:xfrm>
          <a:prstGeom prst="rect">
            <a:avLst/>
          </a:prstGeom>
        </p:spPr>
      </p:pic>
      <p:pic>
        <p:nvPicPr>
          <p:cNvPr id="10" name="Marcador de contenido 9">
            <a:extLst>
              <a:ext uri="{FF2B5EF4-FFF2-40B4-BE49-F238E27FC236}">
                <a16:creationId xmlns:a16="http://schemas.microsoft.com/office/drawing/2014/main" id="{17E5634B-6776-A841-A24F-35C2F5B8E634}"/>
              </a:ext>
            </a:extLst>
          </p:cNvPr>
          <p:cNvPicPr>
            <a:picLocks noGrp="1" noChangeAspect="1"/>
          </p:cNvPicPr>
          <p:nvPr>
            <p:ph sz="half" idx="2"/>
          </p:nvPr>
        </p:nvPicPr>
        <p:blipFill>
          <a:blip r:embed="rId3"/>
          <a:stretch>
            <a:fillRect/>
          </a:stretch>
        </p:blipFill>
        <p:spPr>
          <a:xfrm>
            <a:off x="6196519" y="1825623"/>
            <a:ext cx="5995481" cy="4351337"/>
          </a:xfrm>
          <a:prstGeom prst="rect">
            <a:avLst/>
          </a:prstGeom>
        </p:spPr>
      </p:pic>
    </p:spTree>
    <p:extLst>
      <p:ext uri="{BB962C8B-B14F-4D97-AF65-F5344CB8AC3E}">
        <p14:creationId xmlns:p14="http://schemas.microsoft.com/office/powerpoint/2010/main" val="3623529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0FDF70-C649-3A4A-961B-8C5FB7D7BBFA}"/>
              </a:ext>
            </a:extLst>
          </p:cNvPr>
          <p:cNvSpPr>
            <a:spLocks noGrp="1"/>
          </p:cNvSpPr>
          <p:nvPr>
            <p:ph type="title"/>
          </p:nvPr>
        </p:nvSpPr>
        <p:spPr>
          <a:xfrm>
            <a:off x="0" y="1"/>
            <a:ext cx="12192000" cy="933854"/>
          </a:xfrm>
          <a:solidFill>
            <a:schemeClr val="accent2">
              <a:lumMod val="20000"/>
              <a:lumOff val="80000"/>
            </a:schemeClr>
          </a:solidFill>
        </p:spPr>
        <p:txBody>
          <a:bodyPr>
            <a:normAutofit/>
          </a:bodyPr>
          <a:lstStyle/>
          <a:p>
            <a:pPr algn="ctr"/>
            <a:r>
              <a:rPr lang="es-CO" sz="3800" dirty="0">
                <a:solidFill>
                  <a:srgbClr val="942093"/>
                </a:solidFill>
                <a:latin typeface="Engravers MT" panose="02090707080505020304" pitchFamily="18" charset="77"/>
              </a:rPr>
              <a:t>EL  PROCESO  VERBAL</a:t>
            </a:r>
            <a:endParaRPr lang="es-CO" sz="3800" dirty="0">
              <a:solidFill>
                <a:srgbClr val="942093"/>
              </a:solidFill>
            </a:endParaRPr>
          </a:p>
        </p:txBody>
      </p:sp>
      <p:sp>
        <p:nvSpPr>
          <p:cNvPr id="3" name="Marcador de contenido 2">
            <a:extLst>
              <a:ext uri="{FF2B5EF4-FFF2-40B4-BE49-F238E27FC236}">
                <a16:creationId xmlns:a16="http://schemas.microsoft.com/office/drawing/2014/main" id="{0827135D-F4B8-E740-AF1D-7BCFCC671F36}"/>
              </a:ext>
            </a:extLst>
          </p:cNvPr>
          <p:cNvSpPr>
            <a:spLocks noGrp="1"/>
          </p:cNvSpPr>
          <p:nvPr>
            <p:ph idx="1"/>
          </p:nvPr>
        </p:nvSpPr>
        <p:spPr>
          <a:xfrm>
            <a:off x="0" y="933855"/>
            <a:ext cx="12192000" cy="5924144"/>
          </a:xfrm>
        </p:spPr>
        <p:txBody>
          <a:bodyPr>
            <a:normAutofit/>
          </a:bodyPr>
          <a:lstStyle/>
          <a:p>
            <a:pPr algn="ctr"/>
            <a:r>
              <a:rPr lang="es-CO" sz="3200" b="1" dirty="0"/>
              <a:t>Se tramitará el PP.RR.FF. por el </a:t>
            </a:r>
            <a:r>
              <a:rPr lang="es-CO" sz="3200" b="1" dirty="0">
                <a:highlight>
                  <a:srgbClr val="00FFFF"/>
                </a:highlight>
              </a:rPr>
              <a:t>procedimiento verbal </a:t>
            </a:r>
            <a:r>
              <a:rPr lang="es-CO" sz="3200" b="1" dirty="0"/>
              <a:t>cuando:</a:t>
            </a:r>
          </a:p>
          <a:p>
            <a:pPr marL="0" indent="0" algn="just">
              <a:buNone/>
            </a:pPr>
            <a:r>
              <a:rPr lang="es-CO" sz="3200" dirty="0"/>
              <a:t>a.- del análisis del </a:t>
            </a:r>
            <a:r>
              <a:rPr lang="es-CO" sz="3200" dirty="0">
                <a:solidFill>
                  <a:srgbClr val="C00000"/>
                </a:solidFill>
              </a:rPr>
              <a:t>dictamen</a:t>
            </a:r>
            <a:r>
              <a:rPr lang="es-CO" sz="3200" dirty="0"/>
              <a:t> del proceso auditor </a:t>
            </a:r>
            <a:r>
              <a:rPr lang="es-CO" sz="2400" dirty="0"/>
              <a:t>(Informe Técnico=Hallazgo)</a:t>
            </a:r>
            <a:r>
              <a:rPr lang="es-CO" sz="3200" dirty="0"/>
              <a:t> </a:t>
            </a:r>
          </a:p>
          <a:p>
            <a:pPr marL="0" indent="0" algn="just">
              <a:buNone/>
            </a:pPr>
            <a:r>
              <a:rPr lang="es-CO" sz="3200" dirty="0"/>
              <a:t>b.- Por </a:t>
            </a:r>
            <a:r>
              <a:rPr lang="es-CO" sz="3200" dirty="0">
                <a:solidFill>
                  <a:srgbClr val="C00000"/>
                </a:solidFill>
              </a:rPr>
              <a:t>denuncia ciudadana</a:t>
            </a:r>
            <a:r>
              <a:rPr lang="es-CO" sz="3200" dirty="0"/>
              <a:t> (</a:t>
            </a:r>
            <a:r>
              <a:rPr lang="es-CO" sz="2400" dirty="0"/>
              <a:t>fundada, seria, con pruebas, ratificada, etc</a:t>
            </a:r>
            <a:r>
              <a:rPr lang="es-CO" sz="3200" dirty="0"/>
              <a:t>.) </a:t>
            </a:r>
            <a:r>
              <a:rPr lang="es-CO" sz="3200" dirty="0">
                <a:highlight>
                  <a:srgbClr val="00FF00"/>
                </a:highlight>
              </a:rPr>
              <a:t>no anónimos </a:t>
            </a:r>
          </a:p>
          <a:p>
            <a:pPr marL="0" indent="0" algn="just">
              <a:buNone/>
            </a:pPr>
            <a:r>
              <a:rPr lang="es-CO" sz="3200" dirty="0"/>
              <a:t>c.- de la aplicación de cualquiera de los sistemas de control, se determine que están dados los elementos para proferir: </a:t>
            </a:r>
            <a:r>
              <a:rPr lang="es-CO" sz="3200" dirty="0">
                <a:solidFill>
                  <a:srgbClr val="FF0000"/>
                </a:solidFill>
              </a:rPr>
              <a:t>auto de apertura </a:t>
            </a:r>
            <a:r>
              <a:rPr lang="es-CO" sz="3200" dirty="0"/>
              <a:t>y</a:t>
            </a:r>
            <a:r>
              <a:rPr lang="es-CO" sz="3200" dirty="0">
                <a:solidFill>
                  <a:srgbClr val="FF0000"/>
                </a:solidFill>
              </a:rPr>
              <a:t> </a:t>
            </a:r>
            <a:r>
              <a:rPr lang="es-CO" sz="3200" dirty="0">
                <a:solidFill>
                  <a:srgbClr val="0432FF"/>
                </a:solidFill>
              </a:rPr>
              <a:t>auto de imputación</a:t>
            </a:r>
            <a:r>
              <a:rPr lang="es-CO" sz="3200" dirty="0"/>
              <a:t>. </a:t>
            </a:r>
          </a:p>
          <a:p>
            <a:pPr marL="0" indent="0" algn="just">
              <a:buNone/>
            </a:pPr>
            <a:r>
              <a:rPr lang="es-CO" sz="3000" dirty="0"/>
              <a:t>De lo contrario, se aplicará el trámite escritural (ordinario) de la Ley </a:t>
            </a:r>
            <a:r>
              <a:rPr lang="es-CO" sz="3000" dirty="0">
                <a:hlinkClick r:id="rId2"/>
              </a:rPr>
              <a:t>610</a:t>
            </a:r>
            <a:r>
              <a:rPr lang="es-CO" sz="3000" dirty="0"/>
              <a:t>/00.</a:t>
            </a:r>
          </a:p>
          <a:p>
            <a:pPr marL="0" indent="0" algn="just">
              <a:buNone/>
            </a:pPr>
            <a:endParaRPr lang="es-CO" sz="1400" dirty="0"/>
          </a:p>
          <a:p>
            <a:pPr algn="just"/>
            <a:r>
              <a:rPr lang="es-CO" sz="3200" dirty="0"/>
              <a:t>El procedimiento verbal se someterá a las normas generales de responsabilidad fiscal previstas en la Ley </a:t>
            </a:r>
            <a:r>
              <a:rPr lang="es-CO" sz="3200" dirty="0">
                <a:hlinkClick r:id="rId2"/>
              </a:rPr>
              <a:t>610</a:t>
            </a:r>
            <a:r>
              <a:rPr lang="es-CO" sz="3200" dirty="0"/>
              <a:t> de 2000 y en especial por las disposiciones de la presente ley.</a:t>
            </a:r>
          </a:p>
          <a:p>
            <a:endParaRPr lang="es-CO" dirty="0"/>
          </a:p>
        </p:txBody>
      </p:sp>
    </p:spTree>
    <p:extLst>
      <p:ext uri="{BB962C8B-B14F-4D97-AF65-F5344CB8AC3E}">
        <p14:creationId xmlns:p14="http://schemas.microsoft.com/office/powerpoint/2010/main" val="39706733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9496F93-E76A-7041-B6ED-EAF096B65354}"/>
              </a:ext>
            </a:extLst>
          </p:cNvPr>
          <p:cNvSpPr>
            <a:spLocks noGrp="1"/>
          </p:cNvSpPr>
          <p:nvPr>
            <p:ph type="title"/>
          </p:nvPr>
        </p:nvSpPr>
        <p:spPr>
          <a:xfrm>
            <a:off x="0" y="0"/>
            <a:ext cx="12192000" cy="992222"/>
          </a:xfrm>
          <a:solidFill>
            <a:schemeClr val="accent2">
              <a:lumMod val="20000"/>
              <a:lumOff val="80000"/>
            </a:schemeClr>
          </a:solidFill>
        </p:spPr>
        <p:txBody>
          <a:bodyPr>
            <a:normAutofit/>
          </a:bodyPr>
          <a:lstStyle/>
          <a:p>
            <a:pPr algn="ctr"/>
            <a:r>
              <a:rPr lang="es-CO" b="1" dirty="0">
                <a:solidFill>
                  <a:srgbClr val="942093"/>
                </a:solidFill>
                <a:latin typeface="Microsoft Himalaya" pitchFamily="2" charset="0"/>
                <a:ea typeface="Microsoft Himalaya" pitchFamily="2" charset="0"/>
                <a:cs typeface="Microsoft Himalaya" pitchFamily="2" charset="0"/>
              </a:rPr>
              <a:t>ETAPAS DEL PROCEDIMIENTO VERBAL </a:t>
            </a:r>
            <a:endParaRPr lang="es-CO" sz="3200" dirty="0">
              <a:solidFill>
                <a:srgbClr val="942093"/>
              </a:solidFill>
              <a:latin typeface="Microsoft Himalaya" pitchFamily="2" charset="0"/>
              <a:ea typeface="Microsoft Himalaya" pitchFamily="2" charset="0"/>
              <a:cs typeface="Microsoft Himalaya" pitchFamily="2" charset="0"/>
            </a:endParaRPr>
          </a:p>
        </p:txBody>
      </p:sp>
      <p:sp>
        <p:nvSpPr>
          <p:cNvPr id="5" name="Marcador de contenido 4">
            <a:extLst>
              <a:ext uri="{FF2B5EF4-FFF2-40B4-BE49-F238E27FC236}">
                <a16:creationId xmlns:a16="http://schemas.microsoft.com/office/drawing/2014/main" id="{354247BF-D641-8449-846B-D8F48322DAC3}"/>
              </a:ext>
            </a:extLst>
          </p:cNvPr>
          <p:cNvSpPr>
            <a:spLocks noGrp="1"/>
          </p:cNvSpPr>
          <p:nvPr>
            <p:ph idx="1"/>
          </p:nvPr>
        </p:nvSpPr>
        <p:spPr>
          <a:xfrm>
            <a:off x="0" y="992222"/>
            <a:ext cx="12192000" cy="5865778"/>
          </a:xfrm>
        </p:spPr>
        <p:txBody>
          <a:bodyPr>
            <a:normAutofit/>
          </a:bodyPr>
          <a:lstStyle/>
          <a:p>
            <a:pPr marL="0" indent="0" algn="just">
              <a:buNone/>
            </a:pPr>
            <a:r>
              <a:rPr lang="es-CO" dirty="0">
                <a:highlight>
                  <a:srgbClr val="00FFFF"/>
                </a:highlight>
              </a:rPr>
              <a:t>a) </a:t>
            </a:r>
            <a:r>
              <a:rPr lang="es-CO" sz="3000" dirty="0"/>
              <a:t>Auto de </a:t>
            </a:r>
            <a:r>
              <a:rPr lang="es-CO" sz="3000" b="1" dirty="0">
                <a:solidFill>
                  <a:srgbClr val="FF0000"/>
                </a:solidFill>
              </a:rPr>
              <a:t>A/I</a:t>
            </a:r>
            <a:r>
              <a:rPr lang="es-CO" sz="3000" dirty="0"/>
              <a:t>. Ante acreditación objetiva del daño y la prueba que comprometa la responsabilidad del </a:t>
            </a:r>
            <a:r>
              <a:rPr lang="es-CO" sz="3000" b="1" dirty="0">
                <a:highlight>
                  <a:srgbClr val="00FF00"/>
                </a:highlight>
              </a:rPr>
              <a:t>gestor fiscal</a:t>
            </a:r>
            <a:r>
              <a:rPr lang="es-CO" sz="3000" dirty="0"/>
              <a:t>, </a:t>
            </a:r>
            <a:r>
              <a:rPr lang="es-CO" sz="3000" dirty="0">
                <a:highlight>
                  <a:srgbClr val="FFFF00"/>
                </a:highlight>
              </a:rPr>
              <a:t>se expedirá </a:t>
            </a:r>
            <a:r>
              <a:rPr lang="es-CO" sz="3000" dirty="0">
                <a:solidFill>
                  <a:srgbClr val="C00000"/>
                </a:solidFill>
              </a:rPr>
              <a:t>auto de apertura e imputación</a:t>
            </a:r>
            <a:r>
              <a:rPr lang="es-CO" sz="3000" dirty="0"/>
              <a:t>, (art.</a:t>
            </a:r>
            <a:r>
              <a:rPr lang="es-CO" sz="3000" dirty="0">
                <a:hlinkClick r:id="rId2"/>
              </a:rPr>
              <a:t>41</a:t>
            </a:r>
            <a:r>
              <a:rPr lang="es-CO" sz="3000" dirty="0"/>
              <a:t> y </a:t>
            </a:r>
            <a:r>
              <a:rPr lang="es-CO" sz="3000" dirty="0">
                <a:hlinkClick r:id="rId3"/>
              </a:rPr>
              <a:t>48</a:t>
            </a:r>
            <a:r>
              <a:rPr lang="es-CO" sz="3000" dirty="0"/>
              <a:t> Ley 610) y contendrá la </a:t>
            </a:r>
            <a:r>
              <a:rPr lang="es-CO" sz="3000" dirty="0">
                <a:solidFill>
                  <a:srgbClr val="C00000"/>
                </a:solidFill>
              </a:rPr>
              <a:t>formulación individualizada de cargos </a:t>
            </a:r>
            <a:r>
              <a:rPr lang="es-CO" sz="3000" dirty="0"/>
              <a:t>a los presuntos responsables y </a:t>
            </a:r>
            <a:r>
              <a:rPr lang="es-CO" sz="3000" dirty="0">
                <a:solidFill>
                  <a:srgbClr val="0432FF"/>
                </a:solidFill>
              </a:rPr>
              <a:t>los motivos </a:t>
            </a:r>
            <a:r>
              <a:rPr lang="es-CO" sz="3000" dirty="0"/>
              <a:t>por los cuales se vincula al garante.</a:t>
            </a:r>
          </a:p>
          <a:p>
            <a:pPr marL="0" indent="0" algn="just">
              <a:buNone/>
            </a:pPr>
            <a:r>
              <a:rPr lang="es-CO" sz="3000" dirty="0"/>
              <a:t>Este auto (</a:t>
            </a:r>
            <a:r>
              <a:rPr lang="es-CO" sz="3000" b="1" dirty="0">
                <a:solidFill>
                  <a:srgbClr val="FF0000"/>
                </a:solidFill>
              </a:rPr>
              <a:t>A/I</a:t>
            </a:r>
            <a:r>
              <a:rPr lang="es-CO" sz="3000" dirty="0"/>
              <a:t>) indicará el lugar, fecha y hora de la audiencia de descargos. </a:t>
            </a:r>
          </a:p>
          <a:p>
            <a:pPr marL="0" indent="0" algn="just">
              <a:buNone/>
            </a:pPr>
            <a:r>
              <a:rPr lang="es-CO" sz="3000" dirty="0"/>
              <a:t>Se </a:t>
            </a:r>
            <a:r>
              <a:rPr lang="es-CO" sz="3000" dirty="0">
                <a:highlight>
                  <a:srgbClr val="FFFF00"/>
                </a:highlight>
              </a:rPr>
              <a:t>notificará</a:t>
            </a:r>
            <a:r>
              <a:rPr lang="es-CO" sz="3000" dirty="0"/>
              <a:t> al día siguiente de su emisión. Luego de surtida la notificación se </a:t>
            </a:r>
            <a:r>
              <a:rPr lang="es-CO" sz="3000" dirty="0">
                <a:highlight>
                  <a:srgbClr val="FFFF00"/>
                </a:highlight>
              </a:rPr>
              <a:t>citará</a:t>
            </a:r>
            <a:r>
              <a:rPr lang="es-CO" sz="3000" dirty="0"/>
              <a:t> a audiencia de descargos a los presuntos responsables fiscales, a sus apoderados, o al defensor de oficio si lo tuviere y al garante;</a:t>
            </a:r>
          </a:p>
          <a:p>
            <a:pPr marL="0" indent="0" algn="just">
              <a:buNone/>
            </a:pPr>
            <a:r>
              <a:rPr lang="es-CO" sz="3000" dirty="0">
                <a:highlight>
                  <a:srgbClr val="00FFFF"/>
                </a:highlight>
              </a:rPr>
              <a:t>b) </a:t>
            </a:r>
            <a:r>
              <a:rPr lang="es-CO" sz="3000" dirty="0"/>
              <a:t>El proceso se desarrollará en dos (2) audiencias públicas: 1ª = </a:t>
            </a:r>
            <a:r>
              <a:rPr lang="es-CO" sz="3000" b="1" dirty="0">
                <a:solidFill>
                  <a:srgbClr val="942093"/>
                </a:solidFill>
              </a:rPr>
              <a:t>DESCARGOS</a:t>
            </a:r>
            <a:r>
              <a:rPr lang="es-CO" sz="3000" dirty="0"/>
              <a:t> y la 2ª de </a:t>
            </a:r>
            <a:r>
              <a:rPr lang="es-CO" sz="3000" b="1" dirty="0">
                <a:solidFill>
                  <a:srgbClr val="942093"/>
                </a:solidFill>
              </a:rPr>
              <a:t>Decisión</a:t>
            </a:r>
            <a:r>
              <a:rPr lang="es-CO" sz="3000" dirty="0"/>
              <a:t>. En dichas audiencias se podrán utilizar medios tecnológicos de comunicación como la videoconferencia y otros que permitan la interacción virtual remota entre las partes y los funcionarios.</a:t>
            </a:r>
          </a:p>
          <a:p>
            <a:endParaRPr lang="es-CO" dirty="0"/>
          </a:p>
        </p:txBody>
      </p:sp>
    </p:spTree>
    <p:extLst>
      <p:ext uri="{BB962C8B-B14F-4D97-AF65-F5344CB8AC3E}">
        <p14:creationId xmlns:p14="http://schemas.microsoft.com/office/powerpoint/2010/main" val="41473500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DB3295-2335-844E-BF4D-62D645E63FB8}"/>
              </a:ext>
            </a:extLst>
          </p:cNvPr>
          <p:cNvSpPr>
            <a:spLocks noGrp="1"/>
          </p:cNvSpPr>
          <p:nvPr>
            <p:ph type="title"/>
          </p:nvPr>
        </p:nvSpPr>
        <p:spPr>
          <a:xfrm>
            <a:off x="0" y="1"/>
            <a:ext cx="12192000" cy="1060314"/>
          </a:xfrm>
          <a:solidFill>
            <a:schemeClr val="accent2">
              <a:lumMod val="20000"/>
              <a:lumOff val="80000"/>
            </a:schemeClr>
          </a:solidFill>
        </p:spPr>
        <p:txBody>
          <a:bodyPr/>
          <a:lstStyle/>
          <a:p>
            <a:pPr algn="ctr"/>
            <a:r>
              <a:rPr lang="es-CO" b="1" dirty="0">
                <a:solidFill>
                  <a:srgbClr val="942093"/>
                </a:solidFill>
                <a:latin typeface="Microsoft Himalaya" pitchFamily="2" charset="0"/>
                <a:ea typeface="Microsoft Himalaya" pitchFamily="2" charset="0"/>
                <a:cs typeface="Microsoft Himalaya" pitchFamily="2" charset="0"/>
              </a:rPr>
              <a:t>ETAPAS DEL PROCEDIMIENTO VERBAL  </a:t>
            </a:r>
            <a:endParaRPr lang="es-CO" dirty="0">
              <a:solidFill>
                <a:srgbClr val="942093"/>
              </a:solidFill>
            </a:endParaRPr>
          </a:p>
        </p:txBody>
      </p:sp>
      <p:sp>
        <p:nvSpPr>
          <p:cNvPr id="3" name="Marcador de contenido 2">
            <a:extLst>
              <a:ext uri="{FF2B5EF4-FFF2-40B4-BE49-F238E27FC236}">
                <a16:creationId xmlns:a16="http://schemas.microsoft.com/office/drawing/2014/main" id="{FB5629CA-BBE5-7540-AF8D-7BF2CEBCF740}"/>
              </a:ext>
            </a:extLst>
          </p:cNvPr>
          <p:cNvSpPr>
            <a:spLocks noGrp="1"/>
          </p:cNvSpPr>
          <p:nvPr>
            <p:ph idx="1"/>
          </p:nvPr>
        </p:nvSpPr>
        <p:spPr>
          <a:xfrm>
            <a:off x="0" y="1060315"/>
            <a:ext cx="12192000" cy="5797684"/>
          </a:xfrm>
        </p:spPr>
        <p:txBody>
          <a:bodyPr>
            <a:normAutofit fontScale="92500" lnSpcReduction="10000"/>
          </a:bodyPr>
          <a:lstStyle/>
          <a:p>
            <a:pPr algn="just"/>
            <a:r>
              <a:rPr lang="es-CO" sz="3400" dirty="0">
                <a:highlight>
                  <a:srgbClr val="00FFFF"/>
                </a:highlight>
                <a:latin typeface="+mj-lt"/>
              </a:rPr>
              <a:t>c</a:t>
            </a:r>
            <a:r>
              <a:rPr lang="es-CO" sz="3400" dirty="0">
                <a:latin typeface="+mj-lt"/>
              </a:rPr>
              <a:t>) La 1ª audiencia (</a:t>
            </a:r>
            <a:r>
              <a:rPr lang="es-CO" sz="3400" b="1" dirty="0">
                <a:solidFill>
                  <a:srgbClr val="942093"/>
                </a:solidFill>
                <a:latin typeface="+mj-lt"/>
              </a:rPr>
              <a:t>D</a:t>
            </a:r>
            <a:r>
              <a:rPr lang="es-CO" sz="3400" dirty="0">
                <a:latin typeface="+mj-lt"/>
              </a:rPr>
              <a:t>) será presidida por el funcionario del nivel directivo o ejecutivo competente o por el funcionario designado para la sustanciación y práctica de pruebas. La 2ª audiencia (</a:t>
            </a:r>
            <a:r>
              <a:rPr lang="es-CO" sz="3400" dirty="0">
                <a:solidFill>
                  <a:srgbClr val="942093"/>
                </a:solidFill>
                <a:latin typeface="+mj-lt"/>
              </a:rPr>
              <a:t>Dec</a:t>
            </a:r>
            <a:r>
              <a:rPr lang="es-CO" sz="3400" dirty="0">
                <a:latin typeface="+mj-lt"/>
              </a:rPr>
              <a:t>) la presidirá el competente Xa decidir;</a:t>
            </a:r>
          </a:p>
          <a:p>
            <a:pPr algn="just"/>
            <a:r>
              <a:rPr lang="es-CO" sz="3400" dirty="0">
                <a:highlight>
                  <a:srgbClr val="00FFFF"/>
                </a:highlight>
                <a:latin typeface="+mj-lt"/>
              </a:rPr>
              <a:t>d</a:t>
            </a:r>
            <a:r>
              <a:rPr lang="es-CO" sz="3400" dirty="0">
                <a:latin typeface="+mj-lt"/>
              </a:rPr>
              <a:t>)  Instalada la Audiencia, se reconocen personería a los abogados y serán válidas, aún sin la presencia del presunto responsable fiscal. También serán válidas las audiencias que se realicen sin la presencia del garante.</a:t>
            </a:r>
          </a:p>
          <a:p>
            <a:pPr algn="just"/>
            <a:r>
              <a:rPr lang="es-CO" sz="3400" dirty="0">
                <a:latin typeface="+mj-lt"/>
              </a:rPr>
              <a:t>Sanciones por Inasistencia =&gt; La ausencia injustificada del presunto, su apoderado o del defensor de oficio o del garante, a alguna de las sesiones de la audiencia, cuando existan solicitudes pendientes de decidir, implicará el desistimiento y archivo de la petición. En caso de inasistencia a la sesión en la que deba sustentarse un recurso, este se declarará desierto.</a:t>
            </a:r>
          </a:p>
          <a:p>
            <a:endParaRPr lang="es-CO" dirty="0"/>
          </a:p>
        </p:txBody>
      </p:sp>
    </p:spTree>
    <p:extLst>
      <p:ext uri="{BB962C8B-B14F-4D97-AF65-F5344CB8AC3E}">
        <p14:creationId xmlns:p14="http://schemas.microsoft.com/office/powerpoint/2010/main" val="2819853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C1B4A0-2051-3D40-840D-BE934986EF3E}"/>
              </a:ext>
            </a:extLst>
          </p:cNvPr>
          <p:cNvSpPr>
            <a:spLocks noGrp="1"/>
          </p:cNvSpPr>
          <p:nvPr>
            <p:ph type="title"/>
          </p:nvPr>
        </p:nvSpPr>
        <p:spPr>
          <a:xfrm>
            <a:off x="0" y="0"/>
            <a:ext cx="12192000" cy="904672"/>
          </a:xfrm>
          <a:solidFill>
            <a:schemeClr val="accent2">
              <a:lumMod val="20000"/>
              <a:lumOff val="80000"/>
            </a:schemeClr>
          </a:solidFill>
        </p:spPr>
        <p:txBody>
          <a:bodyPr>
            <a:normAutofit/>
          </a:bodyPr>
          <a:lstStyle/>
          <a:p>
            <a:pPr algn="ctr"/>
            <a:r>
              <a:rPr lang="es-CO" b="1" dirty="0">
                <a:latin typeface="Microsoft Himalaya" pitchFamily="2" charset="0"/>
                <a:ea typeface="Microsoft Himalaya" pitchFamily="2" charset="0"/>
                <a:cs typeface="Microsoft Himalaya" pitchFamily="2" charset="0"/>
              </a:rPr>
              <a:t>AUDIENCIA  DE  DESCARGOS </a:t>
            </a:r>
            <a:endParaRPr lang="es-CO" dirty="0">
              <a:latin typeface="Microsoft Himalaya" pitchFamily="2" charset="0"/>
              <a:ea typeface="Microsoft Himalaya" pitchFamily="2" charset="0"/>
              <a:cs typeface="Microsoft Himalaya" pitchFamily="2" charset="0"/>
            </a:endParaRPr>
          </a:p>
        </p:txBody>
      </p:sp>
      <p:sp>
        <p:nvSpPr>
          <p:cNvPr id="3" name="Marcador de contenido 2">
            <a:extLst>
              <a:ext uri="{FF2B5EF4-FFF2-40B4-BE49-F238E27FC236}">
                <a16:creationId xmlns:a16="http://schemas.microsoft.com/office/drawing/2014/main" id="{2137B76B-5090-9D42-AA00-B79A5FD6525C}"/>
              </a:ext>
            </a:extLst>
          </p:cNvPr>
          <p:cNvSpPr>
            <a:spLocks noGrp="1"/>
          </p:cNvSpPr>
          <p:nvPr>
            <p:ph idx="1"/>
          </p:nvPr>
        </p:nvSpPr>
        <p:spPr>
          <a:xfrm>
            <a:off x="0" y="972766"/>
            <a:ext cx="12192000" cy="5885233"/>
          </a:xfrm>
        </p:spPr>
        <p:txBody>
          <a:bodyPr>
            <a:normAutofit fontScale="77500" lnSpcReduction="20000"/>
          </a:bodyPr>
          <a:lstStyle/>
          <a:p>
            <a:pPr algn="ctr"/>
            <a:r>
              <a:rPr lang="es-CO" sz="3100" dirty="0">
                <a:solidFill>
                  <a:srgbClr val="011893"/>
                </a:solidFill>
              </a:rPr>
              <a:t>Se instalará en la fecha, hora y sitio determinado en el A/A/I. proceso</a:t>
            </a:r>
            <a:r>
              <a:rPr lang="es-CO" sz="3100" dirty="0"/>
              <a:t>. </a:t>
            </a:r>
          </a:p>
          <a:p>
            <a:pPr algn="ctr"/>
            <a:r>
              <a:rPr lang="es-CO" sz="3100" b="1" dirty="0">
                <a:solidFill>
                  <a:srgbClr val="FF0000"/>
                </a:solidFill>
              </a:rPr>
              <a:t>FINALIDAD</a:t>
            </a:r>
            <a:r>
              <a:rPr lang="es-CO" sz="3100" dirty="0"/>
              <a:t> =&gt; </a:t>
            </a:r>
            <a:r>
              <a:rPr lang="es-CO" sz="3100" dirty="0">
                <a:solidFill>
                  <a:schemeClr val="accent2">
                    <a:lumMod val="75000"/>
                  </a:schemeClr>
                </a:solidFill>
              </a:rPr>
              <a:t>La audiencia de descargos tiene como finalidad que los sujetos procesales puedan ejercer los derechos de defensa y contradicción; así como intervenir y solicitar o controvertir pruebas, con todas las garantías procesales</a:t>
            </a:r>
            <a:r>
              <a:rPr lang="es-CO" sz="3100" dirty="0"/>
              <a:t>.</a:t>
            </a:r>
          </a:p>
          <a:p>
            <a:r>
              <a:rPr lang="es-CO" dirty="0"/>
              <a:t>PROTOCOLO SUGERIDO:</a:t>
            </a:r>
          </a:p>
          <a:p>
            <a:r>
              <a:rPr lang="es-CO" sz="3100" dirty="0"/>
              <a:t>1. </a:t>
            </a:r>
            <a:r>
              <a:rPr lang="es-CO" sz="3100" dirty="0">
                <a:solidFill>
                  <a:srgbClr val="0432FF"/>
                </a:solidFill>
              </a:rPr>
              <a:t>Instalar</a:t>
            </a:r>
            <a:r>
              <a:rPr lang="es-CO" sz="3100" dirty="0"/>
              <a:t> la audiencia</a:t>
            </a:r>
          </a:p>
          <a:p>
            <a:r>
              <a:rPr lang="es-CO" sz="3100" dirty="0"/>
              <a:t>2.- </a:t>
            </a:r>
            <a:r>
              <a:rPr lang="es-CO" sz="3100" dirty="0">
                <a:solidFill>
                  <a:srgbClr val="0432FF"/>
                </a:solidFill>
              </a:rPr>
              <a:t>Presentación</a:t>
            </a:r>
            <a:r>
              <a:rPr lang="es-CO" sz="3100" dirty="0"/>
              <a:t> de Intervinientes</a:t>
            </a:r>
          </a:p>
          <a:p>
            <a:r>
              <a:rPr lang="es-CO" sz="3100" dirty="0"/>
              <a:t>3.- </a:t>
            </a:r>
            <a:r>
              <a:rPr lang="es-CO" sz="3100" dirty="0">
                <a:solidFill>
                  <a:srgbClr val="0432FF"/>
                </a:solidFill>
              </a:rPr>
              <a:t>Preguntar</a:t>
            </a:r>
            <a:r>
              <a:rPr lang="es-CO" sz="3100" dirty="0"/>
              <a:t> si hay presentación de Impedimentos, Recusaciones…Nulidades… etc.</a:t>
            </a:r>
          </a:p>
          <a:p>
            <a:r>
              <a:rPr lang="es-CO" sz="3100" dirty="0"/>
              <a:t>4.- Preguntar si </a:t>
            </a:r>
            <a:r>
              <a:rPr lang="es-CO" sz="3100" dirty="0">
                <a:solidFill>
                  <a:srgbClr val="0432FF"/>
                </a:solidFill>
              </a:rPr>
              <a:t>aceptan cargos </a:t>
            </a:r>
            <a:r>
              <a:rPr lang="es-CO" sz="3100" dirty="0"/>
              <a:t>y proponer </a:t>
            </a:r>
            <a:r>
              <a:rPr lang="es-CO" sz="3100" dirty="0">
                <a:solidFill>
                  <a:srgbClr val="0432FF"/>
                </a:solidFill>
              </a:rPr>
              <a:t>pago</a:t>
            </a:r>
            <a:r>
              <a:rPr lang="es-CO" sz="3100" dirty="0"/>
              <a:t> del daño o celebrar acuerdo de pago.</a:t>
            </a:r>
          </a:p>
          <a:p>
            <a:r>
              <a:rPr lang="es-CO" sz="3100" dirty="0"/>
              <a:t>5.- </a:t>
            </a:r>
            <a:r>
              <a:rPr lang="es-CO" sz="3100" dirty="0">
                <a:solidFill>
                  <a:srgbClr val="0432FF"/>
                </a:solidFill>
              </a:rPr>
              <a:t>Notificar</a:t>
            </a:r>
            <a:r>
              <a:rPr lang="es-CO" sz="3100" dirty="0"/>
              <a:t> Medidas Cautelares. Y de ser el caso presentar recursos o incidentes </a:t>
            </a:r>
          </a:p>
          <a:p>
            <a:r>
              <a:rPr lang="es-CO" sz="3100" dirty="0"/>
              <a:t>5.- Presentación de </a:t>
            </a:r>
            <a:r>
              <a:rPr lang="es-CO" sz="3100" dirty="0">
                <a:solidFill>
                  <a:srgbClr val="0432FF"/>
                </a:solidFill>
              </a:rPr>
              <a:t>Versión Libre </a:t>
            </a:r>
            <a:r>
              <a:rPr lang="es-CO" sz="3100" dirty="0"/>
              <a:t>(imputado) y solicitudes provatorias</a:t>
            </a:r>
          </a:p>
          <a:p>
            <a:r>
              <a:rPr lang="es-CO" sz="3100" dirty="0"/>
              <a:t>6.- Presentar </a:t>
            </a:r>
            <a:r>
              <a:rPr lang="es-CO" sz="3100" dirty="0">
                <a:solidFill>
                  <a:srgbClr val="0432FF"/>
                </a:solidFill>
              </a:rPr>
              <a:t>Descargos</a:t>
            </a:r>
            <a:r>
              <a:rPr lang="es-CO" sz="3100" dirty="0"/>
              <a:t> (Defensa Técnica) y solicitudes probatorias</a:t>
            </a:r>
          </a:p>
          <a:p>
            <a:r>
              <a:rPr lang="es-CO" sz="3100" dirty="0"/>
              <a:t>7. </a:t>
            </a:r>
            <a:r>
              <a:rPr lang="es-CO" sz="3100" dirty="0">
                <a:solidFill>
                  <a:srgbClr val="0432FF"/>
                </a:solidFill>
              </a:rPr>
              <a:t>Decretar</a:t>
            </a:r>
            <a:r>
              <a:rPr lang="es-CO" sz="3100" dirty="0"/>
              <a:t> o denegar las </a:t>
            </a:r>
            <a:r>
              <a:rPr lang="es-CO" sz="3100" dirty="0">
                <a:solidFill>
                  <a:srgbClr val="0432FF"/>
                </a:solidFill>
              </a:rPr>
              <a:t>pruebas</a:t>
            </a:r>
            <a:r>
              <a:rPr lang="es-CO" sz="3100" dirty="0"/>
              <a:t> solicitadas y las de oficio.</a:t>
            </a:r>
          </a:p>
          <a:p>
            <a:r>
              <a:rPr lang="es-CO" sz="3100" dirty="0"/>
              <a:t>9. </a:t>
            </a:r>
            <a:r>
              <a:rPr lang="es-CO" sz="3100" dirty="0">
                <a:solidFill>
                  <a:srgbClr val="0432FF"/>
                </a:solidFill>
              </a:rPr>
              <a:t>Vincular</a:t>
            </a:r>
            <a:r>
              <a:rPr lang="es-CO" sz="3100" dirty="0"/>
              <a:t> a nuevos presuntos responsables.</a:t>
            </a:r>
          </a:p>
          <a:p>
            <a:r>
              <a:rPr lang="es-CO" sz="3100" dirty="0"/>
              <a:t>13. Decidir </a:t>
            </a:r>
            <a:r>
              <a:rPr lang="es-CO" sz="3100" dirty="0">
                <a:solidFill>
                  <a:srgbClr val="0432FF"/>
                </a:solidFill>
              </a:rPr>
              <a:t>acumulación</a:t>
            </a:r>
            <a:r>
              <a:rPr lang="es-CO" sz="3100" dirty="0"/>
              <a:t> de actuaciones.</a:t>
            </a:r>
          </a:p>
          <a:p>
            <a:r>
              <a:rPr lang="es-CO" sz="3100" dirty="0"/>
              <a:t>14. Decidir cualquier otra actuación conducente y pertinente.</a:t>
            </a:r>
          </a:p>
          <a:p>
            <a:endParaRPr lang="es-CO" dirty="0"/>
          </a:p>
        </p:txBody>
      </p:sp>
    </p:spTree>
    <p:extLst>
      <p:ext uri="{BB962C8B-B14F-4D97-AF65-F5344CB8AC3E}">
        <p14:creationId xmlns:p14="http://schemas.microsoft.com/office/powerpoint/2010/main" val="13151613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EAD964-6BF2-3644-A36A-D129EBFEE9AD}"/>
              </a:ext>
            </a:extLst>
          </p:cNvPr>
          <p:cNvSpPr>
            <a:spLocks noGrp="1"/>
          </p:cNvSpPr>
          <p:nvPr>
            <p:ph type="title"/>
          </p:nvPr>
        </p:nvSpPr>
        <p:spPr>
          <a:xfrm>
            <a:off x="0" y="1"/>
            <a:ext cx="12191998" cy="894944"/>
          </a:xfrm>
          <a:solidFill>
            <a:schemeClr val="accent2">
              <a:lumMod val="20000"/>
              <a:lumOff val="80000"/>
            </a:schemeClr>
          </a:solidFill>
        </p:spPr>
        <p:txBody>
          <a:bodyPr/>
          <a:lstStyle/>
          <a:p>
            <a:pPr algn="ctr"/>
            <a:r>
              <a:rPr lang="es-CO" b="1" dirty="0">
                <a:latin typeface="Microsoft Himalaya" pitchFamily="2" charset="0"/>
                <a:ea typeface="Microsoft Himalaya" pitchFamily="2" charset="0"/>
                <a:cs typeface="Microsoft Himalaya" pitchFamily="2" charset="0"/>
              </a:rPr>
              <a:t>AUDIENCIA DE DESCARGOS</a:t>
            </a:r>
            <a:endParaRPr lang="es-CO" dirty="0">
              <a:latin typeface="Microsoft Himalaya" pitchFamily="2" charset="0"/>
              <a:ea typeface="Microsoft Himalaya" pitchFamily="2" charset="0"/>
              <a:cs typeface="Microsoft Himalaya" pitchFamily="2" charset="0"/>
            </a:endParaRPr>
          </a:p>
        </p:txBody>
      </p:sp>
      <p:sp>
        <p:nvSpPr>
          <p:cNvPr id="3" name="Marcador de contenido 2">
            <a:extLst>
              <a:ext uri="{FF2B5EF4-FFF2-40B4-BE49-F238E27FC236}">
                <a16:creationId xmlns:a16="http://schemas.microsoft.com/office/drawing/2014/main" id="{6FAA7EA7-A70B-4B46-91AC-5FBC9523113F}"/>
              </a:ext>
            </a:extLst>
          </p:cNvPr>
          <p:cNvSpPr>
            <a:spLocks noGrp="1"/>
          </p:cNvSpPr>
          <p:nvPr>
            <p:ph idx="1"/>
          </p:nvPr>
        </p:nvSpPr>
        <p:spPr>
          <a:xfrm>
            <a:off x="0" y="894945"/>
            <a:ext cx="12191999" cy="5963054"/>
          </a:xfrm>
        </p:spPr>
        <p:txBody>
          <a:bodyPr>
            <a:normAutofit lnSpcReduction="10000"/>
          </a:bodyPr>
          <a:lstStyle/>
          <a:p>
            <a:pPr marL="0" indent="0" algn="just">
              <a:buNone/>
            </a:pPr>
            <a:r>
              <a:rPr lang="es-CO" dirty="0">
                <a:solidFill>
                  <a:srgbClr val="FF0000"/>
                </a:solidFill>
              </a:rPr>
              <a:t>a</a:t>
            </a:r>
            <a:r>
              <a:rPr lang="es-CO" dirty="0"/>
              <a:t>.- Se insstalará con la presencia del presunto responsable o su apoderado, y el garante, o su representanta. </a:t>
            </a:r>
            <a:r>
              <a:rPr lang="es-CO" dirty="0">
                <a:highlight>
                  <a:srgbClr val="FFFF00"/>
                </a:highlight>
              </a:rPr>
              <a:t>Se podrá invitar  a profesionales de apoyo técnico que se considere necesario</a:t>
            </a:r>
            <a:r>
              <a:rPr lang="es-CO" dirty="0"/>
              <a:t>.</a:t>
            </a:r>
          </a:p>
          <a:p>
            <a:pPr marL="0" indent="0" algn="just">
              <a:buNone/>
            </a:pPr>
            <a:r>
              <a:rPr lang="es-CO" dirty="0">
                <a:solidFill>
                  <a:srgbClr val="FF0000"/>
                </a:solidFill>
              </a:rPr>
              <a:t>b</a:t>
            </a:r>
            <a:r>
              <a:rPr lang="es-CO" dirty="0"/>
              <a:t>.- Si el presunto no acude a la audiencia, se le designará un defensor de oficio;</a:t>
            </a:r>
          </a:p>
          <a:p>
            <a:pPr marL="0" indent="0" algn="just">
              <a:buNone/>
            </a:pPr>
            <a:r>
              <a:rPr lang="es-CO" dirty="0">
                <a:solidFill>
                  <a:srgbClr val="FF0000"/>
                </a:solidFill>
              </a:rPr>
              <a:t>c</a:t>
            </a:r>
            <a:r>
              <a:rPr lang="es-CO" dirty="0"/>
              <a:t>.- Si el garante o su apoderado, no acude a la audiencia, se allanarán a las decisiones</a:t>
            </a:r>
          </a:p>
          <a:p>
            <a:pPr marL="0" indent="0" algn="just">
              <a:buNone/>
            </a:pPr>
            <a:r>
              <a:rPr lang="es-CO" dirty="0">
                <a:solidFill>
                  <a:srgbClr val="FF0000"/>
                </a:solidFill>
              </a:rPr>
              <a:t>d</a:t>
            </a:r>
            <a:r>
              <a:rPr lang="es-CO" dirty="0"/>
              <a:t>.- Ante una causa justificada, se podrán suspender o aplazar las audiencias por un término prudencial, señalándose el lugar, día y hora para su reanudación.</a:t>
            </a:r>
          </a:p>
          <a:p>
            <a:pPr marL="0" indent="0" algn="just">
              <a:buNone/>
            </a:pPr>
            <a:r>
              <a:rPr lang="es-CO" dirty="0">
                <a:solidFill>
                  <a:srgbClr val="FF0000"/>
                </a:solidFill>
              </a:rPr>
              <a:t>e</a:t>
            </a:r>
            <a:r>
              <a:rPr lang="es-CO" dirty="0"/>
              <a:t>.- Sólo en la audiencia de </a:t>
            </a:r>
            <a:r>
              <a:rPr lang="es-CO" b="1" dirty="0">
                <a:solidFill>
                  <a:srgbClr val="942093"/>
                </a:solidFill>
              </a:rPr>
              <a:t>descargos</a:t>
            </a:r>
            <a:r>
              <a:rPr lang="es-CO" dirty="0"/>
              <a:t>, se podrán aportar y solicitar pruebas. </a:t>
            </a:r>
            <a:r>
              <a:rPr lang="es-CO" dirty="0">
                <a:highlight>
                  <a:srgbClr val="FFFF00"/>
                </a:highlight>
              </a:rPr>
              <a:t>Las pruebas solicitadas y las decretadas de oficio serán practicadas o denegadas en la misma diligencia</a:t>
            </a:r>
            <a:r>
              <a:rPr lang="es-CO" dirty="0"/>
              <a:t>. Negadas las pruebas, procede el recurso de reposición, el cual se interpondrá, sustentará y resolverá en la misma audiencia;</a:t>
            </a:r>
          </a:p>
          <a:p>
            <a:pPr marL="0" indent="0" algn="just">
              <a:buNone/>
            </a:pPr>
            <a:r>
              <a:rPr lang="es-CO" dirty="0">
                <a:solidFill>
                  <a:srgbClr val="FF0000"/>
                </a:solidFill>
              </a:rPr>
              <a:t>f</a:t>
            </a:r>
            <a:r>
              <a:rPr lang="es-CO" dirty="0"/>
              <a:t>.- </a:t>
            </a:r>
            <a:r>
              <a:rPr lang="es-CO" dirty="0">
                <a:solidFill>
                  <a:srgbClr val="0432FF"/>
                </a:solidFill>
              </a:rPr>
              <a:t>La práctica de pruebas </a:t>
            </a:r>
            <a:r>
              <a:rPr lang="es-CO" dirty="0"/>
              <a:t>que no se pueda realizar en la misma audiencia será decretada por un término máximo de un (1) año, señalando término, lugar, fecha y hora para su práctica; para tal efecto se ordenará la suspensión de la audiencia.</a:t>
            </a:r>
          </a:p>
          <a:p>
            <a:endParaRPr lang="es-CO" dirty="0"/>
          </a:p>
        </p:txBody>
      </p:sp>
    </p:spTree>
    <p:extLst>
      <p:ext uri="{BB962C8B-B14F-4D97-AF65-F5344CB8AC3E}">
        <p14:creationId xmlns:p14="http://schemas.microsoft.com/office/powerpoint/2010/main" val="10040982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C5B182-EB89-9C4E-81AA-D807EB8A0922}"/>
              </a:ext>
            </a:extLst>
          </p:cNvPr>
          <p:cNvSpPr>
            <a:spLocks noGrp="1"/>
          </p:cNvSpPr>
          <p:nvPr>
            <p:ph type="title"/>
          </p:nvPr>
        </p:nvSpPr>
        <p:spPr>
          <a:xfrm>
            <a:off x="0" y="1"/>
            <a:ext cx="12192000" cy="875488"/>
          </a:xfrm>
          <a:solidFill>
            <a:schemeClr val="accent2">
              <a:lumMod val="20000"/>
              <a:lumOff val="80000"/>
            </a:schemeClr>
          </a:solidFill>
        </p:spPr>
        <p:txBody>
          <a:bodyPr/>
          <a:lstStyle/>
          <a:p>
            <a:pPr algn="ctr"/>
            <a:r>
              <a:rPr lang="es-CO" b="1" dirty="0">
                <a:solidFill>
                  <a:schemeClr val="accent2">
                    <a:lumMod val="75000"/>
                  </a:schemeClr>
                </a:solidFill>
                <a:latin typeface="Microsoft Himalaya" pitchFamily="2" charset="0"/>
                <a:ea typeface="Microsoft Himalaya" pitchFamily="2" charset="0"/>
                <a:cs typeface="Microsoft Himalaya" pitchFamily="2" charset="0"/>
              </a:rPr>
              <a:t>AUDIENCIA DE DECISIÓN – ALEGATOS </a:t>
            </a:r>
            <a:endParaRPr lang="es-CO" dirty="0">
              <a:solidFill>
                <a:schemeClr val="accent2">
                  <a:lumMod val="75000"/>
                </a:schemeClr>
              </a:solidFill>
              <a:latin typeface="Microsoft Himalaya" pitchFamily="2" charset="0"/>
              <a:ea typeface="Microsoft Himalaya" pitchFamily="2" charset="0"/>
              <a:cs typeface="Microsoft Himalaya" pitchFamily="2" charset="0"/>
            </a:endParaRPr>
          </a:p>
        </p:txBody>
      </p:sp>
      <p:sp>
        <p:nvSpPr>
          <p:cNvPr id="3" name="Marcador de contenido 2">
            <a:extLst>
              <a:ext uri="{FF2B5EF4-FFF2-40B4-BE49-F238E27FC236}">
                <a16:creationId xmlns:a16="http://schemas.microsoft.com/office/drawing/2014/main" id="{1BD58EE0-B1C0-F94A-8638-0072289E2601}"/>
              </a:ext>
            </a:extLst>
          </p:cNvPr>
          <p:cNvSpPr>
            <a:spLocks noGrp="1"/>
          </p:cNvSpPr>
          <p:nvPr>
            <p:ph idx="1"/>
          </p:nvPr>
        </p:nvSpPr>
        <p:spPr>
          <a:xfrm>
            <a:off x="0" y="875489"/>
            <a:ext cx="12192000" cy="5982510"/>
          </a:xfrm>
        </p:spPr>
        <p:txBody>
          <a:bodyPr>
            <a:normAutofit lnSpcReduction="10000"/>
          </a:bodyPr>
          <a:lstStyle/>
          <a:p>
            <a:pPr algn="just"/>
            <a:r>
              <a:rPr lang="es-CO" sz="2900" dirty="0">
                <a:solidFill>
                  <a:srgbClr val="011893"/>
                </a:solidFill>
              </a:rPr>
              <a:t>a) Quien deba presidir, la instalará con la presencia de: (i) funcionario investigador, (ii) el presunto responsable o su apoderado, ( Confianza uoficio) y (iii) el garante. </a:t>
            </a:r>
            <a:r>
              <a:rPr lang="es-CO" sz="2900" dirty="0">
                <a:solidFill>
                  <a:srgbClr val="011893"/>
                </a:solidFill>
                <a:highlight>
                  <a:srgbClr val="FFFF00"/>
                </a:highlight>
              </a:rPr>
              <a:t>Podrán ser invitados profesionales de apoyo técnico que se considere necesario</a:t>
            </a:r>
            <a:r>
              <a:rPr lang="es-CO" sz="2900" dirty="0">
                <a:solidFill>
                  <a:srgbClr val="011893"/>
                </a:solidFill>
              </a:rPr>
              <a:t>.</a:t>
            </a:r>
          </a:p>
          <a:p>
            <a:pPr algn="just"/>
            <a:r>
              <a:rPr lang="es-CO" sz="2900" dirty="0">
                <a:solidFill>
                  <a:srgbClr val="011893"/>
                </a:solidFill>
              </a:rPr>
              <a:t>b) Se concederá el uso de la palabra a los sujetos procesales para que expongan sus alegatos de conclusión sobre los hechos que fueron objeto de imputación</a:t>
            </a:r>
            <a:r>
              <a:rPr lang="es-CO" sz="2900" dirty="0"/>
              <a:t>;</a:t>
            </a:r>
          </a:p>
          <a:p>
            <a:pPr algn="just"/>
            <a:r>
              <a:rPr lang="es-CO" sz="2900" dirty="0">
                <a:solidFill>
                  <a:srgbClr val="C00000"/>
                </a:solidFill>
              </a:rPr>
              <a:t>c</a:t>
            </a:r>
            <a:r>
              <a:rPr lang="es-CO" sz="2900" dirty="0"/>
              <a:t>) Terminados los alegatos de los sujetos procesales, el competente hará una exposición amplia de: hechos, pruebas, defensa, alegatos de conclusión… y determinará si existen pruebas que conduzcan a la certeza de la existencia o no del daño; de su cuantificación; </a:t>
            </a:r>
            <a:r>
              <a:rPr lang="es-CO" sz="2900" u="sng" dirty="0"/>
              <a:t>de la individualización </a:t>
            </a:r>
            <a:r>
              <a:rPr lang="es-CO" sz="2900" dirty="0"/>
              <a:t>y actuación del gestor fiscal a título de </a:t>
            </a:r>
            <a:r>
              <a:rPr lang="es-CO" sz="2900" u="sng" dirty="0"/>
              <a:t>dolo o culpa grave</a:t>
            </a:r>
            <a:r>
              <a:rPr lang="es-CO" sz="2900" dirty="0"/>
              <a:t>; de la relación de causalidad ./. conducta y el daño ocasionado, y determinará también si surge una obligación de pagar una suma líquida de dinero por concepto de resarcimiento. </a:t>
            </a:r>
          </a:p>
          <a:p>
            <a:pPr algn="just"/>
            <a:r>
              <a:rPr lang="es-CO" sz="2900" dirty="0">
                <a:solidFill>
                  <a:srgbClr val="0432FF"/>
                </a:solidFill>
              </a:rPr>
              <a:t>Para esto, puede suspender…</a:t>
            </a:r>
          </a:p>
          <a:p>
            <a:endParaRPr lang="es-CO" dirty="0"/>
          </a:p>
        </p:txBody>
      </p:sp>
    </p:spTree>
    <p:extLst>
      <p:ext uri="{BB962C8B-B14F-4D97-AF65-F5344CB8AC3E}">
        <p14:creationId xmlns:p14="http://schemas.microsoft.com/office/powerpoint/2010/main" val="10248281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B7593F-EF26-2649-9C6F-C25620280440}"/>
              </a:ext>
            </a:extLst>
          </p:cNvPr>
          <p:cNvSpPr>
            <a:spLocks noGrp="1"/>
          </p:cNvSpPr>
          <p:nvPr>
            <p:ph type="title"/>
          </p:nvPr>
        </p:nvSpPr>
        <p:spPr>
          <a:xfrm>
            <a:off x="0" y="1"/>
            <a:ext cx="12192000" cy="1011676"/>
          </a:xfrm>
          <a:solidFill>
            <a:schemeClr val="accent2">
              <a:lumMod val="20000"/>
              <a:lumOff val="80000"/>
            </a:schemeClr>
          </a:solidFill>
        </p:spPr>
        <p:txBody>
          <a:bodyPr/>
          <a:lstStyle/>
          <a:p>
            <a:pPr algn="ctr"/>
            <a:r>
              <a:rPr lang="es-CO" b="1" dirty="0">
                <a:solidFill>
                  <a:schemeClr val="accent2">
                    <a:lumMod val="75000"/>
                  </a:schemeClr>
                </a:solidFill>
                <a:latin typeface="Microsoft Himalaya" pitchFamily="2" charset="0"/>
                <a:ea typeface="Microsoft Himalaya" pitchFamily="2" charset="0"/>
                <a:cs typeface="Microsoft Himalaya" pitchFamily="2" charset="0"/>
              </a:rPr>
              <a:t>AUDIENCIA DE DECISIÓN – ALEGATOS </a:t>
            </a:r>
            <a:endParaRPr lang="es-CO" dirty="0"/>
          </a:p>
        </p:txBody>
      </p:sp>
      <p:sp>
        <p:nvSpPr>
          <p:cNvPr id="3" name="Marcador de contenido 2">
            <a:extLst>
              <a:ext uri="{FF2B5EF4-FFF2-40B4-BE49-F238E27FC236}">
                <a16:creationId xmlns:a16="http://schemas.microsoft.com/office/drawing/2014/main" id="{66246459-6982-1349-B3D8-A77E17EFF01A}"/>
              </a:ext>
            </a:extLst>
          </p:cNvPr>
          <p:cNvSpPr>
            <a:spLocks noGrp="1"/>
          </p:cNvSpPr>
          <p:nvPr>
            <p:ph idx="1"/>
          </p:nvPr>
        </p:nvSpPr>
        <p:spPr>
          <a:xfrm>
            <a:off x="0" y="1011677"/>
            <a:ext cx="12192000" cy="5846322"/>
          </a:xfrm>
        </p:spPr>
        <p:txBody>
          <a:bodyPr>
            <a:normAutofit/>
          </a:bodyPr>
          <a:lstStyle/>
          <a:p>
            <a:r>
              <a:rPr lang="es-CO" sz="3000" dirty="0"/>
              <a:t>d) </a:t>
            </a:r>
            <a:r>
              <a:rPr lang="es-CO" sz="3000" dirty="0">
                <a:solidFill>
                  <a:srgbClr val="011893"/>
                </a:solidFill>
              </a:rPr>
              <a:t>Terminadas las intervenciones se declarará culminado el debate, y proferirá su decisión en la misma audiencia. Fallo con o sin responsabilidad</a:t>
            </a:r>
            <a:r>
              <a:rPr lang="es-CO" sz="3000" dirty="0"/>
              <a:t>. </a:t>
            </a:r>
            <a:r>
              <a:rPr lang="es-CO" sz="3000" i="1" dirty="0"/>
              <a:t>La audiencia se podrá suspender máximo por (20) días, al cabo de los cuales la reanudará y se procederá a dictar el fallo correspondiente</a:t>
            </a:r>
            <a:r>
              <a:rPr lang="es-CO" sz="3000" dirty="0"/>
              <a:t>. </a:t>
            </a:r>
            <a:r>
              <a:rPr lang="es-CO" sz="3000" dirty="0">
                <a:highlight>
                  <a:srgbClr val="FFFF00"/>
                </a:highlight>
              </a:rPr>
              <a:t>Se notificará en estrados</a:t>
            </a:r>
            <a:r>
              <a:rPr lang="es-CO" sz="3000" dirty="0"/>
              <a:t>. </a:t>
            </a:r>
          </a:p>
          <a:p>
            <a:pPr algn="just"/>
            <a:r>
              <a:rPr lang="es-CO" sz="3000" dirty="0"/>
              <a:t>Verbalmente los sujetos procesales manifestarán si interponen recurso de reposición o apelación según fuere procedente, caso en el cual lo deberán sustentar en la misma audiencia </a:t>
            </a:r>
            <a:r>
              <a:rPr lang="es-CO" sz="3000" dirty="0">
                <a:solidFill>
                  <a:srgbClr val="0432FF"/>
                </a:solidFill>
              </a:rPr>
              <a:t>o por escrito dentro de los diez (10) días siguientes</a:t>
            </a:r>
            <a:r>
              <a:rPr lang="es-CO" sz="3000" dirty="0"/>
              <a:t>.</a:t>
            </a:r>
          </a:p>
          <a:p>
            <a:pPr algn="just"/>
            <a:r>
              <a:rPr lang="es-CO" sz="3000" dirty="0"/>
              <a:t>e) La cuantía del daño será indexada a la fecha de la decisión. </a:t>
            </a:r>
            <a:r>
              <a:rPr lang="es-CO" sz="3000" dirty="0">
                <a:highlight>
                  <a:srgbClr val="FFFF00"/>
                </a:highlight>
              </a:rPr>
              <a:t>La providencia final se entenderá notificada en estrados en la audiencia, con independencia </a:t>
            </a:r>
            <a:r>
              <a:rPr lang="es-CO" sz="3000" dirty="0"/>
              <a:t>de si el presunto responsable o su apoderado asisten o no a la misma.</a:t>
            </a:r>
          </a:p>
        </p:txBody>
      </p:sp>
    </p:spTree>
    <p:extLst>
      <p:ext uri="{BB962C8B-B14F-4D97-AF65-F5344CB8AC3E}">
        <p14:creationId xmlns:p14="http://schemas.microsoft.com/office/powerpoint/2010/main" val="38003983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395DBB-1832-7047-8CB9-DF1436A9B198}"/>
              </a:ext>
            </a:extLst>
          </p:cNvPr>
          <p:cNvSpPr>
            <a:spLocks noGrp="1"/>
          </p:cNvSpPr>
          <p:nvPr>
            <p:ph type="title"/>
          </p:nvPr>
        </p:nvSpPr>
        <p:spPr>
          <a:xfrm>
            <a:off x="0" y="1"/>
            <a:ext cx="12192000" cy="982493"/>
          </a:xfrm>
          <a:solidFill>
            <a:schemeClr val="accent2">
              <a:lumMod val="20000"/>
              <a:lumOff val="80000"/>
            </a:schemeClr>
          </a:solidFill>
        </p:spPr>
        <p:txBody>
          <a:bodyPr/>
          <a:lstStyle/>
          <a:p>
            <a:pPr algn="ctr"/>
            <a:r>
              <a:rPr lang="es-CO" b="1" dirty="0">
                <a:latin typeface="Microsoft Himalaya" pitchFamily="2" charset="0"/>
                <a:ea typeface="Microsoft Himalaya" pitchFamily="2" charset="0"/>
                <a:cs typeface="Microsoft Himalaya" pitchFamily="2" charset="0"/>
              </a:rPr>
              <a:t>RECURSOS. </a:t>
            </a:r>
            <a:endParaRPr lang="es-CO" dirty="0">
              <a:latin typeface="Microsoft Himalaya" pitchFamily="2" charset="0"/>
              <a:ea typeface="Microsoft Himalaya" pitchFamily="2" charset="0"/>
              <a:cs typeface="Microsoft Himalaya" pitchFamily="2" charset="0"/>
            </a:endParaRPr>
          </a:p>
        </p:txBody>
      </p:sp>
      <p:sp>
        <p:nvSpPr>
          <p:cNvPr id="3" name="Marcador de contenido 2">
            <a:extLst>
              <a:ext uri="{FF2B5EF4-FFF2-40B4-BE49-F238E27FC236}">
                <a16:creationId xmlns:a16="http://schemas.microsoft.com/office/drawing/2014/main" id="{9EF07BBA-6F4C-D44C-BEBF-446FBC6C606C}"/>
              </a:ext>
            </a:extLst>
          </p:cNvPr>
          <p:cNvSpPr>
            <a:spLocks noGrp="1"/>
          </p:cNvSpPr>
          <p:nvPr>
            <p:ph idx="1"/>
          </p:nvPr>
        </p:nvSpPr>
        <p:spPr>
          <a:xfrm>
            <a:off x="0" y="982494"/>
            <a:ext cx="12192000" cy="5875505"/>
          </a:xfrm>
        </p:spPr>
        <p:txBody>
          <a:bodyPr>
            <a:normAutofit lnSpcReduction="10000"/>
          </a:bodyPr>
          <a:lstStyle/>
          <a:p>
            <a:pPr algn="just"/>
            <a:r>
              <a:rPr lang="es-CO" dirty="0"/>
              <a:t>Contra los actos que se profieran en el proceso verbal, proceden :</a:t>
            </a:r>
          </a:p>
          <a:p>
            <a:pPr marL="0" indent="0" algn="just">
              <a:buNone/>
            </a:pPr>
            <a:r>
              <a:rPr lang="es-CO" dirty="0"/>
              <a:t>a. El recurso de reposición procede contra el rechazo a la petición de negar la acumulación de actuaciones.</a:t>
            </a:r>
          </a:p>
          <a:p>
            <a:pPr marL="0" indent="0" algn="just">
              <a:buNone/>
            </a:pPr>
            <a:r>
              <a:rPr lang="es-CO" dirty="0"/>
              <a:t>b. El recurso de </a:t>
            </a:r>
            <a:r>
              <a:rPr lang="es-CO" dirty="0">
                <a:solidFill>
                  <a:srgbClr val="0432FF"/>
                </a:solidFill>
              </a:rPr>
              <a:t>reposición</a:t>
            </a:r>
            <a:r>
              <a:rPr lang="es-CO" dirty="0"/>
              <a:t>/</a:t>
            </a:r>
            <a:r>
              <a:rPr lang="es-CO" dirty="0">
                <a:solidFill>
                  <a:srgbClr val="C00000"/>
                </a:solidFill>
              </a:rPr>
              <a:t>apelación</a:t>
            </a:r>
            <a:r>
              <a:rPr lang="es-CO" dirty="0"/>
              <a:t> contra: (i) Auto que niega nulidad, (ii) negación de pruebas y (iii) Vs. auto que decrete medidas cautelares. La apelación es en el efecto devolutivo.</a:t>
            </a:r>
          </a:p>
          <a:p>
            <a:pPr marL="0" indent="0" algn="just">
              <a:buNone/>
            </a:pPr>
            <a:r>
              <a:rPr lang="es-CO" dirty="0"/>
              <a:t>c. </a:t>
            </a:r>
            <a:r>
              <a:rPr lang="es-CO" dirty="0">
                <a:solidFill>
                  <a:srgbClr val="C00000"/>
                </a:solidFill>
              </a:rPr>
              <a:t>Contra el fallo</a:t>
            </a:r>
            <a:r>
              <a:rPr lang="es-CO" dirty="0"/>
              <a:t> con responsabilidad fiscal proferido en audiencia proceden los recursos de </a:t>
            </a:r>
            <a:r>
              <a:rPr lang="es-CO" dirty="0">
                <a:solidFill>
                  <a:srgbClr val="0432FF"/>
                </a:solidFill>
              </a:rPr>
              <a:t>reposición</a:t>
            </a:r>
            <a:r>
              <a:rPr lang="es-CO" dirty="0"/>
              <a:t> o </a:t>
            </a:r>
            <a:r>
              <a:rPr lang="es-CO" dirty="0">
                <a:solidFill>
                  <a:srgbClr val="FF0000"/>
                </a:solidFill>
              </a:rPr>
              <a:t>apelación; S/g. </a:t>
            </a:r>
            <a:r>
              <a:rPr lang="es-CO" dirty="0"/>
              <a:t>cuantía determinada en el auto de apertura e imputación.</a:t>
            </a:r>
          </a:p>
          <a:p>
            <a:pPr marL="0" indent="0" algn="just">
              <a:buNone/>
            </a:pPr>
            <a:r>
              <a:rPr lang="es-CO" dirty="0"/>
              <a:t>d. El recurso de </a:t>
            </a:r>
            <a:r>
              <a:rPr lang="es-CO" dirty="0">
                <a:solidFill>
                  <a:srgbClr val="0432FF"/>
                </a:solidFill>
              </a:rPr>
              <a:t>reposición</a:t>
            </a:r>
            <a:r>
              <a:rPr lang="es-CO" dirty="0"/>
              <a:t> para cuando la cuantía del daño estimado en la apertura e imputación, sea igual o inferior a la </a:t>
            </a:r>
            <a:r>
              <a:rPr lang="es-CO" dirty="0">
                <a:highlight>
                  <a:srgbClr val="FFFF00"/>
                </a:highlight>
              </a:rPr>
              <a:t>menor cuantía </a:t>
            </a:r>
            <a:r>
              <a:rPr lang="es-CO" dirty="0"/>
              <a:t>para contratación de la entidad y tendrá recurso de </a:t>
            </a:r>
            <a:r>
              <a:rPr lang="es-CO" dirty="0">
                <a:solidFill>
                  <a:srgbClr val="FF0000"/>
                </a:solidFill>
              </a:rPr>
              <a:t>apelación</a:t>
            </a:r>
            <a:r>
              <a:rPr lang="es-CO" dirty="0"/>
              <a:t> cuando </a:t>
            </a:r>
            <a:r>
              <a:rPr lang="es-CO" dirty="0">
                <a:highlight>
                  <a:srgbClr val="FFFF00"/>
                </a:highlight>
              </a:rPr>
              <a:t>supere la suma señalada</a:t>
            </a:r>
            <a:r>
              <a:rPr lang="es-CO" dirty="0"/>
              <a:t>.</a:t>
            </a:r>
          </a:p>
          <a:p>
            <a:pPr marL="0" indent="0" algn="just">
              <a:buNone/>
            </a:pPr>
            <a:r>
              <a:rPr lang="es-CO" dirty="0"/>
              <a:t>e. Estos recursos se interpondrán en la audiencia de decisión y serán resueltos dentro de los dos (2) meses siguientes, contados a partir del día siguiente a la sustentación del mismo.</a:t>
            </a:r>
          </a:p>
          <a:p>
            <a:endParaRPr lang="es-CO" dirty="0"/>
          </a:p>
        </p:txBody>
      </p:sp>
    </p:spTree>
    <p:extLst>
      <p:ext uri="{BB962C8B-B14F-4D97-AF65-F5344CB8AC3E}">
        <p14:creationId xmlns:p14="http://schemas.microsoft.com/office/powerpoint/2010/main" val="41414529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9" y="240271"/>
            <a:ext cx="11467382" cy="1069545"/>
          </a:xfrm>
          <a:solidFill>
            <a:schemeClr val="accent4">
              <a:lumMod val="20000"/>
              <a:lumOff val="80000"/>
            </a:schemeClr>
          </a:solidFill>
        </p:spPr>
        <p:txBody>
          <a:bodyPr>
            <a:normAutofit/>
          </a:bodyPr>
          <a:lstStyle/>
          <a:p>
            <a:pPr algn="ctr"/>
            <a:r>
              <a:rPr lang="es-CO" sz="3600">
                <a:solidFill>
                  <a:srgbClr val="C00000"/>
                </a:solidFill>
                <a:latin typeface="Lucida Calligraphy" panose="03010101010101010101" pitchFamily="66" charset="77"/>
              </a:rPr>
              <a:t>CULPABILIDAD</a:t>
            </a:r>
            <a:r>
              <a:rPr lang="es-CO" sz="2800"/>
              <a:t> </a:t>
            </a:r>
          </a:p>
        </p:txBody>
      </p:sp>
      <p:sp>
        <p:nvSpPr>
          <p:cNvPr id="9" name="Marcador de contenido 8">
            <a:extLst>
              <a:ext uri="{FF2B5EF4-FFF2-40B4-BE49-F238E27FC236}">
                <a16:creationId xmlns:a16="http://schemas.microsoft.com/office/drawing/2014/main" id="{3336D978-C95B-BB4B-AA0B-E404C5B0BF51}"/>
              </a:ext>
            </a:extLst>
          </p:cNvPr>
          <p:cNvSpPr>
            <a:spLocks noGrp="1"/>
          </p:cNvSpPr>
          <p:nvPr>
            <p:ph sz="half" idx="1"/>
          </p:nvPr>
        </p:nvSpPr>
        <p:spPr>
          <a:xfrm>
            <a:off x="398318" y="1329038"/>
            <a:ext cx="3202491" cy="4847925"/>
          </a:xfrm>
        </p:spPr>
        <p:txBody>
          <a:bodyPr>
            <a:normAutofit lnSpcReduction="10000"/>
          </a:bodyPr>
          <a:lstStyle/>
          <a:p>
            <a:endParaRPr lang="es-CO"/>
          </a:p>
        </p:txBody>
      </p:sp>
      <p:sp>
        <p:nvSpPr>
          <p:cNvPr id="10" name="Marcador de contenido 9">
            <a:extLst>
              <a:ext uri="{FF2B5EF4-FFF2-40B4-BE49-F238E27FC236}">
                <a16:creationId xmlns:a16="http://schemas.microsoft.com/office/drawing/2014/main" id="{4630182B-20B8-894E-AB2D-25B7790781B7}"/>
              </a:ext>
            </a:extLst>
          </p:cNvPr>
          <p:cNvSpPr>
            <a:spLocks noGrp="1"/>
          </p:cNvSpPr>
          <p:nvPr>
            <p:ph sz="half" idx="2"/>
          </p:nvPr>
        </p:nvSpPr>
        <p:spPr>
          <a:xfrm>
            <a:off x="3740727" y="1329038"/>
            <a:ext cx="8088963" cy="5195052"/>
          </a:xfrm>
          <a:solidFill>
            <a:schemeClr val="accent2">
              <a:lumMod val="20000"/>
              <a:lumOff val="80000"/>
            </a:schemeClr>
          </a:solidFill>
        </p:spPr>
        <p:txBody>
          <a:bodyPr>
            <a:normAutofit lnSpcReduction="10000"/>
          </a:bodyPr>
          <a:lstStyle/>
          <a:p>
            <a:pPr algn="just"/>
            <a:r>
              <a:rPr lang="es-CO" sz="3200" dirty="0">
                <a:solidFill>
                  <a:srgbClr val="011893"/>
                </a:solidFill>
                <a:latin typeface="Times New Roman" panose="02020603050405020304" pitchFamily="18" charset="0"/>
                <a:cs typeface="Times New Roman" panose="02020603050405020304" pitchFamily="18" charset="0"/>
              </a:rPr>
              <a:t>En materia fiscal solo se podrán imponer sanciones por conductas realizadas a título de dolo o culpa grave</a:t>
            </a:r>
            <a:r>
              <a:rPr lang="es-CO" sz="3200" dirty="0">
                <a:latin typeface="Times New Roman" panose="02020603050405020304" pitchFamily="18" charset="0"/>
                <a:cs typeface="Times New Roman" panose="02020603050405020304" pitchFamily="18" charset="0"/>
              </a:rPr>
              <a:t>. (no hay cualpa leve)</a:t>
            </a:r>
          </a:p>
          <a:p>
            <a:pPr algn="just"/>
            <a:r>
              <a:rPr lang="es-CO" sz="3200" dirty="0">
                <a:latin typeface="Times New Roman" panose="02020603050405020304" pitchFamily="18" charset="0"/>
                <a:cs typeface="Times New Roman" panose="02020603050405020304" pitchFamily="18" charset="0"/>
              </a:rPr>
              <a:t>Queda proscrita toda forma de responsabilidad objetiva.</a:t>
            </a:r>
          </a:p>
          <a:p>
            <a:pPr algn="just"/>
            <a:r>
              <a:rPr lang="es-CO"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Conocimiento</a:t>
            </a:r>
            <a:r>
              <a:rPr lang="es-CO" sz="3200" dirty="0">
                <a:latin typeface="Times New Roman" panose="02020603050405020304" pitchFamily="18" charset="0"/>
                <a:ea typeface="Times New Roman" panose="02020603050405020304" pitchFamily="18" charset="0"/>
                <a:cs typeface="Times New Roman" panose="02020603050405020304" pitchFamily="18" charset="0"/>
              </a:rPr>
              <a:t> de los </a:t>
            </a:r>
            <a:r>
              <a:rPr lang="es-CO" sz="3200" dirty="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hechos</a:t>
            </a:r>
          </a:p>
          <a:p>
            <a:pPr algn="just"/>
            <a:r>
              <a:rPr lang="es-CO"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Conocimiento</a:t>
            </a:r>
            <a:r>
              <a:rPr lang="es-CO" sz="3200" dirty="0">
                <a:latin typeface="Times New Roman" panose="02020603050405020304" pitchFamily="18" charset="0"/>
                <a:ea typeface="Times New Roman" panose="02020603050405020304" pitchFamily="18" charset="0"/>
                <a:cs typeface="Times New Roman" panose="02020603050405020304" pitchFamily="18" charset="0"/>
              </a:rPr>
              <a:t> del daño</a:t>
            </a:r>
            <a:endParaRPr lang="es-CO" sz="3200" dirty="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s-CO"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Conocimiento</a:t>
            </a:r>
            <a:r>
              <a:rPr lang="es-CO" sz="3200" dirty="0">
                <a:latin typeface="Times New Roman" panose="02020603050405020304" pitchFamily="18" charset="0"/>
                <a:ea typeface="Times New Roman" panose="02020603050405020304" pitchFamily="18" charset="0"/>
                <a:cs typeface="Times New Roman" panose="02020603050405020304" pitchFamily="18" charset="0"/>
              </a:rPr>
              <a:t> de la </a:t>
            </a:r>
            <a:r>
              <a:rPr lang="es-CO" sz="3200" dirty="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voluntad.</a:t>
            </a:r>
          </a:p>
          <a:p>
            <a:pPr algn="just"/>
            <a:r>
              <a:rPr lang="es-CO" sz="3200" dirty="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Nexo de causalidad</a:t>
            </a:r>
          </a:p>
          <a:p>
            <a:pPr algn="just"/>
            <a:r>
              <a:rPr lang="es-CO" sz="3200" dirty="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No se valora el daño, sino la </a:t>
            </a:r>
            <a:r>
              <a:rPr lang="es-CO" sz="3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CONDUCTA</a:t>
            </a:r>
            <a:r>
              <a:rPr lang="es-CO" sz="3200" dirty="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 lo fáctico del comportamiento del investigado.</a:t>
            </a:r>
          </a:p>
          <a:p>
            <a:pPr algn="just"/>
            <a:endParaRPr lang="es-CO" sz="3200" dirty="0">
              <a:latin typeface="Times New Roman" panose="02020603050405020304" pitchFamily="18" charset="0"/>
              <a:cs typeface="Times New Roman" panose="02020603050405020304" pitchFamily="18" charset="0"/>
            </a:endParaRPr>
          </a:p>
          <a:p>
            <a:pPr algn="just"/>
            <a:endParaRPr lang="es-CO" sz="3200" dirty="0"/>
          </a:p>
        </p:txBody>
      </p:sp>
      <p:pic>
        <p:nvPicPr>
          <p:cNvPr id="6" name="Imagen 5">
            <a:extLst>
              <a:ext uri="{FF2B5EF4-FFF2-40B4-BE49-F238E27FC236}">
                <a16:creationId xmlns:a16="http://schemas.microsoft.com/office/drawing/2014/main" id="{FD0A8D2F-C422-7347-899A-C8EE53EF7CF5}"/>
              </a:ext>
            </a:extLst>
          </p:cNvPr>
          <p:cNvPicPr>
            <a:picLocks noChangeAspect="1"/>
          </p:cNvPicPr>
          <p:nvPr/>
        </p:nvPicPr>
        <p:blipFill>
          <a:blip r:embed="rId2"/>
          <a:stretch>
            <a:fillRect/>
          </a:stretch>
        </p:blipFill>
        <p:spPr>
          <a:xfrm>
            <a:off x="348609" y="1319426"/>
            <a:ext cx="3392117" cy="2465526"/>
          </a:xfrm>
          <a:prstGeom prst="rect">
            <a:avLst/>
          </a:prstGeom>
        </p:spPr>
      </p:pic>
      <p:pic>
        <p:nvPicPr>
          <p:cNvPr id="11" name="Imagen 10">
            <a:extLst>
              <a:ext uri="{FF2B5EF4-FFF2-40B4-BE49-F238E27FC236}">
                <a16:creationId xmlns:a16="http://schemas.microsoft.com/office/drawing/2014/main" id="{64A36391-7A06-5D46-AF64-A773A65CC432}"/>
              </a:ext>
            </a:extLst>
          </p:cNvPr>
          <p:cNvPicPr>
            <a:picLocks noChangeAspect="1"/>
          </p:cNvPicPr>
          <p:nvPr/>
        </p:nvPicPr>
        <p:blipFill>
          <a:blip r:embed="rId3"/>
          <a:stretch>
            <a:fillRect/>
          </a:stretch>
        </p:blipFill>
        <p:spPr>
          <a:xfrm>
            <a:off x="348610" y="3794563"/>
            <a:ext cx="3238500" cy="2729527"/>
          </a:xfrm>
          <a:prstGeom prst="rect">
            <a:avLst/>
          </a:prstGeom>
        </p:spPr>
      </p:pic>
    </p:spTree>
    <p:extLst>
      <p:ext uri="{BB962C8B-B14F-4D97-AF65-F5344CB8AC3E}">
        <p14:creationId xmlns:p14="http://schemas.microsoft.com/office/powerpoint/2010/main" val="2356798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ctrTitle"/>
          </p:nvPr>
        </p:nvSpPr>
        <p:spPr>
          <a:xfrm>
            <a:off x="0" y="188642"/>
            <a:ext cx="12192000" cy="1034677"/>
          </a:xfrm>
        </p:spPr>
        <p:txBody>
          <a:bodyPr>
            <a:normAutofit fontScale="90000"/>
          </a:bodyPr>
          <a:lstStyle/>
          <a:p>
            <a:br>
              <a:rPr lang="es-CO" sz="4000" dirty="0">
                <a:solidFill>
                  <a:srgbClr val="FF0000"/>
                </a:solidFill>
                <a:latin typeface="Algerian" pitchFamily="82" charset="0"/>
              </a:rPr>
            </a:br>
            <a:r>
              <a:rPr lang="es-CO" sz="4000" dirty="0">
                <a:solidFill>
                  <a:srgbClr val="FF0000"/>
                </a:solidFill>
                <a:latin typeface="Algerian" pitchFamily="82" charset="0"/>
              </a:rPr>
              <a:t>DE LA RESPONSABILIDAD</a:t>
            </a:r>
            <a:endParaRPr lang="es-CO" sz="4000" dirty="0">
              <a:latin typeface="Algerian" panose="04020705040A02060702" pitchFamily="82" charset="0"/>
            </a:endParaRPr>
          </a:p>
        </p:txBody>
      </p:sp>
      <p:sp>
        <p:nvSpPr>
          <p:cNvPr id="13" name="12 Subtítulo"/>
          <p:cNvSpPr>
            <a:spLocks noGrp="1"/>
          </p:cNvSpPr>
          <p:nvPr>
            <p:ph type="subTitle" idx="1"/>
          </p:nvPr>
        </p:nvSpPr>
        <p:spPr>
          <a:xfrm>
            <a:off x="0" y="1223319"/>
            <a:ext cx="12192001" cy="5634681"/>
          </a:xfrm>
          <a:solidFill>
            <a:schemeClr val="accent1">
              <a:lumMod val="20000"/>
              <a:lumOff val="80000"/>
            </a:schemeClr>
          </a:solidFill>
        </p:spPr>
        <p:txBody>
          <a:bodyPr>
            <a:normAutofit/>
          </a:bodyPr>
          <a:lstStyle/>
          <a:p>
            <a:r>
              <a:rPr lang="es-CO" b="1" dirty="0">
                <a:solidFill>
                  <a:srgbClr val="005024"/>
                </a:solidFill>
              </a:rPr>
              <a:t>Art. 124. 209 y art. 3º C.P.A.C.A.</a:t>
            </a:r>
          </a:p>
          <a:p>
            <a:pPr algn="just"/>
            <a:r>
              <a:rPr lang="es-CO" sz="3800" b="1" dirty="0">
                <a:solidFill>
                  <a:srgbClr val="005024"/>
                </a:solidFill>
              </a:rPr>
              <a:t>Todo El SS.PP. Debe cumplir con los fines del Estado y observar los </a:t>
            </a:r>
            <a:r>
              <a:rPr lang="es-CO" sz="3800" b="1" dirty="0">
                <a:solidFill>
                  <a:schemeClr val="accent6">
                    <a:lumMod val="50000"/>
                  </a:schemeClr>
                </a:solidFill>
              </a:rPr>
              <a:t>principios</a:t>
            </a:r>
            <a:r>
              <a:rPr lang="es-CO" sz="3800" b="1" dirty="0">
                <a:solidFill>
                  <a:srgbClr val="005024"/>
                </a:solidFill>
              </a:rPr>
              <a:t> de la Administración Pública. La ley determinará la responsabilidad de los SS.PP. Y la forma de hacerla efectiva.</a:t>
            </a:r>
          </a:p>
          <a:p>
            <a:r>
              <a:rPr lang="es-CO" sz="3800" dirty="0"/>
              <a:t>Igualdad, </a:t>
            </a:r>
            <a:r>
              <a:rPr lang="es-CO" sz="3800" dirty="0">
                <a:solidFill>
                  <a:srgbClr val="7030A0"/>
                </a:solidFill>
              </a:rPr>
              <a:t>Moralidad</a:t>
            </a:r>
            <a:r>
              <a:rPr lang="es-CO" sz="3800" dirty="0"/>
              <a:t>, </a:t>
            </a:r>
            <a:r>
              <a:rPr lang="es-CO" sz="3800" dirty="0">
                <a:solidFill>
                  <a:srgbClr val="002060"/>
                </a:solidFill>
              </a:rPr>
              <a:t>Eficacia</a:t>
            </a:r>
            <a:r>
              <a:rPr lang="es-CO" sz="3800" dirty="0"/>
              <a:t>, </a:t>
            </a:r>
            <a:r>
              <a:rPr lang="es-CO" sz="3800" dirty="0">
                <a:solidFill>
                  <a:schemeClr val="accent6">
                    <a:lumMod val="50000"/>
                  </a:schemeClr>
                </a:solidFill>
              </a:rPr>
              <a:t>Economía</a:t>
            </a:r>
            <a:r>
              <a:rPr lang="es-CO" sz="3800" dirty="0"/>
              <a:t>, </a:t>
            </a:r>
            <a:r>
              <a:rPr lang="es-CO" sz="3800" dirty="0">
                <a:solidFill>
                  <a:schemeClr val="accent4">
                    <a:lumMod val="50000"/>
                  </a:schemeClr>
                </a:solidFill>
              </a:rPr>
              <a:t>Celeridad</a:t>
            </a:r>
            <a:r>
              <a:rPr lang="es-CO" sz="3800" dirty="0"/>
              <a:t>, </a:t>
            </a:r>
            <a:r>
              <a:rPr lang="es-CO" sz="3800" dirty="0">
                <a:solidFill>
                  <a:schemeClr val="accent2">
                    <a:lumMod val="75000"/>
                  </a:schemeClr>
                </a:solidFill>
              </a:rPr>
              <a:t>Imparcialidad</a:t>
            </a:r>
            <a:r>
              <a:rPr lang="es-CO" sz="3800" dirty="0"/>
              <a:t>, </a:t>
            </a:r>
            <a:r>
              <a:rPr lang="es-CO" sz="3800" dirty="0">
                <a:solidFill>
                  <a:schemeClr val="accent6">
                    <a:lumMod val="75000"/>
                  </a:schemeClr>
                </a:solidFill>
              </a:rPr>
              <a:t>Publicidad</a:t>
            </a:r>
            <a:r>
              <a:rPr lang="es-CO" sz="3800" dirty="0"/>
              <a:t>, </a:t>
            </a:r>
            <a:r>
              <a:rPr lang="es-CO" sz="3800" dirty="0">
                <a:solidFill>
                  <a:srgbClr val="C00000"/>
                </a:solidFill>
              </a:rPr>
              <a:t>Debido Proceso</a:t>
            </a:r>
            <a:r>
              <a:rPr lang="es-CO" sz="3800" dirty="0"/>
              <a:t>, </a:t>
            </a:r>
            <a:r>
              <a:rPr lang="es-CO" sz="3800" dirty="0">
                <a:solidFill>
                  <a:srgbClr val="00B0F0"/>
                </a:solidFill>
              </a:rPr>
              <a:t>Buena fe</a:t>
            </a:r>
            <a:r>
              <a:rPr lang="es-CO" sz="3800" dirty="0"/>
              <a:t>, </a:t>
            </a:r>
            <a:r>
              <a:rPr lang="es-CO" sz="3800" dirty="0">
                <a:solidFill>
                  <a:schemeClr val="accent4">
                    <a:lumMod val="75000"/>
                  </a:schemeClr>
                </a:solidFill>
              </a:rPr>
              <a:t>Participación</a:t>
            </a:r>
            <a:r>
              <a:rPr lang="es-CO" sz="3800" dirty="0"/>
              <a:t>, Responsabilidad, </a:t>
            </a:r>
            <a:r>
              <a:rPr lang="es-CO" sz="3800" dirty="0">
                <a:solidFill>
                  <a:schemeClr val="accent2">
                    <a:lumMod val="75000"/>
                  </a:schemeClr>
                </a:solidFill>
              </a:rPr>
              <a:t>transparencia</a:t>
            </a:r>
            <a:r>
              <a:rPr lang="es-CO" sz="3800" dirty="0"/>
              <a:t>, </a:t>
            </a:r>
            <a:r>
              <a:rPr lang="es-CO" sz="3800" dirty="0">
                <a:solidFill>
                  <a:schemeClr val="accent3">
                    <a:lumMod val="75000"/>
                  </a:schemeClr>
                </a:solidFill>
              </a:rPr>
              <a:t>coordinación</a:t>
            </a:r>
            <a:r>
              <a:rPr lang="es-CO" sz="3800" dirty="0"/>
              <a:t>, </a:t>
            </a:r>
            <a:r>
              <a:rPr lang="es-CO" sz="3800" dirty="0">
                <a:solidFill>
                  <a:srgbClr val="00FA00"/>
                </a:solidFill>
              </a:rPr>
              <a:t>descentralización</a:t>
            </a:r>
            <a:r>
              <a:rPr lang="es-CO" sz="3800" dirty="0"/>
              <a:t>, </a:t>
            </a:r>
            <a:r>
              <a:rPr lang="es-CO" sz="3800" dirty="0">
                <a:solidFill>
                  <a:srgbClr val="FF85FF"/>
                </a:solidFill>
              </a:rPr>
              <a:t>delegación </a:t>
            </a:r>
            <a:r>
              <a:rPr lang="es-CO" sz="3800" dirty="0"/>
              <a:t>y </a:t>
            </a:r>
            <a:r>
              <a:rPr lang="es-CO" sz="3800" dirty="0">
                <a:solidFill>
                  <a:srgbClr val="945200"/>
                </a:solidFill>
              </a:rPr>
              <a:t>desconcentración </a:t>
            </a:r>
            <a:r>
              <a:rPr lang="es-CO" sz="3800" dirty="0"/>
              <a:t> de funciones.</a:t>
            </a:r>
          </a:p>
          <a:p>
            <a:endParaRPr lang="es-CO" dirty="0"/>
          </a:p>
        </p:txBody>
      </p:sp>
    </p:spTree>
    <p:extLst>
      <p:ext uri="{BB962C8B-B14F-4D97-AF65-F5344CB8AC3E}">
        <p14:creationId xmlns:p14="http://schemas.microsoft.com/office/powerpoint/2010/main" val="13230171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838200" y="365125"/>
            <a:ext cx="10515600" cy="1006475"/>
          </a:xfrm>
          <a:solidFill>
            <a:schemeClr val="accent4">
              <a:lumMod val="20000"/>
              <a:lumOff val="80000"/>
            </a:schemeClr>
          </a:solidFill>
        </p:spPr>
        <p:txBody>
          <a:bodyPr>
            <a:normAutofit/>
          </a:bodyPr>
          <a:lstStyle/>
          <a:p>
            <a:pPr algn="ctr"/>
            <a:r>
              <a:rPr lang="es-CO" sz="2800" dirty="0">
                <a:solidFill>
                  <a:srgbClr val="FF0000"/>
                </a:solidFill>
                <a:latin typeface="Lucida Calligraphy" panose="03010101010101010101" pitchFamily="66" charset="77"/>
              </a:rPr>
              <a:t>Investigación Integral</a:t>
            </a:r>
            <a:r>
              <a:rPr lang="es-CO" sz="2800" dirty="0">
                <a:solidFill>
                  <a:srgbClr val="011893"/>
                </a:solidFill>
              </a:rPr>
              <a:t> </a:t>
            </a:r>
            <a:r>
              <a:rPr lang="es-CO" sz="1800" dirty="0">
                <a:solidFill>
                  <a:srgbClr val="011893"/>
                </a:solidFill>
              </a:rPr>
              <a:t>(13)</a:t>
            </a: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idx="1"/>
          </p:nvPr>
        </p:nvSpPr>
        <p:spPr>
          <a:xfrm>
            <a:off x="838200" y="1371600"/>
            <a:ext cx="10515600" cy="4805363"/>
          </a:xfrm>
          <a:solidFill>
            <a:schemeClr val="accent2">
              <a:lumMod val="20000"/>
              <a:lumOff val="80000"/>
            </a:schemeClr>
          </a:solidFill>
        </p:spPr>
        <p:txBody>
          <a:bodyPr>
            <a:normAutofit fontScale="70000" lnSpcReduction="20000"/>
          </a:bodyPr>
          <a:lstStyle/>
          <a:p>
            <a:pPr marL="0" indent="0" algn="just">
              <a:buNone/>
            </a:pPr>
            <a:r>
              <a:rPr lang="es-CO" sz="4500" dirty="0">
                <a:solidFill>
                  <a:srgbClr val="002060"/>
                </a:solidFill>
              </a:rPr>
              <a:t>Concepto General: del latín </a:t>
            </a:r>
            <a:r>
              <a:rPr lang="es-CO" sz="4500" i="1" dirty="0">
                <a:solidFill>
                  <a:srgbClr val="C00000"/>
                </a:solidFill>
              </a:rPr>
              <a:t>integer</a:t>
            </a:r>
            <a:r>
              <a:rPr lang="es-CO" sz="4500" dirty="0">
                <a:solidFill>
                  <a:srgbClr val="002060"/>
                </a:solidFill>
              </a:rPr>
              <a:t> que significa “entero”, o  una entidad que está completa, que posee todas sus partes intactas y que se desempeña de manera correcta.</a:t>
            </a:r>
          </a:p>
          <a:p>
            <a:pPr marL="0" indent="0" algn="just">
              <a:buNone/>
            </a:pPr>
            <a:r>
              <a:rPr lang="es-CO" sz="3300" dirty="0"/>
              <a:t>Se cree comúnmente que se trata de </a:t>
            </a:r>
            <a:r>
              <a:rPr lang="es-CO" sz="3300" i="1" dirty="0"/>
              <a:t>Investigar lo favorable y desfavorable,</a:t>
            </a:r>
            <a:r>
              <a:rPr lang="es-CO" sz="3300" dirty="0"/>
              <a:t> pero eso no aparece en la ley 610</a:t>
            </a:r>
            <a:r>
              <a:rPr lang="es-CO" sz="3300" i="1" dirty="0"/>
              <a:t>  ( Es en la Ley 836, donde se estableció)</a:t>
            </a:r>
            <a:endParaRPr lang="es-CO" sz="3300" dirty="0"/>
          </a:p>
          <a:p>
            <a:pPr marL="0" indent="0" algn="just">
              <a:buNone/>
            </a:pPr>
            <a:r>
              <a:rPr lang="es-CO" sz="4000" dirty="0">
                <a:solidFill>
                  <a:srgbClr val="0432FF"/>
                </a:solidFill>
              </a:rPr>
              <a:t>Este principio está ATADO al de </a:t>
            </a:r>
            <a:r>
              <a:rPr lang="es-CO" sz="4000" b="1" dirty="0">
                <a:solidFill>
                  <a:srgbClr val="0432FF"/>
                </a:solidFill>
              </a:rPr>
              <a:t>IMPARCIALIDAD, ya que </a:t>
            </a:r>
            <a:r>
              <a:rPr lang="es-CO" sz="4000" dirty="0">
                <a:solidFill>
                  <a:srgbClr val="0432FF"/>
                </a:solidFill>
              </a:rPr>
              <a:t>el operador puede y debe investigar TODO, para la </a:t>
            </a:r>
            <a:r>
              <a:rPr lang="es-CO" sz="4000" dirty="0">
                <a:solidFill>
                  <a:srgbClr val="0432FF"/>
                </a:solidFill>
                <a:highlight>
                  <a:srgbClr val="FFFF00"/>
                </a:highlight>
              </a:rPr>
              <a:t>búsqueda y el encuentro </a:t>
            </a:r>
            <a:r>
              <a:rPr lang="es-CO" sz="4000" dirty="0">
                <a:solidFill>
                  <a:srgbClr val="0432FF"/>
                </a:solidFill>
              </a:rPr>
              <a:t>de la verdad real y por tener la potestad de decretar pruebas de oficio.  El mandato de imparcilidad en la busqueda de la prueba...para llegar a la verdad y a la justicia... </a:t>
            </a:r>
          </a:p>
          <a:p>
            <a:pPr marL="0" indent="0" algn="just">
              <a:buNone/>
            </a:pPr>
            <a:r>
              <a:rPr lang="es-CO" sz="3800" dirty="0">
                <a:solidFill>
                  <a:srgbClr val="0070C0"/>
                </a:solidFill>
              </a:rPr>
              <a:t>El tema no es un problema de valoración de favorabilidad; sino de decreto de pruebas... POR TENER EL ESTADO LA CARGA DE LA PRUEBA... No puede prevalecer la apatía funcional.</a:t>
            </a:r>
          </a:p>
        </p:txBody>
      </p:sp>
    </p:spTree>
    <p:extLst>
      <p:ext uri="{BB962C8B-B14F-4D97-AF65-F5344CB8AC3E}">
        <p14:creationId xmlns:p14="http://schemas.microsoft.com/office/powerpoint/2010/main" val="40159343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555813" y="242157"/>
            <a:ext cx="11308559" cy="1067659"/>
          </a:xfrm>
          <a:solidFill>
            <a:schemeClr val="accent4">
              <a:lumMod val="20000"/>
              <a:lumOff val="80000"/>
            </a:schemeClr>
          </a:solidFill>
        </p:spPr>
        <p:txBody>
          <a:bodyPr>
            <a:normAutofit/>
          </a:bodyPr>
          <a:lstStyle/>
          <a:p>
            <a:pPr algn="ctr"/>
            <a:r>
              <a:rPr lang="es-CO" sz="3200">
                <a:solidFill>
                  <a:srgbClr val="FF0000"/>
                </a:solidFill>
                <a:latin typeface="Lucida Calligraphy" panose="03010101010101010101" pitchFamily="66" charset="77"/>
              </a:rPr>
              <a:t>Debido Proceso </a:t>
            </a:r>
            <a:r>
              <a:rPr lang="es-CO" sz="1800">
                <a:solidFill>
                  <a:srgbClr val="011893"/>
                </a:solidFill>
              </a:rPr>
              <a:t>(12-6)</a:t>
            </a: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sz="half" idx="1"/>
          </p:nvPr>
        </p:nvSpPr>
        <p:spPr>
          <a:xfrm>
            <a:off x="838200" y="1309817"/>
            <a:ext cx="5181600" cy="5140410"/>
          </a:xfrm>
        </p:spPr>
        <p:txBody>
          <a:bodyPr>
            <a:normAutofit/>
          </a:bodyPr>
          <a:lstStyle/>
          <a:p>
            <a:pPr marL="0" indent="0" algn="ctr">
              <a:buNone/>
            </a:pPr>
            <a:r>
              <a:rPr lang="es-CO" sz="1800">
                <a:solidFill>
                  <a:srgbClr val="011893"/>
                </a:solidFill>
              </a:rPr>
              <a:t> </a:t>
            </a:r>
          </a:p>
        </p:txBody>
      </p:sp>
      <p:sp>
        <p:nvSpPr>
          <p:cNvPr id="7" name="Marcador de contenido 6">
            <a:extLst>
              <a:ext uri="{FF2B5EF4-FFF2-40B4-BE49-F238E27FC236}">
                <a16:creationId xmlns:a16="http://schemas.microsoft.com/office/drawing/2014/main" id="{D0C384BF-2540-974D-B5B3-8D0BB0F6C895}"/>
              </a:ext>
            </a:extLst>
          </p:cNvPr>
          <p:cNvSpPr>
            <a:spLocks noGrp="1"/>
          </p:cNvSpPr>
          <p:nvPr>
            <p:ph sz="half" idx="2"/>
          </p:nvPr>
        </p:nvSpPr>
        <p:spPr>
          <a:xfrm>
            <a:off x="5544766" y="1454321"/>
            <a:ext cx="6218866" cy="4995906"/>
          </a:xfrm>
          <a:solidFill>
            <a:schemeClr val="accent5">
              <a:lumMod val="20000"/>
              <a:lumOff val="80000"/>
            </a:schemeClr>
          </a:solidFill>
        </p:spPr>
        <p:txBody>
          <a:bodyPr>
            <a:noAutofit/>
          </a:bodyPr>
          <a:lstStyle/>
          <a:p>
            <a:pPr algn="just"/>
            <a:r>
              <a:rPr lang="es-CO" sz="3600" dirty="0">
                <a:solidFill>
                  <a:srgbClr val="011893"/>
                </a:solidFill>
              </a:rPr>
              <a:t>El sujeto disciplinable deberá ser investigado por funcionario competente y con observancia formal y material de las normas que determinen la ritualidad de las leyes 42, Dto. 403/2020 y los reglamentos internos como los Manuales de Auditoría. </a:t>
            </a:r>
            <a:endParaRPr lang="es-CO" sz="3600" dirty="0"/>
          </a:p>
        </p:txBody>
      </p:sp>
      <p:sp>
        <p:nvSpPr>
          <p:cNvPr id="6" name="CuadroTexto 5">
            <a:extLst>
              <a:ext uri="{FF2B5EF4-FFF2-40B4-BE49-F238E27FC236}">
                <a16:creationId xmlns:a16="http://schemas.microsoft.com/office/drawing/2014/main" id="{E1ECE830-0D10-224A-A074-9538575B2111}"/>
              </a:ext>
            </a:extLst>
          </p:cNvPr>
          <p:cNvSpPr txBox="1"/>
          <p:nvPr/>
        </p:nvSpPr>
        <p:spPr>
          <a:xfrm>
            <a:off x="1721224" y="2061882"/>
            <a:ext cx="184731" cy="369332"/>
          </a:xfrm>
          <a:prstGeom prst="rect">
            <a:avLst/>
          </a:prstGeom>
          <a:noFill/>
        </p:spPr>
        <p:txBody>
          <a:bodyPr wrap="none" rtlCol="0">
            <a:spAutoFit/>
          </a:bodyPr>
          <a:lstStyle/>
          <a:p>
            <a:endParaRPr lang="es-CO"/>
          </a:p>
        </p:txBody>
      </p:sp>
      <p:pic>
        <p:nvPicPr>
          <p:cNvPr id="9" name="Imagen 8">
            <a:extLst>
              <a:ext uri="{FF2B5EF4-FFF2-40B4-BE49-F238E27FC236}">
                <a16:creationId xmlns:a16="http://schemas.microsoft.com/office/drawing/2014/main" id="{CEBBFF0C-B8C2-7444-B3DE-4A8C8F6E12BB}"/>
              </a:ext>
            </a:extLst>
          </p:cNvPr>
          <p:cNvPicPr>
            <a:picLocks noChangeAspect="1"/>
          </p:cNvPicPr>
          <p:nvPr/>
        </p:nvPicPr>
        <p:blipFill>
          <a:blip r:embed="rId2"/>
          <a:stretch>
            <a:fillRect/>
          </a:stretch>
        </p:blipFill>
        <p:spPr>
          <a:xfrm>
            <a:off x="555813" y="1974715"/>
            <a:ext cx="4590120" cy="4475512"/>
          </a:xfrm>
          <a:prstGeom prst="rect">
            <a:avLst/>
          </a:prstGeom>
        </p:spPr>
      </p:pic>
    </p:spTree>
    <p:extLst>
      <p:ext uri="{BB962C8B-B14F-4D97-AF65-F5344CB8AC3E}">
        <p14:creationId xmlns:p14="http://schemas.microsoft.com/office/powerpoint/2010/main" val="4510966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893B03-32E7-F640-9204-4583A99A21FE}"/>
              </a:ext>
            </a:extLst>
          </p:cNvPr>
          <p:cNvSpPr>
            <a:spLocks noGrp="1"/>
          </p:cNvSpPr>
          <p:nvPr>
            <p:ph type="title"/>
          </p:nvPr>
        </p:nvSpPr>
        <p:spPr>
          <a:xfrm>
            <a:off x="838200" y="365126"/>
            <a:ext cx="10515600" cy="674780"/>
          </a:xfrm>
        </p:spPr>
        <p:txBody>
          <a:bodyPr>
            <a:normAutofit fontScale="90000"/>
          </a:bodyPr>
          <a:lstStyle/>
          <a:p>
            <a:pPr algn="r"/>
            <a:r>
              <a:rPr lang="es-CO" spc="300"/>
              <a:t>	</a:t>
            </a:r>
            <a:r>
              <a:rPr lang="es-CO"/>
              <a:t>CONCEPTO.  </a:t>
            </a:r>
          </a:p>
        </p:txBody>
      </p:sp>
      <p:sp>
        <p:nvSpPr>
          <p:cNvPr id="3" name="Marcador de contenido 2">
            <a:extLst>
              <a:ext uri="{FF2B5EF4-FFF2-40B4-BE49-F238E27FC236}">
                <a16:creationId xmlns:a16="http://schemas.microsoft.com/office/drawing/2014/main" id="{CBE71091-5CCC-AB47-9F52-A34BDA37CA0F}"/>
              </a:ext>
            </a:extLst>
          </p:cNvPr>
          <p:cNvSpPr>
            <a:spLocks noGrp="1"/>
          </p:cNvSpPr>
          <p:nvPr>
            <p:ph idx="1"/>
          </p:nvPr>
        </p:nvSpPr>
        <p:spPr>
          <a:xfrm>
            <a:off x="622300" y="1039905"/>
            <a:ext cx="10845800" cy="5629835"/>
          </a:xfrm>
          <a:solidFill>
            <a:schemeClr val="accent5">
              <a:lumMod val="20000"/>
              <a:lumOff val="80000"/>
            </a:schemeClr>
          </a:solidFill>
        </p:spPr>
        <p:txBody>
          <a:bodyPr>
            <a:normAutofit/>
          </a:bodyPr>
          <a:lstStyle/>
          <a:p>
            <a:pPr algn="just"/>
            <a:r>
              <a:rPr lang="es-CO" sz="3000"/>
              <a:t>El </a:t>
            </a:r>
            <a:r>
              <a:rPr lang="es-CO" sz="3000">
                <a:highlight>
                  <a:srgbClr val="FFFF00"/>
                </a:highlight>
              </a:rPr>
              <a:t>debido proceso</a:t>
            </a:r>
            <a:r>
              <a:rPr lang="es-CO" sz="3000"/>
              <a:t> es un </a:t>
            </a:r>
            <a:r>
              <a:rPr lang="es-CO" sz="3000">
                <a:solidFill>
                  <a:srgbClr val="C00000"/>
                </a:solidFill>
              </a:rPr>
              <a:t>derecho fundamental </a:t>
            </a:r>
            <a:r>
              <a:rPr lang="es-CO" sz="3000"/>
              <a:t>contentivo de </a:t>
            </a:r>
            <a:r>
              <a:rPr lang="es-CO" sz="3000">
                <a:solidFill>
                  <a:srgbClr val="00B050"/>
                </a:solidFill>
              </a:rPr>
              <a:t>principios y garantías</a:t>
            </a:r>
            <a:r>
              <a:rPr lang="es-CO" sz="3000"/>
              <a:t> que son indispensables de observar en diversos </a:t>
            </a:r>
            <a:r>
              <a:rPr lang="es-CO" sz="3000">
                <a:solidFill>
                  <a:srgbClr val="7030A0"/>
                </a:solidFill>
              </a:rPr>
              <a:t>procedimientos</a:t>
            </a:r>
            <a:r>
              <a:rPr lang="es-CO" sz="3000"/>
              <a:t> para que se obtenga una </a:t>
            </a:r>
            <a:r>
              <a:rPr lang="es-CO" sz="3000">
                <a:solidFill>
                  <a:schemeClr val="accent2">
                    <a:lumMod val="50000"/>
                  </a:schemeClr>
                </a:solidFill>
              </a:rPr>
              <a:t>solución sustancialmente justa</a:t>
            </a:r>
            <a:r>
              <a:rPr lang="es-CO" sz="3000"/>
              <a:t>, requerida siempre dentro del marco del estado social, democrático y de derecho. Es un </a:t>
            </a:r>
            <a:r>
              <a:rPr lang="es-CO" sz="3000">
                <a:solidFill>
                  <a:schemeClr val="accent4">
                    <a:lumMod val="50000"/>
                  </a:schemeClr>
                </a:solidFill>
              </a:rPr>
              <a:t>derecho de toda persona </a:t>
            </a:r>
            <a:r>
              <a:rPr lang="es-CO" sz="3000"/>
              <a:t>a participar en </a:t>
            </a:r>
            <a:r>
              <a:rPr lang="es-CO" sz="3000">
                <a:solidFill>
                  <a:srgbClr val="003BB4"/>
                </a:solidFill>
              </a:rPr>
              <a:t>un procedimiento </a:t>
            </a:r>
            <a:r>
              <a:rPr lang="es-CO" sz="3000">
                <a:solidFill>
                  <a:srgbClr val="FF0000"/>
                </a:solidFill>
              </a:rPr>
              <a:t>dirigido por unos sujetos con unas cualidades y funciones concretas,</a:t>
            </a:r>
            <a:r>
              <a:rPr lang="es-CO" sz="3000"/>
              <a:t> desarrollado de conformidad con las </a:t>
            </a:r>
            <a:r>
              <a:rPr lang="es-CO" sz="3000">
                <a:solidFill>
                  <a:schemeClr val="accent6">
                    <a:lumMod val="75000"/>
                  </a:schemeClr>
                </a:solidFill>
              </a:rPr>
              <a:t>normas preestablecidas </a:t>
            </a:r>
            <a:r>
              <a:rPr lang="es-CO" sz="3000"/>
              <a:t>en el ordenamiento jurídico, en los que se debe decidir conforme al derecho sustancial preexistente, siempre y cuando se de la </a:t>
            </a:r>
            <a:r>
              <a:rPr lang="es-CO" sz="3000">
                <a:solidFill>
                  <a:schemeClr val="accent2"/>
                </a:solidFill>
              </a:rPr>
              <a:t>oportunidad de oír o escuchar </a:t>
            </a:r>
            <a:r>
              <a:rPr lang="es-CO" sz="3000"/>
              <a:t>a todos los sujetos que puedan ser afectados con las resoluciones que allí se adopten. </a:t>
            </a:r>
          </a:p>
          <a:p>
            <a:pPr algn="just"/>
            <a:r>
              <a:rPr lang="es-CO" sz="2000"/>
              <a:t>Martín Agudelo Ramírez (Filosofía del Derecho Procesal, Bogotá, E: Leyer  2.000)</a:t>
            </a:r>
          </a:p>
          <a:p>
            <a:endParaRPr lang="es-CO"/>
          </a:p>
        </p:txBody>
      </p:sp>
    </p:spTree>
    <p:extLst>
      <p:ext uri="{BB962C8B-B14F-4D97-AF65-F5344CB8AC3E}">
        <p14:creationId xmlns:p14="http://schemas.microsoft.com/office/powerpoint/2010/main" val="16205886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5D2971-3611-254E-BA0C-4BA183391F21}"/>
              </a:ext>
            </a:extLst>
          </p:cNvPr>
          <p:cNvSpPr>
            <a:spLocks noGrp="1"/>
          </p:cNvSpPr>
          <p:nvPr>
            <p:ph type="title"/>
          </p:nvPr>
        </p:nvSpPr>
        <p:spPr>
          <a:xfrm>
            <a:off x="506185" y="114300"/>
            <a:ext cx="11527971" cy="898072"/>
          </a:xfrm>
          <a:solidFill>
            <a:schemeClr val="accent4">
              <a:lumMod val="20000"/>
              <a:lumOff val="80000"/>
            </a:schemeClr>
          </a:solidFill>
        </p:spPr>
        <p:txBody>
          <a:bodyPr>
            <a:normAutofit/>
          </a:bodyPr>
          <a:lstStyle/>
          <a:p>
            <a:pPr algn="ctr"/>
            <a:r>
              <a:rPr lang="es-CO" sz="3600"/>
              <a:t>Variables del Debido Proceso (1)</a:t>
            </a:r>
          </a:p>
        </p:txBody>
      </p:sp>
      <p:sp>
        <p:nvSpPr>
          <p:cNvPr id="3" name="Marcador de contenido 2">
            <a:extLst>
              <a:ext uri="{FF2B5EF4-FFF2-40B4-BE49-F238E27FC236}">
                <a16:creationId xmlns:a16="http://schemas.microsoft.com/office/drawing/2014/main" id="{B5D8333C-8AA7-5B42-B445-358BC54F8881}"/>
              </a:ext>
            </a:extLst>
          </p:cNvPr>
          <p:cNvSpPr>
            <a:spLocks noGrp="1"/>
          </p:cNvSpPr>
          <p:nvPr>
            <p:ph idx="1"/>
          </p:nvPr>
        </p:nvSpPr>
        <p:spPr>
          <a:xfrm>
            <a:off x="506185" y="1012372"/>
            <a:ext cx="11527971" cy="5731328"/>
          </a:xfrm>
          <a:solidFill>
            <a:schemeClr val="bg2">
              <a:lumMod val="90000"/>
            </a:schemeClr>
          </a:solidFill>
        </p:spPr>
        <p:txBody>
          <a:bodyPr>
            <a:noAutofit/>
          </a:bodyPr>
          <a:lstStyle/>
          <a:p>
            <a:pPr marL="0" indent="0">
              <a:buNone/>
            </a:pPr>
            <a:r>
              <a:rPr lang="es-CO" sz="2700"/>
              <a:t>* Proceso conforme a leyes preexistentes. (</a:t>
            </a:r>
            <a:r>
              <a:rPr lang="es-CO" sz="2700">
                <a:solidFill>
                  <a:srgbClr val="FF0000"/>
                </a:solidFill>
              </a:rPr>
              <a:t>Ppio de legalidad</a:t>
            </a:r>
            <a:r>
              <a:rPr lang="es-CO" sz="2700"/>
              <a:t>)</a:t>
            </a:r>
          </a:p>
          <a:p>
            <a:pPr marL="0" indent="0">
              <a:buNone/>
            </a:pPr>
            <a:r>
              <a:rPr lang="es-CO" sz="2700"/>
              <a:t>* Proceso ante funcionario, juez o tribunal competente </a:t>
            </a:r>
          </a:p>
          <a:p>
            <a:pPr marL="0" indent="0">
              <a:buNone/>
            </a:pPr>
            <a:r>
              <a:rPr lang="es-CO" sz="2700"/>
              <a:t>* Proceso con observancia a </a:t>
            </a:r>
            <a:r>
              <a:rPr lang="es-CO" sz="2700">
                <a:highlight>
                  <a:srgbClr val="FFFF00"/>
                </a:highlight>
              </a:rPr>
              <a:t>plenitud de las formas </a:t>
            </a:r>
            <a:r>
              <a:rPr lang="es-CO" sz="2700"/>
              <a:t>propias de cada juicio. </a:t>
            </a:r>
          </a:p>
          <a:p>
            <a:r>
              <a:rPr lang="es-CO" sz="2700"/>
              <a:t>Aplicación de ley permisiva o favorable, aun cuando sea posterior.   </a:t>
            </a:r>
          </a:p>
          <a:p>
            <a:pPr marL="0" indent="0">
              <a:buNone/>
            </a:pPr>
            <a:r>
              <a:rPr lang="es-CO" sz="2700"/>
              <a:t>* Presunción de inocencia. </a:t>
            </a:r>
          </a:p>
          <a:p>
            <a:r>
              <a:rPr lang="es-CO" sz="2700"/>
              <a:t>Derecho a la defensa y/o asistencia de un abogado (</a:t>
            </a:r>
            <a:r>
              <a:rPr lang="es-CO" sz="2700">
                <a:solidFill>
                  <a:srgbClr val="FF0000"/>
                </a:solidFill>
              </a:rPr>
              <a:t>D. de Postulación</a:t>
            </a:r>
            <a:r>
              <a:rPr lang="es-CO" sz="2700"/>
              <a:t>)   </a:t>
            </a:r>
          </a:p>
          <a:p>
            <a:pPr marL="0" indent="0">
              <a:buNone/>
            </a:pPr>
            <a:r>
              <a:rPr lang="es-CO" sz="2700"/>
              <a:t>* Derecho a proceso público, ágil, sin dilaciones injustificadas. (</a:t>
            </a:r>
            <a:r>
              <a:rPr lang="es-CO" sz="2700">
                <a:solidFill>
                  <a:srgbClr val="FF0000"/>
                </a:solidFill>
              </a:rPr>
              <a:t>E.E.Economía</a:t>
            </a:r>
            <a:r>
              <a:rPr lang="es-CO" sz="2700"/>
              <a:t>) </a:t>
            </a:r>
          </a:p>
          <a:p>
            <a:r>
              <a:rPr lang="es-CO" sz="2700"/>
              <a:t>Derecho a presentar pruebas y a controvertir las que se alleguen   </a:t>
            </a:r>
          </a:p>
          <a:p>
            <a:pPr marL="0" indent="0">
              <a:buNone/>
            </a:pPr>
            <a:r>
              <a:rPr lang="es-CO" sz="2700"/>
              <a:t>* Derecho a impugnar el fallo sancionatorio (</a:t>
            </a:r>
            <a:r>
              <a:rPr lang="es-CO" sz="2700">
                <a:solidFill>
                  <a:srgbClr val="FF0000"/>
                </a:solidFill>
              </a:rPr>
              <a:t>Doble Instancia </a:t>
            </a:r>
            <a:r>
              <a:rPr lang="es-CO" sz="2700"/>
              <a:t>o conformidad) </a:t>
            </a:r>
          </a:p>
          <a:p>
            <a:r>
              <a:rPr lang="es-CO" sz="2700"/>
              <a:t>Derecho  a no ser juzgado dos veces por el mismo hecho.(</a:t>
            </a:r>
            <a:r>
              <a:rPr lang="es-CO" sz="2700" i="1">
                <a:solidFill>
                  <a:srgbClr val="FF0000"/>
                </a:solidFill>
              </a:rPr>
              <a:t>nos bis in idem</a:t>
            </a:r>
            <a:r>
              <a:rPr lang="es-CO" sz="2700"/>
              <a:t>)  </a:t>
            </a:r>
          </a:p>
          <a:p>
            <a:pPr marL="0" indent="0">
              <a:buNone/>
            </a:pPr>
            <a:r>
              <a:rPr lang="es-CO" sz="2700"/>
              <a:t>* Derecho de no </a:t>
            </a:r>
            <a:r>
              <a:rPr lang="es-CO" sz="2700" b="1" i="1"/>
              <a:t>reformatio in peyus</a:t>
            </a:r>
            <a:endParaRPr lang="es-CO" sz="2700"/>
          </a:p>
        </p:txBody>
      </p:sp>
    </p:spTree>
    <p:extLst>
      <p:ext uri="{BB962C8B-B14F-4D97-AF65-F5344CB8AC3E}">
        <p14:creationId xmlns:p14="http://schemas.microsoft.com/office/powerpoint/2010/main" val="6758047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5583D9-FCD5-4D4E-A7F5-249DCA0A3E36}"/>
              </a:ext>
            </a:extLst>
          </p:cNvPr>
          <p:cNvSpPr>
            <a:spLocks noGrp="1"/>
          </p:cNvSpPr>
          <p:nvPr>
            <p:ph type="title"/>
          </p:nvPr>
        </p:nvSpPr>
        <p:spPr>
          <a:xfrm>
            <a:off x="494270" y="135924"/>
            <a:ext cx="11368216" cy="925434"/>
          </a:xfrm>
          <a:solidFill>
            <a:schemeClr val="accent4">
              <a:lumMod val="20000"/>
              <a:lumOff val="80000"/>
            </a:schemeClr>
          </a:solidFill>
        </p:spPr>
        <p:txBody>
          <a:bodyPr>
            <a:normAutofit/>
          </a:bodyPr>
          <a:lstStyle/>
          <a:p>
            <a:pPr algn="ctr"/>
            <a:r>
              <a:rPr lang="es-CO" sz="3600"/>
              <a:t>Variables del Debido Proceso (2)</a:t>
            </a:r>
          </a:p>
        </p:txBody>
      </p:sp>
      <p:sp>
        <p:nvSpPr>
          <p:cNvPr id="3" name="Marcador de contenido 2">
            <a:extLst>
              <a:ext uri="{FF2B5EF4-FFF2-40B4-BE49-F238E27FC236}">
                <a16:creationId xmlns:a16="http://schemas.microsoft.com/office/drawing/2014/main" id="{E0C2769D-734F-D34A-8809-8E8FD5FE9755}"/>
              </a:ext>
            </a:extLst>
          </p:cNvPr>
          <p:cNvSpPr>
            <a:spLocks noGrp="1"/>
          </p:cNvSpPr>
          <p:nvPr>
            <p:ph idx="1"/>
          </p:nvPr>
        </p:nvSpPr>
        <p:spPr>
          <a:xfrm>
            <a:off x="494270" y="1061358"/>
            <a:ext cx="11368216" cy="5437413"/>
          </a:xfrm>
          <a:solidFill>
            <a:schemeClr val="bg2">
              <a:lumMod val="90000"/>
            </a:schemeClr>
          </a:solidFill>
        </p:spPr>
        <p:txBody>
          <a:bodyPr>
            <a:normAutofit/>
          </a:bodyPr>
          <a:lstStyle/>
          <a:p>
            <a:pPr marL="0" indent="0">
              <a:buNone/>
            </a:pPr>
            <a:r>
              <a:rPr lang="es-CO"/>
              <a:t>* </a:t>
            </a:r>
            <a:r>
              <a:rPr lang="es-CO" sz="3200"/>
              <a:t>Es nula, de pleno derecho, la prueba obtenida con violación del debido proceso.   (</a:t>
            </a:r>
            <a:r>
              <a:rPr lang="es-CO" sz="3200">
                <a:solidFill>
                  <a:srgbClr val="FF0000"/>
                </a:solidFill>
              </a:rPr>
              <a:t>Cláusula de exclusión</a:t>
            </a:r>
            <a:r>
              <a:rPr lang="es-CO" sz="3200"/>
              <a:t>)</a:t>
            </a:r>
          </a:p>
          <a:p>
            <a:pPr marL="0" indent="0">
              <a:buNone/>
            </a:pPr>
            <a:r>
              <a:rPr lang="es-CO" sz="3200"/>
              <a:t>*Respeto por el principio de </a:t>
            </a:r>
            <a:r>
              <a:rPr lang="es-MX" sz="3200" b="1"/>
              <a:t>IGUALDAD</a:t>
            </a:r>
            <a:r>
              <a:rPr lang="es-MX" sz="3200"/>
              <a:t> de trato y aplicación de la ley por parte de las autoridades.</a:t>
            </a:r>
            <a:endParaRPr lang="es-CO" sz="3200"/>
          </a:p>
          <a:p>
            <a:pPr marL="0" indent="0">
              <a:buNone/>
            </a:pPr>
            <a:r>
              <a:rPr lang="es-CO" sz="3200"/>
              <a:t>* Respeto al principio de </a:t>
            </a:r>
            <a:r>
              <a:rPr lang="es-MX" sz="3200" b="1"/>
              <a:t>MORALIDAD </a:t>
            </a:r>
            <a:r>
              <a:rPr lang="es-MX" sz="3200"/>
              <a:t>en las actuaciones administrativas.</a:t>
            </a:r>
            <a:endParaRPr lang="es-CO" sz="3200"/>
          </a:p>
          <a:p>
            <a:pPr marL="0" indent="0">
              <a:buNone/>
            </a:pPr>
            <a:r>
              <a:rPr lang="es-MX" sz="3200"/>
              <a:t>*Respeto al Ppio de </a:t>
            </a:r>
            <a:r>
              <a:rPr lang="es-MX" sz="3200" b="1"/>
              <a:t>TRANSPARENCIA </a:t>
            </a:r>
            <a:r>
              <a:rPr lang="es-MX" sz="3200"/>
              <a:t> (conocimiento público de actos, contratos, resoluciones, salvo reserva legal.) </a:t>
            </a:r>
            <a:endParaRPr lang="es-CO" sz="3200"/>
          </a:p>
          <a:p>
            <a:pPr marL="0" indent="0">
              <a:buNone/>
            </a:pPr>
            <a:r>
              <a:rPr lang="es-MX" sz="3200"/>
              <a:t>*Aplicación integral de Ppios de</a:t>
            </a:r>
            <a:r>
              <a:rPr lang="es-MX" sz="3200" b="1"/>
              <a:t> PUBLICIDAD, COORDINACIÓN, EFICACIA Y CELERIDAD</a:t>
            </a:r>
            <a:r>
              <a:rPr lang="es-MX" sz="3200"/>
              <a:t> en las actuaciones administrativas.</a:t>
            </a:r>
            <a:r>
              <a:rPr lang="es-CO" sz="3200"/>
              <a:t> </a:t>
            </a:r>
          </a:p>
          <a:p>
            <a:endParaRPr lang="es-CO"/>
          </a:p>
        </p:txBody>
      </p:sp>
    </p:spTree>
    <p:extLst>
      <p:ext uri="{BB962C8B-B14F-4D97-AF65-F5344CB8AC3E}">
        <p14:creationId xmlns:p14="http://schemas.microsoft.com/office/powerpoint/2010/main" val="41864455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9" y="259494"/>
            <a:ext cx="11559397" cy="1050324"/>
          </a:xfrm>
          <a:solidFill>
            <a:schemeClr val="accent4">
              <a:lumMod val="20000"/>
              <a:lumOff val="80000"/>
            </a:schemeClr>
          </a:solidFill>
        </p:spPr>
        <p:txBody>
          <a:bodyPr>
            <a:normAutofit/>
          </a:bodyPr>
          <a:lstStyle/>
          <a:p>
            <a:pPr algn="ctr"/>
            <a:r>
              <a:rPr lang="es-CO" sz="2800" dirty="0">
                <a:solidFill>
                  <a:srgbClr val="FF0000"/>
                </a:solidFill>
                <a:latin typeface="Lucida Calligraphy" panose="03010101010101010101" pitchFamily="66" charset="77"/>
              </a:rPr>
              <a:t>Principios Rectores &amp; </a:t>
            </a:r>
            <a:br>
              <a:rPr lang="es-CO" sz="2800" dirty="0">
                <a:solidFill>
                  <a:srgbClr val="FF0000"/>
                </a:solidFill>
                <a:latin typeface="Lucida Calligraphy" panose="03010101010101010101" pitchFamily="66" charset="77"/>
              </a:rPr>
            </a:br>
            <a:r>
              <a:rPr lang="es-CO" sz="2800" dirty="0">
                <a:solidFill>
                  <a:srgbClr val="FF0000"/>
                </a:solidFill>
                <a:latin typeface="Lucida Calligraphy" panose="03010101010101010101" pitchFamily="66" charset="77"/>
              </a:rPr>
              <a:t>Remisión Normativa . Art. 66</a:t>
            </a: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idx="1"/>
          </p:nvPr>
        </p:nvSpPr>
        <p:spPr>
          <a:xfrm>
            <a:off x="362308" y="1309816"/>
            <a:ext cx="11559397" cy="5288689"/>
          </a:xfrm>
          <a:solidFill>
            <a:schemeClr val="accent5">
              <a:lumMod val="40000"/>
              <a:lumOff val="60000"/>
            </a:schemeClr>
          </a:solidFill>
        </p:spPr>
        <p:txBody>
          <a:bodyPr>
            <a:noAutofit/>
          </a:bodyPr>
          <a:lstStyle/>
          <a:p>
            <a:r>
              <a:rPr lang="es-CO" sz="3200" dirty="0"/>
              <a:t>En la interpretación y aplicación del régimen fiscal prevalecerán los principios rectores contenidos en la Constitución y en la ley fiscal, además de los tratados y convenios internacionales ratificados por Colombia. </a:t>
            </a:r>
          </a:p>
          <a:p>
            <a:r>
              <a:rPr lang="es-CO" sz="3200" dirty="0"/>
              <a:t>En lo no previsto en esta ley, se aplicará lo dispuesto en: </a:t>
            </a:r>
          </a:p>
          <a:p>
            <a:pPr marL="514350" indent="-514350">
              <a:buAutoNum type="alphaLcParenBoth"/>
            </a:pPr>
            <a:r>
              <a:rPr lang="es-CO" sz="3200" dirty="0"/>
              <a:t>El CPACA</a:t>
            </a:r>
          </a:p>
          <a:p>
            <a:pPr marL="514350" indent="-514350">
              <a:buAutoNum type="alphaLcParenBoth"/>
            </a:pPr>
            <a:r>
              <a:rPr lang="es-CO" sz="3200" dirty="0"/>
              <a:t>C.G.P. </a:t>
            </a:r>
          </a:p>
          <a:p>
            <a:pPr marL="514350" indent="-514350">
              <a:buAutoNum type="alphaLcParenBoth"/>
            </a:pPr>
            <a:r>
              <a:rPr lang="es-CO" sz="3200" dirty="0"/>
              <a:t>C. Procedimiento Penal  en lo que no contravengan a la naturaleza del derecho de responsabilida fiscal</a:t>
            </a:r>
          </a:p>
        </p:txBody>
      </p:sp>
    </p:spTree>
    <p:extLst>
      <p:ext uri="{BB962C8B-B14F-4D97-AF65-F5344CB8AC3E}">
        <p14:creationId xmlns:p14="http://schemas.microsoft.com/office/powerpoint/2010/main" val="21827285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DF459A2A-CAD1-6C49-909D-62B52E9C504A}"/>
              </a:ext>
            </a:extLst>
          </p:cNvPr>
          <p:cNvSpPr>
            <a:spLocks noGrp="1"/>
          </p:cNvSpPr>
          <p:nvPr>
            <p:ph type="title"/>
          </p:nvPr>
        </p:nvSpPr>
        <p:spPr>
          <a:xfrm>
            <a:off x="0" y="1"/>
            <a:ext cx="12192000" cy="1235412"/>
          </a:xfrm>
        </p:spPr>
        <p:txBody>
          <a:bodyPr/>
          <a:lstStyle/>
          <a:p>
            <a:pPr algn="ctr"/>
            <a:r>
              <a:rPr lang="es-CO" dirty="0"/>
              <a:t>Causales eximentes</a:t>
            </a:r>
          </a:p>
        </p:txBody>
      </p:sp>
      <p:sp>
        <p:nvSpPr>
          <p:cNvPr id="6" name="Marcador de contenido 5">
            <a:extLst>
              <a:ext uri="{FF2B5EF4-FFF2-40B4-BE49-F238E27FC236}">
                <a16:creationId xmlns:a16="http://schemas.microsoft.com/office/drawing/2014/main" id="{689ED6E1-9628-3244-A8CA-96F840D7AD53}"/>
              </a:ext>
            </a:extLst>
          </p:cNvPr>
          <p:cNvSpPr>
            <a:spLocks noGrp="1"/>
          </p:cNvSpPr>
          <p:nvPr>
            <p:ph idx="1"/>
          </p:nvPr>
        </p:nvSpPr>
        <p:spPr>
          <a:xfrm>
            <a:off x="0" y="1235414"/>
            <a:ext cx="12192000" cy="5622586"/>
          </a:xfrm>
        </p:spPr>
        <p:txBody>
          <a:bodyPr>
            <a:normAutofit/>
          </a:bodyPr>
          <a:lstStyle/>
          <a:p>
            <a:pPr algn="just"/>
            <a:r>
              <a:rPr lang="es-CO" dirty="0">
                <a:latin typeface="+mj-lt"/>
              </a:rPr>
              <a:t>El Consejo de Estado en sentencia del H. Consejero Jaime Orlando Santofimio Gamboa, señaló las siguientes: </a:t>
            </a:r>
          </a:p>
          <a:p>
            <a:pPr algn="just"/>
            <a:r>
              <a:rPr lang="es-CO" dirty="0">
                <a:latin typeface="+mj-lt"/>
              </a:rPr>
              <a:t>Fuerza mayor, </a:t>
            </a:r>
          </a:p>
          <a:p>
            <a:pPr algn="just"/>
            <a:r>
              <a:rPr lang="es-CO" dirty="0">
                <a:latin typeface="+mj-lt"/>
              </a:rPr>
              <a:t>Caso fortuito, </a:t>
            </a:r>
          </a:p>
          <a:p>
            <a:pPr algn="just"/>
            <a:r>
              <a:rPr lang="es-CO" dirty="0">
                <a:latin typeface="+mj-lt"/>
              </a:rPr>
              <a:t>Hecho exclusivo y determinante de un tercero o de la víctima– </a:t>
            </a:r>
          </a:p>
          <a:p>
            <a:pPr algn="just"/>
            <a:r>
              <a:rPr lang="es-CO" dirty="0">
                <a:latin typeface="+mj-lt"/>
              </a:rPr>
              <a:t>constituyen eventos para que sea inadmisible imputar, jurídicamente responsabilidad por los daños cuya causación da lugar a la iniciación del litigio, a la persona o entidad que obra como demandada dentro del mismo. </a:t>
            </a:r>
          </a:p>
          <a:p>
            <a:pPr algn="just"/>
            <a:r>
              <a:rPr lang="es-CO" dirty="0">
                <a:latin typeface="+mj-lt"/>
              </a:rPr>
              <a:t>En relación con ellas, 3 son los elementos de concurrencia para que sea procedente admitir su configuración: (</a:t>
            </a:r>
            <a:r>
              <a:rPr lang="es-CO" dirty="0">
                <a:solidFill>
                  <a:srgbClr val="FF0000"/>
                </a:solidFill>
                <a:latin typeface="+mj-lt"/>
              </a:rPr>
              <a:t>i</a:t>
            </a:r>
            <a:r>
              <a:rPr lang="es-CO" dirty="0">
                <a:latin typeface="+mj-lt"/>
              </a:rPr>
              <a:t>) </a:t>
            </a:r>
            <a:r>
              <a:rPr lang="es-CO" dirty="0">
                <a:solidFill>
                  <a:srgbClr val="0432FF"/>
                </a:solidFill>
                <a:latin typeface="+mj-lt"/>
              </a:rPr>
              <a:t>su irresistibilidad</a:t>
            </a:r>
            <a:r>
              <a:rPr lang="es-CO" dirty="0">
                <a:latin typeface="+mj-lt"/>
              </a:rPr>
              <a:t>; (</a:t>
            </a:r>
            <a:r>
              <a:rPr lang="es-CO" dirty="0">
                <a:solidFill>
                  <a:srgbClr val="FF0000"/>
                </a:solidFill>
                <a:latin typeface="+mj-lt"/>
              </a:rPr>
              <a:t>ii</a:t>
            </a:r>
            <a:r>
              <a:rPr lang="es-CO" dirty="0">
                <a:latin typeface="+mj-lt"/>
              </a:rPr>
              <a:t>) su </a:t>
            </a:r>
            <a:r>
              <a:rPr lang="es-CO" dirty="0">
                <a:solidFill>
                  <a:srgbClr val="0432FF"/>
                </a:solidFill>
                <a:latin typeface="+mj-lt"/>
              </a:rPr>
              <a:t>imprevisibilidad</a:t>
            </a:r>
            <a:r>
              <a:rPr lang="es-CO" dirty="0">
                <a:latin typeface="+mj-lt"/>
              </a:rPr>
              <a:t>; y (</a:t>
            </a:r>
            <a:r>
              <a:rPr lang="es-CO" dirty="0">
                <a:solidFill>
                  <a:srgbClr val="FF0000"/>
                </a:solidFill>
                <a:latin typeface="+mj-lt"/>
              </a:rPr>
              <a:t>iii</a:t>
            </a:r>
            <a:r>
              <a:rPr lang="es-CO" dirty="0">
                <a:latin typeface="+mj-lt"/>
              </a:rPr>
              <a:t>) </a:t>
            </a:r>
            <a:r>
              <a:rPr lang="es-CO" dirty="0">
                <a:solidFill>
                  <a:srgbClr val="0432FF"/>
                </a:solidFill>
                <a:latin typeface="+mj-lt"/>
              </a:rPr>
              <a:t>su exterioridad respecto del demandado</a:t>
            </a:r>
            <a:r>
              <a:rPr lang="es-CO" dirty="0">
                <a:latin typeface="+mj-lt"/>
              </a:rPr>
              <a:t>,</a:t>
            </a:r>
            <a:r>
              <a:rPr lang="es-CO" dirty="0"/>
              <a:t> (…). [</a:t>
            </a:r>
            <a:r>
              <a:rPr lang="es-CO" sz="2400" i="1" dirty="0"/>
              <a:t>Consejo de Estado, Sala de lo Constecioso Administrativo, Sección Tercera, Sentencia 19976, 2011</a:t>
            </a:r>
            <a:r>
              <a:rPr lang="es-CO" dirty="0"/>
              <a:t>]</a:t>
            </a:r>
          </a:p>
          <a:p>
            <a:endParaRPr lang="es-CO" dirty="0"/>
          </a:p>
        </p:txBody>
      </p:sp>
    </p:spTree>
    <p:extLst>
      <p:ext uri="{BB962C8B-B14F-4D97-AF65-F5344CB8AC3E}">
        <p14:creationId xmlns:p14="http://schemas.microsoft.com/office/powerpoint/2010/main" val="43957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ctrTitle"/>
          </p:nvPr>
        </p:nvSpPr>
        <p:spPr>
          <a:xfrm>
            <a:off x="0" y="1"/>
            <a:ext cx="12192000" cy="1124744"/>
          </a:xfrm>
        </p:spPr>
        <p:txBody>
          <a:bodyPr>
            <a:normAutofit fontScale="90000"/>
          </a:bodyPr>
          <a:lstStyle/>
          <a:p>
            <a:pPr algn="just"/>
            <a:br>
              <a:rPr lang="es-CO" sz="3200" b="1" dirty="0">
                <a:solidFill>
                  <a:schemeClr val="accent6">
                    <a:lumMod val="50000"/>
                  </a:schemeClr>
                </a:solidFill>
                <a:latin typeface="Algerian" panose="04020705040A02060702" pitchFamily="82" charset="0"/>
              </a:rPr>
            </a:br>
            <a:r>
              <a:rPr lang="es-CO" sz="3400" b="1" dirty="0">
                <a:solidFill>
                  <a:schemeClr val="accent6">
                    <a:lumMod val="50000"/>
                  </a:schemeClr>
                </a:solidFill>
                <a:highlight>
                  <a:srgbClr val="FFFF00"/>
                </a:highlight>
                <a:latin typeface="Algerian" panose="04020705040A02060702" pitchFamily="82" charset="0"/>
              </a:rPr>
              <a:t>ANÓNIMOS</a:t>
            </a:r>
            <a:br>
              <a:rPr lang="es-CO" sz="3400" b="1" dirty="0">
                <a:solidFill>
                  <a:schemeClr val="accent6">
                    <a:lumMod val="50000"/>
                  </a:schemeClr>
                </a:solidFill>
                <a:latin typeface="Algerian" panose="04020705040A02060702" pitchFamily="82" charset="0"/>
              </a:rPr>
            </a:br>
            <a:endParaRPr lang="es-CO" sz="3400" dirty="0">
              <a:latin typeface="Algerian" panose="04020705040A02060702" pitchFamily="82" charset="0"/>
            </a:endParaRPr>
          </a:p>
        </p:txBody>
      </p:sp>
      <p:sp>
        <p:nvSpPr>
          <p:cNvPr id="13" name="12 Subtítulo"/>
          <p:cNvSpPr>
            <a:spLocks noGrp="1"/>
          </p:cNvSpPr>
          <p:nvPr>
            <p:ph type="subTitle" idx="1"/>
          </p:nvPr>
        </p:nvSpPr>
        <p:spPr>
          <a:xfrm>
            <a:off x="0" y="1124745"/>
            <a:ext cx="12192000" cy="5733256"/>
          </a:xfrm>
        </p:spPr>
        <p:txBody>
          <a:bodyPr>
            <a:normAutofit/>
          </a:bodyPr>
          <a:lstStyle/>
          <a:p>
            <a:pPr algn="just"/>
            <a:r>
              <a:rPr lang="es-CO" b="1" dirty="0">
                <a:solidFill>
                  <a:srgbClr val="C00000"/>
                </a:solidFill>
                <a:latin typeface="Agency FB" panose="020B0503020202020204" pitchFamily="34" charset="0"/>
              </a:rPr>
              <a:t>Qué es</a:t>
            </a:r>
            <a:r>
              <a:rPr lang="es-CO" dirty="0">
                <a:solidFill>
                  <a:schemeClr val="tx2">
                    <a:lumMod val="50000"/>
                  </a:schemeClr>
                </a:solidFill>
                <a:latin typeface="Agency FB" panose="020B0503020202020204" pitchFamily="34" charset="0"/>
              </a:rPr>
              <a:t>?  Un escrito (queja) sin identificación, </a:t>
            </a:r>
          </a:p>
          <a:p>
            <a:pPr algn="just"/>
            <a:r>
              <a:rPr lang="es-CO" dirty="0">
                <a:solidFill>
                  <a:schemeClr val="tx2">
                    <a:lumMod val="50000"/>
                  </a:schemeClr>
                </a:solidFill>
                <a:latin typeface="Agency FB" panose="020B0503020202020204" pitchFamily="34" charset="0"/>
              </a:rPr>
              <a:t>                 Sin firma o huella de responsable</a:t>
            </a:r>
          </a:p>
          <a:p>
            <a:pPr algn="just"/>
            <a:r>
              <a:rPr lang="es-CO" dirty="0">
                <a:solidFill>
                  <a:schemeClr val="tx2">
                    <a:lumMod val="50000"/>
                  </a:schemeClr>
                </a:solidFill>
                <a:latin typeface="Agency FB" panose="020B0503020202020204" pitchFamily="34" charset="0"/>
              </a:rPr>
              <a:t>Está prohibido tramitar escritos anónimos en procesos disciplinarios, penales y fiscales</a:t>
            </a:r>
          </a:p>
          <a:p>
            <a:r>
              <a:rPr lang="es-CO" b="1" dirty="0">
                <a:solidFill>
                  <a:schemeClr val="accent6">
                    <a:lumMod val="50000"/>
                  </a:schemeClr>
                </a:solidFill>
                <a:latin typeface="Agency FB" panose="020B0503020202020204" pitchFamily="34" charset="0"/>
              </a:rPr>
              <a:t>Normas</a:t>
            </a:r>
            <a:r>
              <a:rPr lang="es-CO" dirty="0">
                <a:solidFill>
                  <a:schemeClr val="tx2">
                    <a:lumMod val="50000"/>
                  </a:schemeClr>
                </a:solidFill>
                <a:latin typeface="Agency FB" panose="020B0503020202020204" pitchFamily="34" charset="0"/>
              </a:rPr>
              <a:t>:        </a:t>
            </a:r>
            <a:r>
              <a:rPr lang="es-CO" sz="2800" b="1" dirty="0">
                <a:solidFill>
                  <a:srgbClr val="C00000"/>
                </a:solidFill>
                <a:latin typeface="Agency FB" panose="020B0503020202020204" pitchFamily="34" charset="0"/>
              </a:rPr>
              <a:t>Ley 24 de 1992.</a:t>
            </a:r>
            <a:r>
              <a:rPr lang="es-ES" sz="2800" b="1" i="1" dirty="0">
                <a:solidFill>
                  <a:srgbClr val="C00000"/>
                </a:solidFill>
                <a:latin typeface="Agency FB" panose="020B0503020202020204" pitchFamily="34" charset="0"/>
              </a:rPr>
              <a:t> </a:t>
            </a:r>
            <a:endParaRPr lang="es-CO" sz="2800" dirty="0">
              <a:solidFill>
                <a:srgbClr val="C00000"/>
              </a:solidFill>
              <a:latin typeface="Agency FB" panose="020B0503020202020204" pitchFamily="34" charset="0"/>
            </a:endParaRPr>
          </a:p>
          <a:p>
            <a:pPr algn="just"/>
            <a:r>
              <a:rPr lang="es-ES" sz="2800" b="1" i="1" dirty="0">
                <a:solidFill>
                  <a:schemeClr val="tx2">
                    <a:lumMod val="50000"/>
                  </a:schemeClr>
                </a:solidFill>
                <a:latin typeface="Agency FB" panose="020B0503020202020204" pitchFamily="34" charset="0"/>
              </a:rPr>
              <a:t>“</a:t>
            </a:r>
            <a:r>
              <a:rPr lang="es-ES" sz="2500" b="1" dirty="0">
                <a:solidFill>
                  <a:schemeClr val="tx2">
                    <a:lumMod val="50000"/>
                  </a:schemeClr>
                </a:solidFill>
                <a:latin typeface="Arial Narrow" panose="020B0606020202030204" pitchFamily="34" charset="0"/>
              </a:rPr>
              <a:t>Artículo 27. </a:t>
            </a:r>
            <a:r>
              <a:rPr lang="es-ES" sz="2500" dirty="0">
                <a:solidFill>
                  <a:schemeClr val="tx2">
                    <a:lumMod val="50000"/>
                  </a:schemeClr>
                </a:solidFill>
                <a:latin typeface="Arial Narrow" panose="020B0606020202030204" pitchFamily="34" charset="0"/>
              </a:rPr>
              <a:t>Para la recepción y trámite de quejas esta Dirección se ceñirá a las siguientes reglas:  </a:t>
            </a:r>
            <a:endParaRPr lang="es-CO" sz="2500" dirty="0">
              <a:solidFill>
                <a:schemeClr val="tx2">
                  <a:lumMod val="50000"/>
                </a:schemeClr>
              </a:solidFill>
              <a:latin typeface="Arial Narrow" panose="020B0606020202030204" pitchFamily="34" charset="0"/>
            </a:endParaRPr>
          </a:p>
          <a:p>
            <a:pPr algn="just"/>
            <a:r>
              <a:rPr lang="es-ES" sz="2500" dirty="0">
                <a:solidFill>
                  <a:schemeClr val="tx2">
                    <a:lumMod val="50000"/>
                  </a:schemeClr>
                </a:solidFill>
                <a:latin typeface="Arial Narrow" panose="020B0606020202030204" pitchFamily="34" charset="0"/>
              </a:rPr>
              <a:t>1. Inadmitirá quejas que sean anónimas o aquellas que carezcan de fundamento. Esta prohibición será obligatoria para todo el Ministerio Público. (…)”.</a:t>
            </a:r>
            <a:r>
              <a:rPr lang="es-ES" sz="2500" b="1" dirty="0">
                <a:solidFill>
                  <a:schemeClr val="tx2">
                    <a:lumMod val="50000"/>
                  </a:schemeClr>
                </a:solidFill>
                <a:latin typeface="Arial Narrow" panose="020B0606020202030204" pitchFamily="34" charset="0"/>
              </a:rPr>
              <a:t> </a:t>
            </a:r>
            <a:endParaRPr lang="es-CO" sz="2500" dirty="0">
              <a:solidFill>
                <a:schemeClr val="tx2">
                  <a:lumMod val="50000"/>
                </a:schemeClr>
              </a:solidFill>
              <a:latin typeface="Arial Narrow" panose="020B0606020202030204" pitchFamily="34" charset="0"/>
            </a:endParaRPr>
          </a:p>
          <a:p>
            <a:r>
              <a:rPr lang="es-CO" sz="2800" b="1" dirty="0">
                <a:solidFill>
                  <a:srgbClr val="C00000"/>
                </a:solidFill>
                <a:latin typeface="Agency FB" panose="020B0503020202020204" pitchFamily="34" charset="0"/>
              </a:rPr>
              <a:t>Ley 190 de 1995.</a:t>
            </a:r>
            <a:r>
              <a:rPr lang="es-CO" sz="2800" dirty="0">
                <a:solidFill>
                  <a:srgbClr val="C00000"/>
                </a:solidFill>
                <a:latin typeface="Agency FB" panose="020B0503020202020204" pitchFamily="34" charset="0"/>
              </a:rPr>
              <a:t> </a:t>
            </a:r>
          </a:p>
          <a:p>
            <a:pPr algn="just"/>
            <a:r>
              <a:rPr lang="es-CO" sz="2800" b="1" i="1" dirty="0">
                <a:solidFill>
                  <a:schemeClr val="tx2">
                    <a:lumMod val="50000"/>
                  </a:schemeClr>
                </a:solidFill>
                <a:latin typeface="Agency FB" panose="020B0503020202020204" pitchFamily="34" charset="0"/>
              </a:rPr>
              <a:t>“</a:t>
            </a:r>
            <a:r>
              <a:rPr lang="es-CO" sz="2700" b="1" dirty="0">
                <a:solidFill>
                  <a:schemeClr val="tx2">
                    <a:lumMod val="50000"/>
                  </a:schemeClr>
                </a:solidFill>
                <a:latin typeface="Arial Narrow" panose="020B0606020202030204" pitchFamily="34" charset="0"/>
              </a:rPr>
              <a:t>Artículo</a:t>
            </a:r>
            <a:r>
              <a:rPr lang="es-CO" sz="2700" dirty="0">
                <a:solidFill>
                  <a:schemeClr val="tx2">
                    <a:lumMod val="50000"/>
                  </a:schemeClr>
                </a:solidFill>
                <a:latin typeface="Arial Narrow" panose="020B0606020202030204" pitchFamily="34" charset="0"/>
              </a:rPr>
              <a:t> </a:t>
            </a:r>
            <a:r>
              <a:rPr lang="es-CO" sz="2700" b="1" dirty="0">
                <a:solidFill>
                  <a:schemeClr val="tx2">
                    <a:lumMod val="50000"/>
                  </a:schemeClr>
                </a:solidFill>
                <a:latin typeface="Arial Narrow" panose="020B0606020202030204" pitchFamily="34" charset="0"/>
              </a:rPr>
              <a:t>38º.-</a:t>
            </a:r>
            <a:r>
              <a:rPr lang="es-CO" sz="2700" dirty="0">
                <a:solidFill>
                  <a:schemeClr val="tx2">
                    <a:lumMod val="50000"/>
                  </a:schemeClr>
                </a:solidFill>
                <a:latin typeface="Arial Narrow" panose="020B0606020202030204" pitchFamily="34" charset="0"/>
              </a:rPr>
              <a:t> Lo dispuesto en el artículo 27 numeral 1 de la Ley 24 de 1992 se aplicará en materia penal y disciplinaria, a menos que existan medios probatorios suficientes sobre la comisión de un delito o infracción disciplinaria que permitan adelantar la actuación de oficio”.</a:t>
            </a:r>
          </a:p>
          <a:p>
            <a:pPr algn="just"/>
            <a:endParaRPr lang="es-CO" sz="3000" dirty="0"/>
          </a:p>
          <a:p>
            <a:pPr algn="just"/>
            <a:endParaRPr lang="es-CO" sz="3000" dirty="0"/>
          </a:p>
        </p:txBody>
      </p:sp>
    </p:spTree>
    <p:extLst>
      <p:ext uri="{BB962C8B-B14F-4D97-AF65-F5344CB8AC3E}">
        <p14:creationId xmlns:p14="http://schemas.microsoft.com/office/powerpoint/2010/main" val="12467929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ctrTitle"/>
          </p:nvPr>
        </p:nvSpPr>
        <p:spPr>
          <a:xfrm>
            <a:off x="2999656" y="548680"/>
            <a:ext cx="7272808" cy="1512169"/>
          </a:xfrm>
        </p:spPr>
        <p:txBody>
          <a:bodyPr>
            <a:normAutofit/>
          </a:bodyPr>
          <a:lstStyle/>
          <a:p>
            <a:pPr algn="just"/>
            <a:br>
              <a:rPr lang="es-CO" sz="3200" b="1" dirty="0">
                <a:solidFill>
                  <a:schemeClr val="accent6">
                    <a:lumMod val="50000"/>
                  </a:schemeClr>
                </a:solidFill>
                <a:latin typeface="Algerian" panose="04020705040A02060702" pitchFamily="82" charset="0"/>
              </a:rPr>
            </a:br>
            <a:endParaRPr lang="es-CO" sz="4000" dirty="0">
              <a:latin typeface="Algerian" panose="04020705040A02060702" pitchFamily="82" charset="0"/>
            </a:endParaRPr>
          </a:p>
        </p:txBody>
      </p:sp>
      <p:sp>
        <p:nvSpPr>
          <p:cNvPr id="13" name="12 Subtítulo"/>
          <p:cNvSpPr>
            <a:spLocks noGrp="1"/>
          </p:cNvSpPr>
          <p:nvPr>
            <p:ph type="subTitle" idx="1"/>
          </p:nvPr>
        </p:nvSpPr>
        <p:spPr>
          <a:xfrm>
            <a:off x="0" y="0"/>
            <a:ext cx="12192000" cy="6856872"/>
          </a:xfrm>
        </p:spPr>
        <p:txBody>
          <a:bodyPr>
            <a:normAutofit fontScale="25000" lnSpcReduction="20000"/>
          </a:bodyPr>
          <a:lstStyle/>
          <a:p>
            <a:endParaRPr lang="es-CO" sz="5100" dirty="0">
              <a:solidFill>
                <a:srgbClr val="C00000"/>
              </a:solidFill>
              <a:latin typeface="Arial Narrow" panose="020B0606020202030204" pitchFamily="34" charset="0"/>
            </a:endParaRPr>
          </a:p>
          <a:p>
            <a:r>
              <a:rPr lang="es-CO" sz="11200" dirty="0">
                <a:solidFill>
                  <a:srgbClr val="C00000"/>
                </a:solidFill>
                <a:latin typeface="Arial Narrow" panose="020B0606020202030204" pitchFamily="34" charset="0"/>
              </a:rPr>
              <a:t> </a:t>
            </a:r>
            <a:r>
              <a:rPr lang="es-CO" sz="12000" b="1" i="1" dirty="0">
                <a:solidFill>
                  <a:srgbClr val="C00000"/>
                </a:solidFill>
                <a:highlight>
                  <a:srgbClr val="FFFF00"/>
                </a:highlight>
                <a:latin typeface="+mj-lt"/>
              </a:rPr>
              <a:t>Ley 734 de 2002</a:t>
            </a:r>
            <a:r>
              <a:rPr lang="es-CO" sz="12000" b="1" i="1" dirty="0">
                <a:solidFill>
                  <a:srgbClr val="C00000"/>
                </a:solidFill>
                <a:latin typeface="+mj-lt"/>
              </a:rPr>
              <a:t>.</a:t>
            </a:r>
            <a:endParaRPr lang="es-CO" sz="12000" dirty="0">
              <a:solidFill>
                <a:srgbClr val="C00000"/>
              </a:solidFill>
              <a:latin typeface="+mj-lt"/>
            </a:endParaRPr>
          </a:p>
          <a:p>
            <a:pPr algn="just"/>
            <a:r>
              <a:rPr lang="es-CO" sz="12000" i="1" dirty="0">
                <a:latin typeface="+mj-lt"/>
              </a:rPr>
              <a:t> </a:t>
            </a:r>
            <a:r>
              <a:rPr lang="es-ES" sz="12000" b="1" dirty="0">
                <a:solidFill>
                  <a:srgbClr val="0432FF"/>
                </a:solidFill>
                <a:latin typeface="+mj-lt"/>
              </a:rPr>
              <a:t>“Artículo 69.</a:t>
            </a:r>
            <a:r>
              <a:rPr lang="es-ES" sz="12000" dirty="0">
                <a:solidFill>
                  <a:srgbClr val="0432FF"/>
                </a:solidFill>
                <a:latin typeface="+mj-lt"/>
              </a:rPr>
              <a:t> Oficiosidad y preferencia. </a:t>
            </a:r>
            <a:r>
              <a:rPr lang="es-ES" sz="12000" u="sng" dirty="0">
                <a:solidFill>
                  <a:srgbClr val="0432FF"/>
                </a:solidFill>
                <a:latin typeface="+mj-lt"/>
              </a:rPr>
              <a:t>La acción disciplinaria</a:t>
            </a:r>
            <a:r>
              <a:rPr lang="es-ES" sz="12000" dirty="0">
                <a:solidFill>
                  <a:srgbClr val="0432FF"/>
                </a:solidFill>
                <a:latin typeface="+mj-lt"/>
              </a:rPr>
              <a:t> se iniciará y adelantará de oficio, o por información proveniente de servidor público o de otro medio que amerite credibilidad, o por queja formulada por cualquier persona, </a:t>
            </a:r>
            <a:r>
              <a:rPr lang="es-ES" sz="12000" u="sng" dirty="0">
                <a:solidFill>
                  <a:srgbClr val="0432FF"/>
                </a:solidFill>
                <a:latin typeface="+mj-lt"/>
              </a:rPr>
              <a:t>y no procederá por anónimos, salvo en los eventos en que cumpla con los requisitos mínimos consagrados en los artículos 38 de Ley 190 de 1995 y 27 de la Ley 24 de 1992</a:t>
            </a:r>
            <a:r>
              <a:rPr lang="es-ES" sz="12000" dirty="0">
                <a:solidFill>
                  <a:srgbClr val="0432FF"/>
                </a:solidFill>
                <a:latin typeface="+mj-lt"/>
              </a:rPr>
              <a:t>. </a:t>
            </a:r>
          </a:p>
          <a:p>
            <a:pPr algn="just"/>
            <a:endParaRPr lang="es-CO" sz="12000" dirty="0">
              <a:solidFill>
                <a:srgbClr val="007635"/>
              </a:solidFill>
              <a:latin typeface="+mj-lt"/>
            </a:endParaRPr>
          </a:p>
          <a:p>
            <a:pPr algn="r"/>
            <a:r>
              <a:rPr lang="es-ES" sz="12000" i="1" dirty="0">
                <a:solidFill>
                  <a:schemeClr val="accent2">
                    <a:lumMod val="75000"/>
                  </a:schemeClr>
                </a:solidFill>
                <a:latin typeface="+mj-lt"/>
              </a:rPr>
              <a:t>Las denuncias y quejas falsas o temerarias, una vez ejecutoriada la decisión que así lo reconoce, originarán responsabilidad patrimonial en contra del denunciante o quejoso exigible ante las autoridades judiciales competentes”.  </a:t>
            </a:r>
            <a:endParaRPr lang="es-CO" sz="12000" dirty="0">
              <a:solidFill>
                <a:schemeClr val="accent2">
                  <a:lumMod val="75000"/>
                </a:schemeClr>
              </a:solidFill>
              <a:latin typeface="+mj-lt"/>
            </a:endParaRPr>
          </a:p>
          <a:p>
            <a:endParaRPr lang="es-CO" sz="12000" b="1" dirty="0">
              <a:solidFill>
                <a:schemeClr val="accent2">
                  <a:lumMod val="75000"/>
                </a:schemeClr>
              </a:solidFill>
              <a:latin typeface="+mj-lt"/>
            </a:endParaRPr>
          </a:p>
          <a:p>
            <a:r>
              <a:rPr lang="es-CO" sz="12000" b="1" dirty="0">
                <a:solidFill>
                  <a:srgbClr val="C00000"/>
                </a:solidFill>
                <a:highlight>
                  <a:srgbClr val="FFFF00"/>
                </a:highlight>
                <a:latin typeface="+mj-lt"/>
              </a:rPr>
              <a:t>Ley 962 de 2005</a:t>
            </a:r>
            <a:r>
              <a:rPr lang="es-CO" sz="12000" b="1" dirty="0">
                <a:solidFill>
                  <a:srgbClr val="C00000"/>
                </a:solidFill>
                <a:latin typeface="+mj-lt"/>
              </a:rPr>
              <a:t>.</a:t>
            </a:r>
            <a:r>
              <a:rPr lang="es-CO" sz="12000" dirty="0">
                <a:solidFill>
                  <a:srgbClr val="C00000"/>
                </a:solidFill>
                <a:latin typeface="+mj-lt"/>
              </a:rPr>
              <a:t> </a:t>
            </a:r>
          </a:p>
          <a:p>
            <a:pPr algn="just"/>
            <a:r>
              <a:rPr lang="es-ES" sz="12000" b="1" i="1" dirty="0">
                <a:solidFill>
                  <a:srgbClr val="002060"/>
                </a:solidFill>
                <a:latin typeface="+mj-lt"/>
              </a:rPr>
              <a:t>“Artículo 81. </a:t>
            </a:r>
            <a:r>
              <a:rPr lang="es-ES" sz="12000" i="1" dirty="0">
                <a:solidFill>
                  <a:srgbClr val="002060"/>
                </a:solidFill>
                <a:latin typeface="+mj-lt"/>
              </a:rPr>
              <a:t>Ninguna denuncia o queja anónima podrá promover acción jurisdiccional, penal, disciplinaria, fiscal, o actuación de la autoridad administrativa competente (excepto cuando se acredite, por lo menos sumariamente la veracidad de los hechos denunciados) o cuando se refiera en concreto a hechos o personas claramente identificables”.</a:t>
            </a:r>
          </a:p>
          <a:p>
            <a:r>
              <a:rPr lang="es-ES" sz="12000" dirty="0">
                <a:latin typeface="+mj-lt"/>
              </a:rPr>
              <a:t> </a:t>
            </a:r>
            <a:endParaRPr lang="es-CO" sz="12000" dirty="0">
              <a:latin typeface="+mj-lt"/>
            </a:endParaRPr>
          </a:p>
          <a:p>
            <a:endParaRPr lang="es-CO" dirty="0"/>
          </a:p>
          <a:p>
            <a:endParaRPr lang="es-CO" dirty="0"/>
          </a:p>
          <a:p>
            <a:r>
              <a:rPr lang="es-ES" i="1" dirty="0"/>
              <a:t> </a:t>
            </a:r>
            <a:endParaRPr lang="es-CO" dirty="0"/>
          </a:p>
          <a:p>
            <a:endParaRPr lang="es-CO" dirty="0">
              <a:solidFill>
                <a:schemeClr val="tx2">
                  <a:lumMod val="50000"/>
                </a:schemeClr>
              </a:solidFill>
              <a:latin typeface="Arial Narrow" panose="020B0606020202030204" pitchFamily="34" charset="0"/>
            </a:endParaRPr>
          </a:p>
          <a:p>
            <a:endParaRPr lang="es-CO" dirty="0"/>
          </a:p>
        </p:txBody>
      </p:sp>
    </p:spTree>
    <p:extLst>
      <p:ext uri="{BB962C8B-B14F-4D97-AF65-F5344CB8AC3E}">
        <p14:creationId xmlns:p14="http://schemas.microsoft.com/office/powerpoint/2010/main" val="36868814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ctrTitle"/>
          </p:nvPr>
        </p:nvSpPr>
        <p:spPr>
          <a:xfrm>
            <a:off x="2999656" y="548680"/>
            <a:ext cx="7272808" cy="1512169"/>
          </a:xfrm>
        </p:spPr>
        <p:txBody>
          <a:bodyPr>
            <a:normAutofit/>
          </a:bodyPr>
          <a:lstStyle/>
          <a:p>
            <a:pPr algn="just"/>
            <a:br>
              <a:rPr lang="es-CO" sz="3200" b="1" dirty="0">
                <a:solidFill>
                  <a:schemeClr val="accent6">
                    <a:lumMod val="50000"/>
                  </a:schemeClr>
                </a:solidFill>
                <a:latin typeface="Algerian" panose="04020705040A02060702" pitchFamily="82" charset="0"/>
              </a:rPr>
            </a:br>
            <a:endParaRPr lang="es-CO" sz="4000" dirty="0">
              <a:latin typeface="Algerian" panose="04020705040A02060702" pitchFamily="82" charset="0"/>
            </a:endParaRPr>
          </a:p>
        </p:txBody>
      </p:sp>
      <p:sp>
        <p:nvSpPr>
          <p:cNvPr id="13" name="12 Subtítulo"/>
          <p:cNvSpPr>
            <a:spLocks noGrp="1"/>
          </p:cNvSpPr>
          <p:nvPr>
            <p:ph type="subTitle" idx="1"/>
          </p:nvPr>
        </p:nvSpPr>
        <p:spPr>
          <a:xfrm>
            <a:off x="0" y="0"/>
            <a:ext cx="12192000" cy="6858000"/>
          </a:xfrm>
        </p:spPr>
        <p:txBody>
          <a:bodyPr>
            <a:normAutofit fontScale="77500" lnSpcReduction="20000"/>
          </a:bodyPr>
          <a:lstStyle/>
          <a:p>
            <a:endParaRPr lang="es-CO" sz="4200" b="1" dirty="0">
              <a:solidFill>
                <a:srgbClr val="C00000"/>
              </a:solidFill>
              <a:latin typeface="Arial Narrow" panose="020B0606020202030204" pitchFamily="34" charset="0"/>
            </a:endParaRPr>
          </a:p>
          <a:p>
            <a:r>
              <a:rPr lang="es-CO" sz="2900" b="1" dirty="0">
                <a:solidFill>
                  <a:srgbClr val="C00000"/>
                </a:solidFill>
                <a:latin typeface="+mj-lt"/>
              </a:rPr>
              <a:t>Ley 600 de 2000.</a:t>
            </a:r>
            <a:endParaRPr lang="es-CO" sz="2900" dirty="0">
              <a:solidFill>
                <a:srgbClr val="C00000"/>
              </a:solidFill>
              <a:latin typeface="+mj-lt"/>
            </a:endParaRPr>
          </a:p>
          <a:p>
            <a:pPr algn="just"/>
            <a:r>
              <a:rPr lang="es-CO" sz="2900" dirty="0">
                <a:solidFill>
                  <a:srgbClr val="002060"/>
                </a:solidFill>
                <a:latin typeface="+mj-lt"/>
              </a:rPr>
              <a:t> </a:t>
            </a:r>
            <a:r>
              <a:rPr lang="es-CO" sz="2900" b="1" dirty="0">
                <a:solidFill>
                  <a:srgbClr val="002060"/>
                </a:solidFill>
                <a:latin typeface="+mj-lt"/>
              </a:rPr>
              <a:t>“</a:t>
            </a:r>
            <a:r>
              <a:rPr lang="es-CO" sz="2900" b="1" i="1" dirty="0">
                <a:solidFill>
                  <a:srgbClr val="002060"/>
                </a:solidFill>
                <a:latin typeface="+mj-lt"/>
              </a:rPr>
              <a:t>Artículo 29.</a:t>
            </a:r>
            <a:r>
              <a:rPr lang="es-CO" sz="2900" i="1" dirty="0">
                <a:solidFill>
                  <a:srgbClr val="002060"/>
                </a:solidFill>
                <a:latin typeface="+mj-lt"/>
              </a:rPr>
              <a:t> Requisitos de la denuncia, de la querella o de la petición. La denuncia, querella o petición se hará bajo juramento, verbalmente o por escrito, dejando constancia del día y hora de su presentación y contendrá una relación detallada de los hechos que conozca el denunciante. Este deberá manifestar, si le consta, que los mismos hechos ya han sido puestos en conocimiento de otro funcionario. Si la denuncia fuere escrita, el juramento se entenderá prestado por la sola presentación de la misma.  </a:t>
            </a:r>
            <a:endParaRPr lang="es-CO" sz="2900" dirty="0">
              <a:solidFill>
                <a:srgbClr val="002060"/>
              </a:solidFill>
              <a:latin typeface="+mj-lt"/>
            </a:endParaRPr>
          </a:p>
          <a:p>
            <a:pPr algn="just"/>
            <a:r>
              <a:rPr lang="es-CO" sz="2900" i="1" dirty="0">
                <a:solidFill>
                  <a:srgbClr val="002060"/>
                </a:solidFill>
                <a:latin typeface="+mj-lt"/>
              </a:rPr>
              <a:t>Se inadmitirán las denuncias sin fundamento y las anónimas que no suministren pruebas o datos concretos que permitan encauzar la investigación, las que serán remitidas a los organismos que desarrollan funciones de policía judicial para que realicen las diligencias necesarias de verificación</a:t>
            </a:r>
            <a:r>
              <a:rPr lang="es-CO" sz="2900" dirty="0">
                <a:solidFill>
                  <a:srgbClr val="002060"/>
                </a:solidFill>
                <a:latin typeface="+mj-lt"/>
              </a:rPr>
              <a:t>”. </a:t>
            </a:r>
          </a:p>
          <a:p>
            <a:endParaRPr lang="es-CO" sz="2900" dirty="0">
              <a:latin typeface="+mj-lt"/>
            </a:endParaRPr>
          </a:p>
          <a:p>
            <a:r>
              <a:rPr lang="es-CO" sz="2900" b="1" dirty="0">
                <a:solidFill>
                  <a:srgbClr val="C00000"/>
                </a:solidFill>
                <a:latin typeface="+mj-lt"/>
              </a:rPr>
              <a:t> Ley 906 de 2004. </a:t>
            </a:r>
          </a:p>
          <a:p>
            <a:pPr algn="just"/>
            <a:r>
              <a:rPr lang="es-ES" sz="2900" dirty="0">
                <a:solidFill>
                  <a:srgbClr val="7030A0"/>
                </a:solidFill>
                <a:latin typeface="+mj-lt"/>
              </a:rPr>
              <a:t>“</a:t>
            </a:r>
            <a:r>
              <a:rPr lang="es-ES" sz="2900" b="1" i="1" dirty="0">
                <a:solidFill>
                  <a:srgbClr val="7030A0"/>
                </a:solidFill>
                <a:latin typeface="+mj-lt"/>
              </a:rPr>
              <a:t>Artículo 69.</a:t>
            </a:r>
            <a:r>
              <a:rPr lang="es-ES" sz="2900" i="1" dirty="0">
                <a:solidFill>
                  <a:srgbClr val="7030A0"/>
                </a:solidFill>
                <a:latin typeface="+mj-lt"/>
              </a:rPr>
              <a:t> Requisitos de la denuncia, de la querella o de la petición. La denuncia, querella o petición se hará verbalmente, o por escrito, o por cualquier medio técnico que permita la identificación del autor, dejando constancia del día y hora de su presentación y contendrá una relación detallada de los hechos que conozca el denunciante. Este deberá manifestar, si le consta, que los mismos hechos ya han sido puestos en conocimiento de otro funcionario. Quien la reciba advertirá al denunciante que la falsa denuncia implica responsabilidad penal. </a:t>
            </a:r>
            <a:endParaRPr lang="es-CO" sz="2900" dirty="0">
              <a:solidFill>
                <a:srgbClr val="7030A0"/>
              </a:solidFill>
              <a:latin typeface="+mj-lt"/>
            </a:endParaRPr>
          </a:p>
          <a:p>
            <a:pPr algn="just"/>
            <a:r>
              <a:rPr lang="es-ES" sz="2900" i="1" dirty="0">
                <a:solidFill>
                  <a:srgbClr val="7030A0"/>
                </a:solidFill>
                <a:latin typeface="+mj-lt"/>
              </a:rPr>
              <a:t>En todo caso se inadmitirán las denuncias sin fundamento. </a:t>
            </a:r>
            <a:endParaRPr lang="es-CO" sz="2900" dirty="0">
              <a:solidFill>
                <a:srgbClr val="7030A0"/>
              </a:solidFill>
              <a:latin typeface="+mj-lt"/>
            </a:endParaRPr>
          </a:p>
          <a:p>
            <a:pPr algn="just"/>
            <a:r>
              <a:rPr lang="es-ES" sz="2900" i="1" dirty="0">
                <a:solidFill>
                  <a:srgbClr val="7030A0"/>
                </a:solidFill>
                <a:latin typeface="+mj-lt"/>
              </a:rPr>
              <a:t>La denuncia solo podrá ampliarse por una sola vez a instancia del denunciante, o del funcionario competente, sobre aspectos de importancia para la investigación. </a:t>
            </a:r>
            <a:endParaRPr lang="es-CO" sz="2900" dirty="0">
              <a:solidFill>
                <a:srgbClr val="7030A0"/>
              </a:solidFill>
              <a:latin typeface="+mj-lt"/>
            </a:endParaRPr>
          </a:p>
          <a:p>
            <a:pPr algn="just"/>
            <a:r>
              <a:rPr lang="es-ES" sz="2900" i="1" dirty="0">
                <a:solidFill>
                  <a:srgbClr val="7030A0"/>
                </a:solidFill>
                <a:latin typeface="+mj-lt"/>
              </a:rPr>
              <a:t>Los escritos anónimos que no suministren evidencias o datos concretos que permitan encauzar la investigación se archivarán por el fiscal correspondiente</a:t>
            </a:r>
            <a:r>
              <a:rPr lang="es-ES" sz="2900" dirty="0">
                <a:solidFill>
                  <a:srgbClr val="7030A0"/>
                </a:solidFill>
                <a:latin typeface="+mj-lt"/>
              </a:rPr>
              <a:t>”.</a:t>
            </a:r>
            <a:endParaRPr lang="es-CO" sz="2900" dirty="0">
              <a:solidFill>
                <a:srgbClr val="7030A0"/>
              </a:solidFill>
              <a:latin typeface="+mj-lt"/>
            </a:endParaRPr>
          </a:p>
          <a:p>
            <a:endParaRPr lang="es-CO" dirty="0"/>
          </a:p>
        </p:txBody>
      </p:sp>
    </p:spTree>
    <p:extLst>
      <p:ext uri="{BB962C8B-B14F-4D97-AF65-F5344CB8AC3E}">
        <p14:creationId xmlns:p14="http://schemas.microsoft.com/office/powerpoint/2010/main" val="684025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88640"/>
            <a:ext cx="12192000" cy="998134"/>
          </a:xfrm>
        </p:spPr>
        <p:txBody>
          <a:bodyPr>
            <a:normAutofit/>
          </a:bodyPr>
          <a:lstStyle/>
          <a:p>
            <a:pPr algn="ctr"/>
            <a:r>
              <a:rPr lang="es-CO" sz="4000" dirty="0">
                <a:solidFill>
                  <a:srgbClr val="FF0000"/>
                </a:solidFill>
                <a:latin typeface="Algerian" pitchFamily="82" charset="0"/>
              </a:rPr>
              <a:t>DE LA  RESPONSABILIDAD</a:t>
            </a:r>
            <a:endParaRPr lang="es-CO" sz="4000" dirty="0"/>
          </a:p>
        </p:txBody>
      </p:sp>
      <p:sp>
        <p:nvSpPr>
          <p:cNvPr id="3" name="2 Marcador de contenido"/>
          <p:cNvSpPr>
            <a:spLocks noGrp="1"/>
          </p:cNvSpPr>
          <p:nvPr>
            <p:ph idx="1"/>
          </p:nvPr>
        </p:nvSpPr>
        <p:spPr>
          <a:xfrm>
            <a:off x="0" y="1186774"/>
            <a:ext cx="12192000" cy="5671226"/>
          </a:xfrm>
        </p:spPr>
        <p:txBody>
          <a:bodyPr numCol="2">
            <a:normAutofit fontScale="25000" lnSpcReduction="20000"/>
          </a:bodyPr>
          <a:lstStyle/>
          <a:p>
            <a:pPr marL="0" indent="0" algn="ctr">
              <a:buNone/>
            </a:pPr>
            <a:r>
              <a:rPr lang="es-CO" sz="4900" dirty="0"/>
              <a:t>Artículo 124</a:t>
            </a:r>
          </a:p>
          <a:p>
            <a:pPr marL="0" indent="0">
              <a:buNone/>
            </a:pPr>
            <a:r>
              <a:rPr lang="es-CO" sz="8000" b="1" dirty="0">
                <a:solidFill>
                  <a:schemeClr val="accent1">
                    <a:lumMod val="50000"/>
                  </a:schemeClr>
                </a:solidFill>
              </a:rPr>
              <a:t>La ley determinará la responsabilidad de los servidores públicos y la manera de hacerla efectiva. </a:t>
            </a:r>
            <a:endParaRPr lang="es-CO" sz="8000" dirty="0"/>
          </a:p>
          <a:p>
            <a:pPr marL="0" indent="0">
              <a:buNone/>
            </a:pPr>
            <a:r>
              <a:rPr lang="es-CO" sz="8000" dirty="0"/>
              <a:t>Ley 80 de 1993; Art. </a:t>
            </a:r>
            <a:r>
              <a:rPr lang="es-CO" sz="8000" dirty="0">
                <a:hlinkClick r:id="rId2"/>
              </a:rPr>
              <a:t>26</a:t>
            </a:r>
            <a:r>
              <a:rPr lang="es-CO" sz="8000" dirty="0"/>
              <a:t>; Art. </a:t>
            </a:r>
            <a:r>
              <a:rPr lang="es-CO" sz="8000" dirty="0">
                <a:hlinkClick r:id="rId3"/>
              </a:rPr>
              <a:t>51</a:t>
            </a:r>
            <a:r>
              <a:rPr lang="es-CO" sz="8000" dirty="0"/>
              <a:t> – </a:t>
            </a:r>
            <a:r>
              <a:rPr lang="es-CO" sz="8000" dirty="0">
                <a:hlinkClick r:id="rId4"/>
              </a:rPr>
              <a:t>5</a:t>
            </a:r>
            <a:r>
              <a:rPr lang="es-CO" sz="8000" dirty="0"/>
              <a:t>8;  = </a:t>
            </a:r>
            <a:r>
              <a:rPr lang="es-CO" sz="8000" b="1" dirty="0">
                <a:solidFill>
                  <a:schemeClr val="accent2">
                    <a:lumMod val="75000"/>
                  </a:schemeClr>
                </a:solidFill>
              </a:rPr>
              <a:t>Responsabilidad Contractual</a:t>
            </a:r>
            <a:r>
              <a:rPr lang="es-CO" sz="8000" dirty="0"/>
              <a:t> </a:t>
            </a:r>
          </a:p>
          <a:p>
            <a:pPr marL="0" indent="0">
              <a:buNone/>
            </a:pPr>
            <a:r>
              <a:rPr lang="es-CO" sz="4000" dirty="0"/>
              <a:t> </a:t>
            </a:r>
            <a:endParaRPr lang="es-CO" sz="4000" dirty="0">
              <a:hlinkClick r:id="rId5"/>
            </a:endParaRPr>
          </a:p>
          <a:p>
            <a:pPr marL="0" indent="0">
              <a:buNone/>
            </a:pPr>
            <a:r>
              <a:rPr lang="es-CO" sz="8000" dirty="0">
                <a:hlinkClick r:id="rId5"/>
              </a:rPr>
              <a:t>Ley 190 de 1995</a:t>
            </a:r>
            <a:r>
              <a:rPr lang="es-CO" sz="8000" dirty="0"/>
              <a:t> </a:t>
            </a:r>
            <a:r>
              <a:rPr lang="es-CO" sz="8000" b="1" dirty="0">
                <a:solidFill>
                  <a:schemeClr val="accent2">
                    <a:lumMod val="75000"/>
                  </a:schemeClr>
                </a:solidFill>
              </a:rPr>
              <a:t>Estatuto Anticorrupción</a:t>
            </a:r>
            <a:r>
              <a:rPr lang="es-CO" sz="8000" dirty="0"/>
              <a:t> </a:t>
            </a:r>
          </a:p>
          <a:p>
            <a:pPr marL="0" indent="0">
              <a:buNone/>
            </a:pPr>
            <a:r>
              <a:rPr lang="es-CO" sz="4000" dirty="0"/>
              <a:t> </a:t>
            </a:r>
          </a:p>
          <a:p>
            <a:pPr marL="0" indent="0">
              <a:buNone/>
            </a:pPr>
            <a:r>
              <a:rPr lang="es-CO" sz="8000" dirty="0">
                <a:hlinkClick r:id="rId6"/>
              </a:rPr>
              <a:t>Ley 412 de 1997</a:t>
            </a:r>
            <a:r>
              <a:rPr lang="es-CO" sz="8000" dirty="0"/>
              <a:t> </a:t>
            </a:r>
            <a:r>
              <a:rPr lang="es-CO" sz="8000" b="1" dirty="0">
                <a:solidFill>
                  <a:schemeClr val="accent2">
                    <a:lumMod val="75000"/>
                  </a:schemeClr>
                </a:solidFill>
              </a:rPr>
              <a:t>Convención Interamericana Vs. La Corrupción.</a:t>
            </a:r>
            <a:r>
              <a:rPr lang="es-CO" sz="8000" dirty="0"/>
              <a:t> </a:t>
            </a:r>
          </a:p>
          <a:p>
            <a:pPr marL="0" indent="0">
              <a:buNone/>
            </a:pPr>
            <a:endParaRPr lang="es-CO" sz="4000" dirty="0"/>
          </a:p>
          <a:p>
            <a:pPr marL="0" indent="0">
              <a:buNone/>
            </a:pPr>
            <a:r>
              <a:rPr lang="es-CO" sz="8000" b="1" u="sng" dirty="0">
                <a:solidFill>
                  <a:srgbClr val="0563C1"/>
                </a:solidFill>
                <a:hlinkClick r:id="rId7">
                  <a:extLst>
                    <a:ext uri="{A12FA001-AC4F-418D-AE19-62706E023703}">
                      <ahyp:hlinkClr xmlns:ahyp="http://schemas.microsoft.com/office/drawing/2018/hyperlinkcolor" val="tx"/>
                    </a:ext>
                  </a:extLst>
                </a:hlinkClick>
              </a:rPr>
              <a:t>Ley </a:t>
            </a:r>
            <a:r>
              <a:rPr lang="es-CO" sz="8000" b="1" u="sng" dirty="0">
                <a:solidFill>
                  <a:srgbClr val="0070C0"/>
                </a:solidFill>
                <a:hlinkClick r:id="rId7">
                  <a:extLst>
                    <a:ext uri="{A12FA001-AC4F-418D-AE19-62706E023703}">
                      <ahyp:hlinkClr xmlns:ahyp="http://schemas.microsoft.com/office/drawing/2018/hyperlinkcolor" val="tx"/>
                    </a:ext>
                  </a:extLst>
                </a:hlinkClick>
              </a:rPr>
              <a:t>42-93; 610-00</a:t>
            </a:r>
            <a:r>
              <a:rPr lang="es-CO" sz="8000" b="1" u="sng" dirty="0">
                <a:solidFill>
                  <a:srgbClr val="0070C0"/>
                </a:solidFill>
              </a:rPr>
              <a:t>; 1474- 11, D/L. 403 de 2020 </a:t>
            </a:r>
          </a:p>
          <a:p>
            <a:pPr marL="0" indent="0">
              <a:buNone/>
            </a:pPr>
            <a:r>
              <a:rPr lang="es-CO" sz="8000" b="1" dirty="0"/>
              <a:t>               Responsabilidad Fiscal  </a:t>
            </a:r>
          </a:p>
          <a:p>
            <a:pPr marL="0" indent="0">
              <a:buNone/>
            </a:pPr>
            <a:endParaRPr lang="es-CO" sz="3200" dirty="0"/>
          </a:p>
          <a:p>
            <a:pPr marL="0" indent="0">
              <a:buNone/>
            </a:pPr>
            <a:r>
              <a:rPr lang="es-CO" sz="8000" dirty="0">
                <a:hlinkClick r:id="rId8"/>
              </a:rPr>
              <a:t>Ley 678 de 2001</a:t>
            </a:r>
            <a:r>
              <a:rPr lang="es-CO" sz="8000" dirty="0"/>
              <a:t> </a:t>
            </a:r>
            <a:r>
              <a:rPr lang="es-CO" sz="8000" b="1" dirty="0" err="1">
                <a:solidFill>
                  <a:schemeClr val="accent2">
                    <a:lumMod val="75000"/>
                  </a:schemeClr>
                </a:solidFill>
              </a:rPr>
              <a:t>Resp</a:t>
            </a:r>
            <a:r>
              <a:rPr lang="es-CO" sz="8000" b="1" dirty="0">
                <a:solidFill>
                  <a:schemeClr val="accent2">
                    <a:lumMod val="75000"/>
                  </a:schemeClr>
                </a:solidFill>
              </a:rPr>
              <a:t>. Patrimonial  Acción de Repetición </a:t>
            </a:r>
          </a:p>
          <a:p>
            <a:pPr marL="0" indent="0">
              <a:buNone/>
            </a:pPr>
            <a:endParaRPr lang="es-CO" sz="3200" b="1" dirty="0">
              <a:solidFill>
                <a:schemeClr val="accent2">
                  <a:lumMod val="75000"/>
                </a:schemeClr>
              </a:solidFill>
            </a:endParaRPr>
          </a:p>
          <a:p>
            <a:pPr marL="0" indent="0">
              <a:buNone/>
            </a:pPr>
            <a:r>
              <a:rPr lang="es-CO" sz="8000" dirty="0">
                <a:hlinkClick r:id="rId9"/>
              </a:rPr>
              <a:t>Ley 1952 de 20</a:t>
            </a:r>
            <a:r>
              <a:rPr lang="es-CO" sz="8000" dirty="0"/>
              <a:t>19 </a:t>
            </a:r>
            <a:r>
              <a:rPr lang="es-CO" sz="8000" b="1" dirty="0">
                <a:solidFill>
                  <a:schemeClr val="accent2">
                    <a:lumMod val="75000"/>
                  </a:schemeClr>
                </a:solidFill>
              </a:rPr>
              <a:t>C.G.U.</a:t>
            </a:r>
            <a:endParaRPr lang="es-CO" sz="8000" dirty="0"/>
          </a:p>
          <a:p>
            <a:pPr marL="0" indent="0">
              <a:buNone/>
            </a:pPr>
            <a:r>
              <a:rPr lang="es-CO" sz="8000" dirty="0"/>
              <a:t>Ley 819 de 2003; Art. </a:t>
            </a:r>
            <a:r>
              <a:rPr lang="es-CO" sz="8000" dirty="0">
                <a:hlinkClick r:id="rId10"/>
              </a:rPr>
              <a:t>13</a:t>
            </a:r>
            <a:r>
              <a:rPr lang="es-CO" sz="8000" dirty="0"/>
              <a:t>; Art. </a:t>
            </a:r>
            <a:r>
              <a:rPr lang="es-CO" sz="8000" dirty="0">
                <a:hlinkClick r:id="rId11"/>
              </a:rPr>
              <a:t>25</a:t>
            </a:r>
            <a:r>
              <a:rPr lang="es-CO" sz="8000" dirty="0"/>
              <a:t>; Art. </a:t>
            </a:r>
            <a:r>
              <a:rPr lang="es-CO" sz="8000" dirty="0">
                <a:hlinkClick r:id="rId12"/>
              </a:rPr>
              <a:t>26</a:t>
            </a:r>
            <a:r>
              <a:rPr lang="es-CO" sz="8000" dirty="0"/>
              <a:t>  </a:t>
            </a:r>
          </a:p>
          <a:p>
            <a:pPr marL="0" indent="0">
              <a:buNone/>
            </a:pPr>
            <a:r>
              <a:rPr lang="es-CO" sz="8000" dirty="0">
                <a:hlinkClick r:id="rId13"/>
              </a:rPr>
              <a:t>Ley 836 de 2003</a:t>
            </a:r>
            <a:r>
              <a:rPr lang="es-CO" sz="8000" dirty="0"/>
              <a:t> </a:t>
            </a:r>
            <a:r>
              <a:rPr lang="es-CO" sz="8000" b="1" dirty="0">
                <a:solidFill>
                  <a:schemeClr val="accent2">
                    <a:lumMod val="75000"/>
                  </a:schemeClr>
                </a:solidFill>
              </a:rPr>
              <a:t>C.D.U. FF.MM. </a:t>
            </a:r>
            <a:endParaRPr lang="es-CO" sz="8000" b="1" dirty="0">
              <a:solidFill>
                <a:srgbClr val="0563C1"/>
              </a:solidFill>
              <a:hlinkClick r:id="" action="ppaction://noaction">
                <a:extLst>
                  <a:ext uri="{A12FA001-AC4F-418D-AE19-62706E023703}">
                    <ahyp:hlinkClr xmlns:ahyp="http://schemas.microsoft.com/office/drawing/2018/hyperlinkcolor" val="tx"/>
                  </a:ext>
                </a:extLst>
              </a:hlinkClick>
            </a:endParaRPr>
          </a:p>
          <a:p>
            <a:pPr marL="0" indent="0">
              <a:buNone/>
            </a:pPr>
            <a:endParaRPr lang="es-CO" sz="8000" b="1" dirty="0">
              <a:solidFill>
                <a:srgbClr val="0563C1"/>
              </a:solidFill>
              <a:hlinkClick r:id="" action="ppaction://noaction">
                <a:extLst>
                  <a:ext uri="{A12FA001-AC4F-418D-AE19-62706E023703}">
                    <ahyp:hlinkClr xmlns:ahyp="http://schemas.microsoft.com/office/drawing/2018/hyperlinkcolor" val="tx"/>
                  </a:ext>
                </a:extLst>
              </a:hlinkClick>
            </a:endParaRPr>
          </a:p>
          <a:p>
            <a:pPr marL="0" indent="0">
              <a:buNone/>
            </a:pPr>
            <a:endParaRPr lang="es-CO" sz="8000" b="1" dirty="0">
              <a:solidFill>
                <a:srgbClr val="0563C1"/>
              </a:solidFill>
              <a:hlinkClick r:id="" action="ppaction://noaction">
                <a:extLst>
                  <a:ext uri="{A12FA001-AC4F-418D-AE19-62706E023703}">
                    <ahyp:hlinkClr xmlns:ahyp="http://schemas.microsoft.com/office/drawing/2018/hyperlinkcolor" val="tx"/>
                  </a:ext>
                </a:extLst>
              </a:hlinkClick>
            </a:endParaRPr>
          </a:p>
          <a:p>
            <a:pPr marL="0" indent="0">
              <a:buNone/>
            </a:pPr>
            <a:r>
              <a:rPr lang="es-CO" sz="8000" u="sng" dirty="0">
                <a:solidFill>
                  <a:srgbClr val="0563C1"/>
                </a:solidFill>
                <a:hlinkClick r:id="" action="ppaction://noaction">
                  <a:extLst>
                    <a:ext uri="{A12FA001-AC4F-418D-AE19-62706E023703}">
                      <ahyp:hlinkClr xmlns:ahyp="http://schemas.microsoft.com/office/drawing/2018/hyperlinkcolor" val="tx"/>
                    </a:ext>
                  </a:extLst>
                </a:hlinkClick>
              </a:rPr>
              <a:t>   </a:t>
            </a:r>
          </a:p>
          <a:p>
            <a:pPr marL="0" indent="0">
              <a:buNone/>
            </a:pPr>
            <a:r>
              <a:rPr lang="es-CO" sz="8000" b="1" u="sng" dirty="0">
                <a:solidFill>
                  <a:srgbClr val="0563C1"/>
                </a:solidFill>
                <a:hlinkClick r:id="" action="ppaction://noaction">
                  <a:extLst>
                    <a:ext uri="{A12FA001-AC4F-418D-AE19-62706E023703}">
                      <ahyp:hlinkClr xmlns:ahyp="http://schemas.microsoft.com/office/drawing/2018/hyperlinkcolor" val="tx"/>
                    </a:ext>
                  </a:extLst>
                </a:hlinkClick>
              </a:rPr>
              <a:t>=&gt;  </a:t>
            </a:r>
            <a:r>
              <a:rPr lang="es-CO" sz="8000" b="1" dirty="0">
                <a:solidFill>
                  <a:srgbClr val="0563C1"/>
                </a:solidFill>
                <a:hlinkClick r:id="" action="ppaction://noaction">
                  <a:extLst>
                    <a:ext uri="{A12FA001-AC4F-418D-AE19-62706E023703}">
                      <ahyp:hlinkClr xmlns:ahyp="http://schemas.microsoft.com/office/drawing/2018/hyperlinkcolor" val="tx"/>
                    </a:ext>
                  </a:extLst>
                </a:hlinkClick>
              </a:rPr>
              <a:t>Ley 599 de 2000 (</a:t>
            </a:r>
            <a:r>
              <a:rPr lang="es-CO" sz="8000" b="1" dirty="0">
                <a:solidFill>
                  <a:srgbClr val="945200"/>
                </a:solidFill>
                <a:hlinkClick r:id="rId14">
                  <a:extLst>
                    <a:ext uri="{A12FA001-AC4F-418D-AE19-62706E023703}">
                      <ahyp:hlinkClr xmlns:ahyp="http://schemas.microsoft.com/office/drawing/2018/hyperlinkcolor" val="tx"/>
                    </a:ext>
                  </a:extLst>
                </a:hlinkClick>
              </a:rPr>
              <a:t>Código Penal</a:t>
            </a:r>
            <a:r>
              <a:rPr lang="es-CO" sz="8000" b="1" dirty="0">
                <a:solidFill>
                  <a:srgbClr val="0563C1"/>
                </a:solidFill>
                <a:hlinkClick r:id="rId14">
                  <a:extLst>
                    <a:ext uri="{A12FA001-AC4F-418D-AE19-62706E023703}">
                      <ahyp:hlinkClr xmlns:ahyp="http://schemas.microsoft.com/office/drawing/2018/hyperlinkcolor" val="tx"/>
                    </a:ext>
                  </a:extLst>
                </a:hlinkClick>
              </a:rPr>
              <a:t>)</a:t>
            </a:r>
          </a:p>
          <a:p>
            <a:pPr marL="0" indent="0">
              <a:buNone/>
            </a:pPr>
            <a:endParaRPr lang="es-CO" sz="3200" dirty="0"/>
          </a:p>
          <a:p>
            <a:r>
              <a:rPr lang="es-CO" sz="8000" dirty="0"/>
              <a:t>Ley 996 de 2005; Art. </a:t>
            </a:r>
            <a:r>
              <a:rPr lang="es-CO" sz="8000" dirty="0">
                <a:hlinkClick r:id="rId15"/>
              </a:rPr>
              <a:t>38</a:t>
            </a:r>
            <a:r>
              <a:rPr lang="es-CO" sz="8000" dirty="0"/>
              <a:t>; Art. </a:t>
            </a:r>
            <a:r>
              <a:rPr lang="es-CO" sz="8000" dirty="0">
                <a:hlinkClick r:id="rId16"/>
              </a:rPr>
              <a:t>39</a:t>
            </a:r>
            <a:r>
              <a:rPr lang="es-CO" sz="8000" dirty="0"/>
              <a:t>; Art. </a:t>
            </a:r>
            <a:r>
              <a:rPr lang="es-CO" sz="8000" dirty="0">
                <a:hlinkClick r:id="rId17"/>
              </a:rPr>
              <a:t>40</a:t>
            </a:r>
            <a:r>
              <a:rPr lang="es-CO" sz="8000" dirty="0"/>
              <a:t>; Art. </a:t>
            </a:r>
            <a:r>
              <a:rPr lang="es-CO" sz="8000" dirty="0">
                <a:hlinkClick r:id="rId18"/>
              </a:rPr>
              <a:t>41</a:t>
            </a:r>
            <a:r>
              <a:rPr lang="es-CO" sz="8000" dirty="0"/>
              <a:t> </a:t>
            </a:r>
            <a:r>
              <a:rPr lang="es-CO" sz="8000" b="1" dirty="0">
                <a:solidFill>
                  <a:schemeClr val="accent2">
                    <a:lumMod val="75000"/>
                  </a:schemeClr>
                </a:solidFill>
              </a:rPr>
              <a:t>Regulación Reelección Presidencial</a:t>
            </a:r>
          </a:p>
          <a:p>
            <a:pPr marL="0" indent="0">
              <a:buNone/>
            </a:pPr>
            <a:r>
              <a:rPr lang="es-CO" sz="8000" dirty="0"/>
              <a:t> </a:t>
            </a:r>
            <a:endParaRPr lang="es-CO" sz="3600" dirty="0"/>
          </a:p>
          <a:p>
            <a:r>
              <a:rPr lang="es-CO" sz="8000" dirty="0"/>
              <a:t>Ley </a:t>
            </a:r>
            <a:r>
              <a:rPr lang="es-CO" sz="8000" dirty="0">
                <a:hlinkClick r:id="rId19"/>
              </a:rPr>
              <a:t>1010</a:t>
            </a:r>
            <a:r>
              <a:rPr lang="es-CO" sz="8000" dirty="0"/>
              <a:t> de 2006 </a:t>
            </a:r>
            <a:r>
              <a:rPr lang="es-CO" sz="8000" b="1" dirty="0">
                <a:solidFill>
                  <a:schemeClr val="accent2">
                    <a:lumMod val="75000"/>
                  </a:schemeClr>
                </a:solidFill>
              </a:rPr>
              <a:t>Acoso laboral</a:t>
            </a:r>
          </a:p>
          <a:p>
            <a:pPr marL="0" indent="0">
              <a:buNone/>
            </a:pPr>
            <a:r>
              <a:rPr lang="es-CO" sz="8000" dirty="0"/>
              <a:t> </a:t>
            </a:r>
            <a:r>
              <a:rPr lang="es-CO" sz="3600" dirty="0"/>
              <a:t> </a:t>
            </a:r>
          </a:p>
          <a:p>
            <a:r>
              <a:rPr lang="es-CO" sz="8000" dirty="0"/>
              <a:t>Ley </a:t>
            </a:r>
            <a:r>
              <a:rPr lang="es-CO" sz="8000" dirty="0">
                <a:hlinkClick r:id="rId20"/>
              </a:rPr>
              <a:t>1015</a:t>
            </a:r>
            <a:r>
              <a:rPr lang="es-CO" sz="8000" dirty="0"/>
              <a:t> de 2006 C.D. </a:t>
            </a:r>
            <a:r>
              <a:rPr lang="es-CO" sz="8000" dirty="0" err="1"/>
              <a:t>Polinal</a:t>
            </a:r>
            <a:endParaRPr lang="es-CO" sz="8000" dirty="0"/>
          </a:p>
          <a:p>
            <a:endParaRPr lang="es-CO" sz="3200" dirty="0"/>
          </a:p>
          <a:p>
            <a:r>
              <a:rPr lang="es-CO" sz="8000" dirty="0"/>
              <a:t>Ley 1056 de 2006; Art. </a:t>
            </a:r>
            <a:r>
              <a:rPr lang="es-CO" sz="8000" dirty="0">
                <a:hlinkClick r:id="rId21"/>
              </a:rPr>
              <a:t>5</a:t>
            </a:r>
            <a:r>
              <a:rPr lang="es-CO" sz="8000" dirty="0"/>
              <a:t>o.– Deber de informar</a:t>
            </a:r>
          </a:p>
          <a:p>
            <a:pPr marL="0" indent="0">
              <a:buNone/>
            </a:pPr>
            <a:r>
              <a:rPr lang="es-CO" sz="8000" dirty="0"/>
              <a:t>  </a:t>
            </a:r>
            <a:endParaRPr lang="es-CO" sz="3600" dirty="0"/>
          </a:p>
          <a:p>
            <a:r>
              <a:rPr lang="es-CO" sz="8000" dirty="0">
                <a:hlinkClick r:id="rId22"/>
              </a:rPr>
              <a:t>Ley 1201 de 2008</a:t>
            </a:r>
            <a:r>
              <a:rPr lang="es-CO" sz="8000" dirty="0"/>
              <a:t> Hallazgo de Bienes   </a:t>
            </a:r>
          </a:p>
          <a:p>
            <a:pPr lvl="8"/>
            <a:endParaRPr lang="es-CO" sz="7000" dirty="0"/>
          </a:p>
          <a:p>
            <a:r>
              <a:rPr lang="es-CO" sz="8000" dirty="0">
                <a:hlinkClick r:id="rId23"/>
              </a:rPr>
              <a:t>Ley 1474 de 2011</a:t>
            </a:r>
            <a:r>
              <a:rPr lang="es-CO" sz="8000" dirty="0"/>
              <a:t> ESTATUTO  ANTICORRUPCIÓN</a:t>
            </a:r>
          </a:p>
          <a:p>
            <a:pPr marL="0" indent="0">
              <a:buNone/>
            </a:pPr>
            <a:r>
              <a:rPr lang="es-CO" sz="3600" dirty="0"/>
              <a:t> </a:t>
            </a:r>
          </a:p>
          <a:p>
            <a:r>
              <a:rPr lang="es-CO" sz="8000" dirty="0">
                <a:hlinkClick r:id="rId24"/>
              </a:rPr>
              <a:t>Ley 1476 de 2011</a:t>
            </a:r>
            <a:r>
              <a:rPr lang="es-CO" sz="8000" dirty="0"/>
              <a:t> Responsabilidad Administrativa de los miembros del Ministerio de Defensa</a:t>
            </a:r>
          </a:p>
          <a:p>
            <a:pPr marL="0" indent="0">
              <a:buNone/>
            </a:pPr>
            <a:r>
              <a:rPr lang="es-CO" sz="8000" dirty="0"/>
              <a:t> </a:t>
            </a:r>
          </a:p>
        </p:txBody>
      </p:sp>
    </p:spTree>
    <p:extLst>
      <p:ext uri="{BB962C8B-B14F-4D97-AF65-F5344CB8AC3E}">
        <p14:creationId xmlns:p14="http://schemas.microsoft.com/office/powerpoint/2010/main" val="19896788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03A1AF-9FCA-3C4D-98A9-93AC63874633}"/>
              </a:ext>
            </a:extLst>
          </p:cNvPr>
          <p:cNvSpPr>
            <a:spLocks noGrp="1"/>
          </p:cNvSpPr>
          <p:nvPr>
            <p:ph type="title"/>
          </p:nvPr>
        </p:nvSpPr>
        <p:spPr>
          <a:xfrm>
            <a:off x="465440" y="222422"/>
            <a:ext cx="11261122" cy="1173893"/>
          </a:xfrm>
          <a:solidFill>
            <a:schemeClr val="accent4">
              <a:lumMod val="20000"/>
              <a:lumOff val="80000"/>
            </a:schemeClr>
          </a:solidFill>
        </p:spPr>
        <p:txBody>
          <a:bodyPr>
            <a:normAutofit fontScale="90000"/>
          </a:bodyPr>
          <a:lstStyle/>
          <a:p>
            <a:r>
              <a:rPr lang="es-CO" sz="3400" dirty="0">
                <a:solidFill>
                  <a:srgbClr val="FFFFFF"/>
                </a:solidFill>
              </a:rPr>
              <a:t>UNIVERSIDAD PONTIFICIA BOLIVARIANA</a:t>
            </a:r>
            <a:br>
              <a:rPr lang="es-CO" sz="3400" dirty="0">
                <a:solidFill>
                  <a:srgbClr val="FFFFFF"/>
                </a:solidFill>
              </a:rPr>
            </a:br>
            <a:br>
              <a:rPr lang="es-CO" sz="3400" dirty="0">
                <a:solidFill>
                  <a:srgbClr val="FFFFFF"/>
                </a:solidFill>
              </a:rPr>
            </a:br>
            <a:r>
              <a:rPr lang="es-CO" sz="2800" dirty="0">
                <a:solidFill>
                  <a:srgbClr val="011893"/>
                </a:solidFill>
                <a:latin typeface="Castellar" panose="020A0402060406010301" pitchFamily="18" charset="77"/>
              </a:rPr>
              <a:t>CursILLo DE </a:t>
            </a:r>
            <a:r>
              <a:rPr lang="es-CO" sz="2800" dirty="0">
                <a:solidFill>
                  <a:srgbClr val="0432FF"/>
                </a:solidFill>
                <a:latin typeface="Castellar" panose="020A0402060406010301" pitchFamily="18" charset="77"/>
              </a:rPr>
              <a:t>Derecho Disciplinario</a:t>
            </a:r>
            <a:br>
              <a:rPr lang="es-CO" sz="3400" dirty="0">
                <a:solidFill>
                  <a:srgbClr val="FFFFFF"/>
                </a:solidFill>
              </a:rPr>
            </a:br>
            <a:br>
              <a:rPr lang="es-CO" sz="3400" dirty="0">
                <a:solidFill>
                  <a:srgbClr val="FFFFFF"/>
                </a:solidFill>
              </a:rPr>
            </a:br>
            <a:endParaRPr lang="es-CO" sz="3400" dirty="0">
              <a:solidFill>
                <a:srgbClr val="FFFFFF"/>
              </a:solidFill>
            </a:endParaRPr>
          </a:p>
        </p:txBody>
      </p:sp>
      <p:sp>
        <p:nvSpPr>
          <p:cNvPr id="7" name="Marcador de contenido 6">
            <a:extLst>
              <a:ext uri="{FF2B5EF4-FFF2-40B4-BE49-F238E27FC236}">
                <a16:creationId xmlns:a16="http://schemas.microsoft.com/office/drawing/2014/main" id="{53AB3F92-BBA7-A64C-B840-5503A3FC90D2}"/>
              </a:ext>
            </a:extLst>
          </p:cNvPr>
          <p:cNvSpPr>
            <a:spLocks noGrp="1"/>
          </p:cNvSpPr>
          <p:nvPr>
            <p:ph idx="1"/>
          </p:nvPr>
        </p:nvSpPr>
        <p:spPr>
          <a:xfrm>
            <a:off x="465439" y="1396314"/>
            <a:ext cx="11261122" cy="5461686"/>
          </a:xfrm>
          <a:solidFill>
            <a:schemeClr val="accent6">
              <a:lumMod val="20000"/>
              <a:lumOff val="80000"/>
            </a:schemeClr>
          </a:solidFill>
        </p:spPr>
        <p:txBody>
          <a:bodyPr>
            <a:normAutofit/>
          </a:bodyPr>
          <a:lstStyle/>
          <a:p>
            <a:pPr algn="ctr"/>
            <a:r>
              <a:rPr lang="es-CO"/>
              <a:t>¿</a:t>
            </a:r>
            <a:r>
              <a:rPr lang="es-CO">
                <a:solidFill>
                  <a:srgbClr val="C00000"/>
                </a:solidFill>
              </a:rPr>
              <a:t>QUÉ ES EL D/DISICPLINARIO</a:t>
            </a:r>
            <a:r>
              <a:rPr lang="es-CO"/>
              <a:t>?</a:t>
            </a:r>
          </a:p>
          <a:p>
            <a:pPr algn="just"/>
            <a:r>
              <a:rPr lang="es-CO" sz="2600"/>
              <a:t>El poder disciplinario tiene como función Ppal ‘enderezar conductas’ = </a:t>
            </a:r>
            <a:r>
              <a:rPr lang="es-CO" sz="2600" i="1">
                <a:highlight>
                  <a:srgbClr val="00FF00"/>
                </a:highlight>
              </a:rPr>
              <a:t>Michel Foucault. </a:t>
            </a:r>
          </a:p>
          <a:p>
            <a:pPr algn="just"/>
            <a:r>
              <a:rPr lang="es-CO" sz="2600"/>
              <a:t>El D/Disc. tiene por objeto regular el comportamiento de los servidores públicos en el ejercicio de sus funciones a través del conjunto de principios y normas que facultan al Estado para ejercer la potestad sancionadora, por inobservancia del ordenamiento superior, la ley, o los reglamentos vigentes; así como por la omisión o extralimitación de las mismas.</a:t>
            </a:r>
          </a:p>
          <a:p>
            <a:pPr marL="0" indent="0">
              <a:buNone/>
            </a:pPr>
            <a:endParaRPr lang="es-CO" sz="2600"/>
          </a:p>
          <a:p>
            <a:pPr algn="just"/>
            <a:r>
              <a:rPr lang="es-CO" sz="2600"/>
              <a:t>=&gt; La ley disciplinaria se orienta a asegurar el cumplimiento de los deberes funcionales que le asisten al servidor público o particular que cumple funciones públicas, cuando ellas interfieran los fines del estado, afecten el servicio público o las funciones del cargo.</a:t>
            </a:r>
          </a:p>
        </p:txBody>
      </p:sp>
    </p:spTree>
    <p:extLst>
      <p:ext uri="{BB962C8B-B14F-4D97-AF65-F5344CB8AC3E}">
        <p14:creationId xmlns:p14="http://schemas.microsoft.com/office/powerpoint/2010/main" val="5311263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444456-C0B9-CC43-AAC4-F63E711C6371}"/>
              </a:ext>
            </a:extLst>
          </p:cNvPr>
          <p:cNvSpPr>
            <a:spLocks noGrp="1"/>
          </p:cNvSpPr>
          <p:nvPr>
            <p:ph type="title"/>
          </p:nvPr>
        </p:nvSpPr>
        <p:spPr>
          <a:xfrm>
            <a:off x="527223" y="203200"/>
            <a:ext cx="11137555" cy="1069546"/>
          </a:xfrm>
          <a:solidFill>
            <a:schemeClr val="accent4">
              <a:lumMod val="20000"/>
              <a:lumOff val="80000"/>
            </a:schemeClr>
          </a:solidFill>
        </p:spPr>
        <p:txBody>
          <a:bodyPr>
            <a:normAutofit/>
          </a:bodyPr>
          <a:lstStyle/>
          <a:p>
            <a:r>
              <a:rPr lang="es-CO" sz="2800" dirty="0">
                <a:solidFill>
                  <a:srgbClr val="011893"/>
                </a:solidFill>
                <a:latin typeface="Castellar" panose="020A0402060406010301" pitchFamily="18" charset="77"/>
              </a:rPr>
              <a:t>CursILLo DE </a:t>
            </a:r>
            <a:r>
              <a:rPr lang="es-CO" sz="2800" dirty="0">
                <a:solidFill>
                  <a:srgbClr val="0432FF"/>
                </a:solidFill>
                <a:latin typeface="Castellar" panose="020A0402060406010301" pitchFamily="18" charset="77"/>
              </a:rPr>
              <a:t>Derecho Disciplinario</a:t>
            </a:r>
            <a:endParaRPr lang="es-CO" sz="2800" dirty="0"/>
          </a:p>
        </p:txBody>
      </p:sp>
      <p:sp>
        <p:nvSpPr>
          <p:cNvPr id="3" name="Marcador de contenido 2">
            <a:extLst>
              <a:ext uri="{FF2B5EF4-FFF2-40B4-BE49-F238E27FC236}">
                <a16:creationId xmlns:a16="http://schemas.microsoft.com/office/drawing/2014/main" id="{9D76E9FC-9852-514D-94CF-ED70D6C2A569}"/>
              </a:ext>
            </a:extLst>
          </p:cNvPr>
          <p:cNvSpPr>
            <a:spLocks noGrp="1"/>
          </p:cNvSpPr>
          <p:nvPr>
            <p:ph idx="1"/>
          </p:nvPr>
        </p:nvSpPr>
        <p:spPr>
          <a:xfrm>
            <a:off x="527223" y="1272746"/>
            <a:ext cx="11137554" cy="5220129"/>
          </a:xfrm>
          <a:solidFill>
            <a:schemeClr val="accent6">
              <a:lumMod val="20000"/>
              <a:lumOff val="80000"/>
            </a:schemeClr>
          </a:solidFill>
        </p:spPr>
        <p:txBody>
          <a:bodyPr>
            <a:normAutofit/>
          </a:bodyPr>
          <a:lstStyle/>
          <a:p>
            <a:pPr algn="ctr"/>
            <a:r>
              <a:rPr lang="es-CO" b="1">
                <a:solidFill>
                  <a:srgbClr val="7030A0"/>
                </a:solidFill>
              </a:rPr>
              <a:t>?</a:t>
            </a:r>
          </a:p>
          <a:p>
            <a:pPr marL="0" indent="0" algn="just">
              <a:buNone/>
            </a:pPr>
            <a:r>
              <a:rPr lang="es-CO"/>
              <a:t> * como herramienta para administrar justicia disicplinaria a través de un proceso cuya finalidad es la prevalencia de la justicia, la efectividad del derecho sustantivo, la búsqueda de la verdad material y el cumplimiento de los derechos y garantías debidos a las personas que en él intervienen.(a.20)</a:t>
            </a:r>
          </a:p>
          <a:p>
            <a:r>
              <a:rPr lang="es-CO"/>
              <a:t>El proceso disciplinario es un método reglado que es dinámico y dialéctico </a:t>
            </a:r>
          </a:p>
          <a:p>
            <a:r>
              <a:rPr lang="es-CO"/>
              <a:t>El proceso disciplinario, evalúa, juzga y define el </a:t>
            </a:r>
            <a:r>
              <a:rPr lang="es-CO" b="1"/>
              <a:t>comportamiento</a:t>
            </a:r>
            <a:r>
              <a:rPr lang="es-CO"/>
              <a:t> de los SS.PP. o particulares en cumplimiento de funciones públicas frente a los deberes.</a:t>
            </a:r>
          </a:p>
          <a:p>
            <a:endParaRPr lang="es-CO"/>
          </a:p>
        </p:txBody>
      </p:sp>
    </p:spTree>
    <p:extLst>
      <p:ext uri="{BB962C8B-B14F-4D97-AF65-F5344CB8AC3E}">
        <p14:creationId xmlns:p14="http://schemas.microsoft.com/office/powerpoint/2010/main" val="37130928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023F112-DA02-9844-9783-A2685B5747A0}"/>
              </a:ext>
            </a:extLst>
          </p:cNvPr>
          <p:cNvSpPr>
            <a:spLocks noGrp="1"/>
          </p:cNvSpPr>
          <p:nvPr>
            <p:ph type="title"/>
          </p:nvPr>
        </p:nvSpPr>
        <p:spPr>
          <a:xfrm>
            <a:off x="345989" y="234779"/>
            <a:ext cx="11504141" cy="1085808"/>
          </a:xfrm>
          <a:solidFill>
            <a:schemeClr val="accent4">
              <a:lumMod val="20000"/>
              <a:lumOff val="80000"/>
            </a:schemeClr>
          </a:solidFill>
        </p:spPr>
        <p:txBody>
          <a:bodyPr>
            <a:normAutofit/>
          </a:bodyPr>
          <a:lstStyle/>
          <a:p>
            <a:r>
              <a:rPr lang="es-CO" sz="2800" dirty="0">
                <a:solidFill>
                  <a:srgbClr val="011893"/>
                </a:solidFill>
                <a:latin typeface="Castellar" panose="020A0402060406010301" pitchFamily="18" charset="77"/>
              </a:rPr>
              <a:t>CursILLo DE </a:t>
            </a:r>
            <a:r>
              <a:rPr lang="es-CO" sz="2800" dirty="0">
                <a:solidFill>
                  <a:srgbClr val="0432FF"/>
                </a:solidFill>
                <a:latin typeface="Castellar" panose="020A0402060406010301" pitchFamily="18" charset="77"/>
              </a:rPr>
              <a:t>Derecho Disciplinario</a:t>
            </a:r>
            <a:endParaRPr lang="es-CO" sz="3000" dirty="0"/>
          </a:p>
        </p:txBody>
      </p:sp>
      <p:sp>
        <p:nvSpPr>
          <p:cNvPr id="5" name="Marcador de texto 4">
            <a:extLst>
              <a:ext uri="{FF2B5EF4-FFF2-40B4-BE49-F238E27FC236}">
                <a16:creationId xmlns:a16="http://schemas.microsoft.com/office/drawing/2014/main" id="{8A38C470-2C0E-C141-9F9C-B9ABC86D05D6}"/>
              </a:ext>
            </a:extLst>
          </p:cNvPr>
          <p:cNvSpPr>
            <a:spLocks noGrp="1"/>
          </p:cNvSpPr>
          <p:nvPr>
            <p:ph type="body" idx="1"/>
          </p:nvPr>
        </p:nvSpPr>
        <p:spPr>
          <a:xfrm>
            <a:off x="639236" y="1320587"/>
            <a:ext cx="10951402" cy="582354"/>
          </a:xfrm>
        </p:spPr>
        <p:txBody>
          <a:bodyPr>
            <a:noAutofit/>
          </a:bodyPr>
          <a:lstStyle/>
          <a:p>
            <a:pPr algn="ctr"/>
            <a:endParaRPr lang="es-CO" sz="2800" dirty="0">
              <a:solidFill>
                <a:srgbClr val="7030A0"/>
              </a:solidFill>
            </a:endParaRPr>
          </a:p>
          <a:p>
            <a:pPr algn="ctr"/>
            <a:endParaRPr lang="es-CO" sz="2800" dirty="0">
              <a:solidFill>
                <a:srgbClr val="7030A0"/>
              </a:solidFill>
            </a:endParaRPr>
          </a:p>
          <a:p>
            <a:pPr algn="ctr"/>
            <a:endParaRPr lang="es-CO" sz="2800" dirty="0">
              <a:solidFill>
                <a:srgbClr val="7030A0"/>
              </a:solidFill>
            </a:endParaRPr>
          </a:p>
          <a:p>
            <a:pPr algn="ctr"/>
            <a:endParaRPr lang="es-CO" sz="2800" dirty="0">
              <a:solidFill>
                <a:srgbClr val="7030A0"/>
              </a:solidFill>
            </a:endParaRPr>
          </a:p>
          <a:p>
            <a:pPr algn="ctr"/>
            <a:endParaRPr lang="es-CO" sz="2800" dirty="0">
              <a:solidFill>
                <a:srgbClr val="7030A0"/>
              </a:solidFill>
            </a:endParaRPr>
          </a:p>
          <a:p>
            <a:endParaRPr lang="es-CO" sz="2800" dirty="0">
              <a:solidFill>
                <a:srgbClr val="7030A0"/>
              </a:solidFill>
            </a:endParaRPr>
          </a:p>
          <a:p>
            <a:endParaRPr lang="es-CO" sz="2800" dirty="0">
              <a:solidFill>
                <a:srgbClr val="7030A0"/>
              </a:solidFill>
            </a:endParaRPr>
          </a:p>
          <a:p>
            <a:pPr algn="ctr"/>
            <a:r>
              <a:rPr lang="es-CO" sz="2800" dirty="0">
                <a:solidFill>
                  <a:srgbClr val="7030A0"/>
                </a:solidFill>
              </a:rPr>
              <a:t>¿</a:t>
            </a:r>
            <a:r>
              <a:rPr lang="es-CO" sz="3200" dirty="0">
                <a:solidFill>
                  <a:srgbClr val="7030A0"/>
                </a:solidFill>
              </a:rPr>
              <a:t>PARA QUÉ SIRVE EL D/DISCIPLINARIO?</a:t>
            </a:r>
          </a:p>
        </p:txBody>
      </p:sp>
      <p:sp>
        <p:nvSpPr>
          <p:cNvPr id="6" name="Marcador de contenido 5">
            <a:extLst>
              <a:ext uri="{FF2B5EF4-FFF2-40B4-BE49-F238E27FC236}">
                <a16:creationId xmlns:a16="http://schemas.microsoft.com/office/drawing/2014/main" id="{AAF5F592-B058-0A48-9CE2-4113AFF1FF2D}"/>
              </a:ext>
            </a:extLst>
          </p:cNvPr>
          <p:cNvSpPr>
            <a:spLocks noGrp="1"/>
          </p:cNvSpPr>
          <p:nvPr>
            <p:ph sz="half" idx="2"/>
          </p:nvPr>
        </p:nvSpPr>
        <p:spPr>
          <a:xfrm>
            <a:off x="639236" y="1902941"/>
            <a:ext cx="5358339" cy="4720280"/>
          </a:xfrm>
          <a:solidFill>
            <a:schemeClr val="accent5">
              <a:lumMod val="20000"/>
              <a:lumOff val="80000"/>
            </a:schemeClr>
          </a:solidFill>
        </p:spPr>
        <p:txBody>
          <a:bodyPr>
            <a:normAutofit/>
          </a:bodyPr>
          <a:lstStyle/>
          <a:p>
            <a:pPr algn="just"/>
            <a:r>
              <a:rPr lang="es-CO" sz="3600"/>
              <a:t>Permite establecer la responsabilidad de quien incurre en hechos constitutivos de faltas disciplinarias; así como es una harramienta para cualificar o hacer más eficiente el servicio público.</a:t>
            </a:r>
          </a:p>
          <a:p>
            <a:endParaRPr lang="es-CO"/>
          </a:p>
        </p:txBody>
      </p:sp>
      <p:sp>
        <p:nvSpPr>
          <p:cNvPr id="7" name="Marcador de texto 6">
            <a:extLst>
              <a:ext uri="{FF2B5EF4-FFF2-40B4-BE49-F238E27FC236}">
                <a16:creationId xmlns:a16="http://schemas.microsoft.com/office/drawing/2014/main" id="{7F6C446B-AB21-D74D-8DEA-8504A4F7D16F}"/>
              </a:ext>
            </a:extLst>
          </p:cNvPr>
          <p:cNvSpPr>
            <a:spLocks noGrp="1"/>
          </p:cNvSpPr>
          <p:nvPr>
            <p:ph type="body" sz="quarter" idx="3"/>
          </p:nvPr>
        </p:nvSpPr>
        <p:spPr>
          <a:xfrm>
            <a:off x="10911016" y="1210962"/>
            <a:ext cx="934994" cy="1051909"/>
          </a:xfrm>
        </p:spPr>
        <p:txBody>
          <a:bodyPr>
            <a:normAutofit/>
          </a:bodyPr>
          <a:lstStyle/>
          <a:p>
            <a:endParaRPr lang="es-CO">
              <a:solidFill>
                <a:srgbClr val="7030A0"/>
              </a:solidFill>
            </a:endParaRPr>
          </a:p>
          <a:p>
            <a:pPr algn="ctr"/>
            <a:endParaRPr lang="es-CO" sz="11200">
              <a:solidFill>
                <a:srgbClr val="7030A0"/>
              </a:solidFill>
            </a:endParaRPr>
          </a:p>
          <a:p>
            <a:pPr algn="ctr"/>
            <a:endParaRPr lang="es-CO" sz="11200">
              <a:solidFill>
                <a:srgbClr val="7030A0"/>
              </a:solidFill>
            </a:endParaRPr>
          </a:p>
          <a:p>
            <a:pPr algn="ctr"/>
            <a:endParaRPr lang="es-CO" sz="11200">
              <a:solidFill>
                <a:srgbClr val="7030A0"/>
              </a:solidFill>
            </a:endParaRPr>
          </a:p>
          <a:p>
            <a:pPr algn="ctr"/>
            <a:endParaRPr lang="es-CO" sz="11200">
              <a:solidFill>
                <a:srgbClr val="7030A0"/>
              </a:solidFill>
            </a:endParaRPr>
          </a:p>
          <a:p>
            <a:pPr algn="ctr"/>
            <a:endParaRPr lang="es-CO" sz="11200">
              <a:solidFill>
                <a:srgbClr val="7030A0"/>
              </a:solidFill>
            </a:endParaRPr>
          </a:p>
          <a:p>
            <a:pPr algn="ctr"/>
            <a:endParaRPr lang="es-CO" sz="11200">
              <a:solidFill>
                <a:srgbClr val="7030A0"/>
              </a:solidFill>
            </a:endParaRPr>
          </a:p>
          <a:p>
            <a:pPr algn="ctr"/>
            <a:endParaRPr lang="es-CO" sz="11200">
              <a:solidFill>
                <a:srgbClr val="7030A0"/>
              </a:solidFill>
            </a:endParaRPr>
          </a:p>
          <a:p>
            <a:pPr algn="ctr"/>
            <a:endParaRPr lang="es-CO" sz="11200">
              <a:solidFill>
                <a:srgbClr val="7030A0"/>
              </a:solidFill>
            </a:endParaRPr>
          </a:p>
          <a:p>
            <a:pPr algn="ctr"/>
            <a:endParaRPr lang="es-CO" sz="11200">
              <a:solidFill>
                <a:srgbClr val="7030A0"/>
              </a:solidFill>
            </a:endParaRPr>
          </a:p>
          <a:p>
            <a:pPr algn="ctr"/>
            <a:endParaRPr lang="es-CO" sz="11200">
              <a:solidFill>
                <a:srgbClr val="7030A0"/>
              </a:solidFill>
            </a:endParaRPr>
          </a:p>
          <a:p>
            <a:pPr algn="ctr"/>
            <a:endParaRPr lang="es-CO" sz="11200">
              <a:solidFill>
                <a:srgbClr val="7030A0"/>
              </a:solidFill>
            </a:endParaRPr>
          </a:p>
          <a:p>
            <a:pPr algn="ctr"/>
            <a:endParaRPr lang="es-CO" sz="11200">
              <a:solidFill>
                <a:srgbClr val="7030A0"/>
              </a:solidFill>
            </a:endParaRPr>
          </a:p>
          <a:p>
            <a:pPr algn="ctr"/>
            <a:endParaRPr lang="es-CO" sz="11200">
              <a:solidFill>
                <a:srgbClr val="7030A0"/>
              </a:solidFill>
            </a:endParaRPr>
          </a:p>
          <a:p>
            <a:endParaRPr lang="es-CO"/>
          </a:p>
        </p:txBody>
      </p:sp>
      <p:sp>
        <p:nvSpPr>
          <p:cNvPr id="8" name="Marcador de contenido 7">
            <a:extLst>
              <a:ext uri="{FF2B5EF4-FFF2-40B4-BE49-F238E27FC236}">
                <a16:creationId xmlns:a16="http://schemas.microsoft.com/office/drawing/2014/main" id="{800CB0A1-746B-6140-B509-8610638ECFE2}"/>
              </a:ext>
            </a:extLst>
          </p:cNvPr>
          <p:cNvSpPr>
            <a:spLocks noGrp="1"/>
          </p:cNvSpPr>
          <p:nvPr>
            <p:ph sz="quarter" idx="4"/>
          </p:nvPr>
        </p:nvSpPr>
        <p:spPr>
          <a:xfrm>
            <a:off x="6172200" y="1902941"/>
            <a:ext cx="5673810" cy="4720280"/>
          </a:xfrm>
          <a:solidFill>
            <a:schemeClr val="accent6">
              <a:lumMod val="20000"/>
              <a:lumOff val="80000"/>
            </a:schemeClr>
          </a:solidFill>
        </p:spPr>
        <p:txBody>
          <a:bodyPr>
            <a:normAutofit/>
          </a:bodyPr>
          <a:lstStyle/>
          <a:p>
            <a:pPr algn="just"/>
            <a:r>
              <a:rPr lang="es-CO" sz="3200"/>
              <a:t>El proceso disciplinario es un método que está reglado y que  es dinámico y dialéctico</a:t>
            </a:r>
          </a:p>
          <a:p>
            <a:pPr algn="just"/>
            <a:r>
              <a:rPr lang="es-CO" sz="3600"/>
              <a:t> </a:t>
            </a:r>
          </a:p>
          <a:p>
            <a:pPr marL="0" indent="0">
              <a:buNone/>
            </a:pPr>
            <a:endParaRPr lang="es-CO"/>
          </a:p>
        </p:txBody>
      </p:sp>
      <p:pic>
        <p:nvPicPr>
          <p:cNvPr id="12" name="Imagen 11">
            <a:extLst>
              <a:ext uri="{FF2B5EF4-FFF2-40B4-BE49-F238E27FC236}">
                <a16:creationId xmlns:a16="http://schemas.microsoft.com/office/drawing/2014/main" id="{B843833E-1E80-594F-B900-5AD4CF0FD4B8}"/>
              </a:ext>
            </a:extLst>
          </p:cNvPr>
          <p:cNvPicPr>
            <a:picLocks noChangeAspect="1"/>
          </p:cNvPicPr>
          <p:nvPr/>
        </p:nvPicPr>
        <p:blipFill>
          <a:blip r:embed="rId2"/>
          <a:stretch>
            <a:fillRect/>
          </a:stretch>
        </p:blipFill>
        <p:spPr>
          <a:xfrm>
            <a:off x="7018637" y="3286897"/>
            <a:ext cx="3682313" cy="3336324"/>
          </a:xfrm>
          <a:prstGeom prst="rect">
            <a:avLst/>
          </a:prstGeom>
        </p:spPr>
      </p:pic>
    </p:spTree>
    <p:extLst>
      <p:ext uri="{BB962C8B-B14F-4D97-AF65-F5344CB8AC3E}">
        <p14:creationId xmlns:p14="http://schemas.microsoft.com/office/powerpoint/2010/main" val="29200763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8E01DA-A010-5A46-A816-85E53A5183AB}"/>
              </a:ext>
            </a:extLst>
          </p:cNvPr>
          <p:cNvSpPr>
            <a:spLocks noGrp="1"/>
          </p:cNvSpPr>
          <p:nvPr>
            <p:ph type="title"/>
          </p:nvPr>
        </p:nvSpPr>
        <p:spPr>
          <a:xfrm>
            <a:off x="333632" y="234778"/>
            <a:ext cx="11677136" cy="954260"/>
          </a:xfrm>
        </p:spPr>
        <p:txBody>
          <a:bodyPr>
            <a:normAutofit fontScale="90000"/>
          </a:bodyPr>
          <a:lstStyle/>
          <a:p>
            <a:pPr algn="ctr"/>
            <a:br>
              <a:rPr lang="es-CO" sz="3200" dirty="0">
                <a:solidFill>
                  <a:srgbClr val="011893"/>
                </a:solidFill>
                <a:latin typeface="Castellar" panose="020A0402060406010301" pitchFamily="18" charset="77"/>
              </a:rPr>
            </a:br>
            <a:br>
              <a:rPr lang="es-CO" sz="3200" dirty="0">
                <a:solidFill>
                  <a:srgbClr val="011893"/>
                </a:solidFill>
                <a:latin typeface="Castellar" panose="020A0402060406010301" pitchFamily="18" charset="77"/>
              </a:rPr>
            </a:br>
            <a:r>
              <a:rPr lang="es-CO" sz="3200" dirty="0">
                <a:solidFill>
                  <a:srgbClr val="011893"/>
                </a:solidFill>
                <a:latin typeface="Castellar" panose="020A0402060406010301" pitchFamily="18" charset="77"/>
              </a:rPr>
              <a:t>CursILLo DE </a:t>
            </a:r>
            <a:r>
              <a:rPr lang="es-CO" sz="3200" dirty="0">
                <a:solidFill>
                  <a:srgbClr val="0432FF"/>
                </a:solidFill>
                <a:latin typeface="Castellar" panose="020A0402060406010301" pitchFamily="18" charset="77"/>
              </a:rPr>
              <a:t>Derecho Disciplinario</a:t>
            </a:r>
            <a:br>
              <a:rPr lang="es-CO" sz="3200" dirty="0">
                <a:solidFill>
                  <a:srgbClr val="0432FF"/>
                </a:solidFill>
                <a:latin typeface="Castellar" panose="020A0402060406010301" pitchFamily="18" charset="77"/>
              </a:rPr>
            </a:br>
            <a:br>
              <a:rPr lang="es-CO" sz="3200" dirty="0">
                <a:solidFill>
                  <a:srgbClr val="002060"/>
                </a:solidFill>
                <a:latin typeface="Castellar" panose="020A0402060406010301" pitchFamily="18" charset="77"/>
              </a:rPr>
            </a:br>
            <a:endParaRPr lang="es-CO" sz="3200" dirty="0"/>
          </a:p>
        </p:txBody>
      </p:sp>
      <p:sp>
        <p:nvSpPr>
          <p:cNvPr id="3" name="Marcador de texto 2">
            <a:extLst>
              <a:ext uri="{FF2B5EF4-FFF2-40B4-BE49-F238E27FC236}">
                <a16:creationId xmlns:a16="http://schemas.microsoft.com/office/drawing/2014/main" id="{5899AEF3-8FD8-8449-B3B7-DDE65B624FE4}"/>
              </a:ext>
            </a:extLst>
          </p:cNvPr>
          <p:cNvSpPr>
            <a:spLocks noGrp="1"/>
          </p:cNvSpPr>
          <p:nvPr>
            <p:ph type="body" idx="1"/>
          </p:nvPr>
        </p:nvSpPr>
        <p:spPr>
          <a:xfrm>
            <a:off x="639236" y="1205257"/>
            <a:ext cx="9777854" cy="855404"/>
          </a:xfrm>
        </p:spPr>
        <p:txBody>
          <a:bodyPr>
            <a:normAutofit fontScale="25000" lnSpcReduction="20000"/>
          </a:bodyPr>
          <a:lstStyle/>
          <a:p>
            <a:pPr algn="ctr"/>
            <a:endParaRPr lang="es-CO" sz="9600" dirty="0">
              <a:solidFill>
                <a:srgbClr val="7030A0"/>
              </a:solidFill>
            </a:endParaRPr>
          </a:p>
          <a:p>
            <a:pPr algn="ctr"/>
            <a:endParaRPr lang="es-CO" sz="9600" dirty="0">
              <a:solidFill>
                <a:srgbClr val="7030A0"/>
              </a:solidFill>
            </a:endParaRPr>
          </a:p>
          <a:p>
            <a:pPr algn="ctr"/>
            <a:endParaRPr lang="es-CO" sz="12000" dirty="0">
              <a:solidFill>
                <a:srgbClr val="7030A0"/>
              </a:solidFill>
            </a:endParaRPr>
          </a:p>
          <a:p>
            <a:pPr algn="ctr"/>
            <a:endParaRPr lang="es-CO" sz="12000" dirty="0">
              <a:solidFill>
                <a:srgbClr val="7030A0"/>
              </a:solidFill>
            </a:endParaRPr>
          </a:p>
          <a:p>
            <a:pPr algn="ctr"/>
            <a:endParaRPr lang="es-CO" sz="12000" dirty="0">
              <a:solidFill>
                <a:srgbClr val="7030A0"/>
              </a:solidFill>
            </a:endParaRPr>
          </a:p>
          <a:p>
            <a:endParaRPr lang="es-CO" sz="12000" dirty="0">
              <a:solidFill>
                <a:srgbClr val="7030A0"/>
              </a:solidFill>
            </a:endParaRPr>
          </a:p>
          <a:p>
            <a:endParaRPr lang="es-CO" sz="12000" dirty="0">
              <a:solidFill>
                <a:srgbClr val="7030A0"/>
              </a:solidFill>
            </a:endParaRPr>
          </a:p>
          <a:p>
            <a:pPr algn="ctr"/>
            <a:endParaRPr lang="es-CO" sz="12000" dirty="0">
              <a:solidFill>
                <a:srgbClr val="7030A0"/>
              </a:solidFill>
            </a:endParaRPr>
          </a:p>
          <a:p>
            <a:pPr algn="ctr"/>
            <a:r>
              <a:rPr lang="es-CO" sz="12000" dirty="0">
                <a:solidFill>
                  <a:srgbClr val="7030A0"/>
                </a:solidFill>
              </a:rPr>
              <a:t>¿PARA QUÉ SE EMPLEA EL PROCESO DISICPLNARIO?</a:t>
            </a:r>
          </a:p>
          <a:p>
            <a:endParaRPr lang="es-CO" dirty="0"/>
          </a:p>
        </p:txBody>
      </p:sp>
      <p:sp>
        <p:nvSpPr>
          <p:cNvPr id="4" name="Marcador de contenido 3">
            <a:extLst>
              <a:ext uri="{FF2B5EF4-FFF2-40B4-BE49-F238E27FC236}">
                <a16:creationId xmlns:a16="http://schemas.microsoft.com/office/drawing/2014/main" id="{7E567022-C929-3A4F-A160-2A47D152A1F5}"/>
              </a:ext>
            </a:extLst>
          </p:cNvPr>
          <p:cNvSpPr>
            <a:spLocks noGrp="1"/>
          </p:cNvSpPr>
          <p:nvPr>
            <p:ph sz="half" idx="2"/>
          </p:nvPr>
        </p:nvSpPr>
        <p:spPr>
          <a:xfrm>
            <a:off x="333632" y="2076880"/>
            <a:ext cx="5663943" cy="4530123"/>
          </a:xfrm>
          <a:solidFill>
            <a:schemeClr val="accent5">
              <a:lumMod val="20000"/>
              <a:lumOff val="80000"/>
            </a:schemeClr>
          </a:solidFill>
        </p:spPr>
        <p:txBody>
          <a:bodyPr>
            <a:normAutofit fontScale="92500"/>
          </a:bodyPr>
          <a:lstStyle/>
          <a:p>
            <a:pPr algn="ctr"/>
            <a:r>
              <a:rPr lang="es-CO" b="1"/>
              <a:t>Como herramienta o instrumento</a:t>
            </a:r>
            <a:endParaRPr lang="es-CO" sz="3200" b="1"/>
          </a:p>
          <a:p>
            <a:pPr marL="0" indent="0" algn="ctr">
              <a:buNone/>
            </a:pPr>
            <a:r>
              <a:rPr lang="es-CO" sz="3200"/>
              <a:t>Xa administrar justicia mediante un proceso cuya finalidad es:                                       - la </a:t>
            </a:r>
            <a:r>
              <a:rPr lang="es-CO" sz="3200">
                <a:solidFill>
                  <a:srgbClr val="C00000"/>
                </a:solidFill>
              </a:rPr>
              <a:t>prevalencia</a:t>
            </a:r>
            <a:r>
              <a:rPr lang="es-CO" sz="3200"/>
              <a:t> de la justicia,         - la </a:t>
            </a:r>
            <a:r>
              <a:rPr lang="es-CO" sz="3200">
                <a:solidFill>
                  <a:srgbClr val="C00000"/>
                </a:solidFill>
              </a:rPr>
              <a:t>efectividad </a:t>
            </a:r>
            <a:r>
              <a:rPr lang="es-CO" sz="3200"/>
              <a:t>del derecho Sust/                                        - la </a:t>
            </a:r>
            <a:r>
              <a:rPr lang="es-CO" sz="3200">
                <a:solidFill>
                  <a:srgbClr val="C00000"/>
                </a:solidFill>
              </a:rPr>
              <a:t>búsqueda de la verdad       </a:t>
            </a:r>
            <a:r>
              <a:rPr lang="es-CO" sz="3200"/>
              <a:t>materal – </a:t>
            </a:r>
          </a:p>
          <a:p>
            <a:pPr marL="0" indent="0" algn="ctr">
              <a:buNone/>
            </a:pPr>
            <a:r>
              <a:rPr lang="es-CO" sz="3200"/>
              <a:t>el </a:t>
            </a:r>
            <a:r>
              <a:rPr lang="es-CO" sz="3200">
                <a:solidFill>
                  <a:srgbClr val="C00000"/>
                </a:solidFill>
              </a:rPr>
              <a:t>cumplimiento de los derechos </a:t>
            </a:r>
            <a:r>
              <a:rPr lang="es-CO" sz="3200"/>
              <a:t>y garantías debidos a las personas que en él intervienen.(a.20)</a:t>
            </a:r>
          </a:p>
          <a:p>
            <a:endParaRPr lang="es-CO"/>
          </a:p>
        </p:txBody>
      </p:sp>
      <p:sp>
        <p:nvSpPr>
          <p:cNvPr id="5" name="Marcador de texto 4">
            <a:extLst>
              <a:ext uri="{FF2B5EF4-FFF2-40B4-BE49-F238E27FC236}">
                <a16:creationId xmlns:a16="http://schemas.microsoft.com/office/drawing/2014/main" id="{2CBD8E9F-D701-844F-B769-B4BEFF2F5B58}"/>
              </a:ext>
            </a:extLst>
          </p:cNvPr>
          <p:cNvSpPr>
            <a:spLocks noGrp="1"/>
          </p:cNvSpPr>
          <p:nvPr>
            <p:ph type="body" sz="quarter" idx="3"/>
          </p:nvPr>
        </p:nvSpPr>
        <p:spPr>
          <a:xfrm>
            <a:off x="10417090" y="1205258"/>
            <a:ext cx="1593677" cy="855404"/>
          </a:xfrm>
        </p:spPr>
        <p:txBody>
          <a:bodyPr>
            <a:normAutofit fontScale="25000" lnSpcReduction="20000"/>
          </a:bodyPr>
          <a:lstStyle/>
          <a:p>
            <a:endParaRPr lang="es-CO"/>
          </a:p>
        </p:txBody>
      </p:sp>
      <p:pic>
        <p:nvPicPr>
          <p:cNvPr id="9" name="Marcador de contenido 8">
            <a:extLst>
              <a:ext uri="{FF2B5EF4-FFF2-40B4-BE49-F238E27FC236}">
                <a16:creationId xmlns:a16="http://schemas.microsoft.com/office/drawing/2014/main" id="{3D5CF80B-A0EE-934A-8F33-259097723ABD}"/>
              </a:ext>
            </a:extLst>
          </p:cNvPr>
          <p:cNvPicPr>
            <a:picLocks noGrp="1" noChangeAspect="1"/>
          </p:cNvPicPr>
          <p:nvPr>
            <p:ph sz="quarter" idx="4"/>
          </p:nvPr>
        </p:nvPicPr>
        <p:blipFill>
          <a:blip r:embed="rId2"/>
          <a:stretch>
            <a:fillRect/>
          </a:stretch>
        </p:blipFill>
        <p:spPr>
          <a:xfrm>
            <a:off x="6194427" y="2076880"/>
            <a:ext cx="2924859" cy="2120643"/>
          </a:xfrm>
          <a:prstGeom prst="rect">
            <a:avLst/>
          </a:prstGeom>
        </p:spPr>
      </p:pic>
      <p:pic>
        <p:nvPicPr>
          <p:cNvPr id="11" name="Imagen 10">
            <a:extLst>
              <a:ext uri="{FF2B5EF4-FFF2-40B4-BE49-F238E27FC236}">
                <a16:creationId xmlns:a16="http://schemas.microsoft.com/office/drawing/2014/main" id="{39BF95D3-51AF-6C45-BBCA-FEDB5A7A4257}"/>
              </a:ext>
            </a:extLst>
          </p:cNvPr>
          <p:cNvPicPr>
            <a:picLocks noChangeAspect="1"/>
          </p:cNvPicPr>
          <p:nvPr/>
        </p:nvPicPr>
        <p:blipFill>
          <a:blip r:embed="rId3"/>
          <a:stretch>
            <a:fillRect/>
          </a:stretch>
        </p:blipFill>
        <p:spPr>
          <a:xfrm>
            <a:off x="9119286" y="2076881"/>
            <a:ext cx="2891481" cy="2120642"/>
          </a:xfrm>
          <a:prstGeom prst="rect">
            <a:avLst/>
          </a:prstGeom>
        </p:spPr>
      </p:pic>
      <p:pic>
        <p:nvPicPr>
          <p:cNvPr id="12" name="Imagen 11">
            <a:extLst>
              <a:ext uri="{FF2B5EF4-FFF2-40B4-BE49-F238E27FC236}">
                <a16:creationId xmlns:a16="http://schemas.microsoft.com/office/drawing/2014/main" id="{6380D825-E8DF-6E46-81B4-38B1ADF5A9A7}"/>
              </a:ext>
            </a:extLst>
          </p:cNvPr>
          <p:cNvPicPr>
            <a:picLocks noChangeAspect="1"/>
          </p:cNvPicPr>
          <p:nvPr/>
        </p:nvPicPr>
        <p:blipFill>
          <a:blip r:embed="rId4"/>
          <a:stretch>
            <a:fillRect/>
          </a:stretch>
        </p:blipFill>
        <p:spPr>
          <a:xfrm>
            <a:off x="6194427" y="4197522"/>
            <a:ext cx="5816340" cy="2425700"/>
          </a:xfrm>
          <a:prstGeom prst="rect">
            <a:avLst/>
          </a:prstGeom>
        </p:spPr>
      </p:pic>
    </p:spTree>
    <p:extLst>
      <p:ext uri="{BB962C8B-B14F-4D97-AF65-F5344CB8AC3E}">
        <p14:creationId xmlns:p14="http://schemas.microsoft.com/office/powerpoint/2010/main" val="21732993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C2F07D-10F8-A24B-8E1D-2679C948AA52}"/>
              </a:ext>
            </a:extLst>
          </p:cNvPr>
          <p:cNvSpPr>
            <a:spLocks noGrp="1"/>
          </p:cNvSpPr>
          <p:nvPr>
            <p:ph type="title"/>
          </p:nvPr>
        </p:nvSpPr>
        <p:spPr>
          <a:xfrm>
            <a:off x="487680" y="203200"/>
            <a:ext cx="11265408" cy="1069546"/>
          </a:xfrm>
        </p:spPr>
        <p:txBody>
          <a:bodyPr>
            <a:normAutofit/>
          </a:bodyPr>
          <a:lstStyle/>
          <a:p>
            <a:pPr algn="ctr"/>
            <a:r>
              <a:rPr lang="es-CO" sz="2800" dirty="0">
                <a:solidFill>
                  <a:srgbClr val="011893"/>
                </a:solidFill>
                <a:latin typeface="Castellar" panose="020A0402060406010301" pitchFamily="18" charset="77"/>
              </a:rPr>
              <a:t>CursILLo DE </a:t>
            </a:r>
            <a:r>
              <a:rPr lang="es-CO" sz="2800" dirty="0">
                <a:solidFill>
                  <a:srgbClr val="0432FF"/>
                </a:solidFill>
                <a:latin typeface="Castellar" panose="020A0402060406010301" pitchFamily="18" charset="77"/>
              </a:rPr>
              <a:t>Derecho Disciplinario</a:t>
            </a:r>
            <a:endParaRPr lang="es-CO" sz="2800" dirty="0"/>
          </a:p>
        </p:txBody>
      </p:sp>
      <p:sp>
        <p:nvSpPr>
          <p:cNvPr id="3" name="Marcador de contenido 2">
            <a:extLst>
              <a:ext uri="{FF2B5EF4-FFF2-40B4-BE49-F238E27FC236}">
                <a16:creationId xmlns:a16="http://schemas.microsoft.com/office/drawing/2014/main" id="{F107C8F2-B96D-5241-B791-A4BCBE2FE745}"/>
              </a:ext>
            </a:extLst>
          </p:cNvPr>
          <p:cNvSpPr>
            <a:spLocks noGrp="1"/>
          </p:cNvSpPr>
          <p:nvPr>
            <p:ph idx="1"/>
          </p:nvPr>
        </p:nvSpPr>
        <p:spPr>
          <a:xfrm>
            <a:off x="487680" y="1272746"/>
            <a:ext cx="11265408" cy="5179812"/>
          </a:xfrm>
          <a:solidFill>
            <a:schemeClr val="tx2">
              <a:lumMod val="20000"/>
              <a:lumOff val="80000"/>
            </a:schemeClr>
          </a:solidFill>
        </p:spPr>
        <p:txBody>
          <a:bodyPr>
            <a:normAutofit lnSpcReduction="10000"/>
          </a:bodyPr>
          <a:lstStyle/>
          <a:p>
            <a:pPr marL="0" indent="0" algn="ctr">
              <a:buNone/>
            </a:pPr>
            <a:r>
              <a:rPr lang="es-CO" b="1">
                <a:solidFill>
                  <a:srgbClr val="7030A0"/>
                </a:solidFill>
              </a:rPr>
              <a:t>Visión de la Jurisprudencia</a:t>
            </a:r>
          </a:p>
          <a:p>
            <a:pPr marL="0" indent="0" algn="just">
              <a:buNone/>
            </a:pPr>
            <a:r>
              <a:rPr lang="es-CO"/>
              <a:t>(...) </a:t>
            </a:r>
            <a:r>
              <a:rPr lang="es-CO" sz="3200" b="1" i="1"/>
              <a:t>El ejercicio de la potestad disciplinaria es una de las más improtantes manifestaciones del ius punendi estatal, </a:t>
            </a:r>
            <a:r>
              <a:rPr lang="es-CO" sz="3200" i="1"/>
              <a:t>la cual tiene como </a:t>
            </a:r>
            <a:r>
              <a:rPr lang="es-CO" sz="3200" i="1">
                <a:highlight>
                  <a:srgbClr val="00FF00"/>
                </a:highlight>
              </a:rPr>
              <a:t>objetivo</a:t>
            </a:r>
            <a:r>
              <a:rPr lang="es-CO" sz="3200" i="1"/>
              <a:t> fundamental </a:t>
            </a:r>
            <a:r>
              <a:rPr lang="es-CO" sz="3200" i="1">
                <a:highlight>
                  <a:srgbClr val="00FFFF"/>
                </a:highlight>
              </a:rPr>
              <a:t>prevenir</a:t>
            </a:r>
            <a:r>
              <a:rPr lang="es-CO" sz="3200" i="1"/>
              <a:t> y </a:t>
            </a:r>
            <a:r>
              <a:rPr lang="es-CO" sz="3200" i="1">
                <a:highlight>
                  <a:srgbClr val="00FFFF"/>
                </a:highlight>
              </a:rPr>
              <a:t>sancionar</a:t>
            </a:r>
            <a:r>
              <a:rPr lang="es-CO" sz="3200" i="1"/>
              <a:t> aquellas conductas que atentan contra el estricto cumplimiento de los </a:t>
            </a:r>
            <a:r>
              <a:rPr lang="es-CO" sz="3200" i="1">
                <a:highlight>
                  <a:srgbClr val="FFFF00"/>
                </a:highlight>
              </a:rPr>
              <a:t>deberes</a:t>
            </a:r>
            <a:r>
              <a:rPr lang="es-CO" sz="3200" i="1"/>
              <a:t> que se imponen a los sevidores públicos u obstaculicen el adecuado funcionamiento de la administración pública, es decir, la potestad disciplinaria corrige a quienes en el desempeño de la función pública </a:t>
            </a:r>
            <a:r>
              <a:rPr lang="es-CO" sz="3200" i="1">
                <a:solidFill>
                  <a:srgbClr val="7030A0"/>
                </a:solidFill>
              </a:rPr>
              <a:t>contraríen los principios </a:t>
            </a:r>
            <a:r>
              <a:rPr lang="es-CO" sz="3200" i="1"/>
              <a:t>de eficiencia, moralidad, economía, transparencia, ente otros,que necesariamente orienta la actividad estatal.</a:t>
            </a:r>
          </a:p>
          <a:p>
            <a:pPr marL="0" indent="0" algn="just">
              <a:buNone/>
            </a:pPr>
            <a:r>
              <a:rPr lang="es-CO" sz="1800" i="1"/>
              <a:t>C. de E., Sala de lo C.A., Sección 2ª, Subsección ‘A’ Sentencia de 20.01.11 H.M. Gustavo Gómez Aranguren. Exp. (2274-08)</a:t>
            </a:r>
          </a:p>
        </p:txBody>
      </p:sp>
    </p:spTree>
    <p:extLst>
      <p:ext uri="{BB962C8B-B14F-4D97-AF65-F5344CB8AC3E}">
        <p14:creationId xmlns:p14="http://schemas.microsoft.com/office/powerpoint/2010/main" val="31835747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A6660B-33B4-D346-B92E-B2A3B93A43CF}"/>
              </a:ext>
            </a:extLst>
          </p:cNvPr>
          <p:cNvSpPr>
            <a:spLocks noGrp="1"/>
          </p:cNvSpPr>
          <p:nvPr>
            <p:ph type="title"/>
          </p:nvPr>
        </p:nvSpPr>
        <p:spPr>
          <a:xfrm>
            <a:off x="4191002" y="203200"/>
            <a:ext cx="5914910" cy="1421454"/>
          </a:xfrm>
          <a:solidFill>
            <a:schemeClr val="accent4">
              <a:lumMod val="20000"/>
              <a:lumOff val="80000"/>
            </a:schemeClr>
          </a:solidFill>
        </p:spPr>
        <p:txBody>
          <a:bodyPr>
            <a:normAutofit/>
          </a:bodyPr>
          <a:lstStyle/>
          <a:p>
            <a:r>
              <a:rPr lang="es-CO" sz="3200" dirty="0">
                <a:solidFill>
                  <a:srgbClr val="011893"/>
                </a:solidFill>
                <a:latin typeface="Castellar" panose="020A0402060406010301" pitchFamily="18" charset="77"/>
              </a:rPr>
              <a:t>CursILLo DE </a:t>
            </a:r>
            <a:r>
              <a:rPr lang="es-CO" sz="3200" dirty="0">
                <a:solidFill>
                  <a:srgbClr val="0432FF"/>
                </a:solidFill>
                <a:latin typeface="Castellar" panose="020A0402060406010301" pitchFamily="18" charset="77"/>
              </a:rPr>
              <a:t>Derecho Disciplinario</a:t>
            </a:r>
            <a:endParaRPr lang="es-CO" sz="3200" dirty="0">
              <a:solidFill>
                <a:srgbClr val="000000"/>
              </a:solidFill>
            </a:endParaRPr>
          </a:p>
        </p:txBody>
      </p:sp>
      <p:pic>
        <p:nvPicPr>
          <p:cNvPr id="7" name="Imagen 6">
            <a:extLst>
              <a:ext uri="{FF2B5EF4-FFF2-40B4-BE49-F238E27FC236}">
                <a16:creationId xmlns:a16="http://schemas.microsoft.com/office/drawing/2014/main" id="{80174604-9575-A643-9ACE-7EB2085DECD6}"/>
              </a:ext>
            </a:extLst>
          </p:cNvPr>
          <p:cNvPicPr>
            <a:picLocks noChangeAspect="1"/>
          </p:cNvPicPr>
          <p:nvPr/>
        </p:nvPicPr>
        <p:blipFill rotWithShape="1">
          <a:blip r:embed="rId2">
            <a:alphaModFix/>
          </a:blip>
          <a:srcRect l="13945" r="9455" b="-1"/>
          <a:stretch/>
        </p:blipFill>
        <p:spPr>
          <a:xfrm>
            <a:off x="21" y="907231"/>
            <a:ext cx="4190980"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Marcador de contenido 2">
            <a:extLst>
              <a:ext uri="{FF2B5EF4-FFF2-40B4-BE49-F238E27FC236}">
                <a16:creationId xmlns:a16="http://schemas.microsoft.com/office/drawing/2014/main" id="{73D66EF3-231C-5648-9848-0E26A52FABA3}"/>
              </a:ext>
            </a:extLst>
          </p:cNvPr>
          <p:cNvSpPr>
            <a:spLocks noGrp="1"/>
          </p:cNvSpPr>
          <p:nvPr>
            <p:ph idx="1"/>
          </p:nvPr>
        </p:nvSpPr>
        <p:spPr>
          <a:xfrm>
            <a:off x="5143501" y="1624654"/>
            <a:ext cx="6877050" cy="5233346"/>
          </a:xfrm>
          <a:solidFill>
            <a:schemeClr val="accent5">
              <a:lumMod val="20000"/>
              <a:lumOff val="80000"/>
            </a:schemeClr>
          </a:solidFill>
        </p:spPr>
        <p:txBody>
          <a:bodyPr anchor="ctr">
            <a:normAutofit/>
          </a:bodyPr>
          <a:lstStyle/>
          <a:p>
            <a:pPr marL="0" indent="0">
              <a:buNone/>
            </a:pPr>
            <a:r>
              <a:rPr lang="es-CO" sz="3200" dirty="0">
                <a:solidFill>
                  <a:srgbClr val="000000"/>
                </a:solidFill>
              </a:rPr>
              <a:t>FUNDAMENTOS CONSTITUCIONALES</a:t>
            </a:r>
          </a:p>
          <a:p>
            <a:r>
              <a:rPr lang="es-CO" sz="3200" dirty="0">
                <a:solidFill>
                  <a:srgbClr val="000000"/>
                </a:solidFill>
              </a:rPr>
              <a:t>El derecho disciplinario hunde sus raices en los siguientes artículos de la ley superior:</a:t>
            </a:r>
          </a:p>
          <a:p>
            <a:r>
              <a:rPr lang="es-CO" sz="3200" dirty="0">
                <a:solidFill>
                  <a:srgbClr val="000000"/>
                </a:solidFill>
              </a:rPr>
              <a:t>1º,  2º  4º; 6º; 13; 23; 25; 29; 31;33; 40; 90; 121; 122; 123; 124; 125, 126; 127; 128; 129 y  209</a:t>
            </a:r>
          </a:p>
          <a:p>
            <a:r>
              <a:rPr lang="es-CO" sz="2000" dirty="0">
                <a:solidFill>
                  <a:srgbClr val="000000"/>
                </a:solidFill>
              </a:rPr>
              <a:t> </a:t>
            </a:r>
          </a:p>
        </p:txBody>
      </p:sp>
    </p:spTree>
    <p:extLst>
      <p:ext uri="{BB962C8B-B14F-4D97-AF65-F5344CB8AC3E}">
        <p14:creationId xmlns:p14="http://schemas.microsoft.com/office/powerpoint/2010/main" val="7011390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4F4051-206E-304A-AC16-F1238602B0B8}"/>
              </a:ext>
            </a:extLst>
          </p:cNvPr>
          <p:cNvSpPr>
            <a:spLocks noGrp="1"/>
          </p:cNvSpPr>
          <p:nvPr>
            <p:ph type="title"/>
          </p:nvPr>
        </p:nvSpPr>
        <p:spPr>
          <a:xfrm>
            <a:off x="487680" y="183705"/>
            <a:ext cx="11216640" cy="974536"/>
          </a:xfrm>
          <a:solidFill>
            <a:schemeClr val="accent4">
              <a:lumMod val="20000"/>
              <a:lumOff val="80000"/>
            </a:schemeClr>
          </a:solidFill>
        </p:spPr>
        <p:txBody>
          <a:bodyPr>
            <a:normAutofit/>
          </a:bodyPr>
          <a:lstStyle/>
          <a:p>
            <a:pPr algn="ctr"/>
            <a:r>
              <a:rPr lang="es-CO" sz="2800" dirty="0">
                <a:solidFill>
                  <a:srgbClr val="011893"/>
                </a:solidFill>
                <a:latin typeface="Castellar" panose="020A0402060406010301" pitchFamily="18" charset="77"/>
              </a:rPr>
              <a:t>CursILLo DE </a:t>
            </a:r>
            <a:r>
              <a:rPr lang="es-CO" sz="2800" dirty="0">
                <a:solidFill>
                  <a:srgbClr val="0432FF"/>
                </a:solidFill>
                <a:latin typeface="Castellar" panose="020A0402060406010301" pitchFamily="18" charset="77"/>
              </a:rPr>
              <a:t>Derecho Disciplinario</a:t>
            </a:r>
            <a:endParaRPr lang="es-CO" sz="2800" dirty="0"/>
          </a:p>
        </p:txBody>
      </p:sp>
      <p:sp>
        <p:nvSpPr>
          <p:cNvPr id="3" name="Marcador de contenido 2">
            <a:extLst>
              <a:ext uri="{FF2B5EF4-FFF2-40B4-BE49-F238E27FC236}">
                <a16:creationId xmlns:a16="http://schemas.microsoft.com/office/drawing/2014/main" id="{D3AE4154-D5E5-2B46-9829-29AB7F027C57}"/>
              </a:ext>
            </a:extLst>
          </p:cNvPr>
          <p:cNvSpPr>
            <a:spLocks noGrp="1"/>
          </p:cNvSpPr>
          <p:nvPr>
            <p:ph idx="1"/>
          </p:nvPr>
        </p:nvSpPr>
        <p:spPr>
          <a:xfrm>
            <a:off x="414528" y="1158240"/>
            <a:ext cx="11289792" cy="5230368"/>
          </a:xfrm>
          <a:solidFill>
            <a:schemeClr val="accent3">
              <a:lumMod val="20000"/>
              <a:lumOff val="80000"/>
            </a:schemeClr>
          </a:solidFill>
        </p:spPr>
        <p:txBody>
          <a:bodyPr>
            <a:normAutofit/>
          </a:bodyPr>
          <a:lstStyle/>
          <a:p>
            <a:pPr algn="ctr"/>
            <a:r>
              <a:rPr lang="es-CO">
                <a:solidFill>
                  <a:srgbClr val="C00000"/>
                </a:solidFill>
                <a:latin typeface="Century Schoolbook" panose="02040604050505020304" pitchFamily="18" charset="0"/>
              </a:rPr>
              <a:t>DOGMÁTICA DISCIPLINARIA</a:t>
            </a:r>
          </a:p>
          <a:p>
            <a:pPr algn="just"/>
            <a:r>
              <a:rPr lang="es-CO">
                <a:latin typeface="Century Schoolbook" panose="02040604050505020304" pitchFamily="18" charset="0"/>
              </a:rPr>
              <a:t>Conjunto de teorías elaboradas por la doctrina y complementadas por la jurisprudencia, cuyos destinatarios son los operadores jurídicos.</a:t>
            </a:r>
          </a:p>
          <a:p>
            <a:pPr algn="just"/>
            <a:r>
              <a:rPr lang="es-CO">
                <a:latin typeface="Century Schoolbook" panose="02040604050505020304" pitchFamily="18" charset="0"/>
              </a:rPr>
              <a:t>El método dogmático aparece como un </a:t>
            </a:r>
            <a:r>
              <a:rPr lang="es-CO" b="1">
                <a:latin typeface="Century Schoolbook" panose="02040604050505020304" pitchFamily="18" charset="0"/>
              </a:rPr>
              <a:t>nuevo paradigna </a:t>
            </a:r>
            <a:r>
              <a:rPr lang="es-CO">
                <a:latin typeface="Century Schoolbook" panose="02040604050505020304" pitchFamily="18" charset="0"/>
              </a:rPr>
              <a:t>en la interpretación de la normatividad, renovado constantemente, respetando el marco que le dio nacimiento a partir de la interpretación sistémica y contextual de la ley, dentro de una interpretación teleológica de conformidad a los Ppios, valores, y derechos que pregona el constitucionalismo moderno</a:t>
            </a:r>
          </a:p>
          <a:p>
            <a:pPr algn="just"/>
            <a:r>
              <a:rPr lang="es-CO">
                <a:solidFill>
                  <a:srgbClr val="C00000"/>
                </a:solidFill>
                <a:latin typeface="Century Schoolbook" panose="02040604050505020304" pitchFamily="18" charset="0"/>
              </a:rPr>
              <a:t>Paradigma= </a:t>
            </a:r>
            <a:r>
              <a:rPr lang="es-CO">
                <a:solidFill>
                  <a:srgbClr val="011893"/>
                </a:solidFill>
                <a:latin typeface="Century Schoolbook" panose="02040604050505020304" pitchFamily="18" charset="0"/>
              </a:rPr>
              <a:t>Ejemplo o modelo (Esquema formal)epistemológico, sinónimo de Marco Teórico o conjunto de teorías </a:t>
            </a:r>
            <a:r>
              <a:rPr lang="es-CO" sz="2000">
                <a:solidFill>
                  <a:srgbClr val="0070C0"/>
                </a:solidFill>
                <a:latin typeface="Century Schoolbook" panose="02040604050505020304" pitchFamily="18" charset="0"/>
              </a:rPr>
              <a:t>[Gómez Pavajeau]</a:t>
            </a:r>
          </a:p>
        </p:txBody>
      </p:sp>
    </p:spTree>
    <p:extLst>
      <p:ext uri="{BB962C8B-B14F-4D97-AF65-F5344CB8AC3E}">
        <p14:creationId xmlns:p14="http://schemas.microsoft.com/office/powerpoint/2010/main" val="364102286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760B7E-E80F-9D40-9468-74681B7047C8}"/>
              </a:ext>
            </a:extLst>
          </p:cNvPr>
          <p:cNvSpPr>
            <a:spLocks noGrp="1"/>
          </p:cNvSpPr>
          <p:nvPr>
            <p:ph type="title"/>
          </p:nvPr>
        </p:nvSpPr>
        <p:spPr>
          <a:xfrm>
            <a:off x="638355" y="259493"/>
            <a:ext cx="11024557" cy="1020667"/>
          </a:xfrm>
          <a:solidFill>
            <a:schemeClr val="accent4">
              <a:lumMod val="20000"/>
              <a:lumOff val="80000"/>
            </a:schemeClr>
          </a:solidFill>
        </p:spPr>
        <p:txBody>
          <a:bodyPr>
            <a:normAutofit/>
          </a:bodyPr>
          <a:lstStyle/>
          <a:p>
            <a:pPr algn="ctr"/>
            <a:r>
              <a:rPr lang="es-CO" sz="2800" dirty="0">
                <a:solidFill>
                  <a:srgbClr val="011893"/>
                </a:solidFill>
                <a:latin typeface="Castellar" panose="020A0402060406010301" pitchFamily="18" charset="77"/>
              </a:rPr>
              <a:t>CursILLo DE </a:t>
            </a:r>
            <a:r>
              <a:rPr lang="es-CO" sz="2800" dirty="0">
                <a:solidFill>
                  <a:srgbClr val="0432FF"/>
                </a:solidFill>
                <a:latin typeface="Castellar" panose="020A0402060406010301" pitchFamily="18" charset="77"/>
              </a:rPr>
              <a:t>Derecho Disciplinario</a:t>
            </a:r>
            <a:endParaRPr lang="es-CO" sz="2800" dirty="0"/>
          </a:p>
        </p:txBody>
      </p:sp>
      <p:sp>
        <p:nvSpPr>
          <p:cNvPr id="3" name="Marcador de contenido 2">
            <a:extLst>
              <a:ext uri="{FF2B5EF4-FFF2-40B4-BE49-F238E27FC236}">
                <a16:creationId xmlns:a16="http://schemas.microsoft.com/office/drawing/2014/main" id="{2042D020-923D-5D41-9D37-ED3D69132CCA}"/>
              </a:ext>
            </a:extLst>
          </p:cNvPr>
          <p:cNvSpPr>
            <a:spLocks noGrp="1"/>
          </p:cNvSpPr>
          <p:nvPr>
            <p:ph idx="1"/>
          </p:nvPr>
        </p:nvSpPr>
        <p:spPr>
          <a:xfrm>
            <a:off x="638355" y="1280160"/>
            <a:ext cx="11024558" cy="5212715"/>
          </a:xfrm>
          <a:solidFill>
            <a:schemeClr val="tx2">
              <a:lumMod val="20000"/>
              <a:lumOff val="80000"/>
            </a:schemeClr>
          </a:solidFill>
        </p:spPr>
        <p:txBody>
          <a:bodyPr>
            <a:normAutofit/>
          </a:bodyPr>
          <a:lstStyle/>
          <a:p>
            <a:pPr algn="ctr"/>
            <a:r>
              <a:rPr lang="es-CO">
                <a:solidFill>
                  <a:srgbClr val="7030A0"/>
                </a:solidFill>
                <a:highlight>
                  <a:srgbClr val="00FF00"/>
                </a:highlight>
              </a:rPr>
              <a:t>Visión Jurisprudencial</a:t>
            </a:r>
            <a:r>
              <a:rPr lang="es-CO"/>
              <a:t>:</a:t>
            </a:r>
          </a:p>
          <a:p>
            <a:pPr algn="just"/>
            <a:r>
              <a:rPr lang="es-CO" sz="3400"/>
              <a:t>El C.E., </a:t>
            </a:r>
            <a:r>
              <a:rPr lang="es-CO" sz="2000"/>
              <a:t>Sección 2ª, Subsección ‘B’, en sentencia de 11.08.11. H.M. BERTHA L. RAMÍREZ</a:t>
            </a:r>
            <a:r>
              <a:rPr lang="es-CO" sz="3400"/>
              <a:t>, dijo: </a:t>
            </a:r>
            <a:r>
              <a:rPr lang="es-CO" sz="3400" i="1"/>
              <a:t>Esta especialidad implica </a:t>
            </a:r>
            <a:r>
              <a:rPr lang="es-CO" sz="3400" b="1" i="1"/>
              <a:t>la creación de una jurisprudencia disciplinaria</a:t>
            </a:r>
            <a:r>
              <a:rPr lang="es-CO" sz="3400" i="1"/>
              <a:t> de importanica, que se nutre de otras áreas del saber como el D.Penal, </a:t>
            </a:r>
            <a:r>
              <a:rPr lang="es-CO" sz="3400" b="1" i="1"/>
              <a:t>para crear una dogmática del D/Disciplinario</a:t>
            </a:r>
            <a:r>
              <a:rPr lang="es-CO" sz="3400" i="1"/>
              <a:t> que ya tiene tradición en Colombia. ...</a:t>
            </a:r>
            <a:r>
              <a:rPr lang="es-CO" sz="3400" i="1">
                <a:solidFill>
                  <a:srgbClr val="011893"/>
                </a:solidFill>
              </a:rPr>
              <a:t>Ninguna parte de la actividad de las autoridades debe estar al márgen de los valores que pregona la constitución(...) por que en ellas </a:t>
            </a:r>
            <a:r>
              <a:rPr lang="es-CO" sz="3400" b="1" i="1">
                <a:solidFill>
                  <a:schemeClr val="tx1">
                    <a:lumMod val="65000"/>
                    <a:lumOff val="35000"/>
                  </a:schemeClr>
                </a:solidFill>
              </a:rPr>
              <a:t>están comprometidos derechos fundamentales</a:t>
            </a:r>
            <a:r>
              <a:rPr lang="es-CO" sz="3400" i="1">
                <a:solidFill>
                  <a:srgbClr val="011893"/>
                </a:solidFill>
              </a:rPr>
              <a:t> de los enjuiciados (...) </a:t>
            </a:r>
            <a:endParaRPr lang="es-CO" sz="3400" b="1" i="1">
              <a:solidFill>
                <a:srgbClr val="011893"/>
              </a:solidFill>
            </a:endParaRPr>
          </a:p>
        </p:txBody>
      </p:sp>
    </p:spTree>
    <p:extLst>
      <p:ext uri="{BB962C8B-B14F-4D97-AF65-F5344CB8AC3E}">
        <p14:creationId xmlns:p14="http://schemas.microsoft.com/office/powerpoint/2010/main" val="41114403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D942AA-781E-A741-BB2B-ABF2CD48021D}"/>
              </a:ext>
            </a:extLst>
          </p:cNvPr>
          <p:cNvSpPr>
            <a:spLocks noGrp="1"/>
          </p:cNvSpPr>
          <p:nvPr>
            <p:ph type="title"/>
          </p:nvPr>
        </p:nvSpPr>
        <p:spPr>
          <a:xfrm>
            <a:off x="328246" y="1441938"/>
            <a:ext cx="3294185" cy="3305908"/>
          </a:xfrm>
        </p:spPr>
        <p:txBody>
          <a:bodyPr anchor="ctr">
            <a:normAutofit/>
          </a:bodyPr>
          <a:lstStyle/>
          <a:p>
            <a:pPr algn="ctr"/>
            <a:br>
              <a:rPr lang="es-CO" sz="2600" dirty="0">
                <a:solidFill>
                  <a:srgbClr val="FF0000"/>
                </a:solidFill>
                <a:latin typeface="Castellar" panose="020A0402060406010301" pitchFamily="18" charset="77"/>
              </a:rPr>
            </a:br>
            <a:r>
              <a:rPr lang="es-CO" sz="2600" dirty="0">
                <a:solidFill>
                  <a:srgbClr val="C00000"/>
                </a:solidFill>
                <a:highlight>
                  <a:srgbClr val="FFFF00"/>
                </a:highlight>
                <a:latin typeface="Castellar" panose="020A0402060406010301" pitchFamily="18" charset="77"/>
              </a:rPr>
              <a:t>Derecho Disciplinario</a:t>
            </a:r>
            <a:br>
              <a:rPr lang="es-CO" sz="2600" dirty="0">
                <a:solidFill>
                  <a:srgbClr val="C00000"/>
                </a:solidFill>
                <a:highlight>
                  <a:srgbClr val="FFFF00"/>
                </a:highlight>
                <a:latin typeface="Castellar" panose="020A0402060406010301" pitchFamily="18" charset="77"/>
              </a:rPr>
            </a:br>
            <a:endParaRPr lang="es-CO" sz="2600" dirty="0">
              <a:solidFill>
                <a:srgbClr val="C00000"/>
              </a:solidFill>
              <a:highlight>
                <a:srgbClr val="FFFF00"/>
              </a:highlight>
            </a:endParaRPr>
          </a:p>
        </p:txBody>
      </p:sp>
      <p:sp>
        <p:nvSpPr>
          <p:cNvPr id="3" name="Marcador de contenido 2">
            <a:extLst>
              <a:ext uri="{FF2B5EF4-FFF2-40B4-BE49-F238E27FC236}">
                <a16:creationId xmlns:a16="http://schemas.microsoft.com/office/drawing/2014/main" id="{E1FE1E6D-52E6-1148-AEF3-84EAC8D2D731}"/>
              </a:ext>
            </a:extLst>
          </p:cNvPr>
          <p:cNvSpPr>
            <a:spLocks noGrp="1"/>
          </p:cNvSpPr>
          <p:nvPr>
            <p:ph idx="1"/>
          </p:nvPr>
        </p:nvSpPr>
        <p:spPr>
          <a:xfrm>
            <a:off x="4142240" y="0"/>
            <a:ext cx="7721514" cy="6858000"/>
          </a:xfrm>
          <a:solidFill>
            <a:schemeClr val="accent6">
              <a:lumMod val="20000"/>
              <a:lumOff val="80000"/>
            </a:schemeClr>
          </a:solidFill>
        </p:spPr>
        <p:txBody>
          <a:bodyPr anchor="ctr">
            <a:noAutofit/>
          </a:bodyPr>
          <a:lstStyle/>
          <a:p>
            <a:pPr algn="just"/>
            <a:r>
              <a:rPr lang="es-CO" sz="2700" dirty="0">
                <a:solidFill>
                  <a:srgbClr val="7030A0"/>
                </a:solidFill>
                <a:latin typeface="Al Nile" pitchFamily="2" charset="-78"/>
                <a:cs typeface="Al Nile" pitchFamily="2" charset="-78"/>
              </a:rPr>
              <a:t>El legislador</a:t>
            </a:r>
            <a:r>
              <a:rPr lang="es-CO" sz="2700" dirty="0">
                <a:solidFill>
                  <a:srgbClr val="011893"/>
                </a:solidFill>
                <a:latin typeface="Al Nile" pitchFamily="2" charset="-78"/>
                <a:cs typeface="Al Nile" pitchFamily="2" charset="-78"/>
              </a:rPr>
              <a:t>, desde el primer Código Disciplinario (ley 200), fruto del aporte de la doctrina y con refuerzo de los pronunciamientos de la Jurisprudencia, </a:t>
            </a:r>
            <a:r>
              <a:rPr lang="es-CO" sz="2700" dirty="0">
                <a:solidFill>
                  <a:srgbClr val="7030A0"/>
                </a:solidFill>
                <a:latin typeface="Al Nile" pitchFamily="2" charset="-78"/>
                <a:cs typeface="Al Nile" pitchFamily="2" charset="-78"/>
              </a:rPr>
              <a:t>ha fijado unos principios, valores y preceptos filosóficos,</a:t>
            </a:r>
            <a:r>
              <a:rPr lang="es-CO" sz="2700" dirty="0">
                <a:solidFill>
                  <a:srgbClr val="011893"/>
                </a:solidFill>
                <a:latin typeface="Al Nile" pitchFamily="2" charset="-78"/>
                <a:cs typeface="Al Nile" pitchFamily="2" charset="-78"/>
              </a:rPr>
              <a:t> o de dogma, en el Libro I, Titulo:I, en relación de los criterios fundantes, o bases sobre las cuales se erige  o fundamenta el Derecho Disciplinario.</a:t>
            </a:r>
          </a:p>
          <a:p>
            <a:pPr algn="just"/>
            <a:r>
              <a:rPr lang="es-CO" sz="2700" dirty="0">
                <a:solidFill>
                  <a:srgbClr val="011893"/>
                </a:solidFill>
                <a:latin typeface="Al Nile" pitchFamily="2" charset="-78"/>
                <a:cs typeface="Al Nile" pitchFamily="2" charset="-78"/>
              </a:rPr>
              <a:t>Allí, se condensan dispociones y preceptos constitucionales e internacionales, pero no es de su exclusiva esencia, ya que a lo largo de la codificación, se encuentran normas que desarrollan también precpetos de la ley superior.</a:t>
            </a:r>
          </a:p>
        </p:txBody>
      </p:sp>
    </p:spTree>
    <p:extLst>
      <p:ext uri="{BB962C8B-B14F-4D97-AF65-F5344CB8AC3E}">
        <p14:creationId xmlns:p14="http://schemas.microsoft.com/office/powerpoint/2010/main" val="239174707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2DA829-99BB-DF41-8C29-BBB9A39B74E6}"/>
              </a:ext>
            </a:extLst>
          </p:cNvPr>
          <p:cNvSpPr>
            <a:spLocks noGrp="1"/>
          </p:cNvSpPr>
          <p:nvPr>
            <p:ph type="title"/>
          </p:nvPr>
        </p:nvSpPr>
        <p:spPr>
          <a:xfrm>
            <a:off x="586597" y="146304"/>
            <a:ext cx="11162579" cy="1007080"/>
          </a:xfrm>
          <a:solidFill>
            <a:schemeClr val="accent4">
              <a:lumMod val="20000"/>
              <a:lumOff val="80000"/>
            </a:schemeClr>
          </a:solidFill>
        </p:spPr>
        <p:txBody>
          <a:bodyPr>
            <a:normAutofit fontScale="90000"/>
          </a:bodyPr>
          <a:lstStyle/>
          <a:p>
            <a:pPr algn="r"/>
            <a:br>
              <a:rPr lang="es-CO" sz="4000" dirty="0">
                <a:solidFill>
                  <a:srgbClr val="FFFFFF"/>
                </a:solidFill>
              </a:rPr>
            </a:br>
            <a:br>
              <a:rPr lang="es-CO" sz="4000" dirty="0">
                <a:solidFill>
                  <a:srgbClr val="FFFFFF"/>
                </a:solidFill>
              </a:rPr>
            </a:br>
            <a:br>
              <a:rPr lang="es-CO" sz="4000" dirty="0">
                <a:solidFill>
                  <a:srgbClr val="FFFFFF"/>
                </a:solidFill>
              </a:rPr>
            </a:br>
            <a:br>
              <a:rPr lang="es-CO" sz="4000" dirty="0">
                <a:solidFill>
                  <a:srgbClr val="FFFFFF"/>
                </a:solidFill>
              </a:rPr>
            </a:br>
            <a:br>
              <a:rPr lang="es-CO" sz="4000" dirty="0">
                <a:solidFill>
                  <a:srgbClr val="FFFFFF"/>
                </a:solidFill>
              </a:rPr>
            </a:br>
            <a:br>
              <a:rPr lang="es-CO" sz="4000" dirty="0">
                <a:solidFill>
                  <a:srgbClr val="FFFFFF"/>
                </a:solidFill>
              </a:rPr>
            </a:br>
            <a:br>
              <a:rPr lang="es-CO" sz="4000" dirty="0">
                <a:solidFill>
                  <a:srgbClr val="FFFFFF"/>
                </a:solidFill>
              </a:rPr>
            </a:br>
            <a:r>
              <a:rPr lang="es-CO" sz="4000" dirty="0">
                <a:solidFill>
                  <a:srgbClr val="C00000"/>
                </a:solidFill>
                <a:latin typeface="Lucida Calligraphy" panose="03010101010101010101" pitchFamily="66" charset="77"/>
              </a:rPr>
              <a:t>Beneficios de la Dogmática</a:t>
            </a:r>
            <a:br>
              <a:rPr lang="es-CO" sz="4000" dirty="0">
                <a:solidFill>
                  <a:srgbClr val="FFFFFF"/>
                </a:solidFill>
              </a:rPr>
            </a:br>
            <a:br>
              <a:rPr lang="es-CO" sz="4000" dirty="0">
                <a:solidFill>
                  <a:srgbClr val="FFFFFF"/>
                </a:solidFill>
              </a:rPr>
            </a:br>
            <a:br>
              <a:rPr lang="es-CO" sz="4000" dirty="0">
                <a:solidFill>
                  <a:srgbClr val="FFFFFF"/>
                </a:solidFill>
              </a:rPr>
            </a:br>
            <a:br>
              <a:rPr lang="es-CO" sz="4000" dirty="0">
                <a:solidFill>
                  <a:srgbClr val="FFFFFF"/>
                </a:solidFill>
              </a:rPr>
            </a:br>
            <a:br>
              <a:rPr lang="es-CO" sz="4000" dirty="0">
                <a:solidFill>
                  <a:srgbClr val="FFFFFF"/>
                </a:solidFill>
              </a:rPr>
            </a:br>
            <a:br>
              <a:rPr lang="es-CO" sz="4000" dirty="0">
                <a:solidFill>
                  <a:srgbClr val="FFFFFF"/>
                </a:solidFill>
              </a:rPr>
            </a:br>
            <a:br>
              <a:rPr lang="es-CO" sz="4000" dirty="0">
                <a:solidFill>
                  <a:srgbClr val="FFFFFF"/>
                </a:solidFill>
              </a:rPr>
            </a:br>
            <a:endParaRPr lang="es-CO" sz="4000" dirty="0">
              <a:solidFill>
                <a:srgbClr val="FFFFFF"/>
              </a:solidFill>
            </a:endParaRPr>
          </a:p>
        </p:txBody>
      </p:sp>
      <p:sp>
        <p:nvSpPr>
          <p:cNvPr id="3" name="Marcador de contenido 2">
            <a:extLst>
              <a:ext uri="{FF2B5EF4-FFF2-40B4-BE49-F238E27FC236}">
                <a16:creationId xmlns:a16="http://schemas.microsoft.com/office/drawing/2014/main" id="{CCBF7583-202E-3341-987E-E1B7BA6E697E}"/>
              </a:ext>
            </a:extLst>
          </p:cNvPr>
          <p:cNvSpPr>
            <a:spLocks noGrp="1"/>
          </p:cNvSpPr>
          <p:nvPr>
            <p:ph idx="1"/>
          </p:nvPr>
        </p:nvSpPr>
        <p:spPr>
          <a:xfrm>
            <a:off x="586597" y="1153384"/>
            <a:ext cx="11162580" cy="5704616"/>
          </a:xfrm>
          <a:solidFill>
            <a:schemeClr val="accent1">
              <a:lumMod val="20000"/>
              <a:lumOff val="80000"/>
            </a:schemeClr>
          </a:solidFill>
        </p:spPr>
        <p:txBody>
          <a:bodyPr anchor="ctr">
            <a:normAutofit fontScale="62500" lnSpcReduction="20000"/>
          </a:bodyPr>
          <a:lstStyle/>
          <a:p>
            <a:pPr algn="just"/>
            <a:endParaRPr lang="es-CO" sz="3500"/>
          </a:p>
          <a:p>
            <a:pPr algn="just"/>
            <a:r>
              <a:rPr lang="es-CO" sz="5100">
                <a:solidFill>
                  <a:srgbClr val="0432FF"/>
                </a:solidFill>
              </a:rPr>
              <a:t>Nos ubica y obliga a </a:t>
            </a:r>
            <a:r>
              <a:rPr lang="es-CO" sz="5100" b="1">
                <a:solidFill>
                  <a:srgbClr val="0432FF"/>
                </a:solidFill>
              </a:rPr>
              <a:t>trabajar con normas y categorías.</a:t>
            </a:r>
          </a:p>
          <a:p>
            <a:pPr algn="just"/>
            <a:r>
              <a:rPr lang="es-CO" sz="5100">
                <a:solidFill>
                  <a:srgbClr val="0432FF"/>
                </a:solidFill>
              </a:rPr>
              <a:t>Nos precisa viajar entre las </a:t>
            </a:r>
            <a:r>
              <a:rPr lang="es-CO" sz="5100">
                <a:solidFill>
                  <a:srgbClr val="C00000"/>
                </a:solidFill>
              </a:rPr>
              <a:t>realidades fácticas y las normas</a:t>
            </a:r>
          </a:p>
          <a:p>
            <a:pPr algn="just"/>
            <a:r>
              <a:rPr lang="es-CO" sz="5100">
                <a:solidFill>
                  <a:srgbClr val="0432FF"/>
                </a:solidFill>
              </a:rPr>
              <a:t>Nos enseña a ser </a:t>
            </a:r>
            <a:r>
              <a:rPr lang="es-CO" sz="5100">
                <a:solidFill>
                  <a:srgbClr val="C00000"/>
                </a:solidFill>
              </a:rPr>
              <a:t>racionales</a:t>
            </a:r>
            <a:r>
              <a:rPr lang="es-CO" sz="5100">
                <a:solidFill>
                  <a:srgbClr val="0432FF"/>
                </a:solidFill>
              </a:rPr>
              <a:t>...elimina subjetivismos e intuiciones</a:t>
            </a:r>
          </a:p>
          <a:p>
            <a:pPr algn="just"/>
            <a:r>
              <a:rPr lang="es-CO" sz="5100">
                <a:solidFill>
                  <a:srgbClr val="0432FF"/>
                </a:solidFill>
              </a:rPr>
              <a:t>Sirve para revisar y respetar los </a:t>
            </a:r>
            <a:r>
              <a:rPr lang="es-CO" sz="5100">
                <a:solidFill>
                  <a:srgbClr val="C00000"/>
                </a:solidFill>
              </a:rPr>
              <a:t>conceptos constitucionales que son </a:t>
            </a:r>
            <a:r>
              <a:rPr lang="es-CO" sz="5100">
                <a:solidFill>
                  <a:srgbClr val="0432FF"/>
                </a:solidFill>
              </a:rPr>
              <a:t>el punto de partida de todo proceso</a:t>
            </a:r>
          </a:p>
          <a:p>
            <a:pPr algn="just"/>
            <a:r>
              <a:rPr lang="es-CO" sz="5100">
                <a:solidFill>
                  <a:srgbClr val="0432FF"/>
                </a:solidFill>
              </a:rPr>
              <a:t>Nos Propone </a:t>
            </a:r>
            <a:r>
              <a:rPr lang="es-CO" sz="5100">
                <a:solidFill>
                  <a:srgbClr val="C00000"/>
                </a:solidFill>
              </a:rPr>
              <a:t>pensamiento sistémico</a:t>
            </a:r>
            <a:r>
              <a:rPr lang="es-CO" sz="5100">
                <a:solidFill>
                  <a:srgbClr val="0432FF"/>
                </a:solidFill>
              </a:rPr>
              <a:t>, porque la dogmática es sistemica/métodica</a:t>
            </a:r>
          </a:p>
          <a:p>
            <a:pPr algn="just"/>
            <a:r>
              <a:rPr lang="es-CO" sz="5100">
                <a:solidFill>
                  <a:srgbClr val="0432FF"/>
                </a:solidFill>
              </a:rPr>
              <a:t>Nos permite trasladar las consecuencias de las normas para soluconar un caso. (Vencer obstáculos que están en normas constitucionales...Ppio de legalidad,  Culpabilidad, Ppio de Acto, proporcionalidad, debido proceso, en general de las GARANTÍAS CONSTITUCIONALES</a:t>
            </a:r>
          </a:p>
          <a:p>
            <a:pPr algn="just"/>
            <a:endParaRPr lang="es-CO" sz="3500"/>
          </a:p>
          <a:p>
            <a:endParaRPr lang="es-CO" sz="2000"/>
          </a:p>
        </p:txBody>
      </p:sp>
    </p:spTree>
    <p:extLst>
      <p:ext uri="{BB962C8B-B14F-4D97-AF65-F5344CB8AC3E}">
        <p14:creationId xmlns:p14="http://schemas.microsoft.com/office/powerpoint/2010/main" val="2329266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ctrTitle"/>
          </p:nvPr>
        </p:nvSpPr>
        <p:spPr>
          <a:xfrm>
            <a:off x="3431704" y="404666"/>
            <a:ext cx="6120680" cy="720079"/>
          </a:xfrm>
        </p:spPr>
        <p:txBody>
          <a:bodyPr>
            <a:normAutofit fontScale="90000"/>
          </a:bodyPr>
          <a:lstStyle/>
          <a:p>
            <a:pPr algn="just"/>
            <a:br>
              <a:rPr lang="es-CO" sz="3200" b="1" dirty="0">
                <a:solidFill>
                  <a:schemeClr val="accent6">
                    <a:lumMod val="50000"/>
                  </a:schemeClr>
                </a:solidFill>
                <a:latin typeface="Algerian" panose="04020705040A02060702" pitchFamily="82" charset="0"/>
              </a:rPr>
            </a:br>
            <a:r>
              <a:rPr lang="es-ES_tradnl" sz="3600" dirty="0"/>
              <a:t> </a:t>
            </a:r>
            <a:br>
              <a:rPr lang="es-ES_tradnl" sz="3600" dirty="0"/>
            </a:br>
            <a:r>
              <a:rPr lang="es-ES_tradnl" sz="4000" b="1" dirty="0"/>
              <a:t>TIPOS DE  CONTROL</a:t>
            </a:r>
            <a:r>
              <a:rPr lang="es-ES_tradnl" sz="3600" dirty="0"/>
              <a:t> </a:t>
            </a:r>
            <a:br>
              <a:rPr lang="es-ES_tradnl" sz="3600" dirty="0"/>
            </a:br>
            <a:r>
              <a:rPr lang="es-CO" sz="4000" dirty="0">
                <a:solidFill>
                  <a:srgbClr val="002060"/>
                </a:solidFill>
                <a:latin typeface="Algerian" panose="04020705040A02060702" pitchFamily="82" charset="0"/>
              </a:rPr>
              <a:t> </a:t>
            </a:r>
            <a:br>
              <a:rPr lang="es-CO" sz="4000" dirty="0">
                <a:solidFill>
                  <a:srgbClr val="002060"/>
                </a:solidFill>
                <a:latin typeface="Algerian" panose="04020705040A02060702" pitchFamily="82" charset="0"/>
              </a:rPr>
            </a:br>
            <a:endParaRPr lang="es-CO" sz="4000" dirty="0">
              <a:latin typeface="Algerian" panose="04020705040A02060702" pitchFamily="82" charset="0"/>
            </a:endParaRPr>
          </a:p>
        </p:txBody>
      </p:sp>
      <p:sp>
        <p:nvSpPr>
          <p:cNvPr id="13" name="12 Subtítulo"/>
          <p:cNvSpPr>
            <a:spLocks noGrp="1"/>
          </p:cNvSpPr>
          <p:nvPr>
            <p:ph type="subTitle" idx="1"/>
          </p:nvPr>
        </p:nvSpPr>
        <p:spPr>
          <a:xfrm>
            <a:off x="3071664" y="2636912"/>
            <a:ext cx="7272808" cy="3528392"/>
          </a:xfrm>
        </p:spPr>
        <p:txBody>
          <a:bodyPr>
            <a:normAutofit/>
          </a:bodyPr>
          <a:lstStyle/>
          <a:p>
            <a:endParaRPr lang="es-CO" dirty="0"/>
          </a:p>
        </p:txBody>
      </p:sp>
      <p:pic>
        <p:nvPicPr>
          <p:cNvPr id="5" name="Picture 2"/>
          <p:cNvPicPr>
            <a:picLocks noChangeAspect="1" noChangeArrowheads="1"/>
          </p:cNvPicPr>
          <p:nvPr/>
        </p:nvPicPr>
        <p:blipFill>
          <a:blip r:embed="rId2" cstate="print"/>
          <a:srcRect/>
          <a:stretch>
            <a:fillRect/>
          </a:stretch>
        </p:blipFill>
        <p:spPr bwMode="auto">
          <a:xfrm>
            <a:off x="1283043" y="606906"/>
            <a:ext cx="9625914" cy="5644188"/>
          </a:xfrm>
          <a:prstGeom prst="rect">
            <a:avLst/>
          </a:prstGeom>
          <a:noFill/>
          <a:ln w="9525">
            <a:noFill/>
            <a:miter lim="800000"/>
            <a:headEnd/>
            <a:tailEnd/>
          </a:ln>
        </p:spPr>
      </p:pic>
    </p:spTree>
    <p:extLst>
      <p:ext uri="{BB962C8B-B14F-4D97-AF65-F5344CB8AC3E}">
        <p14:creationId xmlns:p14="http://schemas.microsoft.com/office/powerpoint/2010/main" val="177677638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ED738D-C4AE-5B44-AB5A-1AD29463E532}"/>
              </a:ext>
            </a:extLst>
          </p:cNvPr>
          <p:cNvSpPr>
            <a:spLocks noGrp="1"/>
          </p:cNvSpPr>
          <p:nvPr>
            <p:ph type="title"/>
          </p:nvPr>
        </p:nvSpPr>
        <p:spPr>
          <a:xfrm>
            <a:off x="342900" y="219456"/>
            <a:ext cx="4610100" cy="1182436"/>
          </a:xfrm>
          <a:solidFill>
            <a:schemeClr val="accent4">
              <a:lumMod val="20000"/>
              <a:lumOff val="80000"/>
            </a:schemeClr>
          </a:solidFill>
        </p:spPr>
        <p:txBody>
          <a:bodyPr>
            <a:normAutofit fontScale="90000"/>
          </a:bodyPr>
          <a:lstStyle/>
          <a:p>
            <a:pPr algn="ctr"/>
            <a:br>
              <a:rPr lang="es-CO" sz="2800" dirty="0">
                <a:solidFill>
                  <a:srgbClr val="C00000"/>
                </a:solidFill>
              </a:rPr>
            </a:br>
            <a:br>
              <a:rPr lang="es-CO" sz="2800" dirty="0">
                <a:solidFill>
                  <a:srgbClr val="C00000"/>
                </a:solidFill>
              </a:rPr>
            </a:br>
            <a:br>
              <a:rPr lang="es-CO" sz="2800" dirty="0">
                <a:solidFill>
                  <a:srgbClr val="C00000"/>
                </a:solidFill>
              </a:rPr>
            </a:br>
            <a:br>
              <a:rPr lang="es-CO" sz="2800" dirty="0">
                <a:solidFill>
                  <a:srgbClr val="C00000"/>
                </a:solidFill>
              </a:rPr>
            </a:br>
            <a:br>
              <a:rPr lang="es-CO" sz="2800" dirty="0">
                <a:solidFill>
                  <a:srgbClr val="C00000"/>
                </a:solidFill>
              </a:rPr>
            </a:br>
            <a:br>
              <a:rPr lang="es-CO" sz="2800" dirty="0">
                <a:solidFill>
                  <a:srgbClr val="C00000"/>
                </a:solidFill>
              </a:rPr>
            </a:br>
            <a:br>
              <a:rPr lang="es-CO" sz="2800" dirty="0">
                <a:solidFill>
                  <a:srgbClr val="C00000"/>
                </a:solidFill>
              </a:rPr>
            </a:br>
            <a:br>
              <a:rPr lang="es-CO" sz="2800" dirty="0">
                <a:solidFill>
                  <a:srgbClr val="C00000"/>
                </a:solidFill>
              </a:rPr>
            </a:br>
            <a:br>
              <a:rPr lang="es-CO" sz="2800" dirty="0">
                <a:solidFill>
                  <a:srgbClr val="C00000"/>
                </a:solidFill>
              </a:rPr>
            </a:br>
            <a:br>
              <a:rPr lang="es-CO" sz="2800" dirty="0">
                <a:solidFill>
                  <a:srgbClr val="C00000"/>
                </a:solidFill>
              </a:rPr>
            </a:br>
            <a:br>
              <a:rPr lang="es-CO" sz="2800" dirty="0">
                <a:solidFill>
                  <a:srgbClr val="C00000"/>
                </a:solidFill>
              </a:rPr>
            </a:br>
            <a:r>
              <a:rPr lang="es-CO" sz="2800" dirty="0">
                <a:solidFill>
                  <a:srgbClr val="C00000"/>
                </a:solidFill>
              </a:rPr>
              <a:t>        </a:t>
            </a:r>
            <a:br>
              <a:rPr lang="es-CO" sz="2800" dirty="0">
                <a:solidFill>
                  <a:srgbClr val="C00000"/>
                </a:solidFill>
              </a:rPr>
            </a:br>
            <a:br>
              <a:rPr lang="es-CO" sz="2800" dirty="0">
                <a:solidFill>
                  <a:srgbClr val="C00000"/>
                </a:solidFill>
              </a:rPr>
            </a:br>
            <a:br>
              <a:rPr lang="es-CO" sz="2800" dirty="0">
                <a:solidFill>
                  <a:srgbClr val="C00000"/>
                </a:solidFill>
              </a:rPr>
            </a:br>
            <a:br>
              <a:rPr lang="es-CO" sz="2800" dirty="0">
                <a:solidFill>
                  <a:srgbClr val="C00000"/>
                </a:solidFill>
              </a:rPr>
            </a:br>
            <a:r>
              <a:rPr lang="es-CO" sz="4000" b="1" dirty="0">
                <a:solidFill>
                  <a:srgbClr val="C00000"/>
                </a:solidFill>
              </a:rPr>
              <a:t> </a:t>
            </a:r>
            <a:br>
              <a:rPr lang="es-CO" sz="4000" b="1" dirty="0">
                <a:solidFill>
                  <a:srgbClr val="C00000"/>
                </a:solidFill>
              </a:rPr>
            </a:br>
            <a:r>
              <a:rPr lang="es-CO" sz="4000" b="1" dirty="0">
                <a:solidFill>
                  <a:srgbClr val="C00000"/>
                </a:solidFill>
              </a:rPr>
              <a:t>        </a:t>
            </a:r>
            <a:br>
              <a:rPr lang="es-CO" sz="4000" b="1" dirty="0">
                <a:solidFill>
                  <a:srgbClr val="C00000"/>
                </a:solidFill>
              </a:rPr>
            </a:br>
            <a:br>
              <a:rPr lang="es-CO" sz="4000" b="1" dirty="0">
                <a:solidFill>
                  <a:srgbClr val="C00000"/>
                </a:solidFill>
              </a:rPr>
            </a:br>
            <a:br>
              <a:rPr lang="es-CO" sz="4000" b="1" dirty="0">
                <a:solidFill>
                  <a:srgbClr val="C00000"/>
                </a:solidFill>
              </a:rPr>
            </a:br>
            <a:r>
              <a:rPr lang="es-CO" sz="4000" b="1" dirty="0">
                <a:solidFill>
                  <a:srgbClr val="C00000"/>
                </a:solidFill>
              </a:rPr>
              <a:t>Categorías Dogmáticas</a:t>
            </a:r>
            <a:br>
              <a:rPr lang="es-CO" sz="2800" dirty="0">
                <a:solidFill>
                  <a:srgbClr val="C00000"/>
                </a:solidFill>
              </a:rPr>
            </a:br>
            <a:endParaRPr lang="es-CO" sz="2800" dirty="0"/>
          </a:p>
        </p:txBody>
      </p:sp>
      <p:sp>
        <p:nvSpPr>
          <p:cNvPr id="3" name="Marcador de contenido 2">
            <a:extLst>
              <a:ext uri="{FF2B5EF4-FFF2-40B4-BE49-F238E27FC236}">
                <a16:creationId xmlns:a16="http://schemas.microsoft.com/office/drawing/2014/main" id="{1DA64345-7ED8-354E-8C78-8D6FD6336CFB}"/>
              </a:ext>
            </a:extLst>
          </p:cNvPr>
          <p:cNvSpPr>
            <a:spLocks noGrp="1"/>
          </p:cNvSpPr>
          <p:nvPr>
            <p:ph idx="1"/>
          </p:nvPr>
        </p:nvSpPr>
        <p:spPr>
          <a:xfrm>
            <a:off x="5183188" y="219456"/>
            <a:ext cx="6172200" cy="6352031"/>
          </a:xfrm>
          <a:solidFill>
            <a:schemeClr val="accent2">
              <a:lumMod val="20000"/>
              <a:lumOff val="80000"/>
            </a:schemeClr>
          </a:solidFill>
        </p:spPr>
        <p:txBody>
          <a:bodyPr>
            <a:normAutofit/>
          </a:bodyPr>
          <a:lstStyle/>
          <a:p>
            <a:pPr algn="ctr"/>
            <a:r>
              <a:rPr lang="es-CO">
                <a:solidFill>
                  <a:srgbClr val="011893"/>
                </a:solidFill>
              </a:rPr>
              <a:t>Dignidad Humana </a:t>
            </a:r>
            <a:r>
              <a:rPr lang="es-CO" sz="2400">
                <a:solidFill>
                  <a:srgbClr val="011893"/>
                </a:solidFill>
              </a:rPr>
              <a:t>(1 – 8)</a:t>
            </a:r>
          </a:p>
          <a:p>
            <a:pPr algn="ctr"/>
            <a:r>
              <a:rPr lang="es-CO">
                <a:solidFill>
                  <a:srgbClr val="011893"/>
                </a:solidFill>
              </a:rPr>
              <a:t>Titularidad de la potestad disciplimnaria y Autonomía </a:t>
            </a:r>
            <a:r>
              <a:rPr lang="es-CO" sz="2400">
                <a:solidFill>
                  <a:srgbClr val="011893"/>
                </a:solidFill>
              </a:rPr>
              <a:t>(2 -1)</a:t>
            </a:r>
          </a:p>
          <a:p>
            <a:pPr algn="ctr"/>
            <a:r>
              <a:rPr lang="es-CO">
                <a:solidFill>
                  <a:srgbClr val="011893"/>
                </a:solidFill>
              </a:rPr>
              <a:t>Poder Disciplinario Preferente </a:t>
            </a:r>
            <a:r>
              <a:rPr lang="es-CO" sz="2400">
                <a:solidFill>
                  <a:srgbClr val="011893"/>
                </a:solidFill>
              </a:rPr>
              <a:t>(3-3)</a:t>
            </a:r>
          </a:p>
          <a:p>
            <a:pPr algn="ctr"/>
            <a:r>
              <a:rPr lang="es-CO" sz="3400">
                <a:solidFill>
                  <a:srgbClr val="011893"/>
                </a:solidFill>
              </a:rPr>
              <a:t>Principio de Legalidad </a:t>
            </a:r>
            <a:r>
              <a:rPr lang="es-CO" sz="2400">
                <a:solidFill>
                  <a:srgbClr val="011893"/>
                </a:solidFill>
              </a:rPr>
              <a:t>(4-4)</a:t>
            </a:r>
          </a:p>
          <a:p>
            <a:pPr algn="ctr"/>
            <a:r>
              <a:rPr lang="es-CO">
                <a:solidFill>
                  <a:srgbClr val="011893"/>
                </a:solidFill>
              </a:rPr>
              <a:t>Fines de la Sanción </a:t>
            </a:r>
            <a:r>
              <a:rPr lang="es-CO" sz="2400">
                <a:solidFill>
                  <a:srgbClr val="011893"/>
                </a:solidFill>
              </a:rPr>
              <a:t>(5- 16 )</a:t>
            </a:r>
          </a:p>
          <a:p>
            <a:pPr algn="ctr"/>
            <a:r>
              <a:rPr lang="es-CO" sz="3000">
                <a:solidFill>
                  <a:srgbClr val="011893"/>
                </a:solidFill>
              </a:rPr>
              <a:t>Proporcionalidad de la sanción </a:t>
            </a:r>
            <a:r>
              <a:rPr lang="es-CO" sz="2400">
                <a:solidFill>
                  <a:srgbClr val="011893"/>
                </a:solidFill>
              </a:rPr>
              <a:t>(6 -18)</a:t>
            </a:r>
          </a:p>
          <a:p>
            <a:pPr algn="ctr"/>
            <a:r>
              <a:rPr lang="es-CO" sz="3600">
                <a:solidFill>
                  <a:srgbClr val="011893"/>
                </a:solidFill>
              </a:rPr>
              <a:t>Prinipio de Igualdad </a:t>
            </a:r>
            <a:r>
              <a:rPr lang="es-CO" sz="2400">
                <a:solidFill>
                  <a:srgbClr val="011893"/>
                </a:solidFill>
              </a:rPr>
              <a:t>(7 – 15)</a:t>
            </a:r>
          </a:p>
          <a:p>
            <a:pPr algn="ctr"/>
            <a:r>
              <a:rPr lang="es-CO" sz="3300">
                <a:solidFill>
                  <a:srgbClr val="011893"/>
                </a:solidFill>
              </a:rPr>
              <a:t>Principio de Favorabilidad </a:t>
            </a:r>
            <a:r>
              <a:rPr lang="es-CO" sz="2400">
                <a:solidFill>
                  <a:srgbClr val="011893"/>
                </a:solidFill>
              </a:rPr>
              <a:t>(8 – 14)</a:t>
            </a:r>
          </a:p>
          <a:p>
            <a:pPr algn="ctr"/>
            <a:r>
              <a:rPr lang="es-CO" sz="3600">
                <a:solidFill>
                  <a:srgbClr val="011893"/>
                </a:solidFill>
              </a:rPr>
              <a:t>Ilicitud Sustancial </a:t>
            </a:r>
            <a:r>
              <a:rPr lang="es-CO" sz="2400">
                <a:solidFill>
                  <a:srgbClr val="011893"/>
                </a:solidFill>
              </a:rPr>
              <a:t>(9-5)</a:t>
            </a:r>
          </a:p>
        </p:txBody>
      </p:sp>
      <p:sp>
        <p:nvSpPr>
          <p:cNvPr id="5" name="Marcador de texto 4">
            <a:extLst>
              <a:ext uri="{FF2B5EF4-FFF2-40B4-BE49-F238E27FC236}">
                <a16:creationId xmlns:a16="http://schemas.microsoft.com/office/drawing/2014/main" id="{BC0996F4-4AF6-0B46-B743-803551A61780}"/>
              </a:ext>
            </a:extLst>
          </p:cNvPr>
          <p:cNvSpPr>
            <a:spLocks noGrp="1"/>
          </p:cNvSpPr>
          <p:nvPr>
            <p:ph type="body" sz="half" idx="2"/>
          </p:nvPr>
        </p:nvSpPr>
        <p:spPr>
          <a:xfrm>
            <a:off x="342900" y="1401892"/>
            <a:ext cx="4610100" cy="5334000"/>
          </a:xfrm>
          <a:solidFill>
            <a:schemeClr val="accent5">
              <a:lumMod val="20000"/>
              <a:lumOff val="80000"/>
            </a:schemeClr>
          </a:solidFill>
        </p:spPr>
        <p:txBody>
          <a:bodyPr>
            <a:normAutofit/>
          </a:bodyPr>
          <a:lstStyle/>
          <a:p>
            <a:endParaRPr lang="es-CO" dirty="0"/>
          </a:p>
          <a:p>
            <a:pPr algn="just"/>
            <a:r>
              <a:rPr lang="es-CO" sz="2800" dirty="0">
                <a:solidFill>
                  <a:srgbClr val="0432FF"/>
                </a:solidFill>
              </a:rPr>
              <a:t>La dogmática nos ubica y obliga a </a:t>
            </a:r>
            <a:r>
              <a:rPr lang="es-CO" sz="2800" b="1" dirty="0">
                <a:solidFill>
                  <a:srgbClr val="0432FF"/>
                </a:solidFill>
              </a:rPr>
              <a:t>trabajar con normas....</a:t>
            </a:r>
          </a:p>
          <a:p>
            <a:pPr algn="just"/>
            <a:r>
              <a:rPr lang="es-CO" sz="2800" dirty="0">
                <a:solidFill>
                  <a:srgbClr val="0432FF"/>
                </a:solidFill>
              </a:rPr>
              <a:t>La dogmática nos precisa viajar entre </a:t>
            </a:r>
            <a:r>
              <a:rPr lang="es-CO" sz="2800" dirty="0">
                <a:solidFill>
                  <a:srgbClr val="C00000"/>
                </a:solidFill>
              </a:rPr>
              <a:t>realidades fácticas y normas</a:t>
            </a:r>
          </a:p>
          <a:p>
            <a:pPr algn="ctr"/>
            <a:r>
              <a:rPr lang="es-CO" sz="2800" dirty="0">
                <a:solidFill>
                  <a:srgbClr val="0432FF"/>
                </a:solidFill>
              </a:rPr>
              <a:t>La D/ nos enseña a ser </a:t>
            </a:r>
            <a:r>
              <a:rPr lang="es-CO" sz="2800" dirty="0">
                <a:solidFill>
                  <a:srgbClr val="C00000"/>
                </a:solidFill>
              </a:rPr>
              <a:t>racionales</a:t>
            </a:r>
            <a:r>
              <a:rPr lang="es-CO" sz="2800" dirty="0">
                <a:solidFill>
                  <a:srgbClr val="0432FF"/>
                </a:solidFill>
              </a:rPr>
              <a:t>...elimina subjetivismos e intuiciones</a:t>
            </a:r>
          </a:p>
          <a:p>
            <a:pPr algn="ctr"/>
            <a:endParaRPr lang="es-CO" sz="2800" dirty="0">
              <a:solidFill>
                <a:srgbClr val="0432FF"/>
              </a:solidFill>
            </a:endParaRPr>
          </a:p>
          <a:p>
            <a:pPr algn="just"/>
            <a:endParaRPr lang="es-CO" sz="2800" dirty="0">
              <a:solidFill>
                <a:srgbClr val="C00000"/>
              </a:solidFill>
            </a:endParaRPr>
          </a:p>
          <a:p>
            <a:endParaRPr lang="es-CO" dirty="0"/>
          </a:p>
        </p:txBody>
      </p:sp>
    </p:spTree>
    <p:extLst>
      <p:ext uri="{BB962C8B-B14F-4D97-AF65-F5344CB8AC3E}">
        <p14:creationId xmlns:p14="http://schemas.microsoft.com/office/powerpoint/2010/main" val="90711097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6DF57C93-B1F9-1741-A3E7-01979FB33996}"/>
              </a:ext>
            </a:extLst>
          </p:cNvPr>
          <p:cNvSpPr>
            <a:spLocks noGrp="1"/>
          </p:cNvSpPr>
          <p:nvPr>
            <p:ph type="title"/>
          </p:nvPr>
        </p:nvSpPr>
        <p:spPr>
          <a:xfrm>
            <a:off x="368300" y="259494"/>
            <a:ext cx="4814888" cy="1050324"/>
          </a:xfrm>
          <a:solidFill>
            <a:schemeClr val="accent4">
              <a:lumMod val="20000"/>
              <a:lumOff val="80000"/>
            </a:schemeClr>
          </a:solidFill>
        </p:spPr>
        <p:txBody>
          <a:bodyPr>
            <a:normAutofit/>
          </a:bodyPr>
          <a:lstStyle/>
          <a:p>
            <a:pPr algn="ctr"/>
            <a:r>
              <a:rPr lang="es-CO" sz="3400" b="1" dirty="0">
                <a:solidFill>
                  <a:srgbClr val="C00000"/>
                </a:solidFill>
              </a:rPr>
              <a:t>Categorías  Dogmáticas</a:t>
            </a:r>
            <a:br>
              <a:rPr lang="es-CO" sz="3400" b="1" dirty="0">
                <a:solidFill>
                  <a:srgbClr val="C00000"/>
                </a:solidFill>
              </a:rPr>
            </a:br>
            <a:endParaRPr lang="es-CO" sz="3400" b="1" dirty="0"/>
          </a:p>
        </p:txBody>
      </p:sp>
      <p:sp>
        <p:nvSpPr>
          <p:cNvPr id="3" name="Marcador de contenido 2">
            <a:extLst>
              <a:ext uri="{FF2B5EF4-FFF2-40B4-BE49-F238E27FC236}">
                <a16:creationId xmlns:a16="http://schemas.microsoft.com/office/drawing/2014/main" id="{51B03657-C4F6-804A-B648-970C8345F5C0}"/>
              </a:ext>
            </a:extLst>
          </p:cNvPr>
          <p:cNvSpPr>
            <a:spLocks noGrp="1"/>
          </p:cNvSpPr>
          <p:nvPr>
            <p:ph idx="1"/>
          </p:nvPr>
        </p:nvSpPr>
        <p:spPr>
          <a:xfrm>
            <a:off x="5183188" y="323089"/>
            <a:ext cx="6500812" cy="6275417"/>
          </a:xfrm>
          <a:solidFill>
            <a:schemeClr val="accent2">
              <a:lumMod val="20000"/>
              <a:lumOff val="80000"/>
            </a:schemeClr>
          </a:solidFill>
        </p:spPr>
        <p:txBody>
          <a:bodyPr>
            <a:normAutofit/>
          </a:bodyPr>
          <a:lstStyle/>
          <a:p>
            <a:pPr algn="ctr"/>
            <a:r>
              <a:rPr lang="es-CO" sz="3200">
                <a:solidFill>
                  <a:srgbClr val="C00000"/>
                </a:solidFill>
              </a:rPr>
              <a:t>Categorías dogmáticas</a:t>
            </a:r>
          </a:p>
          <a:p>
            <a:pPr marL="0" indent="0" algn="ctr">
              <a:buNone/>
            </a:pPr>
            <a:endParaRPr lang="es-CO" sz="3200">
              <a:solidFill>
                <a:srgbClr val="C00000"/>
              </a:solidFill>
            </a:endParaRPr>
          </a:p>
          <a:p>
            <a:pPr algn="ctr"/>
            <a:r>
              <a:rPr lang="es-CO" sz="3600">
                <a:solidFill>
                  <a:srgbClr val="011893"/>
                </a:solidFill>
              </a:rPr>
              <a:t>Culpabilidad </a:t>
            </a:r>
            <a:r>
              <a:rPr lang="es-CO" sz="2400">
                <a:solidFill>
                  <a:srgbClr val="011893"/>
                </a:solidFill>
              </a:rPr>
              <a:t>(10 – 13)</a:t>
            </a:r>
          </a:p>
          <a:p>
            <a:pPr algn="ctr"/>
            <a:r>
              <a:rPr lang="es-CO" sz="3600">
                <a:solidFill>
                  <a:srgbClr val="011893"/>
                </a:solidFill>
              </a:rPr>
              <a:t>Fines del Proceso </a:t>
            </a:r>
            <a:r>
              <a:rPr lang="es-CO" sz="2400">
                <a:solidFill>
                  <a:srgbClr val="011893"/>
                </a:solidFill>
              </a:rPr>
              <a:t>(11 - </a:t>
            </a:r>
          </a:p>
          <a:p>
            <a:pPr algn="ctr"/>
            <a:r>
              <a:rPr lang="es-CO" sz="3600">
                <a:solidFill>
                  <a:srgbClr val="011893"/>
                </a:solidFill>
              </a:rPr>
              <a:t>Debido Proceso </a:t>
            </a:r>
            <a:r>
              <a:rPr lang="es-CO" sz="2400">
                <a:solidFill>
                  <a:srgbClr val="011893"/>
                </a:solidFill>
              </a:rPr>
              <a:t>(12-6)</a:t>
            </a:r>
          </a:p>
          <a:p>
            <a:pPr algn="ctr"/>
            <a:r>
              <a:rPr lang="es-CO" sz="3600">
                <a:solidFill>
                  <a:srgbClr val="011893"/>
                </a:solidFill>
              </a:rPr>
              <a:t>Investigación Integral </a:t>
            </a:r>
            <a:r>
              <a:rPr lang="es-CO" sz="2400">
                <a:solidFill>
                  <a:srgbClr val="011893"/>
                </a:solidFill>
              </a:rPr>
              <a:t>(13</a:t>
            </a:r>
          </a:p>
          <a:p>
            <a:pPr algn="ctr"/>
            <a:r>
              <a:rPr lang="es-CO" sz="3400">
                <a:solidFill>
                  <a:srgbClr val="011893"/>
                </a:solidFill>
              </a:rPr>
              <a:t>Presunción de Inocencia </a:t>
            </a:r>
            <a:r>
              <a:rPr lang="es-CO" sz="2400">
                <a:solidFill>
                  <a:srgbClr val="011893"/>
                </a:solidFill>
              </a:rPr>
              <a:t>(14 -9) </a:t>
            </a:r>
          </a:p>
          <a:p>
            <a:pPr algn="ctr"/>
            <a:r>
              <a:rPr lang="es-CO" sz="3600">
                <a:solidFill>
                  <a:srgbClr val="011893"/>
                </a:solidFill>
              </a:rPr>
              <a:t>Derecho a la Defensa </a:t>
            </a:r>
            <a:r>
              <a:rPr lang="es-CO" sz="2400">
                <a:solidFill>
                  <a:srgbClr val="011893"/>
                </a:solidFill>
              </a:rPr>
              <a:t>(15 -17)</a:t>
            </a:r>
          </a:p>
          <a:p>
            <a:pPr algn="ctr"/>
            <a:r>
              <a:rPr lang="es-CO" sz="3600">
                <a:solidFill>
                  <a:srgbClr val="011893"/>
                </a:solidFill>
              </a:rPr>
              <a:t>Cosa Juzgada </a:t>
            </a:r>
            <a:r>
              <a:rPr lang="es-CO" sz="2400">
                <a:solidFill>
                  <a:srgbClr val="011893"/>
                </a:solidFill>
              </a:rPr>
              <a:t>(16 – 11)</a:t>
            </a:r>
          </a:p>
        </p:txBody>
      </p:sp>
      <p:sp>
        <p:nvSpPr>
          <p:cNvPr id="6" name="Marcador de texto 5">
            <a:extLst>
              <a:ext uri="{FF2B5EF4-FFF2-40B4-BE49-F238E27FC236}">
                <a16:creationId xmlns:a16="http://schemas.microsoft.com/office/drawing/2014/main" id="{588B17DE-1AAE-A942-BFFF-F380AA68179F}"/>
              </a:ext>
            </a:extLst>
          </p:cNvPr>
          <p:cNvSpPr>
            <a:spLocks noGrp="1"/>
          </p:cNvSpPr>
          <p:nvPr>
            <p:ph type="body" sz="half" idx="2"/>
          </p:nvPr>
        </p:nvSpPr>
        <p:spPr>
          <a:xfrm>
            <a:off x="368300" y="1409700"/>
            <a:ext cx="4814888" cy="5125211"/>
          </a:xfrm>
          <a:solidFill>
            <a:schemeClr val="accent5">
              <a:lumMod val="20000"/>
              <a:lumOff val="80000"/>
            </a:schemeClr>
          </a:solidFill>
        </p:spPr>
        <p:txBody>
          <a:bodyPr>
            <a:normAutofit/>
          </a:bodyPr>
          <a:lstStyle/>
          <a:p>
            <a:r>
              <a:rPr lang="es-CO" sz="3200" dirty="0">
                <a:solidFill>
                  <a:srgbClr val="0432FF"/>
                </a:solidFill>
              </a:rPr>
              <a:t>Sirve para respetar los </a:t>
            </a:r>
            <a:r>
              <a:rPr lang="es-CO" sz="3200" dirty="0">
                <a:solidFill>
                  <a:srgbClr val="C00000"/>
                </a:solidFill>
              </a:rPr>
              <a:t>conceptos constitucionales    </a:t>
            </a:r>
            <a:r>
              <a:rPr lang="es-CO" sz="3200" dirty="0">
                <a:solidFill>
                  <a:srgbClr val="0432FF"/>
                </a:solidFill>
              </a:rPr>
              <a:t>q’ son de los puntos de partida de todo proceso.</a:t>
            </a:r>
          </a:p>
          <a:p>
            <a:r>
              <a:rPr lang="es-CO" sz="3200" dirty="0">
                <a:solidFill>
                  <a:srgbClr val="0432FF"/>
                </a:solidFill>
              </a:rPr>
              <a:t>Nos Propone </a:t>
            </a:r>
            <a:r>
              <a:rPr lang="es-CO" sz="3200" dirty="0">
                <a:solidFill>
                  <a:srgbClr val="C00000"/>
                </a:solidFill>
              </a:rPr>
              <a:t>pensamiento sistémico</a:t>
            </a:r>
            <a:r>
              <a:rPr lang="es-CO" sz="3200" dirty="0">
                <a:solidFill>
                  <a:srgbClr val="0432FF"/>
                </a:solidFill>
              </a:rPr>
              <a:t>, porque la Dogmática es metódica y sistemica.</a:t>
            </a:r>
          </a:p>
          <a:p>
            <a:endParaRPr lang="es-CO" dirty="0"/>
          </a:p>
        </p:txBody>
      </p:sp>
    </p:spTree>
    <p:extLst>
      <p:ext uri="{BB962C8B-B14F-4D97-AF65-F5344CB8AC3E}">
        <p14:creationId xmlns:p14="http://schemas.microsoft.com/office/powerpoint/2010/main" val="42733166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D5D0B8-DC5E-034A-BBD2-6115774FCC51}"/>
              </a:ext>
            </a:extLst>
          </p:cNvPr>
          <p:cNvSpPr>
            <a:spLocks noGrp="1"/>
          </p:cNvSpPr>
          <p:nvPr>
            <p:ph type="title"/>
          </p:nvPr>
        </p:nvSpPr>
        <p:spPr>
          <a:xfrm>
            <a:off x="254000" y="203200"/>
            <a:ext cx="4902630" cy="1397000"/>
          </a:xfrm>
          <a:solidFill>
            <a:schemeClr val="accent4">
              <a:lumMod val="20000"/>
              <a:lumOff val="80000"/>
            </a:schemeClr>
          </a:solidFill>
        </p:spPr>
        <p:txBody>
          <a:bodyPr>
            <a:normAutofit/>
          </a:bodyPr>
          <a:lstStyle/>
          <a:p>
            <a:pPr algn="ctr"/>
            <a:r>
              <a:rPr lang="es-CO" sz="2800">
                <a:solidFill>
                  <a:srgbClr val="C00000"/>
                </a:solidFill>
              </a:rPr>
              <a:t>         </a:t>
            </a:r>
            <a:r>
              <a:rPr lang="es-CO" sz="3000" b="1">
                <a:solidFill>
                  <a:srgbClr val="C00000"/>
                </a:solidFill>
              </a:rPr>
              <a:t>Categorías </a:t>
            </a:r>
            <a:br>
              <a:rPr lang="es-CO" sz="3000" b="1">
                <a:solidFill>
                  <a:srgbClr val="C00000"/>
                </a:solidFill>
              </a:rPr>
            </a:br>
            <a:r>
              <a:rPr lang="es-CO" sz="3000" b="1">
                <a:solidFill>
                  <a:srgbClr val="C00000"/>
                </a:solidFill>
              </a:rPr>
              <a:t>         Dogmáticas</a:t>
            </a:r>
            <a:br>
              <a:rPr lang="es-CO" sz="2800">
                <a:solidFill>
                  <a:srgbClr val="C00000"/>
                </a:solidFill>
              </a:rPr>
            </a:br>
            <a:endParaRPr lang="es-CO" sz="2800"/>
          </a:p>
        </p:txBody>
      </p:sp>
      <p:sp>
        <p:nvSpPr>
          <p:cNvPr id="3" name="Marcador de contenido 2">
            <a:extLst>
              <a:ext uri="{FF2B5EF4-FFF2-40B4-BE49-F238E27FC236}">
                <a16:creationId xmlns:a16="http://schemas.microsoft.com/office/drawing/2014/main" id="{0CB7E388-75D0-D844-914C-5AB010B53F39}"/>
              </a:ext>
            </a:extLst>
          </p:cNvPr>
          <p:cNvSpPr>
            <a:spLocks noGrp="1"/>
          </p:cNvSpPr>
          <p:nvPr>
            <p:ph idx="1"/>
          </p:nvPr>
        </p:nvSpPr>
        <p:spPr>
          <a:xfrm>
            <a:off x="5183188" y="800099"/>
            <a:ext cx="6172200" cy="4927601"/>
          </a:xfrm>
          <a:solidFill>
            <a:schemeClr val="accent2">
              <a:lumMod val="20000"/>
              <a:lumOff val="80000"/>
            </a:schemeClr>
          </a:solidFill>
        </p:spPr>
        <p:txBody>
          <a:bodyPr>
            <a:normAutofit/>
          </a:bodyPr>
          <a:lstStyle/>
          <a:p>
            <a:pPr marL="0" indent="0" algn="ctr">
              <a:buNone/>
            </a:pPr>
            <a:endParaRPr lang="es-CO" sz="3200" dirty="0">
              <a:solidFill>
                <a:srgbClr val="C00000"/>
              </a:solidFill>
            </a:endParaRPr>
          </a:p>
          <a:p>
            <a:pPr algn="ctr"/>
            <a:r>
              <a:rPr lang="es-CO" dirty="0">
                <a:solidFill>
                  <a:srgbClr val="011893"/>
                </a:solidFill>
              </a:rPr>
              <a:t>Gratuidad de la Actuación </a:t>
            </a:r>
            <a:r>
              <a:rPr lang="es-CO" sz="2400" dirty="0">
                <a:solidFill>
                  <a:srgbClr val="011893"/>
                </a:solidFill>
              </a:rPr>
              <a:t>(17 – 10)</a:t>
            </a:r>
          </a:p>
          <a:p>
            <a:pPr algn="ctr"/>
            <a:r>
              <a:rPr lang="es-CO" dirty="0">
                <a:solidFill>
                  <a:srgbClr val="011893"/>
                </a:solidFill>
              </a:rPr>
              <a:t>Celeridad de la Actuación </a:t>
            </a:r>
            <a:r>
              <a:rPr lang="es-CO" sz="2400" dirty="0">
                <a:solidFill>
                  <a:srgbClr val="011893"/>
                </a:solidFill>
              </a:rPr>
              <a:t>(18</a:t>
            </a:r>
          </a:p>
          <a:p>
            <a:pPr algn="ctr"/>
            <a:r>
              <a:rPr lang="es-CO" dirty="0">
                <a:solidFill>
                  <a:srgbClr val="011893"/>
                </a:solidFill>
              </a:rPr>
              <a:t>Motivación </a:t>
            </a:r>
            <a:r>
              <a:rPr lang="es-CO" sz="2400" dirty="0">
                <a:solidFill>
                  <a:srgbClr val="011893"/>
                </a:solidFill>
              </a:rPr>
              <a:t>(19 -19)</a:t>
            </a:r>
          </a:p>
          <a:p>
            <a:pPr algn="ctr"/>
            <a:r>
              <a:rPr lang="es-CO" dirty="0">
                <a:solidFill>
                  <a:srgbClr val="011893"/>
                </a:solidFill>
              </a:rPr>
              <a:t>Congruencia </a:t>
            </a:r>
            <a:r>
              <a:rPr lang="es-CO" sz="2000" dirty="0">
                <a:solidFill>
                  <a:srgbClr val="011893"/>
                </a:solidFill>
              </a:rPr>
              <a:t>(20</a:t>
            </a:r>
          </a:p>
          <a:p>
            <a:pPr algn="ctr"/>
            <a:r>
              <a:rPr lang="es-CO" dirty="0">
                <a:solidFill>
                  <a:srgbClr val="011893"/>
                </a:solidFill>
              </a:rPr>
              <a:t>Cláusula de Exclusión </a:t>
            </a:r>
            <a:r>
              <a:rPr lang="es-CO" sz="2400" dirty="0">
                <a:solidFill>
                  <a:srgbClr val="011893"/>
                </a:solidFill>
              </a:rPr>
              <a:t>(21</a:t>
            </a:r>
          </a:p>
          <a:p>
            <a:pPr algn="ctr"/>
            <a:r>
              <a:rPr lang="es-CO" dirty="0">
                <a:solidFill>
                  <a:srgbClr val="011893"/>
                </a:solidFill>
              </a:rPr>
              <a:t>Principios Rectores </a:t>
            </a:r>
            <a:r>
              <a:rPr lang="es-CO" sz="2400" dirty="0">
                <a:solidFill>
                  <a:srgbClr val="011893"/>
                </a:solidFill>
              </a:rPr>
              <a:t>(22 – 21)</a:t>
            </a:r>
          </a:p>
          <a:p>
            <a:pPr algn="ctr"/>
            <a:r>
              <a:rPr lang="es-CO" dirty="0">
                <a:solidFill>
                  <a:srgbClr val="011893"/>
                </a:solidFill>
              </a:rPr>
              <a:t>Integración Normativa </a:t>
            </a:r>
            <a:r>
              <a:rPr lang="es-CO" sz="2400" dirty="0">
                <a:solidFill>
                  <a:srgbClr val="011893"/>
                </a:solidFill>
              </a:rPr>
              <a:t>(22 -21)</a:t>
            </a:r>
          </a:p>
        </p:txBody>
      </p:sp>
      <p:sp>
        <p:nvSpPr>
          <p:cNvPr id="5" name="Marcador de texto 4">
            <a:extLst>
              <a:ext uri="{FF2B5EF4-FFF2-40B4-BE49-F238E27FC236}">
                <a16:creationId xmlns:a16="http://schemas.microsoft.com/office/drawing/2014/main" id="{FE6E885B-ECF2-6440-B732-6AFD18FE7D20}"/>
              </a:ext>
            </a:extLst>
          </p:cNvPr>
          <p:cNvSpPr>
            <a:spLocks noGrp="1"/>
          </p:cNvSpPr>
          <p:nvPr>
            <p:ph type="body" sz="half" idx="2"/>
          </p:nvPr>
        </p:nvSpPr>
        <p:spPr>
          <a:xfrm>
            <a:off x="280558" y="1600200"/>
            <a:ext cx="4902630" cy="4927600"/>
          </a:xfrm>
          <a:solidFill>
            <a:schemeClr val="accent6">
              <a:lumMod val="20000"/>
              <a:lumOff val="80000"/>
            </a:schemeClr>
          </a:solidFill>
        </p:spPr>
        <p:txBody>
          <a:bodyPr>
            <a:normAutofit/>
          </a:bodyPr>
          <a:lstStyle/>
          <a:p>
            <a:pPr algn="just"/>
            <a:r>
              <a:rPr lang="es-CO" sz="2800">
                <a:solidFill>
                  <a:srgbClr val="0432FF"/>
                </a:solidFill>
              </a:rPr>
              <a:t>Nos permite trasladar las consecuencias de las normas para soluconar un caso. (</a:t>
            </a:r>
            <a:r>
              <a:rPr lang="es-CO" sz="2800"/>
              <a:t>Vencer obstáculos que están en normas constitucionales...Ppio de legalidad,  Culpabilidad, Ppio de Acto, Ppio de proporcionalidad, debido proceso</a:t>
            </a:r>
            <a:r>
              <a:rPr lang="es-CO" sz="2800">
                <a:solidFill>
                  <a:srgbClr val="0432FF"/>
                </a:solidFill>
              </a:rPr>
              <a:t>), </a:t>
            </a:r>
          </a:p>
          <a:p>
            <a:pPr algn="just"/>
            <a:r>
              <a:rPr lang="es-CO" sz="2800">
                <a:solidFill>
                  <a:srgbClr val="0432FF"/>
                </a:solidFill>
              </a:rPr>
              <a:t>en general de las GARANTÍAS CONSTITUCIONALES</a:t>
            </a:r>
          </a:p>
          <a:p>
            <a:endParaRPr lang="es-CO"/>
          </a:p>
        </p:txBody>
      </p:sp>
    </p:spTree>
    <p:extLst>
      <p:ext uri="{BB962C8B-B14F-4D97-AF65-F5344CB8AC3E}">
        <p14:creationId xmlns:p14="http://schemas.microsoft.com/office/powerpoint/2010/main" val="428106627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CC42AD-519C-C545-BCF3-B020D0FBD1AA}"/>
              </a:ext>
            </a:extLst>
          </p:cNvPr>
          <p:cNvSpPr>
            <a:spLocks noGrp="1"/>
          </p:cNvSpPr>
          <p:nvPr>
            <p:ph type="title"/>
          </p:nvPr>
        </p:nvSpPr>
        <p:spPr>
          <a:xfrm>
            <a:off x="463296" y="259494"/>
            <a:ext cx="3930904" cy="972312"/>
          </a:xfrm>
          <a:solidFill>
            <a:schemeClr val="accent4">
              <a:lumMod val="20000"/>
              <a:lumOff val="80000"/>
            </a:schemeClr>
          </a:solidFill>
        </p:spPr>
        <p:txBody>
          <a:bodyPr>
            <a:normAutofit fontScale="90000"/>
          </a:bodyPr>
          <a:lstStyle/>
          <a:p>
            <a:pPr algn="ctr"/>
            <a:br>
              <a:rPr lang="es-CO" sz="2400" b="1">
                <a:solidFill>
                  <a:srgbClr val="C00000"/>
                </a:solidFill>
                <a:latin typeface="Castellar" panose="020A0402060406010301" pitchFamily="18" charset="77"/>
              </a:rPr>
            </a:br>
            <a:br>
              <a:rPr lang="es-CO" sz="2400" b="1">
                <a:solidFill>
                  <a:srgbClr val="C00000"/>
                </a:solidFill>
                <a:latin typeface="Castellar" panose="020A0402060406010301" pitchFamily="18" charset="77"/>
              </a:rPr>
            </a:br>
            <a:br>
              <a:rPr lang="es-CO" sz="2400" b="1">
                <a:solidFill>
                  <a:srgbClr val="C00000"/>
                </a:solidFill>
                <a:latin typeface="Castellar" panose="020A0402060406010301" pitchFamily="18" charset="77"/>
              </a:rPr>
            </a:br>
            <a:br>
              <a:rPr lang="es-CO" sz="2400" b="1">
                <a:solidFill>
                  <a:srgbClr val="C00000"/>
                </a:solidFill>
                <a:latin typeface="Castellar" panose="020A0402060406010301" pitchFamily="18" charset="77"/>
              </a:rPr>
            </a:br>
            <a:r>
              <a:rPr lang="es-CO" sz="2400" b="1">
                <a:solidFill>
                  <a:srgbClr val="C00000"/>
                </a:solidFill>
                <a:latin typeface="Castellar" panose="020A0402060406010301" pitchFamily="18" charset="77"/>
              </a:rPr>
              <a:t>LA DIGNIDAD </a:t>
            </a:r>
            <a:br>
              <a:rPr lang="es-CO" sz="2400" b="1">
                <a:solidFill>
                  <a:srgbClr val="C00000"/>
                </a:solidFill>
                <a:latin typeface="Castellar" panose="020A0402060406010301" pitchFamily="18" charset="77"/>
              </a:rPr>
            </a:br>
            <a:r>
              <a:rPr lang="es-CO" sz="2400" b="1">
                <a:solidFill>
                  <a:srgbClr val="C00000"/>
                </a:solidFill>
                <a:latin typeface="Castellar" panose="020A0402060406010301" pitchFamily="18" charset="77"/>
              </a:rPr>
              <a:t>HUMANA</a:t>
            </a:r>
            <a:br>
              <a:rPr lang="es-CO" sz="2800"/>
            </a:br>
            <a:endParaRPr lang="es-CO" sz="2800"/>
          </a:p>
        </p:txBody>
      </p:sp>
      <p:sp>
        <p:nvSpPr>
          <p:cNvPr id="5" name="Marcador de contenido 4">
            <a:extLst>
              <a:ext uri="{FF2B5EF4-FFF2-40B4-BE49-F238E27FC236}">
                <a16:creationId xmlns:a16="http://schemas.microsoft.com/office/drawing/2014/main" id="{D7A8856E-E63B-9C49-B0BF-CAAC30C98CFA}"/>
              </a:ext>
            </a:extLst>
          </p:cNvPr>
          <p:cNvSpPr>
            <a:spLocks noGrp="1"/>
          </p:cNvSpPr>
          <p:nvPr>
            <p:ph idx="1"/>
          </p:nvPr>
        </p:nvSpPr>
        <p:spPr>
          <a:xfrm>
            <a:off x="4508500" y="259492"/>
            <a:ext cx="7220204" cy="6598508"/>
          </a:xfrm>
          <a:solidFill>
            <a:schemeClr val="accent6">
              <a:lumMod val="20000"/>
              <a:lumOff val="80000"/>
            </a:schemeClr>
          </a:solidFill>
        </p:spPr>
        <p:txBody>
          <a:bodyPr>
            <a:normAutofit lnSpcReduction="10000"/>
          </a:bodyPr>
          <a:lstStyle/>
          <a:p>
            <a:pPr algn="just"/>
            <a:r>
              <a:rPr lang="es-CO" sz="3400" b="1" dirty="0">
                <a:solidFill>
                  <a:srgbClr val="C00000"/>
                </a:solidFill>
              </a:rPr>
              <a:t>Sto. Tomas</a:t>
            </a:r>
            <a:r>
              <a:rPr lang="es-CO" sz="3400" dirty="0"/>
              <a:t>: </a:t>
            </a:r>
            <a:r>
              <a:rPr lang="es-CO" sz="3400" i="1" dirty="0">
                <a:solidFill>
                  <a:srgbClr val="0432FF"/>
                </a:solidFill>
              </a:rPr>
              <a:t>El ser humano es digno por tener capacidad de conocimiento y razocinio</a:t>
            </a:r>
            <a:r>
              <a:rPr lang="es-CO" sz="3400" i="1" dirty="0">
                <a:solidFill>
                  <a:srgbClr val="0432FF"/>
                </a:solidFill>
                <a:effectLst/>
              </a:rPr>
              <a:t> </a:t>
            </a:r>
          </a:p>
          <a:p>
            <a:pPr algn="just"/>
            <a:r>
              <a:rPr lang="es-CO" sz="3400" b="1" i="1" dirty="0">
                <a:solidFill>
                  <a:srgbClr val="C00000"/>
                </a:solidFill>
              </a:rPr>
              <a:t>Dumes Coto</a:t>
            </a:r>
            <a:r>
              <a:rPr lang="es-CO" sz="3400" i="1" dirty="0"/>
              <a:t>: </a:t>
            </a:r>
            <a:r>
              <a:rPr lang="es-CO" sz="3400" dirty="0">
                <a:solidFill>
                  <a:srgbClr val="0432FF"/>
                </a:solidFill>
              </a:rPr>
              <a:t>ser digno es </a:t>
            </a:r>
            <a:r>
              <a:rPr lang="es-CO" sz="3400" i="1" dirty="0">
                <a:solidFill>
                  <a:srgbClr val="0432FF"/>
                </a:solidFill>
              </a:rPr>
              <a:t>capacidad de amar</a:t>
            </a:r>
            <a:r>
              <a:rPr lang="es-CO" sz="3400" dirty="0">
                <a:solidFill>
                  <a:srgbClr val="0432FF"/>
                </a:solidFill>
                <a:effectLst/>
              </a:rPr>
              <a:t> </a:t>
            </a:r>
          </a:p>
          <a:p>
            <a:pPr algn="just"/>
            <a:r>
              <a:rPr lang="es-CO" sz="3400" b="1" i="1" dirty="0">
                <a:solidFill>
                  <a:srgbClr val="C00000"/>
                </a:solidFill>
              </a:rPr>
              <a:t>Kant</a:t>
            </a:r>
            <a:r>
              <a:rPr lang="es-CO" sz="3400" i="1" dirty="0"/>
              <a:t>: </a:t>
            </a:r>
            <a:r>
              <a:rPr lang="es-CO" sz="3400" i="1" dirty="0">
                <a:solidFill>
                  <a:srgbClr val="0432FF"/>
                </a:solidFill>
              </a:rPr>
              <a:t>el hombre es un fin en si mismo</a:t>
            </a:r>
            <a:r>
              <a:rPr lang="es-CO" sz="3400" dirty="0">
                <a:solidFill>
                  <a:srgbClr val="0432FF"/>
                </a:solidFill>
              </a:rPr>
              <a:t> </a:t>
            </a:r>
            <a:endParaRPr lang="es-CO" sz="3400" i="1" dirty="0">
              <a:solidFill>
                <a:srgbClr val="0432FF"/>
              </a:solidFill>
            </a:endParaRPr>
          </a:p>
          <a:p>
            <a:pPr marL="0" indent="0" algn="ctr">
              <a:buNone/>
            </a:pPr>
            <a:r>
              <a:rPr lang="es-CO" dirty="0">
                <a:highlight>
                  <a:srgbClr val="FFFF00"/>
                </a:highlight>
              </a:rPr>
              <a:t>La persosna no es un medio, una cosa o un instrumento</a:t>
            </a:r>
          </a:p>
          <a:p>
            <a:r>
              <a:rPr lang="es-CO" dirty="0">
                <a:solidFill>
                  <a:srgbClr val="011893"/>
                </a:solidFill>
              </a:rPr>
              <a:t>C.P.N. Art. 1o : Colombia como Estado Social de Derecho, se funda en el respeto a la dignidad humana</a:t>
            </a:r>
            <a:r>
              <a:rPr lang="es-CO" dirty="0"/>
              <a:t>...</a:t>
            </a:r>
          </a:p>
          <a:p>
            <a:r>
              <a:rPr lang="es-CO" dirty="0"/>
              <a:t>El art. 1º (1952) y 8º  (734)</a:t>
            </a:r>
          </a:p>
          <a:p>
            <a:r>
              <a:rPr lang="es-CO" dirty="0"/>
              <a:t>Art. 1º C.A.D.H. Art. 1º D.U.D.H.</a:t>
            </a:r>
          </a:p>
        </p:txBody>
      </p:sp>
      <p:pic>
        <p:nvPicPr>
          <p:cNvPr id="7" name="Imagen 6">
            <a:extLst>
              <a:ext uri="{FF2B5EF4-FFF2-40B4-BE49-F238E27FC236}">
                <a16:creationId xmlns:a16="http://schemas.microsoft.com/office/drawing/2014/main" id="{50BDCCA8-42C5-114D-84BE-959D2C71B93C}"/>
              </a:ext>
            </a:extLst>
          </p:cNvPr>
          <p:cNvPicPr>
            <a:picLocks noChangeAspect="1"/>
          </p:cNvPicPr>
          <p:nvPr/>
        </p:nvPicPr>
        <p:blipFill>
          <a:blip r:embed="rId2"/>
          <a:stretch>
            <a:fillRect/>
          </a:stretch>
        </p:blipFill>
        <p:spPr>
          <a:xfrm>
            <a:off x="594392" y="1400304"/>
            <a:ext cx="3668712" cy="3818127"/>
          </a:xfrm>
          <a:prstGeom prst="rect">
            <a:avLst/>
          </a:prstGeom>
        </p:spPr>
      </p:pic>
      <p:sp>
        <p:nvSpPr>
          <p:cNvPr id="6" name="Marcador de texto 5">
            <a:extLst>
              <a:ext uri="{FF2B5EF4-FFF2-40B4-BE49-F238E27FC236}">
                <a16:creationId xmlns:a16="http://schemas.microsoft.com/office/drawing/2014/main" id="{078105FD-5EC4-464B-85EE-268D413D6B90}"/>
              </a:ext>
            </a:extLst>
          </p:cNvPr>
          <p:cNvSpPr>
            <a:spLocks noGrp="1"/>
          </p:cNvSpPr>
          <p:nvPr>
            <p:ph type="body" sz="half" idx="2"/>
          </p:nvPr>
        </p:nvSpPr>
        <p:spPr>
          <a:xfrm>
            <a:off x="463296" y="1428242"/>
            <a:ext cx="4045204" cy="5429758"/>
          </a:xfrm>
          <a:noFill/>
        </p:spPr>
        <p:txBody>
          <a:bodyPr>
            <a:normAutofit/>
          </a:bodyPr>
          <a:lstStyle/>
          <a:p>
            <a:endParaRPr lang="es-CO"/>
          </a:p>
          <a:p>
            <a:endParaRPr lang="es-CO"/>
          </a:p>
          <a:p>
            <a:endParaRPr lang="es-CO"/>
          </a:p>
          <a:p>
            <a:endParaRPr lang="es-CO"/>
          </a:p>
          <a:p>
            <a:endParaRPr lang="es-CO"/>
          </a:p>
          <a:p>
            <a:endParaRPr lang="es-CO"/>
          </a:p>
          <a:p>
            <a:endParaRPr lang="es-CO"/>
          </a:p>
          <a:p>
            <a:endParaRPr lang="es-CO"/>
          </a:p>
          <a:p>
            <a:endParaRPr lang="es-CO"/>
          </a:p>
          <a:p>
            <a:endParaRPr lang="es-CO"/>
          </a:p>
          <a:p>
            <a:endParaRPr lang="es-CO"/>
          </a:p>
          <a:p>
            <a:endParaRPr lang="es-CO"/>
          </a:p>
        </p:txBody>
      </p:sp>
    </p:spTree>
    <p:extLst>
      <p:ext uri="{BB962C8B-B14F-4D97-AF65-F5344CB8AC3E}">
        <p14:creationId xmlns:p14="http://schemas.microsoft.com/office/powerpoint/2010/main" val="39766131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392D39-B29D-FB45-A939-3C4BCBCC22A0}"/>
              </a:ext>
            </a:extLst>
          </p:cNvPr>
          <p:cNvSpPr>
            <a:spLocks noGrp="1"/>
          </p:cNvSpPr>
          <p:nvPr>
            <p:ph type="title"/>
          </p:nvPr>
        </p:nvSpPr>
        <p:spPr>
          <a:xfrm>
            <a:off x="427293" y="457200"/>
            <a:ext cx="4344733" cy="1600200"/>
          </a:xfrm>
          <a:solidFill>
            <a:schemeClr val="accent4">
              <a:lumMod val="20000"/>
              <a:lumOff val="80000"/>
            </a:schemeClr>
          </a:solidFill>
        </p:spPr>
        <p:txBody>
          <a:bodyPr>
            <a:normAutofit fontScale="90000"/>
          </a:bodyPr>
          <a:lstStyle/>
          <a:p>
            <a:pPr algn="ctr"/>
            <a:br>
              <a:rPr lang="es-CO" sz="2800" dirty="0">
                <a:solidFill>
                  <a:srgbClr val="011893"/>
                </a:solidFill>
              </a:rPr>
            </a:br>
            <a:br>
              <a:rPr lang="es-CO" sz="2800" dirty="0">
                <a:solidFill>
                  <a:srgbClr val="011893"/>
                </a:solidFill>
              </a:rPr>
            </a:br>
            <a:br>
              <a:rPr lang="es-CO" sz="2800" dirty="0">
                <a:solidFill>
                  <a:srgbClr val="011893"/>
                </a:solidFill>
              </a:rPr>
            </a:br>
            <a:r>
              <a:rPr lang="es-CO" sz="3600" b="1" dirty="0">
                <a:solidFill>
                  <a:srgbClr val="C00000"/>
                </a:solidFill>
              </a:rPr>
              <a:t>Titularidad de la </a:t>
            </a:r>
            <a:br>
              <a:rPr lang="es-CO" sz="3600" b="1" dirty="0">
                <a:solidFill>
                  <a:srgbClr val="C00000"/>
                </a:solidFill>
              </a:rPr>
            </a:br>
            <a:r>
              <a:rPr lang="es-CO" sz="3600" b="1" dirty="0">
                <a:solidFill>
                  <a:srgbClr val="C00000"/>
                </a:solidFill>
              </a:rPr>
              <a:t>potestad disciplimnaria </a:t>
            </a:r>
            <a:br>
              <a:rPr lang="es-CO" sz="3600" b="1" dirty="0">
                <a:solidFill>
                  <a:srgbClr val="C00000"/>
                </a:solidFill>
              </a:rPr>
            </a:br>
            <a:r>
              <a:rPr lang="es-CO" sz="3600" b="1" dirty="0">
                <a:solidFill>
                  <a:srgbClr val="C00000"/>
                </a:solidFill>
              </a:rPr>
              <a:t>y Autonomía</a:t>
            </a:r>
            <a:endParaRPr lang="es-CO" sz="3100" dirty="0"/>
          </a:p>
        </p:txBody>
      </p:sp>
      <p:sp>
        <p:nvSpPr>
          <p:cNvPr id="12" name="Marcador de contenido 11">
            <a:extLst>
              <a:ext uri="{FF2B5EF4-FFF2-40B4-BE49-F238E27FC236}">
                <a16:creationId xmlns:a16="http://schemas.microsoft.com/office/drawing/2014/main" id="{9A794FF0-2049-4044-8A9E-1AE40379A9CB}"/>
              </a:ext>
            </a:extLst>
          </p:cNvPr>
          <p:cNvSpPr>
            <a:spLocks noGrp="1"/>
          </p:cNvSpPr>
          <p:nvPr>
            <p:ph idx="1"/>
          </p:nvPr>
        </p:nvSpPr>
        <p:spPr>
          <a:xfrm>
            <a:off x="4976521" y="457200"/>
            <a:ext cx="6483959" cy="6309359"/>
          </a:xfrm>
          <a:solidFill>
            <a:schemeClr val="accent6">
              <a:lumMod val="20000"/>
              <a:lumOff val="80000"/>
            </a:schemeClr>
          </a:solidFill>
        </p:spPr>
        <p:txBody>
          <a:bodyPr>
            <a:normAutofit lnSpcReduction="10000"/>
          </a:bodyPr>
          <a:lstStyle/>
          <a:p>
            <a:pPr marL="0" indent="0" algn="ctr">
              <a:buNone/>
            </a:pPr>
            <a:r>
              <a:rPr lang="es-CO" sz="3600" dirty="0">
                <a:solidFill>
                  <a:srgbClr val="C00000"/>
                </a:solidFill>
              </a:rPr>
              <a:t>El Estado es el titular de la potestad disciplinaria</a:t>
            </a:r>
          </a:p>
          <a:p>
            <a:pPr marL="0" indent="0" algn="ctr">
              <a:buNone/>
            </a:pPr>
            <a:r>
              <a:rPr lang="es-CO" dirty="0">
                <a:solidFill>
                  <a:srgbClr val="0432FF"/>
                </a:solidFill>
              </a:rPr>
              <a:t>¿A través de quiénes lo ejece?</a:t>
            </a:r>
          </a:p>
          <a:p>
            <a:pPr marL="0" indent="0" algn="just">
              <a:buNone/>
            </a:pPr>
            <a:r>
              <a:rPr lang="es-CO" dirty="0"/>
              <a:t>P.G.N., Personerías, O.C.D.I., C.S. de la J.; Congreso (Comisión de Acusaciones y Senado). Super- Intendencia de Notariado</a:t>
            </a:r>
          </a:p>
          <a:p>
            <a:pPr marL="0" indent="0" algn="just">
              <a:buNone/>
            </a:pPr>
            <a:r>
              <a:rPr lang="es-CO" dirty="0">
                <a:solidFill>
                  <a:srgbClr val="0432FF"/>
                </a:solidFill>
              </a:rPr>
              <a:t>La Jurisdicción disciplinaria </a:t>
            </a:r>
            <a:r>
              <a:rPr lang="es-CO" dirty="0"/>
              <a:t>es la titular de la acción respecto de los funcionarios y empleados judiciales, particulares y demás autoridades que administran justicia de manera temporal o permanente.</a:t>
            </a:r>
          </a:p>
          <a:p>
            <a:pPr marL="0" indent="0" algn="ctr">
              <a:buNone/>
            </a:pPr>
            <a:r>
              <a:rPr lang="es-CO" dirty="0">
                <a:solidFill>
                  <a:srgbClr val="0432FF"/>
                </a:solidFill>
              </a:rPr>
              <a:t>La A/D. Es independiente, autónoma</a:t>
            </a:r>
          </a:p>
        </p:txBody>
      </p:sp>
      <p:sp>
        <p:nvSpPr>
          <p:cNvPr id="6" name="Marcador de texto 5">
            <a:extLst>
              <a:ext uri="{FF2B5EF4-FFF2-40B4-BE49-F238E27FC236}">
                <a16:creationId xmlns:a16="http://schemas.microsoft.com/office/drawing/2014/main" id="{B7C45EE8-E7D6-4444-8079-EE5657E1D2D5}"/>
              </a:ext>
            </a:extLst>
          </p:cNvPr>
          <p:cNvSpPr>
            <a:spLocks noGrp="1"/>
          </p:cNvSpPr>
          <p:nvPr>
            <p:ph type="body" sz="half" idx="2"/>
          </p:nvPr>
        </p:nvSpPr>
        <p:spPr/>
        <p:txBody>
          <a:bodyPr/>
          <a:lstStyle/>
          <a:p>
            <a:endParaRPr lang="es-CO"/>
          </a:p>
          <a:p>
            <a:endParaRPr lang="es-CO"/>
          </a:p>
        </p:txBody>
      </p:sp>
      <p:pic>
        <p:nvPicPr>
          <p:cNvPr id="7" name="Imagen 6">
            <a:extLst>
              <a:ext uri="{FF2B5EF4-FFF2-40B4-BE49-F238E27FC236}">
                <a16:creationId xmlns:a16="http://schemas.microsoft.com/office/drawing/2014/main" id="{52E2A885-D0D3-A84A-9133-62DADBC469BD}"/>
              </a:ext>
            </a:extLst>
          </p:cNvPr>
          <p:cNvPicPr>
            <a:picLocks noChangeAspect="1"/>
          </p:cNvPicPr>
          <p:nvPr/>
        </p:nvPicPr>
        <p:blipFill>
          <a:blip r:embed="rId2"/>
          <a:stretch>
            <a:fillRect/>
          </a:stretch>
        </p:blipFill>
        <p:spPr>
          <a:xfrm>
            <a:off x="427294" y="2057400"/>
            <a:ext cx="2023298" cy="2136648"/>
          </a:xfrm>
          <a:prstGeom prst="rect">
            <a:avLst/>
          </a:prstGeom>
        </p:spPr>
      </p:pic>
      <p:pic>
        <p:nvPicPr>
          <p:cNvPr id="8" name="Imagen 7">
            <a:extLst>
              <a:ext uri="{FF2B5EF4-FFF2-40B4-BE49-F238E27FC236}">
                <a16:creationId xmlns:a16="http://schemas.microsoft.com/office/drawing/2014/main" id="{4CD56BFE-DAA3-5443-AEC1-80D2CECABB8B}"/>
              </a:ext>
            </a:extLst>
          </p:cNvPr>
          <p:cNvPicPr>
            <a:picLocks noChangeAspect="1"/>
          </p:cNvPicPr>
          <p:nvPr/>
        </p:nvPicPr>
        <p:blipFill>
          <a:blip r:embed="rId3"/>
          <a:stretch>
            <a:fillRect/>
          </a:stretch>
        </p:blipFill>
        <p:spPr>
          <a:xfrm>
            <a:off x="427295" y="4194048"/>
            <a:ext cx="2048255" cy="1797908"/>
          </a:xfrm>
          <a:prstGeom prst="rect">
            <a:avLst/>
          </a:prstGeom>
        </p:spPr>
      </p:pic>
      <p:pic>
        <p:nvPicPr>
          <p:cNvPr id="9" name="Imagen 8">
            <a:extLst>
              <a:ext uri="{FF2B5EF4-FFF2-40B4-BE49-F238E27FC236}">
                <a16:creationId xmlns:a16="http://schemas.microsoft.com/office/drawing/2014/main" id="{03E78F4B-FC53-D745-B1D8-3F386257B9C3}"/>
              </a:ext>
            </a:extLst>
          </p:cNvPr>
          <p:cNvPicPr>
            <a:picLocks noChangeAspect="1"/>
          </p:cNvPicPr>
          <p:nvPr/>
        </p:nvPicPr>
        <p:blipFill>
          <a:blip r:embed="rId4"/>
          <a:stretch>
            <a:fillRect/>
          </a:stretch>
        </p:blipFill>
        <p:spPr>
          <a:xfrm>
            <a:off x="2500509" y="2057400"/>
            <a:ext cx="2451053" cy="2136648"/>
          </a:xfrm>
          <a:prstGeom prst="rect">
            <a:avLst/>
          </a:prstGeom>
        </p:spPr>
      </p:pic>
      <p:pic>
        <p:nvPicPr>
          <p:cNvPr id="10" name="Imagen 9">
            <a:extLst>
              <a:ext uri="{FF2B5EF4-FFF2-40B4-BE49-F238E27FC236}">
                <a16:creationId xmlns:a16="http://schemas.microsoft.com/office/drawing/2014/main" id="{FD547803-F3F1-2246-949E-875714085576}"/>
              </a:ext>
            </a:extLst>
          </p:cNvPr>
          <p:cNvPicPr>
            <a:picLocks noChangeAspect="1"/>
          </p:cNvPicPr>
          <p:nvPr/>
        </p:nvPicPr>
        <p:blipFill>
          <a:blip r:embed="rId5"/>
          <a:stretch>
            <a:fillRect/>
          </a:stretch>
        </p:blipFill>
        <p:spPr>
          <a:xfrm>
            <a:off x="2490848" y="4194048"/>
            <a:ext cx="2451053" cy="1797908"/>
          </a:xfrm>
          <a:prstGeom prst="rect">
            <a:avLst/>
          </a:prstGeom>
        </p:spPr>
      </p:pic>
      <p:pic>
        <p:nvPicPr>
          <p:cNvPr id="13" name="Imagen 12">
            <a:extLst>
              <a:ext uri="{FF2B5EF4-FFF2-40B4-BE49-F238E27FC236}">
                <a16:creationId xmlns:a16="http://schemas.microsoft.com/office/drawing/2014/main" id="{DAFF3D25-F53F-3C46-8806-424DAA87798C}"/>
              </a:ext>
            </a:extLst>
          </p:cNvPr>
          <p:cNvPicPr>
            <a:picLocks noChangeAspect="1"/>
          </p:cNvPicPr>
          <p:nvPr/>
        </p:nvPicPr>
        <p:blipFill>
          <a:blip r:embed="rId6"/>
          <a:stretch>
            <a:fillRect/>
          </a:stretch>
        </p:blipFill>
        <p:spPr>
          <a:xfrm>
            <a:off x="402337" y="2057400"/>
            <a:ext cx="2048255" cy="2136648"/>
          </a:xfrm>
          <a:prstGeom prst="rect">
            <a:avLst/>
          </a:prstGeom>
        </p:spPr>
      </p:pic>
    </p:spTree>
    <p:extLst>
      <p:ext uri="{BB962C8B-B14F-4D97-AF65-F5344CB8AC3E}">
        <p14:creationId xmlns:p14="http://schemas.microsoft.com/office/powerpoint/2010/main" val="25499680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77C9A3-78AC-764E-99F3-2C04C2E212D4}"/>
              </a:ext>
            </a:extLst>
          </p:cNvPr>
          <p:cNvSpPr>
            <a:spLocks noGrp="1"/>
          </p:cNvSpPr>
          <p:nvPr>
            <p:ph type="title"/>
          </p:nvPr>
        </p:nvSpPr>
        <p:spPr>
          <a:xfrm>
            <a:off x="536448" y="221121"/>
            <a:ext cx="11265408" cy="1046847"/>
          </a:xfrm>
          <a:solidFill>
            <a:schemeClr val="accent4">
              <a:lumMod val="20000"/>
              <a:lumOff val="80000"/>
            </a:schemeClr>
          </a:solidFill>
        </p:spPr>
        <p:txBody>
          <a:bodyPr>
            <a:normAutofit fontScale="90000"/>
          </a:bodyPr>
          <a:lstStyle/>
          <a:p>
            <a:pPr algn="ctr"/>
            <a:br>
              <a:rPr lang="es-CO" b="1">
                <a:solidFill>
                  <a:srgbClr val="C00000"/>
                </a:solidFill>
                <a:latin typeface="Lucida Calligraphy" panose="03010101010101010101" pitchFamily="66" charset="77"/>
              </a:rPr>
            </a:br>
            <a:r>
              <a:rPr lang="es-CO" b="1">
                <a:solidFill>
                  <a:srgbClr val="C00000"/>
                </a:solidFill>
                <a:latin typeface="Lucida Calligraphy" panose="03010101010101010101" pitchFamily="66" charset="77"/>
              </a:rPr>
              <a:t>Poder Preferente</a:t>
            </a:r>
            <a:br>
              <a:rPr lang="es-CO" sz="2800"/>
            </a:br>
            <a:endParaRPr lang="es-CO" sz="2800"/>
          </a:p>
        </p:txBody>
      </p:sp>
      <p:sp>
        <p:nvSpPr>
          <p:cNvPr id="10" name="Marcador de contenido 9">
            <a:extLst>
              <a:ext uri="{FF2B5EF4-FFF2-40B4-BE49-F238E27FC236}">
                <a16:creationId xmlns:a16="http://schemas.microsoft.com/office/drawing/2014/main" id="{0197B902-F8D0-8E4F-8AA2-1E3B4860FB59}"/>
              </a:ext>
            </a:extLst>
          </p:cNvPr>
          <p:cNvSpPr>
            <a:spLocks noGrp="1"/>
          </p:cNvSpPr>
          <p:nvPr>
            <p:ph sz="half" idx="1"/>
          </p:nvPr>
        </p:nvSpPr>
        <p:spPr>
          <a:xfrm>
            <a:off x="536448" y="1511808"/>
            <a:ext cx="4643563" cy="4768221"/>
          </a:xfrm>
          <a:solidFill>
            <a:schemeClr val="accent6">
              <a:lumMod val="20000"/>
              <a:lumOff val="80000"/>
            </a:schemeClr>
          </a:solidFill>
        </p:spPr>
        <p:txBody>
          <a:bodyPr>
            <a:normAutofit fontScale="85000" lnSpcReduction="10000"/>
          </a:bodyPr>
          <a:lstStyle/>
          <a:p>
            <a:endParaRPr lang="es-CO"/>
          </a:p>
        </p:txBody>
      </p:sp>
      <p:sp>
        <p:nvSpPr>
          <p:cNvPr id="11" name="Marcador de contenido 10">
            <a:extLst>
              <a:ext uri="{FF2B5EF4-FFF2-40B4-BE49-F238E27FC236}">
                <a16:creationId xmlns:a16="http://schemas.microsoft.com/office/drawing/2014/main" id="{178B9975-DF72-6C42-870E-5B02FCF009A3}"/>
              </a:ext>
            </a:extLst>
          </p:cNvPr>
          <p:cNvSpPr>
            <a:spLocks noGrp="1"/>
          </p:cNvSpPr>
          <p:nvPr>
            <p:ph sz="half" idx="2"/>
          </p:nvPr>
        </p:nvSpPr>
        <p:spPr>
          <a:xfrm>
            <a:off x="5340096" y="1282047"/>
            <a:ext cx="6461760" cy="5354832"/>
          </a:xfrm>
        </p:spPr>
        <p:txBody>
          <a:bodyPr>
            <a:normAutofit fontScale="85000" lnSpcReduction="10000"/>
          </a:bodyPr>
          <a:lstStyle/>
          <a:p>
            <a:pPr marL="0" indent="0" algn="just">
              <a:buNone/>
            </a:pPr>
            <a:r>
              <a:rPr lang="es-CO"/>
              <a:t>* </a:t>
            </a:r>
            <a:r>
              <a:rPr lang="es-CO" sz="3200"/>
              <a:t>La </a:t>
            </a:r>
            <a:r>
              <a:rPr lang="es-CO" sz="3200">
                <a:highlight>
                  <a:srgbClr val="FFFF00"/>
                </a:highlight>
              </a:rPr>
              <a:t>P.G.N</a:t>
            </a:r>
            <a:r>
              <a:rPr lang="es-CO" sz="3200"/>
              <a:t>. es titular del ejercicio preferente del poder disciplinario y podrá iniciar, proseguir o remitir cualquier </a:t>
            </a:r>
            <a:r>
              <a:rPr lang="es-CO" sz="3200">
                <a:solidFill>
                  <a:srgbClr val="C00000"/>
                </a:solidFill>
              </a:rPr>
              <a:t>investigación</a:t>
            </a:r>
            <a:r>
              <a:rPr lang="es-CO" sz="3200"/>
              <a:t> o </a:t>
            </a:r>
            <a:r>
              <a:rPr lang="es-CO" sz="3200">
                <a:solidFill>
                  <a:srgbClr val="0432FF"/>
                </a:solidFill>
              </a:rPr>
              <a:t>juzgamiento</a:t>
            </a:r>
            <a:r>
              <a:rPr lang="es-CO" sz="3200"/>
              <a:t> de competencia de los órganos de control disciplinario interno de las entidades públicas. Igualmente podrá asumir el proceso en segunda instancia.</a:t>
            </a:r>
          </a:p>
          <a:p>
            <a:pPr marL="0" indent="0" algn="just">
              <a:buNone/>
            </a:pPr>
            <a:r>
              <a:rPr lang="es-CO" sz="3200"/>
              <a:t>* </a:t>
            </a:r>
            <a:r>
              <a:rPr lang="es-CO" sz="3200">
                <a:highlight>
                  <a:srgbClr val="FFFF00"/>
                </a:highlight>
              </a:rPr>
              <a:t>Las Personerías</a:t>
            </a:r>
            <a:r>
              <a:rPr lang="es-CO" sz="3200"/>
              <a:t> también tendrán poder disciplinario preferente.</a:t>
            </a:r>
          </a:p>
          <a:p>
            <a:pPr marL="0" indent="0" algn="just">
              <a:buNone/>
            </a:pPr>
            <a:r>
              <a:rPr lang="es-CO" sz="3200"/>
              <a:t>*  En virtud de la misma potestad, mediante decisión motivada, de oficio o a petición de cualquier persona, podrá avocar el conocimiento de aquellos asuntos que se tramitan internamente en las demás dependencias del control disciplinario. </a:t>
            </a:r>
          </a:p>
          <a:p>
            <a:pPr marL="0" indent="0" algn="just">
              <a:buNone/>
            </a:pPr>
            <a:endParaRPr lang="es-CO"/>
          </a:p>
          <a:p>
            <a:endParaRPr lang="es-CO"/>
          </a:p>
        </p:txBody>
      </p:sp>
      <p:pic>
        <p:nvPicPr>
          <p:cNvPr id="7" name="Imagen 6">
            <a:extLst>
              <a:ext uri="{FF2B5EF4-FFF2-40B4-BE49-F238E27FC236}">
                <a16:creationId xmlns:a16="http://schemas.microsoft.com/office/drawing/2014/main" id="{BFC136AD-42C2-7E40-8FBE-3A8ED1C865B7}"/>
              </a:ext>
            </a:extLst>
          </p:cNvPr>
          <p:cNvPicPr>
            <a:picLocks noChangeAspect="1"/>
          </p:cNvPicPr>
          <p:nvPr/>
        </p:nvPicPr>
        <p:blipFill>
          <a:blip r:embed="rId2"/>
          <a:stretch>
            <a:fillRect/>
          </a:stretch>
        </p:blipFill>
        <p:spPr>
          <a:xfrm>
            <a:off x="826738" y="1525887"/>
            <a:ext cx="3318542" cy="2321493"/>
          </a:xfrm>
          <a:prstGeom prst="rect">
            <a:avLst/>
          </a:prstGeom>
        </p:spPr>
      </p:pic>
      <p:pic>
        <p:nvPicPr>
          <p:cNvPr id="8" name="Imagen 7">
            <a:extLst>
              <a:ext uri="{FF2B5EF4-FFF2-40B4-BE49-F238E27FC236}">
                <a16:creationId xmlns:a16="http://schemas.microsoft.com/office/drawing/2014/main" id="{2DCBE122-D6AB-3146-B707-99BF9363591C}"/>
              </a:ext>
            </a:extLst>
          </p:cNvPr>
          <p:cNvPicPr>
            <a:picLocks noChangeAspect="1"/>
          </p:cNvPicPr>
          <p:nvPr/>
        </p:nvPicPr>
        <p:blipFill>
          <a:blip r:embed="rId3"/>
          <a:stretch>
            <a:fillRect/>
          </a:stretch>
        </p:blipFill>
        <p:spPr>
          <a:xfrm>
            <a:off x="1522412" y="3847380"/>
            <a:ext cx="3657599" cy="2432649"/>
          </a:xfrm>
          <a:prstGeom prst="rect">
            <a:avLst/>
          </a:prstGeom>
        </p:spPr>
      </p:pic>
      <p:sp>
        <p:nvSpPr>
          <p:cNvPr id="9" name="Rectángulo 8">
            <a:extLst>
              <a:ext uri="{FF2B5EF4-FFF2-40B4-BE49-F238E27FC236}">
                <a16:creationId xmlns:a16="http://schemas.microsoft.com/office/drawing/2014/main" id="{17C11880-1CAE-5E44-8BDD-BC14326FF18C}"/>
              </a:ext>
            </a:extLst>
          </p:cNvPr>
          <p:cNvSpPr/>
          <p:nvPr/>
        </p:nvSpPr>
        <p:spPr>
          <a:xfrm>
            <a:off x="7303008" y="1267968"/>
            <a:ext cx="2267712" cy="369332"/>
          </a:xfrm>
          <a:prstGeom prst="rect">
            <a:avLst/>
          </a:prstGeom>
        </p:spPr>
        <p:txBody>
          <a:bodyPr wrap="square">
            <a:spAutoFit/>
          </a:bodyPr>
          <a:lstStyle/>
          <a:p>
            <a:r>
              <a:rPr lang="es-CO" b="0" i="0">
                <a:solidFill>
                  <a:srgbClr val="4B4949"/>
                </a:solidFill>
                <a:effectLst/>
                <a:latin typeface="Open Sans"/>
              </a:rPr>
              <a:t> </a:t>
            </a:r>
            <a:endParaRPr lang="es-CO"/>
          </a:p>
        </p:txBody>
      </p:sp>
    </p:spTree>
    <p:extLst>
      <p:ext uri="{BB962C8B-B14F-4D97-AF65-F5344CB8AC3E}">
        <p14:creationId xmlns:p14="http://schemas.microsoft.com/office/powerpoint/2010/main" val="378028094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40893C-7597-8140-845B-13F0032F49D9}"/>
              </a:ext>
            </a:extLst>
          </p:cNvPr>
          <p:cNvSpPr>
            <a:spLocks noGrp="1"/>
          </p:cNvSpPr>
          <p:nvPr>
            <p:ph type="title"/>
          </p:nvPr>
        </p:nvSpPr>
        <p:spPr>
          <a:xfrm>
            <a:off x="195859" y="365759"/>
            <a:ext cx="8640707" cy="1082042"/>
          </a:xfrm>
        </p:spPr>
        <p:txBody>
          <a:bodyPr vert="horz" lIns="91440" tIns="45720" rIns="91440" bIns="45720" rtlCol="0" anchor="ctr">
            <a:normAutofit fontScale="90000"/>
          </a:bodyPr>
          <a:lstStyle/>
          <a:p>
            <a:pPr algn="ctr"/>
            <a:r>
              <a:rPr lang="en-US" sz="1700" b="1" kern="1200" dirty="0">
                <a:solidFill>
                  <a:schemeClr val="tx1"/>
                </a:solidFill>
                <a:latin typeface="+mj-lt"/>
                <a:ea typeface="+mj-ea"/>
                <a:cs typeface="+mj-cs"/>
              </a:rPr>
              <a:t> </a:t>
            </a:r>
            <a:br>
              <a:rPr lang="en-US" sz="1700" b="1" kern="1200" dirty="0">
                <a:solidFill>
                  <a:schemeClr val="tx1"/>
                </a:solidFill>
                <a:latin typeface="+mj-lt"/>
                <a:ea typeface="+mj-ea"/>
                <a:cs typeface="+mj-cs"/>
              </a:rPr>
            </a:br>
            <a:r>
              <a:rPr lang="en-US" sz="3100" b="1" kern="1200" dirty="0">
                <a:solidFill>
                  <a:srgbClr val="FF0000"/>
                </a:solidFill>
                <a:latin typeface="Lucida Calligraphy" panose="03010101010101010101" pitchFamily="66" charset="77"/>
              </a:rPr>
              <a:t>Principio de Legalidad </a:t>
            </a:r>
            <a:br>
              <a:rPr lang="en-US" sz="3100" b="1" kern="1200" dirty="0">
                <a:solidFill>
                  <a:schemeClr val="tx1"/>
                </a:solidFill>
                <a:latin typeface="+mj-lt"/>
                <a:ea typeface="+mj-ea"/>
                <a:cs typeface="+mj-cs"/>
              </a:rPr>
            </a:br>
            <a:r>
              <a:rPr lang="en-US" sz="3100" b="1" kern="1200" dirty="0">
                <a:solidFill>
                  <a:schemeClr val="tx1"/>
                </a:solidFill>
                <a:highlight>
                  <a:srgbClr val="FFFF00"/>
                </a:highlight>
                <a:latin typeface="+mj-lt"/>
                <a:ea typeface="+mj-ea"/>
                <a:cs typeface="+mj-cs"/>
              </a:rPr>
              <a:t>El principio nullum crimen, nulla poena sine lege</a:t>
            </a:r>
            <a:br>
              <a:rPr lang="en-US" sz="1700" b="1" kern="1200" dirty="0">
                <a:solidFill>
                  <a:schemeClr val="tx1"/>
                </a:solidFill>
                <a:highlight>
                  <a:srgbClr val="FFFF00"/>
                </a:highlight>
                <a:latin typeface="+mj-lt"/>
                <a:ea typeface="+mj-ea"/>
                <a:cs typeface="+mj-cs"/>
              </a:rPr>
            </a:br>
            <a:r>
              <a:rPr lang="en-US" sz="1700" b="1" kern="1200" dirty="0">
                <a:solidFill>
                  <a:schemeClr val="tx1"/>
                </a:solidFill>
                <a:latin typeface="+mj-lt"/>
                <a:ea typeface="+mj-ea"/>
                <a:cs typeface="+mj-cs"/>
              </a:rPr>
              <a:t>  </a:t>
            </a:r>
          </a:p>
        </p:txBody>
      </p:sp>
      <p:sp>
        <p:nvSpPr>
          <p:cNvPr id="3" name="Marcador de contenido 2">
            <a:extLst>
              <a:ext uri="{FF2B5EF4-FFF2-40B4-BE49-F238E27FC236}">
                <a16:creationId xmlns:a16="http://schemas.microsoft.com/office/drawing/2014/main" id="{DFFBEEE6-CB09-0B47-85F9-6F335C61E1ED}"/>
              </a:ext>
            </a:extLst>
          </p:cNvPr>
          <p:cNvSpPr>
            <a:spLocks noGrp="1"/>
          </p:cNvSpPr>
          <p:nvPr>
            <p:ph sz="half" idx="1"/>
          </p:nvPr>
        </p:nvSpPr>
        <p:spPr>
          <a:xfrm>
            <a:off x="267837" y="1638309"/>
            <a:ext cx="6307667" cy="4563536"/>
          </a:xfrm>
        </p:spPr>
        <p:txBody>
          <a:bodyPr vert="horz" lIns="91440" tIns="45720" rIns="91440" bIns="45720" rtlCol="0" anchor="ctr">
            <a:noAutofit/>
          </a:bodyPr>
          <a:lstStyle/>
          <a:p>
            <a:pPr algn="just"/>
            <a:r>
              <a:rPr lang="en-US" sz="3200" dirty="0">
                <a:solidFill>
                  <a:srgbClr val="0432FF"/>
                </a:solidFill>
              </a:rPr>
              <a:t>Solo se podrá investigar y sancionar por comportamientos o conductas que estén descritos previamente a la comisión de la falta</a:t>
            </a:r>
          </a:p>
          <a:p>
            <a:pPr algn="just"/>
            <a:r>
              <a:rPr lang="en-US" sz="3200" dirty="0">
                <a:solidFill>
                  <a:srgbClr val="0070C0"/>
                </a:solidFill>
              </a:rPr>
              <a:t>La preexistencia también se predica de las normas complementarias</a:t>
            </a:r>
            <a:r>
              <a:rPr lang="en-US" sz="3200" dirty="0"/>
              <a:t>.</a:t>
            </a:r>
          </a:p>
          <a:p>
            <a:pPr algn="just"/>
            <a:r>
              <a:rPr lang="en-US" sz="3200" dirty="0">
                <a:solidFill>
                  <a:srgbClr val="011893"/>
                </a:solidFill>
              </a:rPr>
              <a:t>La labor de adecuación típica se someterá a la aplicación de los principios de </a:t>
            </a:r>
            <a:r>
              <a:rPr lang="en-US" sz="3200" b="1" dirty="0">
                <a:solidFill>
                  <a:srgbClr val="011893"/>
                </a:solidFill>
              </a:rPr>
              <a:t>especialidad</a:t>
            </a:r>
            <a:r>
              <a:rPr lang="en-US" sz="3200" dirty="0">
                <a:solidFill>
                  <a:srgbClr val="011893"/>
                </a:solidFill>
              </a:rPr>
              <a:t> y subsidiariedad.</a:t>
            </a:r>
          </a:p>
        </p:txBody>
      </p:sp>
      <p:pic>
        <p:nvPicPr>
          <p:cNvPr id="7" name="Marcador de contenido 6">
            <a:extLst>
              <a:ext uri="{FF2B5EF4-FFF2-40B4-BE49-F238E27FC236}">
                <a16:creationId xmlns:a16="http://schemas.microsoft.com/office/drawing/2014/main" id="{AC769484-E5DC-5947-8D1E-BE08CDCF516D}"/>
              </a:ext>
            </a:extLst>
          </p:cNvPr>
          <p:cNvPicPr>
            <a:picLocks noGrp="1" noChangeAspect="1"/>
          </p:cNvPicPr>
          <p:nvPr>
            <p:ph sz="half" idx="2"/>
          </p:nvPr>
        </p:nvPicPr>
        <p:blipFill rotWithShape="1">
          <a:blip r:embed="rId2"/>
          <a:srcRect l="894" r="2945" b="-2"/>
          <a:stretch/>
        </p:blipFill>
        <p:spPr>
          <a:xfrm>
            <a:off x="6788383" y="2087735"/>
            <a:ext cx="4763537" cy="4120211"/>
          </a:xfrm>
          <a:prstGeom prst="rect">
            <a:avLst/>
          </a:prstGeom>
        </p:spPr>
      </p:pic>
    </p:spTree>
    <p:extLst>
      <p:ext uri="{BB962C8B-B14F-4D97-AF65-F5344CB8AC3E}">
        <p14:creationId xmlns:p14="http://schemas.microsoft.com/office/powerpoint/2010/main" val="26524981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DC1E94-1CFB-3240-BFA5-18695407782A}"/>
              </a:ext>
            </a:extLst>
          </p:cNvPr>
          <p:cNvSpPr>
            <a:spLocks noGrp="1"/>
          </p:cNvSpPr>
          <p:nvPr>
            <p:ph type="title"/>
          </p:nvPr>
        </p:nvSpPr>
        <p:spPr>
          <a:xfrm>
            <a:off x="4636008" y="1"/>
            <a:ext cx="7555992" cy="1066800"/>
          </a:xfrm>
        </p:spPr>
        <p:txBody>
          <a:bodyPr vert="horz" lIns="91440" tIns="45720" rIns="91440" bIns="45720" rtlCol="0" anchor="ctr">
            <a:normAutofit/>
          </a:bodyPr>
          <a:lstStyle/>
          <a:p>
            <a:pPr algn="ctr"/>
            <a:r>
              <a:rPr lang="en-US" b="1" dirty="0">
                <a:solidFill>
                  <a:srgbClr val="FF0000"/>
                </a:solidFill>
                <a:latin typeface="Lucida Calligraphy" panose="03010101010101010101" pitchFamily="66" charset="77"/>
              </a:rPr>
              <a:t>Tipicidad</a:t>
            </a:r>
          </a:p>
        </p:txBody>
      </p:sp>
      <p:pic>
        <p:nvPicPr>
          <p:cNvPr id="5" name="Marcador de posición de imagen 4">
            <a:extLst>
              <a:ext uri="{FF2B5EF4-FFF2-40B4-BE49-F238E27FC236}">
                <a16:creationId xmlns:a16="http://schemas.microsoft.com/office/drawing/2014/main" id="{2D629790-1655-7143-ACE1-C48A63BE6CED}"/>
              </a:ext>
            </a:extLst>
          </p:cNvPr>
          <p:cNvPicPr>
            <a:picLocks noGrp="1" noChangeAspect="1"/>
          </p:cNvPicPr>
          <p:nvPr>
            <p:ph type="pic" idx="1"/>
          </p:nvPr>
        </p:nvPicPr>
        <p:blipFill>
          <a:blip r:embed="rId2"/>
          <a:srcRect t="10520" b="10520"/>
          <a:stretch>
            <a:fillRect/>
          </a:stretch>
        </p:blipFill>
        <p:spPr>
          <a:xfrm>
            <a:off x="804672" y="843494"/>
            <a:ext cx="3026664" cy="2389853"/>
          </a:xfrm>
          <a:prstGeom prst="rect">
            <a:avLst/>
          </a:prstGeom>
        </p:spPr>
      </p:pic>
      <p:pic>
        <p:nvPicPr>
          <p:cNvPr id="6" name="Imagen 5">
            <a:extLst>
              <a:ext uri="{FF2B5EF4-FFF2-40B4-BE49-F238E27FC236}">
                <a16:creationId xmlns:a16="http://schemas.microsoft.com/office/drawing/2014/main" id="{0B0E58AA-0327-394E-892F-1375CD610F17}"/>
              </a:ext>
            </a:extLst>
          </p:cNvPr>
          <p:cNvPicPr>
            <a:picLocks noChangeAspect="1"/>
          </p:cNvPicPr>
          <p:nvPr/>
        </p:nvPicPr>
        <p:blipFill>
          <a:blip r:embed="rId3"/>
          <a:stretch>
            <a:fillRect/>
          </a:stretch>
        </p:blipFill>
        <p:spPr>
          <a:xfrm>
            <a:off x="804672" y="3673136"/>
            <a:ext cx="3026663" cy="2014816"/>
          </a:xfrm>
          <a:prstGeom prst="rect">
            <a:avLst/>
          </a:prstGeom>
          <a:effectLst/>
        </p:spPr>
      </p:pic>
      <p:sp>
        <p:nvSpPr>
          <p:cNvPr id="3" name="Marcador de contenido 2">
            <a:extLst>
              <a:ext uri="{FF2B5EF4-FFF2-40B4-BE49-F238E27FC236}">
                <a16:creationId xmlns:a16="http://schemas.microsoft.com/office/drawing/2014/main" id="{7741D8DB-F33C-424C-8C86-7FD16529FD09}"/>
              </a:ext>
            </a:extLst>
          </p:cNvPr>
          <p:cNvSpPr>
            <a:spLocks noGrp="1"/>
          </p:cNvSpPr>
          <p:nvPr>
            <p:ph type="body" sz="half" idx="2"/>
          </p:nvPr>
        </p:nvSpPr>
        <p:spPr>
          <a:xfrm>
            <a:off x="4636008" y="977900"/>
            <a:ext cx="7555992" cy="5880099"/>
          </a:xfrm>
          <a:solidFill>
            <a:schemeClr val="accent4">
              <a:lumMod val="20000"/>
              <a:lumOff val="80000"/>
            </a:schemeClr>
          </a:solidFill>
        </p:spPr>
        <p:txBody>
          <a:bodyPr vert="horz" lIns="91440" tIns="45720" rIns="91440" bIns="45720" rtlCol="0">
            <a:noAutofit/>
          </a:bodyPr>
          <a:lstStyle/>
          <a:p>
            <a:pPr indent="-228600" algn="just">
              <a:buFont typeface="Arial" panose="020B0604020202020204" pitchFamily="34" charset="0"/>
              <a:buChar char="•"/>
            </a:pPr>
            <a:r>
              <a:rPr lang="en-US" sz="3200" dirty="0">
                <a:latin typeface="Al Nile" pitchFamily="2" charset="-78"/>
                <a:cs typeface="Al Nile" pitchFamily="2" charset="-78"/>
              </a:rPr>
              <a:t>Ajustar, acoplar, acomodar una conducta a una norma</a:t>
            </a:r>
          </a:p>
          <a:p>
            <a:pPr indent="-228600" algn="just">
              <a:buFont typeface="Arial" panose="020B0604020202020204" pitchFamily="34" charset="0"/>
              <a:buChar char="•"/>
            </a:pPr>
            <a:r>
              <a:rPr lang="en-US" sz="3200" dirty="0">
                <a:latin typeface="Apple Chancery" panose="03020702040506060504" pitchFamily="66" charset="-79"/>
                <a:cs typeface="Apple Chancery" panose="03020702040506060504" pitchFamily="66" charset="-79"/>
              </a:rPr>
              <a:t>Nosotros nos regimos por el tipo generíco de cobertura</a:t>
            </a:r>
          </a:p>
          <a:p>
            <a:pPr indent="-228600" algn="just">
              <a:buFont typeface="Arial" panose="020B0604020202020204" pitchFamily="34" charset="0"/>
              <a:buChar char="•"/>
            </a:pPr>
            <a:r>
              <a:rPr lang="en-US" sz="3200" dirty="0">
                <a:latin typeface="Abadi" panose="020F0502020204030204" pitchFamily="34" charset="0"/>
              </a:rPr>
              <a:t>La tipicidad de textura abierta</a:t>
            </a:r>
          </a:p>
          <a:p>
            <a:pPr indent="-228600" algn="just">
              <a:buFont typeface="Arial" panose="020B0604020202020204" pitchFamily="34" charset="0"/>
              <a:buChar char="•"/>
            </a:pPr>
            <a:r>
              <a:rPr lang="en-US" sz="3200" i="1" dirty="0">
                <a:latin typeface="Arial Narrow" panose="020B0604020202020204" pitchFamily="34" charset="0"/>
                <a:cs typeface="Arial Narrow" panose="020B0604020202020204" pitchFamily="34" charset="0"/>
              </a:rPr>
              <a:t>Proceso de adecuación o subsunción q’ es más flexible que el Penal.</a:t>
            </a:r>
          </a:p>
          <a:p>
            <a:pPr indent="-228600" algn="just">
              <a:buFont typeface="Arial" panose="020B0604020202020204" pitchFamily="34" charset="0"/>
              <a:buChar char="•"/>
            </a:pPr>
            <a:r>
              <a:rPr lang="en-US" sz="3200" dirty="0"/>
              <a:t>Lo que sea definido como delito en el C.P., en materia disciplinaria se tramita como falta (realización objetiva de una conducta que corresponde a un delito).  </a:t>
            </a:r>
          </a:p>
        </p:txBody>
      </p:sp>
    </p:spTree>
    <p:extLst>
      <p:ext uri="{BB962C8B-B14F-4D97-AF65-F5344CB8AC3E}">
        <p14:creationId xmlns:p14="http://schemas.microsoft.com/office/powerpoint/2010/main" val="7947964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EC7081-7CFC-1A48-A364-2C1635EAC2D0}"/>
              </a:ext>
            </a:extLst>
          </p:cNvPr>
          <p:cNvSpPr>
            <a:spLocks noGrp="1"/>
          </p:cNvSpPr>
          <p:nvPr>
            <p:ph type="title"/>
          </p:nvPr>
        </p:nvSpPr>
        <p:spPr>
          <a:xfrm>
            <a:off x="483079" y="259494"/>
            <a:ext cx="11300603" cy="1050324"/>
          </a:xfrm>
          <a:solidFill>
            <a:schemeClr val="accent4">
              <a:lumMod val="20000"/>
              <a:lumOff val="80000"/>
            </a:schemeClr>
          </a:solidFill>
        </p:spPr>
        <p:txBody>
          <a:bodyPr>
            <a:normAutofit/>
          </a:bodyPr>
          <a:lstStyle/>
          <a:p>
            <a:pPr algn="r"/>
            <a:r>
              <a:rPr lang="es-CO" sz="3600">
                <a:solidFill>
                  <a:srgbClr val="C00000"/>
                </a:solidFill>
                <a:latin typeface="Lucida Calligraphy" panose="03010101010101010101" pitchFamily="66" charset="77"/>
              </a:rPr>
              <a:t>Fines y proporcionalidad de la sanción</a:t>
            </a:r>
            <a:r>
              <a:rPr lang="es-CO" sz="2800">
                <a:solidFill>
                  <a:srgbClr val="C00000"/>
                </a:solidFill>
                <a:latin typeface="Castellar" panose="020A0402060406010301" pitchFamily="18" charset="77"/>
              </a:rPr>
              <a:t>  </a:t>
            </a:r>
            <a:endParaRPr lang="es-CO" sz="2800">
              <a:solidFill>
                <a:srgbClr val="C00000"/>
              </a:solidFill>
            </a:endParaRPr>
          </a:p>
        </p:txBody>
      </p:sp>
      <p:sp>
        <p:nvSpPr>
          <p:cNvPr id="3" name="Marcador de contenido 2">
            <a:extLst>
              <a:ext uri="{FF2B5EF4-FFF2-40B4-BE49-F238E27FC236}">
                <a16:creationId xmlns:a16="http://schemas.microsoft.com/office/drawing/2014/main" id="{0DC8D3B7-C56C-414F-AF06-09CCD719E170}"/>
              </a:ext>
            </a:extLst>
          </p:cNvPr>
          <p:cNvSpPr>
            <a:spLocks noGrp="1"/>
          </p:cNvSpPr>
          <p:nvPr>
            <p:ph idx="1"/>
          </p:nvPr>
        </p:nvSpPr>
        <p:spPr>
          <a:xfrm>
            <a:off x="483079" y="1309816"/>
            <a:ext cx="11300603" cy="5548184"/>
          </a:xfrm>
          <a:solidFill>
            <a:schemeClr val="accent6">
              <a:lumMod val="20000"/>
              <a:lumOff val="80000"/>
            </a:schemeClr>
          </a:solidFill>
        </p:spPr>
        <p:txBody>
          <a:bodyPr>
            <a:normAutofit/>
          </a:bodyPr>
          <a:lstStyle/>
          <a:p>
            <a:pPr algn="just"/>
            <a:r>
              <a:rPr lang="es-CO" sz="3600"/>
              <a:t>La sanción disciplinaria tiene finalidad </a:t>
            </a:r>
            <a:r>
              <a:rPr lang="es-CO" sz="3600">
                <a:highlight>
                  <a:srgbClr val="FFFF00"/>
                </a:highlight>
              </a:rPr>
              <a:t>preventiva y correctiva</a:t>
            </a:r>
            <a:r>
              <a:rPr lang="es-CO" sz="3600"/>
              <a:t>, para garantizar la efectividad de los principios y fines previstos en la Constitución, la ley y los tratados internacionales, que se deben observar en el ejercicio de la función pública.</a:t>
            </a:r>
          </a:p>
          <a:p>
            <a:pPr algn="just"/>
            <a:r>
              <a:rPr lang="es-CO" sz="3200"/>
              <a:t>Fallo 85/08 C.E. = </a:t>
            </a:r>
            <a:r>
              <a:rPr lang="es-CO" sz="3200" i="1"/>
              <a:t>El carácter de la acción disciplinaria administrativa es </a:t>
            </a:r>
            <a:r>
              <a:rPr lang="es-CO" sz="3200" i="1">
                <a:solidFill>
                  <a:srgbClr val="C00000"/>
                </a:solidFill>
              </a:rPr>
              <a:t>principalmente correctivo</a:t>
            </a:r>
            <a:r>
              <a:rPr lang="es-CO" sz="3200" i="1"/>
              <a:t>, en la medida en que procura que la conducta de los SS.PP. se ajuste a los postulados del deber ser de sus funciones, a fin de garantizar la mejor prestación del servicio público</a:t>
            </a:r>
            <a:r>
              <a:rPr lang="es-CO"/>
              <a:t>, (...)</a:t>
            </a:r>
          </a:p>
        </p:txBody>
      </p:sp>
    </p:spTree>
    <p:extLst>
      <p:ext uri="{BB962C8B-B14F-4D97-AF65-F5344CB8AC3E}">
        <p14:creationId xmlns:p14="http://schemas.microsoft.com/office/powerpoint/2010/main" val="328883289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9CA6DD-7F22-AB43-9787-1145747F6068}"/>
              </a:ext>
            </a:extLst>
          </p:cNvPr>
          <p:cNvSpPr>
            <a:spLocks noGrp="1"/>
          </p:cNvSpPr>
          <p:nvPr>
            <p:ph type="title"/>
          </p:nvPr>
        </p:nvSpPr>
        <p:spPr>
          <a:xfrm>
            <a:off x="557939" y="365125"/>
            <a:ext cx="11174278" cy="223811"/>
          </a:xfrm>
        </p:spPr>
        <p:txBody>
          <a:bodyPr>
            <a:normAutofit fontScale="90000"/>
          </a:bodyPr>
          <a:lstStyle/>
          <a:p>
            <a:endParaRPr lang="es-CO"/>
          </a:p>
        </p:txBody>
      </p:sp>
      <p:sp>
        <p:nvSpPr>
          <p:cNvPr id="3" name="Marcador de contenido 2">
            <a:extLst>
              <a:ext uri="{FF2B5EF4-FFF2-40B4-BE49-F238E27FC236}">
                <a16:creationId xmlns:a16="http://schemas.microsoft.com/office/drawing/2014/main" id="{1CB6B5D2-E2A2-AC40-A14E-C35F5172469C}"/>
              </a:ext>
            </a:extLst>
          </p:cNvPr>
          <p:cNvSpPr>
            <a:spLocks noGrp="1"/>
          </p:cNvSpPr>
          <p:nvPr>
            <p:ph idx="1"/>
          </p:nvPr>
        </p:nvSpPr>
        <p:spPr>
          <a:xfrm>
            <a:off x="557939" y="101600"/>
            <a:ext cx="11174278" cy="6756400"/>
          </a:xfrm>
          <a:solidFill>
            <a:schemeClr val="accent6">
              <a:lumMod val="20000"/>
              <a:lumOff val="80000"/>
            </a:schemeClr>
          </a:solidFill>
        </p:spPr>
        <p:txBody>
          <a:bodyPr>
            <a:normAutofit fontScale="92500"/>
          </a:bodyPr>
          <a:lstStyle/>
          <a:p>
            <a:pPr algn="just"/>
            <a:r>
              <a:rPr lang="es-CO"/>
              <a:t>¿</a:t>
            </a:r>
            <a:r>
              <a:rPr lang="es-CO" sz="3200">
                <a:solidFill>
                  <a:srgbClr val="C00000"/>
                </a:solidFill>
              </a:rPr>
              <a:t>Qué se sacniona</a:t>
            </a:r>
            <a:r>
              <a:rPr lang="es-CO" sz="3200"/>
              <a:t>? La conducta (A/O) con la cual se infringe el deber, se excede en los derechos o se inobservan las Prohibiciones. </a:t>
            </a:r>
          </a:p>
          <a:p>
            <a:pPr algn="just"/>
            <a:r>
              <a:rPr lang="es-CO" sz="3200">
                <a:solidFill>
                  <a:srgbClr val="C00000"/>
                </a:solidFill>
              </a:rPr>
              <a:t>Nunca se sancona el resultado </a:t>
            </a:r>
            <a:r>
              <a:rPr lang="es-CO" sz="3200"/>
              <a:t>de la conducta.  </a:t>
            </a:r>
          </a:p>
          <a:p>
            <a:pPr algn="just"/>
            <a:r>
              <a:rPr lang="es-CO" sz="3200"/>
              <a:t>¿</a:t>
            </a:r>
            <a:r>
              <a:rPr lang="es-CO" sz="3200">
                <a:solidFill>
                  <a:srgbClr val="0432FF"/>
                </a:solidFill>
              </a:rPr>
              <a:t>Para qué sirve la Graduación</a:t>
            </a:r>
            <a:r>
              <a:rPr lang="es-CO" sz="3200"/>
              <a:t>? = Fijar criterios que permitan dosificar o graduar la sanción a imponer, de acuerdo con los moduladores.</a:t>
            </a:r>
          </a:p>
          <a:p>
            <a:pPr algn="just"/>
            <a:r>
              <a:rPr lang="es-CO" sz="3200"/>
              <a:t>La sanción se debe explicar o decir exponer las razones por las cuales al incumplir el deber merce ese cuantum de sanción (</a:t>
            </a:r>
            <a:r>
              <a:rPr lang="es-CO" sz="3200">
                <a:solidFill>
                  <a:srgbClr val="C00000"/>
                </a:solidFill>
              </a:rPr>
              <a:t>Deber de motivación</a:t>
            </a:r>
            <a:r>
              <a:rPr lang="es-CO" sz="3200"/>
              <a:t>)</a:t>
            </a:r>
          </a:p>
          <a:p>
            <a:pPr algn="just"/>
            <a:r>
              <a:rPr lang="es-CO" sz="3200">
                <a:solidFill>
                  <a:srgbClr val="0432FF"/>
                </a:solidFill>
              </a:rPr>
              <a:t>Moduladores</a:t>
            </a:r>
            <a:r>
              <a:rPr lang="es-CO" sz="3200"/>
              <a:t>: Necesidad, adecuación, proporcionalidad y razonabilidad; lo que permite que la autoridad disciplinaria sea más objetiva, más imparcial y más justa.</a:t>
            </a:r>
          </a:p>
          <a:p>
            <a:r>
              <a:rPr lang="es-CO" sz="3200"/>
              <a:t>La sanción disciplinaria debe corresponder tanto a la clasificación de la falta, como a su graduación según los criterios que fija esta ley. (a.46-47-48-49-50)</a:t>
            </a:r>
          </a:p>
          <a:p>
            <a:pPr algn="just"/>
            <a:endParaRPr lang="es-CO" sz="3200"/>
          </a:p>
        </p:txBody>
      </p:sp>
    </p:spTree>
    <p:extLst>
      <p:ext uri="{BB962C8B-B14F-4D97-AF65-F5344CB8AC3E}">
        <p14:creationId xmlns:p14="http://schemas.microsoft.com/office/powerpoint/2010/main" val="3672883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E31AFB-E5C4-F142-8EE0-B3E2BF4E3655}"/>
              </a:ext>
            </a:extLst>
          </p:cNvPr>
          <p:cNvSpPr>
            <a:spLocks noGrp="1"/>
          </p:cNvSpPr>
          <p:nvPr>
            <p:ph type="title"/>
          </p:nvPr>
        </p:nvSpPr>
        <p:spPr>
          <a:xfrm>
            <a:off x="0" y="166131"/>
            <a:ext cx="12191999" cy="1205469"/>
          </a:xfrm>
          <a:solidFill>
            <a:schemeClr val="bg2">
              <a:lumMod val="90000"/>
            </a:schemeClr>
          </a:solidFill>
        </p:spPr>
        <p:txBody>
          <a:bodyPr/>
          <a:lstStyle/>
          <a:p>
            <a:pPr algn="ctr"/>
            <a:r>
              <a:rPr lang="es-CO" b="1" dirty="0">
                <a:solidFill>
                  <a:srgbClr val="011893"/>
                </a:solidFill>
              </a:rPr>
              <a:t>CONTROL POLITICO</a:t>
            </a:r>
          </a:p>
        </p:txBody>
      </p:sp>
      <p:sp>
        <p:nvSpPr>
          <p:cNvPr id="3" name="Marcador de contenido 2">
            <a:extLst>
              <a:ext uri="{FF2B5EF4-FFF2-40B4-BE49-F238E27FC236}">
                <a16:creationId xmlns:a16="http://schemas.microsoft.com/office/drawing/2014/main" id="{9BB29EC4-F33D-104E-AE8C-A1E385668CCC}"/>
              </a:ext>
            </a:extLst>
          </p:cNvPr>
          <p:cNvSpPr>
            <a:spLocks noGrp="1"/>
          </p:cNvSpPr>
          <p:nvPr>
            <p:ph idx="1"/>
          </p:nvPr>
        </p:nvSpPr>
        <p:spPr>
          <a:xfrm>
            <a:off x="0" y="1504482"/>
            <a:ext cx="12192000" cy="5353518"/>
          </a:xfrm>
          <a:solidFill>
            <a:schemeClr val="accent6">
              <a:lumMod val="20000"/>
              <a:lumOff val="80000"/>
            </a:schemeClr>
          </a:solidFill>
        </p:spPr>
        <p:txBody>
          <a:bodyPr>
            <a:normAutofit/>
          </a:bodyPr>
          <a:lstStyle/>
          <a:p>
            <a:r>
              <a:rPr lang="es-CO" sz="3700" dirty="0"/>
              <a:t>135 C. Lo realizan las Corporaciones Públicas de elección popular, sus miembros representan al pueblo y deban actuar consultando: (i) </a:t>
            </a:r>
            <a:r>
              <a:rPr lang="es-CO" sz="3700" dirty="0">
                <a:solidFill>
                  <a:srgbClr val="011893"/>
                </a:solidFill>
              </a:rPr>
              <a:t>Justicia</a:t>
            </a:r>
            <a:r>
              <a:rPr lang="es-CO" sz="3700" dirty="0"/>
              <a:t>  y (11)  el </a:t>
            </a:r>
            <a:r>
              <a:rPr lang="es-CO" sz="3700" dirty="0">
                <a:solidFill>
                  <a:srgbClr val="011893"/>
                </a:solidFill>
              </a:rPr>
              <a:t>bien común</a:t>
            </a:r>
            <a:r>
              <a:rPr lang="es-CO" sz="3700" dirty="0"/>
              <a:t>.</a:t>
            </a:r>
          </a:p>
          <a:p>
            <a:r>
              <a:rPr lang="es-CO" sz="3700" dirty="0"/>
              <a:t>Los elegidos responden ante la sociedad y frente a sus electores</a:t>
            </a:r>
          </a:p>
          <a:p>
            <a:r>
              <a:rPr lang="es-CO" sz="3700" dirty="0"/>
              <a:t>Citar y requerir funcionarios para que concurran a sesiones</a:t>
            </a:r>
          </a:p>
          <a:p>
            <a:r>
              <a:rPr lang="es-CO" sz="3700" dirty="0"/>
              <a:t>Cuestionario anticipado </a:t>
            </a:r>
          </a:p>
          <a:p>
            <a:r>
              <a:rPr lang="es-CO" sz="3700" dirty="0"/>
              <a:t>No concurrencia sin justificación motivara </a:t>
            </a:r>
            <a:r>
              <a:rPr lang="es-CO" sz="3700" dirty="0">
                <a:solidFill>
                  <a:srgbClr val="945200"/>
                </a:solidFill>
              </a:rPr>
              <a:t>moción de censura</a:t>
            </a:r>
          </a:p>
          <a:p>
            <a:endParaRPr lang="es-CO" dirty="0"/>
          </a:p>
        </p:txBody>
      </p:sp>
    </p:spTree>
    <p:extLst>
      <p:ext uri="{BB962C8B-B14F-4D97-AF65-F5344CB8AC3E}">
        <p14:creationId xmlns:p14="http://schemas.microsoft.com/office/powerpoint/2010/main" val="87366418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1E469E23-F1DC-DE46-B011-735D0D5B14C1}"/>
              </a:ext>
            </a:extLst>
          </p:cNvPr>
          <p:cNvSpPr>
            <a:spLocks noChangeArrowheads="1"/>
          </p:cNvSpPr>
          <p:nvPr/>
        </p:nvSpPr>
        <p:spPr bwMode="auto">
          <a:xfrm>
            <a:off x="3184524" y="3011929"/>
            <a:ext cx="1254688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es-CO" altLang="es-CO"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LEY 734-02</a:t>
            </a:r>
            <a:endParaRPr kumimoji="0" lang="es-CO" altLang="es-CO"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3" name="Marcador de contenido 2">
            <a:extLst>
              <a:ext uri="{FF2B5EF4-FFF2-40B4-BE49-F238E27FC236}">
                <a16:creationId xmlns:a16="http://schemas.microsoft.com/office/drawing/2014/main" id="{814352B8-7434-EA49-8411-E4A5745606C3}"/>
              </a:ext>
            </a:extLst>
          </p:cNvPr>
          <p:cNvSpPr>
            <a:spLocks noGrp="1"/>
          </p:cNvSpPr>
          <p:nvPr>
            <p:ph idx="4294967295"/>
          </p:nvPr>
        </p:nvSpPr>
        <p:spPr>
          <a:xfrm>
            <a:off x="0" y="1"/>
            <a:ext cx="12192000" cy="6858000"/>
          </a:xfrm>
          <a:solidFill>
            <a:schemeClr val="accent6">
              <a:lumMod val="20000"/>
              <a:lumOff val="80000"/>
            </a:schemeClr>
          </a:solidFill>
        </p:spPr>
        <p:txBody>
          <a:bodyPr/>
          <a:lstStyle/>
          <a:p>
            <a:endParaRPr lang="es-CO"/>
          </a:p>
          <a:p>
            <a:endParaRPr lang="es-CO"/>
          </a:p>
        </p:txBody>
      </p:sp>
      <p:graphicFrame>
        <p:nvGraphicFramePr>
          <p:cNvPr id="6" name="Tabla 5">
            <a:extLst>
              <a:ext uri="{FF2B5EF4-FFF2-40B4-BE49-F238E27FC236}">
                <a16:creationId xmlns:a16="http://schemas.microsoft.com/office/drawing/2014/main" id="{1810E510-1C6B-C945-BA57-E09BF320D0A7}"/>
              </a:ext>
            </a:extLst>
          </p:cNvPr>
          <p:cNvGraphicFramePr>
            <a:graphicFrameLocks noGrp="1"/>
          </p:cNvGraphicFramePr>
          <p:nvPr>
            <p:extLst>
              <p:ext uri="{D42A27DB-BD31-4B8C-83A1-F6EECF244321}">
                <p14:modId xmlns:p14="http://schemas.microsoft.com/office/powerpoint/2010/main" val="1267911561"/>
              </p:ext>
            </p:extLst>
          </p:nvPr>
        </p:nvGraphicFramePr>
        <p:xfrm>
          <a:off x="914401" y="571500"/>
          <a:ext cx="10591800" cy="6406791"/>
        </p:xfrm>
        <a:graphic>
          <a:graphicData uri="http://schemas.openxmlformats.org/drawingml/2006/table">
            <a:tbl>
              <a:tblPr firstRow="1" firstCol="1" bandRow="1">
                <a:tableStyleId>{3B4B98B0-60AC-42C2-AFA5-B58CD77FA1E5}</a:tableStyleId>
              </a:tblPr>
              <a:tblGrid>
                <a:gridCol w="2044699">
                  <a:extLst>
                    <a:ext uri="{9D8B030D-6E8A-4147-A177-3AD203B41FA5}">
                      <a16:colId xmlns:a16="http://schemas.microsoft.com/office/drawing/2014/main" val="411346772"/>
                    </a:ext>
                  </a:extLst>
                </a:gridCol>
                <a:gridCol w="2463800">
                  <a:extLst>
                    <a:ext uri="{9D8B030D-6E8A-4147-A177-3AD203B41FA5}">
                      <a16:colId xmlns:a16="http://schemas.microsoft.com/office/drawing/2014/main" val="1784261457"/>
                    </a:ext>
                  </a:extLst>
                </a:gridCol>
                <a:gridCol w="6083301">
                  <a:extLst>
                    <a:ext uri="{9D8B030D-6E8A-4147-A177-3AD203B41FA5}">
                      <a16:colId xmlns:a16="http://schemas.microsoft.com/office/drawing/2014/main" val="3242885513"/>
                    </a:ext>
                  </a:extLst>
                </a:gridCol>
              </a:tblGrid>
              <a:tr h="819808">
                <a:tc>
                  <a:txBody>
                    <a:bodyPr/>
                    <a:lstStyle/>
                    <a:p>
                      <a:pPr algn="ctr" fontAlgn="t">
                        <a:spcBef>
                          <a:spcPts val="0"/>
                        </a:spcBef>
                        <a:spcAft>
                          <a:spcPts val="0"/>
                        </a:spcAft>
                      </a:pPr>
                      <a:r>
                        <a:rPr lang="es-CO" sz="2800" b="0" u="none" strike="noStrike">
                          <a:effectLst/>
                        </a:rPr>
                        <a:t>FALTA</a:t>
                      </a:r>
                      <a:endParaRPr lang="es-CO" sz="2800" b="0" i="0" u="none" strike="noStrike">
                        <a:effectLst/>
                        <a:latin typeface="Arial" panose="020B0604020202020204" pitchFamily="34" charset="0"/>
                      </a:endParaRPr>
                    </a:p>
                  </a:txBody>
                  <a:tcPr marL="123931" marR="123931" marT="17212" marB="0"/>
                </a:tc>
                <a:tc>
                  <a:txBody>
                    <a:bodyPr/>
                    <a:lstStyle/>
                    <a:p>
                      <a:pPr algn="ctr" fontAlgn="t">
                        <a:spcBef>
                          <a:spcPts val="0"/>
                        </a:spcBef>
                        <a:spcAft>
                          <a:spcPts val="0"/>
                        </a:spcAft>
                      </a:pPr>
                      <a:r>
                        <a:rPr lang="es-CO" sz="2800" b="0" u="none" strike="noStrike">
                          <a:effectLst/>
                        </a:rPr>
                        <a:t>TÍTULO DE IMPUTACIÓN</a:t>
                      </a:r>
                      <a:endParaRPr lang="es-CO" sz="2800" b="0" i="0" u="none" strike="noStrike">
                        <a:effectLst/>
                        <a:latin typeface="Arial" panose="020B0604020202020204" pitchFamily="34" charset="0"/>
                      </a:endParaRPr>
                    </a:p>
                  </a:txBody>
                  <a:tcPr marL="123931" marR="123931" marT="17212" marB="0"/>
                </a:tc>
                <a:tc>
                  <a:txBody>
                    <a:bodyPr/>
                    <a:lstStyle/>
                    <a:p>
                      <a:pPr algn="ctr" fontAlgn="t">
                        <a:spcBef>
                          <a:spcPts val="0"/>
                        </a:spcBef>
                        <a:spcAft>
                          <a:spcPts val="0"/>
                        </a:spcAft>
                      </a:pPr>
                      <a:r>
                        <a:rPr lang="es-CO" sz="2800" b="0" u="none" strike="noStrike">
                          <a:effectLst/>
                        </a:rPr>
                        <a:t>SANCIÓN</a:t>
                      </a:r>
                    </a:p>
                    <a:p>
                      <a:pPr algn="ctr" fontAlgn="t">
                        <a:spcBef>
                          <a:spcPts val="0"/>
                        </a:spcBef>
                        <a:spcAft>
                          <a:spcPts val="0"/>
                        </a:spcAft>
                      </a:pPr>
                      <a:r>
                        <a:rPr lang="es-CO" sz="2800" b="0" i="0" u="none" strike="noStrike">
                          <a:effectLst/>
                          <a:latin typeface="Arial" panose="020B0604020202020204" pitchFamily="34" charset="0"/>
                        </a:rPr>
                        <a:t>1952</a:t>
                      </a:r>
                    </a:p>
                  </a:txBody>
                  <a:tcPr marL="123931" marR="123931" marT="17212" marB="0"/>
                </a:tc>
                <a:extLst>
                  <a:ext uri="{0D108BD9-81ED-4DB2-BD59-A6C34878D82A}">
                    <a16:rowId xmlns:a16="http://schemas.microsoft.com/office/drawing/2014/main" val="45290935"/>
                  </a:ext>
                </a:extLst>
              </a:tr>
              <a:tr h="710199">
                <a:tc>
                  <a:txBody>
                    <a:bodyPr/>
                    <a:lstStyle/>
                    <a:p>
                      <a:pPr algn="ctr" fontAlgn="t">
                        <a:spcBef>
                          <a:spcPts val="0"/>
                        </a:spcBef>
                        <a:spcAft>
                          <a:spcPts val="0"/>
                        </a:spcAft>
                      </a:pPr>
                      <a:r>
                        <a:rPr lang="es-CO" sz="3200" b="0" u="none" strike="noStrike">
                          <a:effectLst/>
                          <a:highlight>
                            <a:srgbClr val="FFFF00"/>
                          </a:highlight>
                        </a:rPr>
                        <a:t>Gravísima</a:t>
                      </a:r>
                      <a:endParaRPr lang="es-CO" sz="3200" b="0" i="0" u="none" strike="noStrike">
                        <a:effectLst/>
                        <a:highlight>
                          <a:srgbClr val="FFFF00"/>
                        </a:highlight>
                        <a:latin typeface="Arial" panose="020B0604020202020204" pitchFamily="34" charset="0"/>
                      </a:endParaRPr>
                    </a:p>
                  </a:txBody>
                  <a:tcPr marL="123931" marR="123931" marT="17212" marB="0"/>
                </a:tc>
                <a:tc>
                  <a:txBody>
                    <a:bodyPr/>
                    <a:lstStyle/>
                    <a:p>
                      <a:pPr algn="ctr" fontAlgn="t">
                        <a:spcBef>
                          <a:spcPts val="0"/>
                        </a:spcBef>
                        <a:spcAft>
                          <a:spcPts val="0"/>
                        </a:spcAft>
                      </a:pPr>
                      <a:r>
                        <a:rPr lang="es-CO" sz="3200" b="0" u="none" strike="noStrike">
                          <a:effectLst/>
                        </a:rPr>
                        <a:t>Dolo</a:t>
                      </a:r>
                      <a:endParaRPr lang="es-CO" sz="3200" b="0" i="0" u="none" strike="noStrike">
                        <a:effectLst/>
                        <a:latin typeface="Arial" panose="020B0604020202020204" pitchFamily="34" charset="0"/>
                      </a:endParaRPr>
                    </a:p>
                  </a:txBody>
                  <a:tcPr marL="123931" marR="123931" marT="17212" marB="0"/>
                </a:tc>
                <a:tc>
                  <a:txBody>
                    <a:bodyPr/>
                    <a:lstStyle/>
                    <a:p>
                      <a:pPr algn="l" fontAlgn="t">
                        <a:spcBef>
                          <a:spcPts val="0"/>
                        </a:spcBef>
                        <a:spcAft>
                          <a:spcPts val="0"/>
                        </a:spcAft>
                      </a:pPr>
                      <a:r>
                        <a:rPr lang="es-CO" sz="3200" b="0" u="none" strike="noStrike" dirty="0">
                          <a:solidFill>
                            <a:srgbClr val="0432FF"/>
                          </a:solidFill>
                          <a:effectLst/>
                        </a:rPr>
                        <a:t>Destitución-Inhabilidad (8-20)</a:t>
                      </a:r>
                      <a:endParaRPr lang="es-CO" sz="3200" b="0" i="0" u="none" strike="noStrike" dirty="0">
                        <a:solidFill>
                          <a:srgbClr val="0432FF"/>
                        </a:solidFill>
                        <a:effectLst/>
                        <a:latin typeface="Arial" panose="020B0604020202020204" pitchFamily="34" charset="0"/>
                      </a:endParaRPr>
                    </a:p>
                  </a:txBody>
                  <a:tcPr marL="123931" marR="123931" marT="17212" marB="0"/>
                </a:tc>
                <a:extLst>
                  <a:ext uri="{0D108BD9-81ED-4DB2-BD59-A6C34878D82A}">
                    <a16:rowId xmlns:a16="http://schemas.microsoft.com/office/drawing/2014/main" val="3990434484"/>
                  </a:ext>
                </a:extLst>
              </a:tr>
              <a:tr h="710199">
                <a:tc>
                  <a:txBody>
                    <a:bodyPr/>
                    <a:lstStyle/>
                    <a:p>
                      <a:pPr algn="ctr" fontAlgn="t">
                        <a:spcBef>
                          <a:spcPts val="0"/>
                        </a:spcBef>
                        <a:spcAft>
                          <a:spcPts val="0"/>
                        </a:spcAft>
                      </a:pPr>
                      <a:r>
                        <a:rPr lang="es-CO" sz="3200" b="0" u="none" strike="noStrike">
                          <a:effectLst/>
                        </a:rPr>
                        <a:t>Gravísima</a:t>
                      </a:r>
                      <a:endParaRPr lang="es-CO" sz="3200" b="0" i="0" u="none" strike="noStrike">
                        <a:effectLst/>
                        <a:latin typeface="Arial" panose="020B0604020202020204" pitchFamily="34" charset="0"/>
                      </a:endParaRPr>
                    </a:p>
                  </a:txBody>
                  <a:tcPr marL="123931" marR="123931" marT="17212" marB="0"/>
                </a:tc>
                <a:tc>
                  <a:txBody>
                    <a:bodyPr/>
                    <a:lstStyle/>
                    <a:p>
                      <a:pPr algn="ctr" fontAlgn="t">
                        <a:spcBef>
                          <a:spcPts val="0"/>
                        </a:spcBef>
                        <a:spcAft>
                          <a:spcPts val="0"/>
                        </a:spcAft>
                      </a:pPr>
                      <a:r>
                        <a:rPr lang="es-CO" sz="3200" b="0" u="none" strike="noStrike">
                          <a:effectLst/>
                        </a:rPr>
                        <a:t>Culpa Gravísima</a:t>
                      </a:r>
                      <a:endParaRPr lang="es-CO" sz="3200" b="0" i="0" u="none" strike="noStrike">
                        <a:effectLst/>
                        <a:latin typeface="Arial" panose="020B0604020202020204" pitchFamily="34" charset="0"/>
                      </a:endParaRPr>
                    </a:p>
                  </a:txBody>
                  <a:tcPr marL="123931" marR="123931" marT="17212" marB="0"/>
                </a:tc>
                <a:tc>
                  <a:txBody>
                    <a:bodyPr/>
                    <a:lstStyle/>
                    <a:p>
                      <a:pPr algn="l" fontAlgn="t">
                        <a:spcBef>
                          <a:spcPts val="0"/>
                        </a:spcBef>
                        <a:spcAft>
                          <a:spcPts val="0"/>
                        </a:spcAft>
                      </a:pPr>
                      <a:r>
                        <a:rPr lang="es-CO" sz="3200" b="0" u="none" strike="noStrike">
                          <a:solidFill>
                            <a:srgbClr val="0432FF"/>
                          </a:solidFill>
                          <a:effectLst/>
                        </a:rPr>
                        <a:t>Destitución – Inhabilidad (5-10)</a:t>
                      </a:r>
                      <a:endParaRPr lang="es-CO" sz="3200" b="0" i="0" u="none" strike="noStrike">
                        <a:solidFill>
                          <a:srgbClr val="0432FF"/>
                        </a:solidFill>
                        <a:effectLst/>
                        <a:latin typeface="Arial" panose="020B0604020202020204" pitchFamily="34" charset="0"/>
                      </a:endParaRPr>
                    </a:p>
                  </a:txBody>
                  <a:tcPr marL="123931" marR="123931" marT="17212" marB="0"/>
                </a:tc>
                <a:extLst>
                  <a:ext uri="{0D108BD9-81ED-4DB2-BD59-A6C34878D82A}">
                    <a16:rowId xmlns:a16="http://schemas.microsoft.com/office/drawing/2014/main" val="536393740"/>
                  </a:ext>
                </a:extLst>
              </a:tr>
              <a:tr h="710199">
                <a:tc>
                  <a:txBody>
                    <a:bodyPr/>
                    <a:lstStyle/>
                    <a:p>
                      <a:pPr algn="ctr" fontAlgn="t">
                        <a:spcBef>
                          <a:spcPts val="0"/>
                        </a:spcBef>
                        <a:spcAft>
                          <a:spcPts val="0"/>
                        </a:spcAft>
                      </a:pPr>
                      <a:r>
                        <a:rPr lang="es-CO" sz="3200" b="0" u="none" strike="noStrike">
                          <a:solidFill>
                            <a:srgbClr val="C00000"/>
                          </a:solidFill>
                          <a:effectLst/>
                        </a:rPr>
                        <a:t>Gravísima</a:t>
                      </a:r>
                      <a:endParaRPr lang="es-CO" sz="3200" b="0" i="0" u="none" strike="noStrike">
                        <a:effectLst/>
                        <a:latin typeface="Arial" panose="020B0604020202020204" pitchFamily="34" charset="0"/>
                      </a:endParaRPr>
                    </a:p>
                  </a:txBody>
                  <a:tcPr marL="123931" marR="123931" marT="17212" marB="0"/>
                </a:tc>
                <a:tc>
                  <a:txBody>
                    <a:bodyPr/>
                    <a:lstStyle/>
                    <a:p>
                      <a:pPr algn="ctr" fontAlgn="t">
                        <a:spcBef>
                          <a:spcPts val="0"/>
                        </a:spcBef>
                        <a:spcAft>
                          <a:spcPts val="0"/>
                        </a:spcAft>
                      </a:pPr>
                      <a:r>
                        <a:rPr lang="es-CO" sz="3200" b="0" u="none" strike="noStrike">
                          <a:solidFill>
                            <a:srgbClr val="C00000"/>
                          </a:solidFill>
                          <a:effectLst/>
                        </a:rPr>
                        <a:t>Culpa Grave</a:t>
                      </a:r>
                      <a:endParaRPr lang="es-CO" sz="3200" b="0" i="0" u="none" strike="noStrike">
                        <a:effectLst/>
                        <a:latin typeface="Arial" panose="020B0604020202020204" pitchFamily="34" charset="0"/>
                      </a:endParaRPr>
                    </a:p>
                  </a:txBody>
                  <a:tcPr marL="123931" marR="123931" marT="17212" marB="0"/>
                </a:tc>
                <a:tc>
                  <a:txBody>
                    <a:bodyPr/>
                    <a:lstStyle/>
                    <a:p>
                      <a:pPr algn="l" fontAlgn="t">
                        <a:spcBef>
                          <a:spcPts val="0"/>
                        </a:spcBef>
                        <a:spcAft>
                          <a:spcPts val="0"/>
                        </a:spcAft>
                      </a:pPr>
                      <a:r>
                        <a:rPr lang="es-CO" sz="3200" b="0" u="none" strike="noStrike">
                          <a:solidFill>
                            <a:srgbClr val="0432FF"/>
                          </a:solidFill>
                          <a:effectLst/>
                        </a:rPr>
                        <a:t>Suspensión e Inhabilidad (3-48 m)</a:t>
                      </a:r>
                      <a:endParaRPr lang="es-CO" sz="3200" b="0" i="0" u="none" strike="noStrike">
                        <a:solidFill>
                          <a:srgbClr val="0432FF"/>
                        </a:solidFill>
                        <a:effectLst/>
                        <a:latin typeface="Arial" panose="020B0604020202020204" pitchFamily="34" charset="0"/>
                      </a:endParaRPr>
                    </a:p>
                  </a:txBody>
                  <a:tcPr marL="123931" marR="123931" marT="17212" marB="0"/>
                </a:tc>
                <a:extLst>
                  <a:ext uri="{0D108BD9-81ED-4DB2-BD59-A6C34878D82A}">
                    <a16:rowId xmlns:a16="http://schemas.microsoft.com/office/drawing/2014/main" val="1407676701"/>
                  </a:ext>
                </a:extLst>
              </a:tr>
              <a:tr h="710199">
                <a:tc>
                  <a:txBody>
                    <a:bodyPr/>
                    <a:lstStyle/>
                    <a:p>
                      <a:pPr algn="ctr" fontAlgn="t">
                        <a:spcBef>
                          <a:spcPts val="0"/>
                        </a:spcBef>
                        <a:spcAft>
                          <a:spcPts val="0"/>
                        </a:spcAft>
                      </a:pPr>
                      <a:r>
                        <a:rPr lang="es-CO" sz="3200" b="0" u="none" strike="noStrike">
                          <a:effectLst/>
                          <a:highlight>
                            <a:srgbClr val="FFFF00"/>
                          </a:highlight>
                        </a:rPr>
                        <a:t>Grave</a:t>
                      </a:r>
                      <a:endParaRPr lang="es-CO" sz="3200" b="0" i="0" u="none" strike="noStrike">
                        <a:effectLst/>
                        <a:highlight>
                          <a:srgbClr val="FFFF00"/>
                        </a:highlight>
                        <a:latin typeface="Arial" panose="020B0604020202020204" pitchFamily="34" charset="0"/>
                      </a:endParaRPr>
                    </a:p>
                  </a:txBody>
                  <a:tcPr marL="123931" marR="123931" marT="17212" marB="0"/>
                </a:tc>
                <a:tc>
                  <a:txBody>
                    <a:bodyPr/>
                    <a:lstStyle/>
                    <a:p>
                      <a:pPr algn="ctr" fontAlgn="t">
                        <a:spcBef>
                          <a:spcPts val="0"/>
                        </a:spcBef>
                        <a:spcAft>
                          <a:spcPts val="0"/>
                        </a:spcAft>
                      </a:pPr>
                      <a:r>
                        <a:rPr lang="es-CO" sz="3200" b="0" u="none" strike="noStrike">
                          <a:effectLst/>
                        </a:rPr>
                        <a:t>Dolo</a:t>
                      </a:r>
                      <a:endParaRPr lang="es-CO" sz="3200" b="0" i="0" u="none" strike="noStrike">
                        <a:effectLst/>
                        <a:latin typeface="Arial" panose="020B0604020202020204" pitchFamily="34" charset="0"/>
                      </a:endParaRPr>
                    </a:p>
                  </a:txBody>
                  <a:tcPr marL="123931" marR="123931" marT="17212" marB="0"/>
                </a:tc>
                <a:tc>
                  <a:txBody>
                    <a:bodyPr/>
                    <a:lstStyle/>
                    <a:p>
                      <a:pPr algn="l" fontAlgn="t">
                        <a:spcBef>
                          <a:spcPts val="0"/>
                        </a:spcBef>
                        <a:spcAft>
                          <a:spcPts val="0"/>
                        </a:spcAft>
                      </a:pPr>
                      <a:r>
                        <a:rPr lang="es-CO" sz="3200" b="0" u="none" strike="noStrike">
                          <a:solidFill>
                            <a:srgbClr val="0432FF"/>
                          </a:solidFill>
                          <a:effectLst/>
                        </a:rPr>
                        <a:t>Suspensión e Inhabilidad (3-24m)</a:t>
                      </a:r>
                      <a:endParaRPr lang="es-CO" sz="3200" b="0" i="0" u="none" strike="noStrike">
                        <a:solidFill>
                          <a:srgbClr val="0432FF"/>
                        </a:solidFill>
                        <a:effectLst/>
                        <a:latin typeface="Arial" panose="020B0604020202020204" pitchFamily="34" charset="0"/>
                      </a:endParaRPr>
                    </a:p>
                  </a:txBody>
                  <a:tcPr marL="123931" marR="123931" marT="17212" marB="0"/>
                </a:tc>
                <a:extLst>
                  <a:ext uri="{0D108BD9-81ED-4DB2-BD59-A6C34878D82A}">
                    <a16:rowId xmlns:a16="http://schemas.microsoft.com/office/drawing/2014/main" val="1750946440"/>
                  </a:ext>
                </a:extLst>
              </a:tr>
              <a:tr h="710199">
                <a:tc>
                  <a:txBody>
                    <a:bodyPr/>
                    <a:lstStyle/>
                    <a:p>
                      <a:pPr algn="ctr" fontAlgn="t">
                        <a:spcBef>
                          <a:spcPts val="0"/>
                        </a:spcBef>
                        <a:spcAft>
                          <a:spcPts val="0"/>
                        </a:spcAft>
                      </a:pPr>
                      <a:r>
                        <a:rPr lang="es-CO" sz="3200" b="0" u="none" strike="noStrike">
                          <a:effectLst/>
                        </a:rPr>
                        <a:t>Grave</a:t>
                      </a:r>
                      <a:endParaRPr lang="es-CO" sz="3200" b="0" i="0" u="none" strike="noStrike">
                        <a:effectLst/>
                        <a:latin typeface="Arial" panose="020B0604020202020204" pitchFamily="34" charset="0"/>
                      </a:endParaRPr>
                    </a:p>
                  </a:txBody>
                  <a:tcPr marL="123931" marR="123931" marT="17212" marB="0"/>
                </a:tc>
                <a:tc>
                  <a:txBody>
                    <a:bodyPr/>
                    <a:lstStyle/>
                    <a:p>
                      <a:pPr algn="ctr" fontAlgn="t">
                        <a:spcBef>
                          <a:spcPts val="0"/>
                        </a:spcBef>
                        <a:spcAft>
                          <a:spcPts val="0"/>
                        </a:spcAft>
                      </a:pPr>
                      <a:r>
                        <a:rPr lang="es-CO" sz="3200" b="0" u="none" strike="noStrike">
                          <a:effectLst/>
                        </a:rPr>
                        <a:t>Grave Culposa</a:t>
                      </a:r>
                      <a:endParaRPr lang="es-CO" sz="3200" b="0" i="0" u="none" strike="noStrike">
                        <a:effectLst/>
                        <a:latin typeface="Arial" panose="020B0604020202020204" pitchFamily="34" charset="0"/>
                      </a:endParaRPr>
                    </a:p>
                  </a:txBody>
                  <a:tcPr marL="123931" marR="123931" marT="17212" marB="0"/>
                </a:tc>
                <a:tc>
                  <a:txBody>
                    <a:bodyPr/>
                    <a:lstStyle/>
                    <a:p>
                      <a:pPr algn="l" fontAlgn="t">
                        <a:spcBef>
                          <a:spcPts val="0"/>
                        </a:spcBef>
                        <a:spcAft>
                          <a:spcPts val="0"/>
                        </a:spcAft>
                      </a:pPr>
                      <a:r>
                        <a:rPr lang="es-CO" sz="3200" b="0" u="none" strike="noStrike">
                          <a:solidFill>
                            <a:srgbClr val="0432FF"/>
                          </a:solidFill>
                          <a:effectLst/>
                        </a:rPr>
                        <a:t>Suspensión sin Inhabilidad (1-18m)</a:t>
                      </a:r>
                      <a:endParaRPr lang="es-CO" sz="3200" b="0" i="0" u="none" strike="noStrike">
                        <a:solidFill>
                          <a:srgbClr val="0432FF"/>
                        </a:solidFill>
                        <a:effectLst/>
                        <a:latin typeface="Arial" panose="020B0604020202020204" pitchFamily="34" charset="0"/>
                      </a:endParaRPr>
                    </a:p>
                  </a:txBody>
                  <a:tcPr marL="123931" marR="123931" marT="17212" marB="0"/>
                </a:tc>
                <a:extLst>
                  <a:ext uri="{0D108BD9-81ED-4DB2-BD59-A6C34878D82A}">
                    <a16:rowId xmlns:a16="http://schemas.microsoft.com/office/drawing/2014/main" val="1237364534"/>
                  </a:ext>
                </a:extLst>
              </a:tr>
              <a:tr h="710199">
                <a:tc>
                  <a:txBody>
                    <a:bodyPr/>
                    <a:lstStyle/>
                    <a:p>
                      <a:pPr algn="ctr" fontAlgn="t">
                        <a:spcBef>
                          <a:spcPts val="0"/>
                        </a:spcBef>
                        <a:spcAft>
                          <a:spcPts val="0"/>
                        </a:spcAft>
                      </a:pPr>
                      <a:r>
                        <a:rPr lang="es-CO" sz="3200" b="0" u="none" strike="noStrike">
                          <a:effectLst/>
                          <a:highlight>
                            <a:srgbClr val="FFFF00"/>
                          </a:highlight>
                        </a:rPr>
                        <a:t>Leve</a:t>
                      </a:r>
                      <a:endParaRPr lang="es-CO" sz="3200" b="0" i="0" u="none" strike="noStrike">
                        <a:effectLst/>
                        <a:highlight>
                          <a:srgbClr val="FFFF00"/>
                        </a:highlight>
                        <a:latin typeface="Arial" panose="020B0604020202020204" pitchFamily="34" charset="0"/>
                      </a:endParaRPr>
                    </a:p>
                  </a:txBody>
                  <a:tcPr marL="123931" marR="123931" marT="17212" marB="0"/>
                </a:tc>
                <a:tc>
                  <a:txBody>
                    <a:bodyPr/>
                    <a:lstStyle/>
                    <a:p>
                      <a:pPr algn="ctr" fontAlgn="t">
                        <a:spcBef>
                          <a:spcPts val="0"/>
                        </a:spcBef>
                        <a:spcAft>
                          <a:spcPts val="0"/>
                        </a:spcAft>
                      </a:pPr>
                      <a:r>
                        <a:rPr lang="es-CO" sz="3200" b="0" u="none" strike="noStrike">
                          <a:effectLst/>
                        </a:rPr>
                        <a:t>Dolo</a:t>
                      </a:r>
                      <a:endParaRPr lang="es-CO" sz="3200" b="0" i="0" u="none" strike="noStrike">
                        <a:effectLst/>
                        <a:latin typeface="Arial" panose="020B0604020202020204" pitchFamily="34" charset="0"/>
                      </a:endParaRPr>
                    </a:p>
                  </a:txBody>
                  <a:tcPr marL="123931" marR="123931" marT="17212" marB="0"/>
                </a:tc>
                <a:tc>
                  <a:txBody>
                    <a:bodyPr/>
                    <a:lstStyle/>
                    <a:p>
                      <a:pPr algn="l" fontAlgn="t">
                        <a:spcBef>
                          <a:spcPts val="0"/>
                        </a:spcBef>
                        <a:spcAft>
                          <a:spcPts val="0"/>
                        </a:spcAft>
                      </a:pPr>
                      <a:r>
                        <a:rPr lang="es-CO" sz="3200" b="0" u="none" strike="noStrike">
                          <a:solidFill>
                            <a:srgbClr val="0432FF"/>
                          </a:solidFill>
                          <a:effectLst/>
                        </a:rPr>
                        <a:t>Multa de 20 a 90 días de salario</a:t>
                      </a:r>
                      <a:endParaRPr lang="es-CO" sz="3200" b="0" i="0" u="none" strike="noStrike">
                        <a:solidFill>
                          <a:srgbClr val="0432FF"/>
                        </a:solidFill>
                        <a:effectLst/>
                        <a:latin typeface="Arial" panose="020B0604020202020204" pitchFamily="34" charset="0"/>
                      </a:endParaRPr>
                    </a:p>
                  </a:txBody>
                  <a:tcPr marL="123931" marR="123931" marT="17212" marB="0"/>
                </a:tc>
                <a:extLst>
                  <a:ext uri="{0D108BD9-81ED-4DB2-BD59-A6C34878D82A}">
                    <a16:rowId xmlns:a16="http://schemas.microsoft.com/office/drawing/2014/main" val="2958349810"/>
                  </a:ext>
                </a:extLst>
              </a:tr>
              <a:tr h="710199">
                <a:tc>
                  <a:txBody>
                    <a:bodyPr/>
                    <a:lstStyle/>
                    <a:p>
                      <a:pPr algn="ctr" fontAlgn="t">
                        <a:spcBef>
                          <a:spcPts val="0"/>
                        </a:spcBef>
                        <a:spcAft>
                          <a:spcPts val="0"/>
                        </a:spcAft>
                      </a:pPr>
                      <a:r>
                        <a:rPr lang="es-CO" sz="3200" b="0" u="none" strike="noStrike">
                          <a:solidFill>
                            <a:srgbClr val="FF0000"/>
                          </a:solidFill>
                          <a:effectLst/>
                        </a:rPr>
                        <a:t>Leve</a:t>
                      </a:r>
                      <a:endParaRPr lang="es-CO" sz="3200" b="0" i="0" u="none" strike="noStrike">
                        <a:solidFill>
                          <a:srgbClr val="FF0000"/>
                        </a:solidFill>
                        <a:effectLst/>
                        <a:latin typeface="Arial" panose="020B0604020202020204" pitchFamily="34" charset="0"/>
                      </a:endParaRPr>
                    </a:p>
                  </a:txBody>
                  <a:tcPr marL="123931" marR="123931" marT="17212" marB="0"/>
                </a:tc>
                <a:tc>
                  <a:txBody>
                    <a:bodyPr/>
                    <a:lstStyle/>
                    <a:p>
                      <a:pPr algn="ctr" fontAlgn="t">
                        <a:spcBef>
                          <a:spcPts val="0"/>
                        </a:spcBef>
                        <a:spcAft>
                          <a:spcPts val="0"/>
                        </a:spcAft>
                      </a:pPr>
                      <a:r>
                        <a:rPr lang="es-CO" sz="3200" b="0" u="none" strike="noStrike">
                          <a:solidFill>
                            <a:srgbClr val="FF0000"/>
                          </a:solidFill>
                          <a:effectLst/>
                        </a:rPr>
                        <a:t>Culpa Leve</a:t>
                      </a:r>
                      <a:endParaRPr lang="es-CO" sz="3200" b="0" i="0" u="none" strike="noStrike">
                        <a:solidFill>
                          <a:srgbClr val="FF0000"/>
                        </a:solidFill>
                        <a:effectLst/>
                        <a:latin typeface="Arial" panose="020B0604020202020204" pitchFamily="34" charset="0"/>
                      </a:endParaRPr>
                    </a:p>
                  </a:txBody>
                  <a:tcPr marL="123931" marR="123931" marT="17212" marB="0"/>
                </a:tc>
                <a:tc>
                  <a:txBody>
                    <a:bodyPr/>
                    <a:lstStyle/>
                    <a:p>
                      <a:pPr algn="l" fontAlgn="t">
                        <a:spcBef>
                          <a:spcPts val="0"/>
                        </a:spcBef>
                        <a:spcAft>
                          <a:spcPts val="0"/>
                        </a:spcAft>
                      </a:pPr>
                      <a:r>
                        <a:rPr lang="es-CO" sz="3200" b="0" u="none" strike="noStrike" dirty="0">
                          <a:solidFill>
                            <a:srgbClr val="0432FF"/>
                          </a:solidFill>
                          <a:effectLst/>
                        </a:rPr>
                        <a:t>Multa de 5 a. 20 días de salario</a:t>
                      </a:r>
                      <a:endParaRPr lang="es-CO" sz="3200" b="0" i="0" u="none" strike="noStrike" dirty="0">
                        <a:solidFill>
                          <a:srgbClr val="0432FF"/>
                        </a:solidFill>
                        <a:effectLst/>
                        <a:latin typeface="Times New Roman" panose="02020603050405020304" pitchFamily="18" charset="0"/>
                        <a:cs typeface="Times New Roman" panose="02020603050405020304" pitchFamily="18" charset="0"/>
                      </a:endParaRPr>
                    </a:p>
                  </a:txBody>
                  <a:tcPr marL="123931" marR="123931" marT="17212" marB="0"/>
                </a:tc>
                <a:extLst>
                  <a:ext uri="{0D108BD9-81ED-4DB2-BD59-A6C34878D82A}">
                    <a16:rowId xmlns:a16="http://schemas.microsoft.com/office/drawing/2014/main" val="1920890252"/>
                  </a:ext>
                </a:extLst>
              </a:tr>
            </a:tbl>
          </a:graphicData>
        </a:graphic>
      </p:graphicFrame>
    </p:spTree>
    <p:extLst>
      <p:ext uri="{BB962C8B-B14F-4D97-AF65-F5344CB8AC3E}">
        <p14:creationId xmlns:p14="http://schemas.microsoft.com/office/powerpoint/2010/main" val="24674763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39BFF88C-C462-1D43-8418-5B3CE0DB7AD1}"/>
              </a:ext>
            </a:extLst>
          </p:cNvPr>
          <p:cNvGraphicFramePr>
            <a:graphicFrameLocks noGrp="1"/>
          </p:cNvGraphicFramePr>
          <p:nvPr/>
        </p:nvGraphicFramePr>
        <p:xfrm>
          <a:off x="653815" y="643467"/>
          <a:ext cx="10884371" cy="5668918"/>
        </p:xfrm>
        <a:graphic>
          <a:graphicData uri="http://schemas.openxmlformats.org/drawingml/2006/table">
            <a:tbl>
              <a:tblPr firstRow="1" firstCol="1" bandRow="1"/>
              <a:tblGrid>
                <a:gridCol w="1949685">
                  <a:extLst>
                    <a:ext uri="{9D8B030D-6E8A-4147-A177-3AD203B41FA5}">
                      <a16:colId xmlns:a16="http://schemas.microsoft.com/office/drawing/2014/main" val="268717630"/>
                    </a:ext>
                  </a:extLst>
                </a:gridCol>
                <a:gridCol w="3924300">
                  <a:extLst>
                    <a:ext uri="{9D8B030D-6E8A-4147-A177-3AD203B41FA5}">
                      <a16:colId xmlns:a16="http://schemas.microsoft.com/office/drawing/2014/main" val="3526694639"/>
                    </a:ext>
                  </a:extLst>
                </a:gridCol>
                <a:gridCol w="5010386">
                  <a:extLst>
                    <a:ext uri="{9D8B030D-6E8A-4147-A177-3AD203B41FA5}">
                      <a16:colId xmlns:a16="http://schemas.microsoft.com/office/drawing/2014/main" val="2085878300"/>
                    </a:ext>
                  </a:extLst>
                </a:gridCol>
              </a:tblGrid>
              <a:tr h="972942">
                <a:tc>
                  <a:txBody>
                    <a:bodyPr/>
                    <a:lstStyle/>
                    <a:p>
                      <a:pPr algn="ctr" fontAlgn="t">
                        <a:spcBef>
                          <a:spcPts val="0"/>
                        </a:spcBef>
                        <a:spcAft>
                          <a:spcPts val="0"/>
                        </a:spcAft>
                      </a:pPr>
                      <a:r>
                        <a:rPr lang="es-CO" sz="25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FALTA</a:t>
                      </a:r>
                      <a:endParaRPr lang="es-CO" sz="3600" b="0" i="0" u="none" strike="noStrike" dirty="0">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spcBef>
                          <a:spcPts val="0"/>
                        </a:spcBef>
                        <a:spcAft>
                          <a:spcPts val="0"/>
                        </a:spcAft>
                      </a:pPr>
                      <a:r>
                        <a:rPr lang="es-CO" sz="2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TÍTULO DE IMPUTACIÓN</a:t>
                      </a:r>
                      <a:endParaRPr lang="es-CO" sz="3600" b="0" i="0" u="none" strike="noStrike">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spcBef>
                          <a:spcPts val="0"/>
                        </a:spcBef>
                        <a:spcAft>
                          <a:spcPts val="0"/>
                        </a:spcAft>
                      </a:pPr>
                      <a:r>
                        <a:rPr lang="es-CO" sz="25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LÍMITE DE LAS SANCIONES</a:t>
                      </a:r>
                    </a:p>
                    <a:p>
                      <a:pPr algn="ctr" fontAlgn="t">
                        <a:spcBef>
                          <a:spcPts val="0"/>
                        </a:spcBef>
                        <a:spcAft>
                          <a:spcPts val="0"/>
                        </a:spcAft>
                      </a:pPr>
                      <a:r>
                        <a:rPr lang="es-CO" sz="2500" b="0" i="0" u="none" strike="noStrike">
                          <a:effectLst/>
                          <a:latin typeface="Times New Roman" panose="02020603050405020304" pitchFamily="18" charset="0"/>
                          <a:cs typeface="Times New Roman" panose="02020603050405020304" pitchFamily="18" charset="0"/>
                        </a:rPr>
                        <a:t>-734-</a:t>
                      </a:r>
                      <a:endParaRPr lang="es-CO" sz="3600" b="0" i="0" u="none" strike="noStrike">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9147004"/>
                  </a:ext>
                </a:extLst>
              </a:tr>
              <a:tr h="586997">
                <a:tc>
                  <a:txBody>
                    <a:bodyPr/>
                    <a:lstStyle/>
                    <a:p>
                      <a:pPr algn="ctr" fontAlgn="t">
                        <a:spcBef>
                          <a:spcPts val="0"/>
                        </a:spcBef>
                        <a:spcAft>
                          <a:spcPts val="0"/>
                        </a:spcAft>
                      </a:pPr>
                      <a:r>
                        <a:rPr lang="es-CO" sz="2100" b="0" i="0" u="none" strike="noStrike">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Gravísima</a:t>
                      </a:r>
                      <a:endParaRPr lang="es-CO" sz="3600" b="0" i="0" u="none" strike="noStrike">
                        <a:effectLst/>
                        <a:highlight>
                          <a:srgbClr val="FFFF00"/>
                        </a:highligh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spcBef>
                          <a:spcPts val="0"/>
                        </a:spcBef>
                        <a:spcAft>
                          <a:spcPts val="0"/>
                        </a:spcAft>
                      </a:pPr>
                      <a:r>
                        <a:rPr lang="es-CO" sz="21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Dolosas</a:t>
                      </a:r>
                      <a:endParaRPr lang="es-CO" sz="3600" b="0" i="0" u="none" strike="noStrike">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s-CO" sz="2100" b="0" i="0" u="none" strike="noStrike">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Destitución-Inhabilidad (10-20 años)</a:t>
                      </a:r>
                      <a:endParaRPr lang="es-CO" sz="3600" b="0" i="0" u="none" strike="noStrike">
                        <a:solidFill>
                          <a:srgbClr val="0432FF"/>
                        </a:solidFill>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151714"/>
                  </a:ext>
                </a:extLst>
              </a:tr>
              <a:tr h="586997">
                <a:tc>
                  <a:txBody>
                    <a:bodyPr/>
                    <a:lstStyle/>
                    <a:p>
                      <a:pPr algn="ctr" fontAlgn="t">
                        <a:spcBef>
                          <a:spcPts val="0"/>
                        </a:spcBef>
                        <a:spcAft>
                          <a:spcPts val="0"/>
                        </a:spcAft>
                      </a:pPr>
                      <a:r>
                        <a:rPr lang="es-CO" sz="2100" b="0" i="0" u="none" strike="noStrike">
                          <a:effectLst/>
                          <a:latin typeface="Calibri" panose="020F0502020204030204" pitchFamily="34" charset="0"/>
                          <a:ea typeface="Times New Roman" panose="02020603050405020304" pitchFamily="18" charset="0"/>
                          <a:cs typeface="Times New Roman" panose="02020603050405020304" pitchFamily="18" charset="0"/>
                        </a:rPr>
                        <a:t>Gravísima</a:t>
                      </a:r>
                      <a:endParaRPr lang="es-CO" sz="3600" b="0" i="0" u="none" strike="noStrike">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spcBef>
                          <a:spcPts val="0"/>
                        </a:spcBef>
                        <a:spcAft>
                          <a:spcPts val="0"/>
                        </a:spcAft>
                      </a:pPr>
                      <a:r>
                        <a:rPr lang="es-CO" sz="21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Culpa Gravísima</a:t>
                      </a:r>
                      <a:endParaRPr lang="es-CO" sz="3600" b="0" i="0" u="none" strike="noStrike">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s-CO" sz="2100" b="0" i="0" u="none" strike="noStrike">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Destitución – Inhabilidad (10-20 años)</a:t>
                      </a:r>
                      <a:endParaRPr lang="es-CO" sz="3600" b="0" i="0" u="none" strike="noStrike">
                        <a:solidFill>
                          <a:srgbClr val="0432FF"/>
                        </a:solidFill>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032372"/>
                  </a:ext>
                </a:extLst>
              </a:tr>
              <a:tr h="586997">
                <a:tc>
                  <a:txBody>
                    <a:bodyPr/>
                    <a:lstStyle/>
                    <a:p>
                      <a:pPr algn="ctr" fontAlgn="t">
                        <a:spcBef>
                          <a:spcPts val="0"/>
                        </a:spcBef>
                        <a:spcAft>
                          <a:spcPts val="0"/>
                        </a:spcAft>
                      </a:pPr>
                      <a:r>
                        <a:rPr lang="es-CO" sz="2100" b="0" i="0" u="none" strike="noStrike">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Gravísima</a:t>
                      </a:r>
                      <a:endParaRPr lang="es-CO" sz="3600" b="0" i="0" u="none" strike="noStrike">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spcBef>
                          <a:spcPts val="0"/>
                        </a:spcBef>
                        <a:spcAft>
                          <a:spcPts val="0"/>
                        </a:spcAft>
                      </a:pPr>
                      <a:r>
                        <a:rPr lang="es-CO" sz="2100" b="0" i="0" u="none" strike="noStrike">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Culpa Grave</a:t>
                      </a:r>
                      <a:endParaRPr lang="es-CO" sz="3600" b="0" i="0" u="none" strike="noStrike">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s-CO" sz="2100" b="0" i="0" u="none" strike="noStrike">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Suspensión e Inhabilidad (30 días-12 mes)</a:t>
                      </a:r>
                      <a:endParaRPr lang="es-CO" sz="2100" b="0" i="0" u="none" strike="noStrike">
                        <a:solidFill>
                          <a:srgbClr val="0432FF"/>
                        </a:solidFill>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7128119"/>
                  </a:ext>
                </a:extLst>
              </a:tr>
              <a:tr h="586997">
                <a:tc>
                  <a:txBody>
                    <a:bodyPr/>
                    <a:lstStyle/>
                    <a:p>
                      <a:pPr algn="ctr" fontAlgn="t">
                        <a:spcBef>
                          <a:spcPts val="0"/>
                        </a:spcBef>
                        <a:spcAft>
                          <a:spcPts val="0"/>
                        </a:spcAft>
                      </a:pPr>
                      <a:r>
                        <a:rPr lang="es-CO" sz="2100" b="0" i="0" u="none" strike="noStrike">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Grave</a:t>
                      </a:r>
                      <a:endParaRPr lang="es-CO" sz="3600" b="0" i="0" u="none" strike="noStrike">
                        <a:effectLst/>
                        <a:highlight>
                          <a:srgbClr val="FFFF00"/>
                        </a:highligh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spcBef>
                          <a:spcPts val="0"/>
                        </a:spcBef>
                        <a:spcAft>
                          <a:spcPts val="0"/>
                        </a:spcAft>
                      </a:pPr>
                      <a:r>
                        <a:rPr lang="es-CO" sz="21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Dolosa</a:t>
                      </a:r>
                      <a:endParaRPr lang="es-CO" sz="3600" b="0" i="0" u="none" strike="noStrike">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s-CO" sz="2100" b="0" i="0" u="none" strike="noStrike">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Suspensión e Inhabilidad (3-24m)</a:t>
                      </a:r>
                      <a:endParaRPr lang="es-CO" sz="2100" b="0" i="0" u="none" strike="noStrike">
                        <a:solidFill>
                          <a:srgbClr val="0432FF"/>
                        </a:solidFill>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0136479"/>
                  </a:ext>
                </a:extLst>
              </a:tr>
              <a:tr h="586997">
                <a:tc>
                  <a:txBody>
                    <a:bodyPr/>
                    <a:lstStyle/>
                    <a:p>
                      <a:pPr algn="ctr" fontAlgn="t">
                        <a:spcBef>
                          <a:spcPts val="0"/>
                        </a:spcBef>
                        <a:spcAft>
                          <a:spcPts val="0"/>
                        </a:spcAft>
                      </a:pPr>
                      <a:r>
                        <a:rPr lang="es-CO" sz="2100" b="0" i="0" u="none" strike="noStrike">
                          <a:effectLst/>
                          <a:latin typeface="Calibri" panose="020F0502020204030204" pitchFamily="34" charset="0"/>
                          <a:ea typeface="Times New Roman" panose="02020603050405020304" pitchFamily="18" charset="0"/>
                          <a:cs typeface="Times New Roman" panose="02020603050405020304" pitchFamily="18" charset="0"/>
                        </a:rPr>
                        <a:t>Grave</a:t>
                      </a:r>
                      <a:endParaRPr lang="es-CO" sz="3600" b="0" i="0" u="none" strike="noStrike">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spcBef>
                          <a:spcPts val="0"/>
                        </a:spcBef>
                        <a:spcAft>
                          <a:spcPts val="0"/>
                        </a:spcAft>
                      </a:pPr>
                      <a:r>
                        <a:rPr lang="es-CO" sz="21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Grave Culposa</a:t>
                      </a:r>
                      <a:endParaRPr lang="es-CO" sz="3600" b="0" i="0" u="none" strike="noStrike">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s-CO" sz="2100" b="0" i="0" u="none" strike="noStrike">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Suspensión sin Inhabilidad (1-18m)</a:t>
                      </a:r>
                      <a:endParaRPr lang="es-CO" sz="3600" b="0" i="0" u="none" strike="noStrike">
                        <a:solidFill>
                          <a:srgbClr val="0432FF"/>
                        </a:solidFill>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246723"/>
                  </a:ext>
                </a:extLst>
              </a:tr>
              <a:tr h="586997">
                <a:tc>
                  <a:txBody>
                    <a:bodyPr/>
                    <a:lstStyle/>
                    <a:p>
                      <a:pPr algn="ctr" fontAlgn="t">
                        <a:spcBef>
                          <a:spcPts val="0"/>
                        </a:spcBef>
                        <a:spcAft>
                          <a:spcPts val="0"/>
                        </a:spcAft>
                      </a:pPr>
                      <a:r>
                        <a:rPr lang="es-CO" sz="2100" b="0" i="0" u="none" strike="noStrike">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Leve</a:t>
                      </a:r>
                      <a:endParaRPr lang="es-CO" sz="3600" b="0" i="0" u="none" strike="noStrike">
                        <a:effectLst/>
                        <a:highlight>
                          <a:srgbClr val="FFFF00"/>
                        </a:highligh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spcBef>
                          <a:spcPts val="0"/>
                        </a:spcBef>
                        <a:spcAft>
                          <a:spcPts val="0"/>
                        </a:spcAft>
                      </a:pPr>
                      <a:r>
                        <a:rPr lang="es-CO" sz="21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Dolo</a:t>
                      </a:r>
                      <a:endParaRPr lang="es-CO" sz="3600" b="0" i="0" u="none" strike="noStrike">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s-CO" sz="2100" b="0" i="0" u="none" strike="noStrike">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rPr>
                        <a:t>Multa de 20 a 90 días de salario</a:t>
                      </a:r>
                      <a:endParaRPr lang="es-CO" sz="3600" b="0" i="0" u="none" strike="noStrike">
                        <a:solidFill>
                          <a:srgbClr val="0432FF"/>
                        </a:solidFill>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3206138"/>
                  </a:ext>
                </a:extLst>
              </a:tr>
              <a:tr h="586997">
                <a:tc>
                  <a:txBody>
                    <a:bodyPr/>
                    <a:lstStyle/>
                    <a:p>
                      <a:pPr algn="ctr" fontAlgn="t">
                        <a:spcBef>
                          <a:spcPts val="0"/>
                        </a:spcBef>
                        <a:spcAft>
                          <a:spcPts val="0"/>
                        </a:spcAft>
                      </a:pPr>
                      <a:r>
                        <a:rPr lang="es-CO" sz="2100" b="0" i="0" u="none" strike="sngStrike">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Leve</a:t>
                      </a:r>
                      <a:endParaRPr lang="es-CO" sz="3600" b="0" i="0" u="none" strike="sngStrike">
                        <a:solidFill>
                          <a:srgbClr val="FF0000"/>
                        </a:solidFill>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spcBef>
                          <a:spcPts val="0"/>
                        </a:spcBef>
                        <a:spcAft>
                          <a:spcPts val="0"/>
                        </a:spcAft>
                      </a:pPr>
                      <a:r>
                        <a:rPr lang="es-CO" sz="2100" b="0" i="0" u="none" strike="sngStrike">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Culpa Gravísima</a:t>
                      </a:r>
                      <a:endParaRPr lang="es-CO" sz="3600" b="0" i="0" u="none" strike="sngStrike">
                        <a:solidFill>
                          <a:srgbClr val="FF0000"/>
                        </a:solidFill>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s-CO" sz="2100" b="0" i="0" u="none" strike="sngStrike">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Amonestación</a:t>
                      </a:r>
                      <a:endParaRPr lang="es-CO" sz="3600" b="0" i="0" u="none" strike="sngStrike">
                        <a:solidFill>
                          <a:srgbClr val="FF0000"/>
                        </a:solidFill>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349803"/>
                  </a:ext>
                </a:extLst>
              </a:tr>
              <a:tr h="586997">
                <a:tc>
                  <a:txBody>
                    <a:bodyPr/>
                    <a:lstStyle/>
                    <a:p>
                      <a:pPr algn="ctr" fontAlgn="t">
                        <a:spcBef>
                          <a:spcPts val="0"/>
                        </a:spcBef>
                        <a:spcAft>
                          <a:spcPts val="0"/>
                        </a:spcAft>
                      </a:pPr>
                      <a:r>
                        <a:rPr lang="es-CO" sz="2100" b="0" i="0" u="none" strike="noStrike">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Leve</a:t>
                      </a:r>
                      <a:endParaRPr lang="es-CO" sz="3600" b="0" i="0" u="none" strike="noStrike">
                        <a:solidFill>
                          <a:srgbClr val="FF0000"/>
                        </a:solidFill>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spcBef>
                          <a:spcPts val="0"/>
                        </a:spcBef>
                        <a:spcAft>
                          <a:spcPts val="0"/>
                        </a:spcAft>
                      </a:pPr>
                      <a:r>
                        <a:rPr lang="es-CO" sz="2100" b="0" i="0" u="none" strike="noStrike">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Culpa Leve</a:t>
                      </a:r>
                      <a:endParaRPr lang="es-CO" sz="3600" b="0" i="0" u="none" strike="noStrike">
                        <a:solidFill>
                          <a:srgbClr val="FF0000"/>
                        </a:solidFill>
                        <a:effectLst/>
                        <a:latin typeface="Arial" panose="020B0604020202020204" pitchFamily="34" charset="0"/>
                      </a:endParaRP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s-CO" sz="2100" b="0" i="0" u="none" strike="noStrike" dirty="0">
                          <a:solidFill>
                            <a:srgbClr val="0432FF"/>
                          </a:solidFill>
                          <a:effectLst/>
                          <a:latin typeface="Times New Roman" panose="02020603050405020304" pitchFamily="18" charset="0"/>
                          <a:cs typeface="Times New Roman" panose="02020603050405020304" pitchFamily="18" charset="0"/>
                        </a:rPr>
                        <a:t>Amonestación</a:t>
                      </a:r>
                    </a:p>
                  </a:txBody>
                  <a:tcPr marL="138151" marR="138151" marT="191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0672535"/>
                  </a:ext>
                </a:extLst>
              </a:tr>
            </a:tbl>
          </a:graphicData>
        </a:graphic>
      </p:graphicFrame>
    </p:spTree>
    <p:extLst>
      <p:ext uri="{BB962C8B-B14F-4D97-AF65-F5344CB8AC3E}">
        <p14:creationId xmlns:p14="http://schemas.microsoft.com/office/powerpoint/2010/main" val="166644332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7FF2D6-D146-BD40-8E6D-A59EDC4D7782}"/>
              </a:ext>
            </a:extLst>
          </p:cNvPr>
          <p:cNvSpPr>
            <a:spLocks noGrp="1"/>
          </p:cNvSpPr>
          <p:nvPr>
            <p:ph type="title"/>
          </p:nvPr>
        </p:nvSpPr>
        <p:spPr>
          <a:xfrm>
            <a:off x="492501" y="640079"/>
            <a:ext cx="3064932" cy="5960745"/>
          </a:xfrm>
        </p:spPr>
        <p:txBody>
          <a:bodyPr anchor="ctr">
            <a:normAutofit/>
          </a:bodyPr>
          <a:lstStyle/>
          <a:p>
            <a:pPr algn="ctr"/>
            <a:r>
              <a:rPr lang="es-CO" sz="3200" dirty="0">
                <a:solidFill>
                  <a:schemeClr val="bg1"/>
                </a:solidFill>
                <a:latin typeface="Lucida Calligraphy" panose="03010101010101010101" pitchFamily="66" charset="77"/>
              </a:rPr>
              <a:t>PRINCIPIO DE IGUALDAD</a:t>
            </a:r>
          </a:p>
        </p:txBody>
      </p:sp>
      <p:sp>
        <p:nvSpPr>
          <p:cNvPr id="3" name="Marcador de contenido 2">
            <a:extLst>
              <a:ext uri="{FF2B5EF4-FFF2-40B4-BE49-F238E27FC236}">
                <a16:creationId xmlns:a16="http://schemas.microsoft.com/office/drawing/2014/main" id="{6C83BCEC-193E-8C46-BE1F-740557912537}"/>
              </a:ext>
            </a:extLst>
          </p:cNvPr>
          <p:cNvSpPr>
            <a:spLocks noGrp="1"/>
          </p:cNvSpPr>
          <p:nvPr>
            <p:ph idx="1"/>
          </p:nvPr>
        </p:nvSpPr>
        <p:spPr>
          <a:xfrm>
            <a:off x="3892062" y="0"/>
            <a:ext cx="8211038" cy="4546600"/>
          </a:xfrm>
        </p:spPr>
        <p:txBody>
          <a:bodyPr anchor="ctr">
            <a:normAutofit/>
          </a:bodyPr>
          <a:lstStyle/>
          <a:p>
            <a:pPr algn="just"/>
            <a:r>
              <a:rPr lang="es-CO" dirty="0">
                <a:solidFill>
                  <a:srgbClr val="941100"/>
                </a:solidFill>
              </a:rPr>
              <a:t>Es deber de las autoridades disciplinarias </a:t>
            </a:r>
            <a:r>
              <a:rPr lang="es-CO" dirty="0">
                <a:solidFill>
                  <a:srgbClr val="941100"/>
                </a:solidFill>
                <a:highlight>
                  <a:srgbClr val="FFFF00"/>
                </a:highlight>
              </a:rPr>
              <a:t>hacer efectiva la igualdad </a:t>
            </a:r>
            <a:r>
              <a:rPr lang="es-CO" dirty="0">
                <a:solidFill>
                  <a:srgbClr val="941100"/>
                </a:solidFill>
              </a:rPr>
              <a:t>de los intervinientes en la actuación procesal.</a:t>
            </a:r>
          </a:p>
          <a:p>
            <a:pPr algn="just"/>
            <a:r>
              <a:rPr lang="es-CO" dirty="0">
                <a:solidFill>
                  <a:srgbClr val="0070C0"/>
                </a:solidFill>
              </a:rPr>
              <a:t>Todas las personas nacen libres e iguales ante la ley, recibirán la misma protección y trato de las autoridades y gozarán de los mismos derechos, libertades y oportunidades sin ninguna discriminación por razones de sexo, raza, origen nacional o familiar, lengua, religión, opinión política o filosófica. </a:t>
            </a:r>
          </a:p>
          <a:p>
            <a:r>
              <a:rPr lang="es-CO" dirty="0">
                <a:solidFill>
                  <a:srgbClr val="941651"/>
                </a:solidFill>
              </a:rPr>
              <a:t>La Igualdad debe ser tanto formal, como material</a:t>
            </a:r>
          </a:p>
          <a:p>
            <a:endParaRPr lang="es-CO" sz="1900" dirty="0"/>
          </a:p>
        </p:txBody>
      </p:sp>
      <p:pic>
        <p:nvPicPr>
          <p:cNvPr id="6" name="Imagen 5">
            <a:extLst>
              <a:ext uri="{FF2B5EF4-FFF2-40B4-BE49-F238E27FC236}">
                <a16:creationId xmlns:a16="http://schemas.microsoft.com/office/drawing/2014/main" id="{A6211E91-ED27-E944-86A9-5DE42C2805D1}"/>
              </a:ext>
            </a:extLst>
          </p:cNvPr>
          <p:cNvPicPr>
            <a:picLocks noChangeAspect="1"/>
          </p:cNvPicPr>
          <p:nvPr/>
        </p:nvPicPr>
        <p:blipFill>
          <a:blip r:embed="rId2"/>
          <a:stretch>
            <a:fillRect/>
          </a:stretch>
        </p:blipFill>
        <p:spPr>
          <a:xfrm>
            <a:off x="3892063" y="4387850"/>
            <a:ext cx="2908788" cy="2311400"/>
          </a:xfrm>
          <a:prstGeom prst="rect">
            <a:avLst/>
          </a:prstGeom>
        </p:spPr>
      </p:pic>
      <p:pic>
        <p:nvPicPr>
          <p:cNvPr id="7" name="Imagen 6">
            <a:extLst>
              <a:ext uri="{FF2B5EF4-FFF2-40B4-BE49-F238E27FC236}">
                <a16:creationId xmlns:a16="http://schemas.microsoft.com/office/drawing/2014/main" id="{65958068-8817-D544-9DC3-73DFA4D02A4A}"/>
              </a:ext>
            </a:extLst>
          </p:cNvPr>
          <p:cNvPicPr>
            <a:picLocks noChangeAspect="1"/>
          </p:cNvPicPr>
          <p:nvPr/>
        </p:nvPicPr>
        <p:blipFill>
          <a:blip r:embed="rId3"/>
          <a:stretch>
            <a:fillRect/>
          </a:stretch>
        </p:blipFill>
        <p:spPr>
          <a:xfrm>
            <a:off x="6903008" y="4229100"/>
            <a:ext cx="2260045" cy="2628900"/>
          </a:xfrm>
          <a:prstGeom prst="rect">
            <a:avLst/>
          </a:prstGeom>
        </p:spPr>
      </p:pic>
      <p:pic>
        <p:nvPicPr>
          <p:cNvPr id="8" name="Imagen 7">
            <a:extLst>
              <a:ext uri="{FF2B5EF4-FFF2-40B4-BE49-F238E27FC236}">
                <a16:creationId xmlns:a16="http://schemas.microsoft.com/office/drawing/2014/main" id="{04711D0E-AF13-554D-9E1D-E37F00155EE3}"/>
              </a:ext>
            </a:extLst>
          </p:cNvPr>
          <p:cNvPicPr>
            <a:picLocks noChangeAspect="1"/>
          </p:cNvPicPr>
          <p:nvPr/>
        </p:nvPicPr>
        <p:blipFill>
          <a:blip r:embed="rId4"/>
          <a:stretch>
            <a:fillRect/>
          </a:stretch>
        </p:blipFill>
        <p:spPr>
          <a:xfrm>
            <a:off x="9163053" y="4229100"/>
            <a:ext cx="2876550" cy="2470150"/>
          </a:xfrm>
          <a:prstGeom prst="rect">
            <a:avLst/>
          </a:prstGeom>
        </p:spPr>
      </p:pic>
      <p:pic>
        <p:nvPicPr>
          <p:cNvPr id="9" name="Imagen 8">
            <a:extLst>
              <a:ext uri="{FF2B5EF4-FFF2-40B4-BE49-F238E27FC236}">
                <a16:creationId xmlns:a16="http://schemas.microsoft.com/office/drawing/2014/main" id="{BBC0456D-1F5F-D141-9B1B-84E850D3F63C}"/>
              </a:ext>
            </a:extLst>
          </p:cNvPr>
          <p:cNvPicPr>
            <a:picLocks noChangeAspect="1"/>
          </p:cNvPicPr>
          <p:nvPr/>
        </p:nvPicPr>
        <p:blipFill>
          <a:blip r:embed="rId5"/>
          <a:stretch>
            <a:fillRect/>
          </a:stretch>
        </p:blipFill>
        <p:spPr>
          <a:xfrm>
            <a:off x="492500" y="4327525"/>
            <a:ext cx="3064933" cy="2273300"/>
          </a:xfrm>
          <a:prstGeom prst="rect">
            <a:avLst/>
          </a:prstGeom>
        </p:spPr>
      </p:pic>
    </p:spTree>
    <p:extLst>
      <p:ext uri="{BB962C8B-B14F-4D97-AF65-F5344CB8AC3E}">
        <p14:creationId xmlns:p14="http://schemas.microsoft.com/office/powerpoint/2010/main" val="423084157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37CC4A5-4A2E-E24D-BBC0-90C28E5522AC}"/>
              </a:ext>
            </a:extLst>
          </p:cNvPr>
          <p:cNvPicPr>
            <a:picLocks noChangeAspect="1"/>
          </p:cNvPicPr>
          <p:nvPr/>
        </p:nvPicPr>
        <p:blipFill rotWithShape="1">
          <a:blip r:embed="rId2">
            <a:alphaModFix/>
          </a:blip>
          <a:srcRect r="38480"/>
          <a:stretch/>
        </p:blipFill>
        <p:spPr>
          <a:xfrm>
            <a:off x="6896099" y="1250380"/>
            <a:ext cx="5029201" cy="5324976"/>
          </a:xfrm>
          <a:prstGeom prst="rect">
            <a:avLst/>
          </a:prstGeom>
        </p:spPr>
      </p:pic>
      <p:sp>
        <p:nvSpPr>
          <p:cNvPr id="2" name="Título 1">
            <a:extLst>
              <a:ext uri="{FF2B5EF4-FFF2-40B4-BE49-F238E27FC236}">
                <a16:creationId xmlns:a16="http://schemas.microsoft.com/office/drawing/2014/main" id="{34226CCC-9383-2047-993F-F6D6827D69A5}"/>
              </a:ext>
            </a:extLst>
          </p:cNvPr>
          <p:cNvSpPr>
            <a:spLocks noGrp="1"/>
          </p:cNvSpPr>
          <p:nvPr>
            <p:ph type="title"/>
          </p:nvPr>
        </p:nvSpPr>
        <p:spPr>
          <a:xfrm>
            <a:off x="419101" y="231739"/>
            <a:ext cx="6476998" cy="1069546"/>
          </a:xfrm>
        </p:spPr>
        <p:txBody>
          <a:bodyPr>
            <a:normAutofit/>
          </a:bodyPr>
          <a:lstStyle/>
          <a:p>
            <a:pPr algn="ctr"/>
            <a:r>
              <a:rPr lang="es-CO" sz="3300">
                <a:solidFill>
                  <a:srgbClr val="FF0000"/>
                </a:solidFill>
                <a:latin typeface="Lucida Calligraphy" panose="03010101010101010101" pitchFamily="66" charset="77"/>
              </a:rPr>
              <a:t>Principio de Favorabilidad</a:t>
            </a:r>
          </a:p>
        </p:txBody>
      </p:sp>
      <p:sp>
        <p:nvSpPr>
          <p:cNvPr id="3" name="Marcador de contenido 2">
            <a:extLst>
              <a:ext uri="{FF2B5EF4-FFF2-40B4-BE49-F238E27FC236}">
                <a16:creationId xmlns:a16="http://schemas.microsoft.com/office/drawing/2014/main" id="{6638F0EC-864C-D942-9848-04AC316619DC}"/>
              </a:ext>
            </a:extLst>
          </p:cNvPr>
          <p:cNvSpPr>
            <a:spLocks noGrp="1"/>
          </p:cNvSpPr>
          <p:nvPr>
            <p:ph idx="1"/>
          </p:nvPr>
        </p:nvSpPr>
        <p:spPr>
          <a:xfrm>
            <a:off x="419101" y="1250380"/>
            <a:ext cx="5676899" cy="5324976"/>
          </a:xfrm>
          <a:solidFill>
            <a:schemeClr val="accent6">
              <a:lumMod val="20000"/>
              <a:lumOff val="80000"/>
            </a:schemeClr>
          </a:solidFill>
        </p:spPr>
        <p:txBody>
          <a:bodyPr anchor="ctr">
            <a:normAutofit/>
          </a:bodyPr>
          <a:lstStyle/>
          <a:p>
            <a:pPr algn="just"/>
            <a:r>
              <a:rPr lang="es-CO" sz="3200">
                <a:solidFill>
                  <a:srgbClr val="000000"/>
                </a:solidFill>
              </a:rPr>
              <a:t>En materia disciplinaria la </a:t>
            </a:r>
            <a:r>
              <a:rPr lang="es-CO" sz="3200">
                <a:solidFill>
                  <a:srgbClr val="000000"/>
                </a:solidFill>
                <a:highlight>
                  <a:srgbClr val="00FF00"/>
                </a:highlight>
              </a:rPr>
              <a:t>ley permisiva o favorable</a:t>
            </a:r>
            <a:r>
              <a:rPr lang="es-CO" sz="3200">
                <a:solidFill>
                  <a:srgbClr val="000000"/>
                </a:solidFill>
              </a:rPr>
              <a:t>, </a:t>
            </a:r>
            <a:r>
              <a:rPr lang="es-CO" sz="3200">
                <a:solidFill>
                  <a:srgbClr val="000000"/>
                </a:solidFill>
                <a:highlight>
                  <a:srgbClr val="FFFF00"/>
                </a:highlight>
              </a:rPr>
              <a:t>sustancial o procesal de efectos sustanciales</a:t>
            </a:r>
            <a:r>
              <a:rPr lang="es-CO" sz="3200">
                <a:solidFill>
                  <a:srgbClr val="000000"/>
                </a:solidFill>
              </a:rPr>
              <a:t>, aun cuando sea posterior, se aplicará de preferencia a la restrictiva o desfavorable. Este principio rige también para quien esté cumpliendo la sanción, salvo lo dispuesto en la Constitución Política.</a:t>
            </a:r>
          </a:p>
          <a:p>
            <a:endParaRPr lang="es-CO" sz="2000">
              <a:solidFill>
                <a:srgbClr val="000000"/>
              </a:solidFill>
            </a:endParaRPr>
          </a:p>
        </p:txBody>
      </p:sp>
    </p:spTree>
    <p:extLst>
      <p:ext uri="{BB962C8B-B14F-4D97-AF65-F5344CB8AC3E}">
        <p14:creationId xmlns:p14="http://schemas.microsoft.com/office/powerpoint/2010/main" val="187588225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12724" y="3433763"/>
            <a:ext cx="3197013" cy="2743200"/>
          </a:xfrm>
        </p:spPr>
        <p:txBody>
          <a:bodyPr anchor="t">
            <a:normAutofit/>
          </a:bodyPr>
          <a:lstStyle/>
          <a:p>
            <a:pPr algn="ctr"/>
            <a:r>
              <a:rPr lang="es-CO">
                <a:solidFill>
                  <a:schemeClr val="bg1"/>
                </a:solidFill>
                <a:latin typeface="Lucida Calligraphy" panose="03010101010101010101" pitchFamily="66" charset="77"/>
              </a:rPr>
              <a:t>Ilicitud sustancial	 (a.9)</a:t>
            </a:r>
          </a:p>
        </p:txBody>
      </p:sp>
      <p:pic>
        <p:nvPicPr>
          <p:cNvPr id="11" name="Graphic 10">
            <a:extLst>
              <a:ext uri="{FF2B5EF4-FFF2-40B4-BE49-F238E27FC236}">
                <a16:creationId xmlns:a16="http://schemas.microsoft.com/office/drawing/2014/main" id="{C69C14EE-BB41-4BD6-A854-B01A584A8E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2271" y="2122544"/>
            <a:ext cx="914400" cy="914400"/>
          </a:xfrm>
          <a:prstGeom prst="rect">
            <a:avLst/>
          </a:prstGeom>
        </p:spPr>
      </p:pic>
      <p:sp>
        <p:nvSpPr>
          <p:cNvPr id="7" name="Marcador de contenido 6">
            <a:extLst>
              <a:ext uri="{FF2B5EF4-FFF2-40B4-BE49-F238E27FC236}">
                <a16:creationId xmlns:a16="http://schemas.microsoft.com/office/drawing/2014/main" id="{AD242CEE-D9D3-9948-85F9-F9DBBD96A4CB}"/>
              </a:ext>
            </a:extLst>
          </p:cNvPr>
          <p:cNvSpPr>
            <a:spLocks noGrp="1"/>
          </p:cNvSpPr>
          <p:nvPr>
            <p:ph idx="1"/>
          </p:nvPr>
        </p:nvSpPr>
        <p:spPr>
          <a:xfrm>
            <a:off x="3993800" y="167968"/>
            <a:ext cx="7885475" cy="6690032"/>
          </a:xfrm>
          <a:solidFill>
            <a:schemeClr val="accent6">
              <a:lumMod val="20000"/>
              <a:lumOff val="80000"/>
            </a:schemeClr>
          </a:solidFill>
        </p:spPr>
        <p:txBody>
          <a:bodyPr anchor="ctr">
            <a:noAutofit/>
          </a:bodyPr>
          <a:lstStyle/>
          <a:p>
            <a:pPr algn="just"/>
            <a:r>
              <a:rPr lang="es-CO" sz="2600"/>
              <a:t>La </a:t>
            </a:r>
            <a:r>
              <a:rPr lang="es-CO" sz="2600">
                <a:highlight>
                  <a:srgbClr val="FFFF00"/>
                </a:highlight>
              </a:rPr>
              <a:t>conducta</a:t>
            </a:r>
            <a:r>
              <a:rPr lang="es-CO" sz="2600"/>
              <a:t> del sujeto disciplinable será </a:t>
            </a:r>
            <a:r>
              <a:rPr lang="es-CO" sz="2600">
                <a:highlight>
                  <a:srgbClr val="FFFF00"/>
                </a:highlight>
              </a:rPr>
              <a:t>ilícita</a:t>
            </a:r>
            <a:r>
              <a:rPr lang="es-CO" sz="2600"/>
              <a:t> cuando </a:t>
            </a:r>
            <a:r>
              <a:rPr lang="es-CO" sz="2600">
                <a:highlight>
                  <a:srgbClr val="FFFF00"/>
                </a:highlight>
              </a:rPr>
              <a:t>afecte sustancialmente el deber funcional </a:t>
            </a:r>
            <a:r>
              <a:rPr lang="es-CO" sz="2600"/>
              <a:t>sin justificación alguna.</a:t>
            </a:r>
          </a:p>
          <a:p>
            <a:pPr algn="just"/>
            <a:r>
              <a:rPr lang="es-CO" sz="2600"/>
              <a:t>Habrá afectación sustancial del deber cuando se contraríen los principios de la función pública. (art. 209 – 3º CPACA) </a:t>
            </a:r>
            <a:r>
              <a:rPr lang="es-CO" sz="2600" b="1"/>
              <a:t>Valoración de acto, no actor</a:t>
            </a:r>
          </a:p>
          <a:p>
            <a:pPr algn="just"/>
            <a:r>
              <a:rPr lang="es-CO" sz="2600"/>
              <a:t>No es lo mismo INFRINGIR que  AFECTAR</a:t>
            </a:r>
          </a:p>
          <a:p>
            <a:pPr algn="just"/>
            <a:r>
              <a:rPr lang="es-CO" sz="2600"/>
              <a:t>La </a:t>
            </a:r>
            <a:r>
              <a:rPr lang="es-CO" sz="2600" b="1"/>
              <a:t>Infracción</a:t>
            </a:r>
            <a:r>
              <a:rPr lang="es-CO" sz="2600"/>
              <a:t> es una conducta que implica: </a:t>
            </a:r>
            <a:r>
              <a:rPr lang="es-CO" sz="2600">
                <a:highlight>
                  <a:srgbClr val="FFFF00"/>
                </a:highlight>
              </a:rPr>
              <a:t>SI o NO  </a:t>
            </a:r>
          </a:p>
          <a:p>
            <a:pPr marL="0" indent="0" algn="just">
              <a:buNone/>
            </a:pPr>
            <a:r>
              <a:rPr lang="es-CO" sz="2600"/>
              <a:t>(</a:t>
            </a:r>
            <a:r>
              <a:rPr lang="es-CO" sz="2600" b="1"/>
              <a:t>i</a:t>
            </a:r>
            <a:r>
              <a:rPr lang="es-CO" sz="2600"/>
              <a:t>) Si o no, se ejerció el derecho (</a:t>
            </a:r>
            <a:r>
              <a:rPr lang="es-CO" sz="2600" b="1"/>
              <a:t>ii</a:t>
            </a:r>
            <a:r>
              <a:rPr lang="es-CO" sz="2600"/>
              <a:t>) Si o no, se cumplió el deber. (</a:t>
            </a:r>
            <a:r>
              <a:rPr lang="es-CO" sz="2600" b="1"/>
              <a:t>iii</a:t>
            </a:r>
            <a:r>
              <a:rPr lang="es-CO" sz="2600"/>
              <a:t>) Si o no, se imcumplió la prohibición</a:t>
            </a:r>
          </a:p>
          <a:p>
            <a:pPr marL="0" indent="0" algn="just">
              <a:buNone/>
            </a:pPr>
            <a:r>
              <a:rPr lang="es-CO" sz="2600"/>
              <a:t>* LA AFECTACIÓN nos dice de </a:t>
            </a:r>
            <a:r>
              <a:rPr lang="es-CO" sz="2600" b="1"/>
              <a:t>qué manera</a:t>
            </a:r>
            <a:r>
              <a:rPr lang="es-CO" sz="2600"/>
              <a:t> o cuánto se lesionó o afectó. [afectar no es si o no, sino CUANTO]</a:t>
            </a:r>
          </a:p>
          <a:p>
            <a:pPr algn="just"/>
            <a:r>
              <a:rPr lang="es-CO" sz="2600"/>
              <a:t>LA AFECTACIÓN NO ES INFRACCIÓN.  </a:t>
            </a:r>
          </a:p>
          <a:p>
            <a:pPr algn="just"/>
            <a:r>
              <a:rPr lang="es-CO" sz="2600"/>
              <a:t>La </a:t>
            </a:r>
            <a:r>
              <a:rPr lang="es-CO" sz="2600">
                <a:highlight>
                  <a:srgbClr val="00FFFF"/>
                </a:highlight>
              </a:rPr>
              <a:t>falta</a:t>
            </a:r>
            <a:r>
              <a:rPr lang="es-CO" sz="2600"/>
              <a:t> será </a:t>
            </a:r>
            <a:r>
              <a:rPr lang="es-CO" sz="2600">
                <a:highlight>
                  <a:srgbClr val="00FFFF"/>
                </a:highlight>
              </a:rPr>
              <a:t>antijurídica</a:t>
            </a:r>
            <a:r>
              <a:rPr lang="es-CO" sz="2600"/>
              <a:t> cuando afecte el deber funcional sin justificación alguna. (a.5)</a:t>
            </a:r>
          </a:p>
        </p:txBody>
      </p:sp>
      <p:pic>
        <p:nvPicPr>
          <p:cNvPr id="8" name="Imagen 7">
            <a:extLst>
              <a:ext uri="{FF2B5EF4-FFF2-40B4-BE49-F238E27FC236}">
                <a16:creationId xmlns:a16="http://schemas.microsoft.com/office/drawing/2014/main" id="{A9C37A9F-3094-554A-B441-EB2C5B015C78}"/>
              </a:ext>
            </a:extLst>
          </p:cNvPr>
          <p:cNvPicPr>
            <a:picLocks noChangeAspect="1"/>
          </p:cNvPicPr>
          <p:nvPr/>
        </p:nvPicPr>
        <p:blipFill>
          <a:blip r:embed="rId4"/>
          <a:stretch>
            <a:fillRect/>
          </a:stretch>
        </p:blipFill>
        <p:spPr>
          <a:xfrm rot="5400000">
            <a:off x="-903842" y="2178425"/>
            <a:ext cx="5583417" cy="3775734"/>
          </a:xfrm>
          <a:prstGeom prst="rect">
            <a:avLst/>
          </a:prstGeom>
        </p:spPr>
      </p:pic>
    </p:spTree>
    <p:extLst>
      <p:ext uri="{BB962C8B-B14F-4D97-AF65-F5344CB8AC3E}">
        <p14:creationId xmlns:p14="http://schemas.microsoft.com/office/powerpoint/2010/main" val="352704544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9" y="240271"/>
            <a:ext cx="11467382" cy="1069545"/>
          </a:xfrm>
          <a:solidFill>
            <a:schemeClr val="accent4">
              <a:lumMod val="20000"/>
              <a:lumOff val="80000"/>
            </a:schemeClr>
          </a:solidFill>
        </p:spPr>
        <p:txBody>
          <a:bodyPr>
            <a:normAutofit/>
          </a:bodyPr>
          <a:lstStyle/>
          <a:p>
            <a:pPr algn="ctr"/>
            <a:r>
              <a:rPr lang="es-CO" sz="3600">
                <a:solidFill>
                  <a:srgbClr val="C00000"/>
                </a:solidFill>
                <a:latin typeface="Lucida Calligraphy" panose="03010101010101010101" pitchFamily="66" charset="77"/>
              </a:rPr>
              <a:t>CULPABILIDAD</a:t>
            </a:r>
            <a:r>
              <a:rPr lang="es-CO" sz="2800"/>
              <a:t> </a:t>
            </a:r>
          </a:p>
        </p:txBody>
      </p:sp>
      <p:sp>
        <p:nvSpPr>
          <p:cNvPr id="9" name="Marcador de contenido 8">
            <a:extLst>
              <a:ext uri="{FF2B5EF4-FFF2-40B4-BE49-F238E27FC236}">
                <a16:creationId xmlns:a16="http://schemas.microsoft.com/office/drawing/2014/main" id="{3336D978-C95B-BB4B-AA0B-E404C5B0BF51}"/>
              </a:ext>
            </a:extLst>
          </p:cNvPr>
          <p:cNvSpPr>
            <a:spLocks noGrp="1"/>
          </p:cNvSpPr>
          <p:nvPr>
            <p:ph sz="half" idx="1"/>
          </p:nvPr>
        </p:nvSpPr>
        <p:spPr>
          <a:xfrm>
            <a:off x="398318" y="1329038"/>
            <a:ext cx="3202491" cy="4847925"/>
          </a:xfrm>
        </p:spPr>
        <p:txBody>
          <a:bodyPr/>
          <a:lstStyle/>
          <a:p>
            <a:endParaRPr lang="es-CO"/>
          </a:p>
        </p:txBody>
      </p:sp>
      <p:sp>
        <p:nvSpPr>
          <p:cNvPr id="10" name="Marcador de contenido 9">
            <a:extLst>
              <a:ext uri="{FF2B5EF4-FFF2-40B4-BE49-F238E27FC236}">
                <a16:creationId xmlns:a16="http://schemas.microsoft.com/office/drawing/2014/main" id="{4630182B-20B8-894E-AB2D-25B7790781B7}"/>
              </a:ext>
            </a:extLst>
          </p:cNvPr>
          <p:cNvSpPr>
            <a:spLocks noGrp="1"/>
          </p:cNvSpPr>
          <p:nvPr>
            <p:ph sz="half" idx="2"/>
          </p:nvPr>
        </p:nvSpPr>
        <p:spPr>
          <a:xfrm>
            <a:off x="3740727" y="1329038"/>
            <a:ext cx="8088963" cy="5195052"/>
          </a:xfrm>
          <a:solidFill>
            <a:schemeClr val="accent2">
              <a:lumMod val="20000"/>
              <a:lumOff val="80000"/>
            </a:schemeClr>
          </a:solidFill>
        </p:spPr>
        <p:txBody>
          <a:bodyPr>
            <a:normAutofit/>
          </a:bodyPr>
          <a:lstStyle/>
          <a:p>
            <a:pPr algn="just"/>
            <a:r>
              <a:rPr lang="es-CO" sz="3200">
                <a:solidFill>
                  <a:srgbClr val="011893"/>
                </a:solidFill>
                <a:latin typeface="Times New Roman" panose="02020603050405020304" pitchFamily="18" charset="0"/>
                <a:cs typeface="Times New Roman" panose="02020603050405020304" pitchFamily="18" charset="0"/>
              </a:rPr>
              <a:t>En materia disciplinaria solo se podrán imponer sanciones por conductas realizadas a título de dolo o culpa</a:t>
            </a:r>
            <a:r>
              <a:rPr lang="es-CO" sz="3200">
                <a:latin typeface="Times New Roman" panose="02020603050405020304" pitchFamily="18" charset="0"/>
                <a:cs typeface="Times New Roman" panose="02020603050405020304" pitchFamily="18" charset="0"/>
              </a:rPr>
              <a:t>.</a:t>
            </a:r>
          </a:p>
          <a:p>
            <a:pPr algn="just"/>
            <a:r>
              <a:rPr lang="es-CO" sz="3200">
                <a:latin typeface="Times New Roman" panose="02020603050405020304" pitchFamily="18" charset="0"/>
                <a:cs typeface="Times New Roman" panose="02020603050405020304" pitchFamily="18" charset="0"/>
              </a:rPr>
              <a:t>Queda proscrita toda forma de responsabilidad objetiva.</a:t>
            </a:r>
          </a:p>
          <a:p>
            <a:pPr algn="just"/>
            <a:r>
              <a:rPr lang="es-CO" sz="3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Conocimiento</a:t>
            </a:r>
            <a:r>
              <a:rPr lang="es-CO" sz="3200">
                <a:latin typeface="Times New Roman" panose="02020603050405020304" pitchFamily="18" charset="0"/>
                <a:ea typeface="Times New Roman" panose="02020603050405020304" pitchFamily="18" charset="0"/>
                <a:cs typeface="Times New Roman" panose="02020603050405020304" pitchFamily="18" charset="0"/>
              </a:rPr>
              <a:t> de los </a:t>
            </a:r>
            <a:r>
              <a:rPr lang="es-CO" sz="320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hechos</a:t>
            </a:r>
          </a:p>
          <a:p>
            <a:pPr algn="just"/>
            <a:r>
              <a:rPr lang="es-CO" sz="3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Conocimiento</a:t>
            </a:r>
            <a:r>
              <a:rPr lang="es-CO" sz="3200">
                <a:latin typeface="Times New Roman" panose="02020603050405020304" pitchFamily="18" charset="0"/>
                <a:ea typeface="Times New Roman" panose="02020603050405020304" pitchFamily="18" charset="0"/>
                <a:cs typeface="Times New Roman" panose="02020603050405020304" pitchFamily="18" charset="0"/>
              </a:rPr>
              <a:t> de </a:t>
            </a:r>
            <a:r>
              <a:rPr lang="es-CO" sz="320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ilicitud</a:t>
            </a:r>
          </a:p>
          <a:p>
            <a:pPr algn="just"/>
            <a:r>
              <a:rPr lang="es-CO" sz="3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Conocimiento</a:t>
            </a:r>
            <a:r>
              <a:rPr lang="es-CO" sz="3200">
                <a:latin typeface="Times New Roman" panose="02020603050405020304" pitchFamily="18" charset="0"/>
                <a:ea typeface="Times New Roman" panose="02020603050405020304" pitchFamily="18" charset="0"/>
                <a:cs typeface="Times New Roman" panose="02020603050405020304" pitchFamily="18" charset="0"/>
              </a:rPr>
              <a:t> de la </a:t>
            </a:r>
            <a:r>
              <a:rPr lang="es-CO" sz="320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voluntad.</a:t>
            </a:r>
          </a:p>
          <a:p>
            <a:pPr algn="just"/>
            <a:r>
              <a:rPr lang="es-CO" sz="320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No se valora la </a:t>
            </a:r>
            <a:r>
              <a:rPr lang="es-CO" sz="3200">
                <a:solidFill>
                  <a:srgbClr val="941100"/>
                </a:solidFill>
                <a:latin typeface="Times New Roman" panose="02020603050405020304" pitchFamily="18" charset="0"/>
                <a:ea typeface="Times New Roman" panose="02020603050405020304" pitchFamily="18" charset="0"/>
                <a:cs typeface="Times New Roman" panose="02020603050405020304" pitchFamily="18" charset="0"/>
              </a:rPr>
              <a:t>FALTA</a:t>
            </a:r>
            <a:r>
              <a:rPr lang="es-CO" sz="320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 sino la </a:t>
            </a:r>
            <a:r>
              <a:rPr lang="es-CO" sz="32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CONDUCTA</a:t>
            </a:r>
            <a:r>
              <a:rPr lang="es-CO" sz="320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 lo fáctico del comportamiento del investigado.</a:t>
            </a:r>
          </a:p>
          <a:p>
            <a:pPr algn="just"/>
            <a:endParaRPr lang="es-CO" sz="3200">
              <a:latin typeface="Times New Roman" panose="02020603050405020304" pitchFamily="18" charset="0"/>
              <a:cs typeface="Times New Roman" panose="02020603050405020304" pitchFamily="18" charset="0"/>
            </a:endParaRPr>
          </a:p>
          <a:p>
            <a:pPr algn="just"/>
            <a:endParaRPr lang="es-CO" sz="3200"/>
          </a:p>
        </p:txBody>
      </p:sp>
      <p:pic>
        <p:nvPicPr>
          <p:cNvPr id="6" name="Imagen 5">
            <a:extLst>
              <a:ext uri="{FF2B5EF4-FFF2-40B4-BE49-F238E27FC236}">
                <a16:creationId xmlns:a16="http://schemas.microsoft.com/office/drawing/2014/main" id="{FD0A8D2F-C422-7347-899A-C8EE53EF7CF5}"/>
              </a:ext>
            </a:extLst>
          </p:cNvPr>
          <p:cNvPicPr>
            <a:picLocks noChangeAspect="1"/>
          </p:cNvPicPr>
          <p:nvPr/>
        </p:nvPicPr>
        <p:blipFill>
          <a:blip r:embed="rId2"/>
          <a:stretch>
            <a:fillRect/>
          </a:stretch>
        </p:blipFill>
        <p:spPr>
          <a:xfrm>
            <a:off x="348609" y="1319426"/>
            <a:ext cx="3392117" cy="2465526"/>
          </a:xfrm>
          <a:prstGeom prst="rect">
            <a:avLst/>
          </a:prstGeom>
        </p:spPr>
      </p:pic>
      <p:pic>
        <p:nvPicPr>
          <p:cNvPr id="11" name="Imagen 10">
            <a:extLst>
              <a:ext uri="{FF2B5EF4-FFF2-40B4-BE49-F238E27FC236}">
                <a16:creationId xmlns:a16="http://schemas.microsoft.com/office/drawing/2014/main" id="{64A36391-7A06-5D46-AF64-A773A65CC432}"/>
              </a:ext>
            </a:extLst>
          </p:cNvPr>
          <p:cNvPicPr>
            <a:picLocks noChangeAspect="1"/>
          </p:cNvPicPr>
          <p:nvPr/>
        </p:nvPicPr>
        <p:blipFill>
          <a:blip r:embed="rId3"/>
          <a:stretch>
            <a:fillRect/>
          </a:stretch>
        </p:blipFill>
        <p:spPr>
          <a:xfrm>
            <a:off x="348610" y="3794563"/>
            <a:ext cx="3238500" cy="2729527"/>
          </a:xfrm>
          <a:prstGeom prst="rect">
            <a:avLst/>
          </a:prstGeom>
        </p:spPr>
      </p:pic>
    </p:spTree>
    <p:extLst>
      <p:ext uri="{BB962C8B-B14F-4D97-AF65-F5344CB8AC3E}">
        <p14:creationId xmlns:p14="http://schemas.microsoft.com/office/powerpoint/2010/main" val="3857918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58346" y="148280"/>
            <a:ext cx="11563360" cy="1069546"/>
          </a:xfrm>
          <a:solidFill>
            <a:schemeClr val="accent4">
              <a:lumMod val="20000"/>
              <a:lumOff val="80000"/>
            </a:schemeClr>
          </a:solidFill>
        </p:spPr>
        <p:txBody>
          <a:bodyPr>
            <a:normAutofit/>
          </a:bodyPr>
          <a:lstStyle/>
          <a:p>
            <a:pPr algn="ctr"/>
            <a:r>
              <a:rPr lang="es-CO" sz="3200" b="1">
                <a:solidFill>
                  <a:srgbClr val="FF0000"/>
                </a:solidFill>
                <a:latin typeface="Lucida Calligraphy" panose="03010101010101010101" pitchFamily="66" charset="77"/>
              </a:rPr>
              <a:t>Fines del Proceso</a:t>
            </a: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sz="half" idx="1"/>
          </p:nvPr>
        </p:nvSpPr>
        <p:spPr>
          <a:xfrm>
            <a:off x="358346" y="1322173"/>
            <a:ext cx="5661454" cy="4854790"/>
          </a:xfrm>
          <a:solidFill>
            <a:schemeClr val="accent2">
              <a:lumMod val="20000"/>
              <a:lumOff val="80000"/>
            </a:schemeClr>
          </a:solidFill>
        </p:spPr>
        <p:txBody>
          <a:bodyPr>
            <a:normAutofit fontScale="92500" lnSpcReduction="20000"/>
          </a:bodyPr>
          <a:lstStyle/>
          <a:p>
            <a:pPr algn="just"/>
            <a:r>
              <a:rPr lang="es-CO" sz="3200">
                <a:solidFill>
                  <a:schemeClr val="accent2">
                    <a:lumMod val="50000"/>
                  </a:schemeClr>
                </a:solidFill>
                <a:latin typeface="Times New Roman" panose="02020603050405020304" pitchFamily="18" charset="0"/>
                <a:cs typeface="Times New Roman" panose="02020603050405020304" pitchFamily="18" charset="0"/>
              </a:rPr>
              <a:t>En la interpretación y aplicación de la ley disciplinaria el funcionario competente debe tener en cuenta que </a:t>
            </a:r>
            <a:r>
              <a:rPr lang="es-CO" sz="3200">
                <a:solidFill>
                  <a:schemeClr val="bg1"/>
                </a:solidFill>
                <a:highlight>
                  <a:srgbClr val="000000"/>
                </a:highlight>
                <a:latin typeface="Times New Roman" panose="02020603050405020304" pitchFamily="18" charset="0"/>
                <a:cs typeface="Times New Roman" panose="02020603050405020304" pitchFamily="18" charset="0"/>
              </a:rPr>
              <a:t>la finalidad del proceso</a:t>
            </a:r>
            <a:r>
              <a:rPr lang="es-CO" sz="3200">
                <a:solidFill>
                  <a:schemeClr val="accent2">
                    <a:lumMod val="50000"/>
                  </a:schemeClr>
                </a:solidFill>
                <a:latin typeface="Times New Roman" panose="02020603050405020304" pitchFamily="18" charset="0"/>
                <a:cs typeface="Times New Roman" panose="02020603050405020304" pitchFamily="18" charset="0"/>
              </a:rPr>
              <a:t> es:  </a:t>
            </a:r>
          </a:p>
          <a:p>
            <a:pPr algn="just"/>
            <a:r>
              <a:rPr lang="es-CO" sz="3200">
                <a:solidFill>
                  <a:srgbClr val="0432FF"/>
                </a:solidFill>
                <a:latin typeface="Times New Roman" panose="02020603050405020304" pitchFamily="18" charset="0"/>
                <a:cs typeface="Times New Roman" panose="02020603050405020304" pitchFamily="18" charset="0"/>
              </a:rPr>
              <a:t>Prevalencia de la justicia</a:t>
            </a:r>
            <a:r>
              <a:rPr lang="es-CO" sz="3200">
                <a:solidFill>
                  <a:schemeClr val="accent2">
                    <a:lumMod val="50000"/>
                  </a:schemeClr>
                </a:solidFill>
                <a:latin typeface="Times New Roman" panose="02020603050405020304" pitchFamily="18" charset="0"/>
                <a:cs typeface="Times New Roman" panose="02020603050405020304" pitchFamily="18" charset="0"/>
              </a:rPr>
              <a:t>, </a:t>
            </a:r>
          </a:p>
          <a:p>
            <a:pPr algn="just"/>
            <a:r>
              <a:rPr lang="es-CO" sz="3200">
                <a:solidFill>
                  <a:srgbClr val="7030A0"/>
                </a:solidFill>
                <a:latin typeface="Times New Roman" panose="02020603050405020304" pitchFamily="18" charset="0"/>
                <a:cs typeface="Times New Roman" panose="02020603050405020304" pitchFamily="18" charset="0"/>
              </a:rPr>
              <a:t>Efectividad del derecho sustant/</a:t>
            </a:r>
            <a:r>
              <a:rPr lang="es-CO" sz="3200">
                <a:solidFill>
                  <a:schemeClr val="accent2">
                    <a:lumMod val="50000"/>
                  </a:schemeClr>
                </a:solidFill>
                <a:latin typeface="Times New Roman" panose="02020603050405020304" pitchFamily="18" charset="0"/>
                <a:cs typeface="Times New Roman" panose="02020603050405020304" pitchFamily="18" charset="0"/>
              </a:rPr>
              <a:t>,  </a:t>
            </a:r>
          </a:p>
          <a:p>
            <a:pPr algn="just"/>
            <a:r>
              <a:rPr lang="es-CO" sz="3200">
                <a:solidFill>
                  <a:srgbClr val="011893"/>
                </a:solidFill>
                <a:latin typeface="Times New Roman" panose="02020603050405020304" pitchFamily="18" charset="0"/>
                <a:cs typeface="Times New Roman" panose="02020603050405020304" pitchFamily="18" charset="0"/>
              </a:rPr>
              <a:t>Búsqueda de la verdad material </a:t>
            </a:r>
            <a:r>
              <a:rPr lang="es-CO" sz="3200">
                <a:solidFill>
                  <a:schemeClr val="accent2">
                    <a:lumMod val="50000"/>
                  </a:schemeClr>
                </a:solidFill>
                <a:latin typeface="Times New Roman" panose="02020603050405020304" pitchFamily="18" charset="0"/>
                <a:cs typeface="Times New Roman" panose="02020603050405020304" pitchFamily="18" charset="0"/>
              </a:rPr>
              <a:t>y</a:t>
            </a:r>
          </a:p>
          <a:p>
            <a:pPr algn="just"/>
            <a:r>
              <a:rPr lang="es-CO" sz="3200">
                <a:solidFill>
                  <a:srgbClr val="009051"/>
                </a:solidFill>
                <a:latin typeface="Times New Roman" panose="02020603050405020304" pitchFamily="18" charset="0"/>
                <a:cs typeface="Times New Roman" panose="02020603050405020304" pitchFamily="18" charset="0"/>
              </a:rPr>
              <a:t>Cumplimiento de los derechos y garantías debidos a las personas que en él intervienen</a:t>
            </a:r>
            <a:r>
              <a:rPr lang="es-CO" sz="3200">
                <a:solidFill>
                  <a:schemeClr val="accent2">
                    <a:lumMod val="50000"/>
                  </a:schemeClr>
                </a:solidFill>
                <a:latin typeface="Times New Roman" panose="02020603050405020304" pitchFamily="18" charset="0"/>
                <a:cs typeface="Times New Roman" panose="02020603050405020304" pitchFamily="18" charset="0"/>
              </a:rPr>
              <a:t>.</a:t>
            </a:r>
          </a:p>
          <a:p>
            <a:endParaRPr lang="es-CO"/>
          </a:p>
          <a:p>
            <a:endParaRPr lang="es-CO"/>
          </a:p>
        </p:txBody>
      </p:sp>
      <p:sp>
        <p:nvSpPr>
          <p:cNvPr id="7" name="Marcador de contenido 6">
            <a:extLst>
              <a:ext uri="{FF2B5EF4-FFF2-40B4-BE49-F238E27FC236}">
                <a16:creationId xmlns:a16="http://schemas.microsoft.com/office/drawing/2014/main" id="{FCA274DA-6E90-5644-B2AE-D67D59417F45}"/>
              </a:ext>
            </a:extLst>
          </p:cNvPr>
          <p:cNvSpPr>
            <a:spLocks noGrp="1"/>
          </p:cNvSpPr>
          <p:nvPr>
            <p:ph sz="half" idx="2"/>
          </p:nvPr>
        </p:nvSpPr>
        <p:spPr>
          <a:xfrm>
            <a:off x="6172200" y="1322173"/>
            <a:ext cx="5749506" cy="4854790"/>
          </a:xfrm>
        </p:spPr>
        <p:txBody>
          <a:bodyPr>
            <a:normAutofit fontScale="92500" lnSpcReduction="20000"/>
          </a:bodyPr>
          <a:lstStyle/>
          <a:p>
            <a:pPr algn="just"/>
            <a:r>
              <a:rPr lang="es-CO" sz="3500" b="1">
                <a:solidFill>
                  <a:srgbClr val="941651"/>
                </a:solidFill>
                <a:latin typeface="Century Schoolbook" panose="02040604050505020304" pitchFamily="18" charset="0"/>
              </a:rPr>
              <a:t>Las finalidades del proceso son:</a:t>
            </a:r>
          </a:p>
          <a:p>
            <a:pPr algn="just"/>
            <a:r>
              <a:rPr lang="es-CO" sz="3500" b="1">
                <a:solidFill>
                  <a:srgbClr val="0432FF"/>
                </a:solidFill>
                <a:latin typeface="Century Schoolbook" panose="02040604050505020304" pitchFamily="18" charset="0"/>
              </a:rPr>
              <a:t>la prevalencia de la justicia</a:t>
            </a:r>
            <a:r>
              <a:rPr lang="es-CO" sz="3500" b="1">
                <a:solidFill>
                  <a:srgbClr val="941651"/>
                </a:solidFill>
                <a:latin typeface="Century Schoolbook" panose="02040604050505020304" pitchFamily="18" charset="0"/>
              </a:rPr>
              <a:t>, </a:t>
            </a:r>
          </a:p>
          <a:p>
            <a:pPr algn="just"/>
            <a:r>
              <a:rPr lang="es-CO" sz="3500" b="1">
                <a:solidFill>
                  <a:srgbClr val="7030A0"/>
                </a:solidFill>
                <a:latin typeface="Century Schoolbook" panose="02040604050505020304" pitchFamily="18" charset="0"/>
              </a:rPr>
              <a:t>la efectividad del derecho sustantivo, </a:t>
            </a:r>
          </a:p>
          <a:p>
            <a:pPr algn="just"/>
            <a:r>
              <a:rPr lang="es-CO" sz="3500" b="1">
                <a:solidFill>
                  <a:srgbClr val="002060"/>
                </a:solidFill>
                <a:latin typeface="Century Schoolbook" panose="02040604050505020304" pitchFamily="18" charset="0"/>
              </a:rPr>
              <a:t>la búsqueda de la verdad material y </a:t>
            </a:r>
          </a:p>
          <a:p>
            <a:pPr algn="just"/>
            <a:r>
              <a:rPr lang="es-CO" sz="3500" b="1">
                <a:solidFill>
                  <a:srgbClr val="009051"/>
                </a:solidFill>
                <a:latin typeface="Century Schoolbook" panose="02040604050505020304" pitchFamily="18" charset="0"/>
              </a:rPr>
              <a:t>el cumplimiento de los derechos y garantías debidos a las personas que en él intervienen</a:t>
            </a:r>
            <a:r>
              <a:rPr lang="es-CO" sz="3500">
                <a:solidFill>
                  <a:srgbClr val="941651"/>
                </a:solidFill>
                <a:latin typeface="Century Schoolbook" panose="02040604050505020304" pitchFamily="18" charset="0"/>
              </a:rPr>
              <a:t>.</a:t>
            </a:r>
          </a:p>
          <a:p>
            <a:endParaRPr lang="es-CO"/>
          </a:p>
        </p:txBody>
      </p:sp>
    </p:spTree>
    <p:extLst>
      <p:ext uri="{BB962C8B-B14F-4D97-AF65-F5344CB8AC3E}">
        <p14:creationId xmlns:p14="http://schemas.microsoft.com/office/powerpoint/2010/main" val="27583575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573741" y="240271"/>
            <a:ext cx="11290631" cy="933621"/>
          </a:xfrm>
          <a:solidFill>
            <a:schemeClr val="accent4">
              <a:lumMod val="20000"/>
              <a:lumOff val="80000"/>
            </a:schemeClr>
          </a:solidFill>
        </p:spPr>
        <p:txBody>
          <a:bodyPr>
            <a:normAutofit/>
          </a:bodyPr>
          <a:lstStyle/>
          <a:p>
            <a:pPr algn="ctr"/>
            <a:r>
              <a:rPr lang="es-CO" sz="2800">
                <a:solidFill>
                  <a:srgbClr val="FF0000"/>
                </a:solidFill>
                <a:latin typeface="Lucida Calligraphy" panose="03010101010101010101" pitchFamily="66" charset="77"/>
              </a:rPr>
              <a:t>Investigación Integral</a:t>
            </a:r>
            <a:r>
              <a:rPr lang="es-CO" sz="2800">
                <a:solidFill>
                  <a:srgbClr val="011893"/>
                </a:solidFill>
              </a:rPr>
              <a:t> </a:t>
            </a:r>
            <a:r>
              <a:rPr lang="es-CO" sz="1800">
                <a:solidFill>
                  <a:srgbClr val="011893"/>
                </a:solidFill>
              </a:rPr>
              <a:t>(13)</a:t>
            </a: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sz="half" idx="1"/>
          </p:nvPr>
        </p:nvSpPr>
        <p:spPr>
          <a:xfrm>
            <a:off x="573741" y="1173891"/>
            <a:ext cx="6669741" cy="5424617"/>
          </a:xfrm>
          <a:solidFill>
            <a:schemeClr val="accent2">
              <a:lumMod val="20000"/>
              <a:lumOff val="80000"/>
            </a:schemeClr>
          </a:solidFill>
        </p:spPr>
        <p:txBody>
          <a:bodyPr>
            <a:normAutofit fontScale="62500" lnSpcReduction="20000"/>
          </a:bodyPr>
          <a:lstStyle/>
          <a:p>
            <a:pPr marL="0" indent="0" algn="just">
              <a:buNone/>
            </a:pPr>
            <a:r>
              <a:rPr lang="es-CO" sz="4500">
                <a:solidFill>
                  <a:srgbClr val="002060"/>
                </a:solidFill>
              </a:rPr>
              <a:t>Concepto General: del latín </a:t>
            </a:r>
            <a:r>
              <a:rPr lang="es-CO" sz="4500" i="1">
                <a:solidFill>
                  <a:srgbClr val="C00000"/>
                </a:solidFill>
              </a:rPr>
              <a:t>integer</a:t>
            </a:r>
            <a:r>
              <a:rPr lang="es-CO" sz="4500">
                <a:solidFill>
                  <a:srgbClr val="002060"/>
                </a:solidFill>
              </a:rPr>
              <a:t> que significa “entero”, o  una entidad que está completa, que posee todas sus partes intactas y que se desempeña de manera correcta.</a:t>
            </a:r>
          </a:p>
          <a:p>
            <a:pPr marL="0" indent="0" algn="just">
              <a:buNone/>
            </a:pPr>
            <a:r>
              <a:rPr lang="es-CO" sz="3300"/>
              <a:t>Se cree comúnmente que se trata de </a:t>
            </a:r>
            <a:r>
              <a:rPr lang="es-CO" sz="3300" i="1"/>
              <a:t>Investigar lo favorable y desfavorable,</a:t>
            </a:r>
            <a:r>
              <a:rPr lang="es-CO" sz="3300"/>
              <a:t> pero eso no aparece en la ley 734</a:t>
            </a:r>
            <a:r>
              <a:rPr lang="es-CO" sz="3300" i="1"/>
              <a:t>  ( Es en la Ley 836, donde se estableció)</a:t>
            </a:r>
            <a:endParaRPr lang="es-CO" sz="3300"/>
          </a:p>
          <a:p>
            <a:pPr marL="0" indent="0" algn="just">
              <a:buNone/>
            </a:pPr>
            <a:r>
              <a:rPr lang="es-CO" sz="4000">
                <a:solidFill>
                  <a:srgbClr val="0432FF"/>
                </a:solidFill>
              </a:rPr>
              <a:t>Este principio está ATADO al de </a:t>
            </a:r>
            <a:r>
              <a:rPr lang="es-CO" sz="4000" b="1">
                <a:solidFill>
                  <a:srgbClr val="0432FF"/>
                </a:solidFill>
              </a:rPr>
              <a:t>IMPARCIALIDAD, ya que </a:t>
            </a:r>
            <a:r>
              <a:rPr lang="es-CO" sz="4000">
                <a:solidFill>
                  <a:srgbClr val="0432FF"/>
                </a:solidFill>
              </a:rPr>
              <a:t>el operador puede y debe investigar TODO, para la búsqueda de la verdad real y por tener la potestad de decretar pruebas de oficio.  El mandato de imparcilidad en la busqueda de la prueba...para llegar a la verdad y a la justicia... </a:t>
            </a:r>
          </a:p>
          <a:p>
            <a:pPr marL="0" indent="0" algn="just">
              <a:buNone/>
            </a:pPr>
            <a:r>
              <a:rPr lang="es-CO" sz="3800">
                <a:solidFill>
                  <a:srgbClr val="0070C0"/>
                </a:solidFill>
              </a:rPr>
              <a:t>El tema no es un problema de valoración de favorabilidad; sino de decreto de pruebas... POR TENER EL ESTADO LA CARGA DE LA PRUEBA... No puede prevalecer la apatía funcional.</a:t>
            </a:r>
          </a:p>
        </p:txBody>
      </p:sp>
      <p:pic>
        <p:nvPicPr>
          <p:cNvPr id="7" name="Marcador de contenido 6">
            <a:extLst>
              <a:ext uri="{FF2B5EF4-FFF2-40B4-BE49-F238E27FC236}">
                <a16:creationId xmlns:a16="http://schemas.microsoft.com/office/drawing/2014/main" id="{80A27DBB-885A-9D4F-8203-4C934226201D}"/>
              </a:ext>
            </a:extLst>
          </p:cNvPr>
          <p:cNvPicPr>
            <a:picLocks noGrp="1" noChangeAspect="1"/>
          </p:cNvPicPr>
          <p:nvPr>
            <p:ph sz="half" idx="2"/>
          </p:nvPr>
        </p:nvPicPr>
        <p:blipFill>
          <a:blip r:embed="rId2"/>
          <a:stretch>
            <a:fillRect/>
          </a:stretch>
        </p:blipFill>
        <p:spPr>
          <a:xfrm>
            <a:off x="7368988" y="2216276"/>
            <a:ext cx="4249271" cy="3073447"/>
          </a:xfrm>
          <a:prstGeom prst="rect">
            <a:avLst/>
          </a:prstGeom>
        </p:spPr>
      </p:pic>
    </p:spTree>
    <p:extLst>
      <p:ext uri="{BB962C8B-B14F-4D97-AF65-F5344CB8AC3E}">
        <p14:creationId xmlns:p14="http://schemas.microsoft.com/office/powerpoint/2010/main" val="373858789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555813" y="242157"/>
            <a:ext cx="11308559" cy="1067659"/>
          </a:xfrm>
          <a:solidFill>
            <a:schemeClr val="accent4">
              <a:lumMod val="20000"/>
              <a:lumOff val="80000"/>
            </a:schemeClr>
          </a:solidFill>
        </p:spPr>
        <p:txBody>
          <a:bodyPr>
            <a:normAutofit/>
          </a:bodyPr>
          <a:lstStyle/>
          <a:p>
            <a:pPr algn="ctr"/>
            <a:r>
              <a:rPr lang="es-CO" sz="3200">
                <a:solidFill>
                  <a:srgbClr val="FF0000"/>
                </a:solidFill>
                <a:latin typeface="Lucida Calligraphy" panose="03010101010101010101" pitchFamily="66" charset="77"/>
              </a:rPr>
              <a:t>Debido Proceso </a:t>
            </a:r>
            <a:r>
              <a:rPr lang="es-CO" sz="1800">
                <a:solidFill>
                  <a:srgbClr val="011893"/>
                </a:solidFill>
              </a:rPr>
              <a:t>(12-6)</a:t>
            </a: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sz="half" idx="1"/>
          </p:nvPr>
        </p:nvSpPr>
        <p:spPr>
          <a:xfrm>
            <a:off x="838200" y="1309817"/>
            <a:ext cx="5181600" cy="5140410"/>
          </a:xfrm>
        </p:spPr>
        <p:txBody>
          <a:bodyPr>
            <a:normAutofit/>
          </a:bodyPr>
          <a:lstStyle/>
          <a:p>
            <a:pPr marL="0" indent="0" algn="ctr">
              <a:buNone/>
            </a:pPr>
            <a:r>
              <a:rPr lang="es-CO" sz="1800">
                <a:solidFill>
                  <a:srgbClr val="011893"/>
                </a:solidFill>
              </a:rPr>
              <a:t> </a:t>
            </a:r>
          </a:p>
        </p:txBody>
      </p:sp>
      <p:sp>
        <p:nvSpPr>
          <p:cNvPr id="7" name="Marcador de contenido 6">
            <a:extLst>
              <a:ext uri="{FF2B5EF4-FFF2-40B4-BE49-F238E27FC236}">
                <a16:creationId xmlns:a16="http://schemas.microsoft.com/office/drawing/2014/main" id="{D0C384BF-2540-974D-B5B3-8D0BB0F6C895}"/>
              </a:ext>
            </a:extLst>
          </p:cNvPr>
          <p:cNvSpPr>
            <a:spLocks noGrp="1"/>
          </p:cNvSpPr>
          <p:nvPr>
            <p:ph sz="half" idx="2"/>
          </p:nvPr>
        </p:nvSpPr>
        <p:spPr>
          <a:xfrm>
            <a:off x="6172200" y="1454321"/>
            <a:ext cx="5591432" cy="4995906"/>
          </a:xfrm>
          <a:solidFill>
            <a:schemeClr val="accent5">
              <a:lumMod val="20000"/>
              <a:lumOff val="80000"/>
            </a:schemeClr>
          </a:solidFill>
        </p:spPr>
        <p:txBody>
          <a:bodyPr>
            <a:noAutofit/>
          </a:bodyPr>
          <a:lstStyle/>
          <a:p>
            <a:pPr algn="just"/>
            <a:r>
              <a:rPr lang="es-CO" sz="3600">
                <a:solidFill>
                  <a:srgbClr val="011893"/>
                </a:solidFill>
              </a:rPr>
              <a:t>El sujeto disciplinable deberá ser investigado por funcionario competente y con observancia formal y material de las normas que determinen la ritualidad </a:t>
            </a:r>
            <a:r>
              <a:rPr lang="es-CO" strike="sngStrike"/>
              <a:t>del proceso, en los términos</a:t>
            </a:r>
            <a:r>
              <a:rPr lang="es-CO"/>
              <a:t> </a:t>
            </a:r>
            <a:r>
              <a:rPr lang="es-CO" sz="3600">
                <a:solidFill>
                  <a:srgbClr val="011893"/>
                </a:solidFill>
              </a:rPr>
              <a:t>de este código</a:t>
            </a:r>
            <a:r>
              <a:rPr lang="es-CO" sz="3400"/>
              <a:t> </a:t>
            </a:r>
            <a:r>
              <a:rPr lang="es-CO" sz="2400" strike="sngStrike"/>
              <a:t>y de la ley que establezca la estructura y organización del Ministerio Público</a:t>
            </a:r>
            <a:r>
              <a:rPr lang="es-CO" sz="2400"/>
              <a:t>.</a:t>
            </a:r>
          </a:p>
        </p:txBody>
      </p:sp>
      <p:sp>
        <p:nvSpPr>
          <p:cNvPr id="6" name="CuadroTexto 5">
            <a:extLst>
              <a:ext uri="{FF2B5EF4-FFF2-40B4-BE49-F238E27FC236}">
                <a16:creationId xmlns:a16="http://schemas.microsoft.com/office/drawing/2014/main" id="{E1ECE830-0D10-224A-A074-9538575B2111}"/>
              </a:ext>
            </a:extLst>
          </p:cNvPr>
          <p:cNvSpPr txBox="1"/>
          <p:nvPr/>
        </p:nvSpPr>
        <p:spPr>
          <a:xfrm>
            <a:off x="1721224" y="2061882"/>
            <a:ext cx="184731" cy="369332"/>
          </a:xfrm>
          <a:prstGeom prst="rect">
            <a:avLst/>
          </a:prstGeom>
          <a:noFill/>
        </p:spPr>
        <p:txBody>
          <a:bodyPr wrap="none" rtlCol="0">
            <a:spAutoFit/>
          </a:bodyPr>
          <a:lstStyle/>
          <a:p>
            <a:endParaRPr lang="es-CO"/>
          </a:p>
        </p:txBody>
      </p:sp>
      <p:pic>
        <p:nvPicPr>
          <p:cNvPr id="8" name="Imagen 7">
            <a:extLst>
              <a:ext uri="{FF2B5EF4-FFF2-40B4-BE49-F238E27FC236}">
                <a16:creationId xmlns:a16="http://schemas.microsoft.com/office/drawing/2014/main" id="{77242FC2-FCD3-6A46-BDF1-878E4B1299A5}"/>
              </a:ext>
            </a:extLst>
          </p:cNvPr>
          <p:cNvPicPr>
            <a:picLocks noChangeAspect="1"/>
          </p:cNvPicPr>
          <p:nvPr/>
        </p:nvPicPr>
        <p:blipFill>
          <a:blip r:embed="rId2"/>
          <a:stretch>
            <a:fillRect/>
          </a:stretch>
        </p:blipFill>
        <p:spPr>
          <a:xfrm>
            <a:off x="1111867" y="1454321"/>
            <a:ext cx="4330700" cy="2425700"/>
          </a:xfrm>
          <a:prstGeom prst="rect">
            <a:avLst/>
          </a:prstGeom>
        </p:spPr>
      </p:pic>
      <p:pic>
        <p:nvPicPr>
          <p:cNvPr id="9" name="Imagen 8">
            <a:extLst>
              <a:ext uri="{FF2B5EF4-FFF2-40B4-BE49-F238E27FC236}">
                <a16:creationId xmlns:a16="http://schemas.microsoft.com/office/drawing/2014/main" id="{CEBBFF0C-B8C2-7444-B3DE-4A8C8F6E12BB}"/>
              </a:ext>
            </a:extLst>
          </p:cNvPr>
          <p:cNvPicPr>
            <a:picLocks noChangeAspect="1"/>
          </p:cNvPicPr>
          <p:nvPr/>
        </p:nvPicPr>
        <p:blipFill>
          <a:blip r:embed="rId3"/>
          <a:stretch>
            <a:fillRect/>
          </a:stretch>
        </p:blipFill>
        <p:spPr>
          <a:xfrm>
            <a:off x="1905955" y="4251325"/>
            <a:ext cx="2493050" cy="2198902"/>
          </a:xfrm>
          <a:prstGeom prst="rect">
            <a:avLst/>
          </a:prstGeom>
        </p:spPr>
      </p:pic>
    </p:spTree>
    <p:extLst>
      <p:ext uri="{BB962C8B-B14F-4D97-AF65-F5344CB8AC3E}">
        <p14:creationId xmlns:p14="http://schemas.microsoft.com/office/powerpoint/2010/main" val="171866203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893B03-32E7-F640-9204-4583A99A21FE}"/>
              </a:ext>
            </a:extLst>
          </p:cNvPr>
          <p:cNvSpPr>
            <a:spLocks noGrp="1"/>
          </p:cNvSpPr>
          <p:nvPr>
            <p:ph type="title"/>
          </p:nvPr>
        </p:nvSpPr>
        <p:spPr>
          <a:xfrm>
            <a:off x="838200" y="365126"/>
            <a:ext cx="10515600" cy="674780"/>
          </a:xfrm>
        </p:spPr>
        <p:txBody>
          <a:bodyPr>
            <a:normAutofit fontScale="90000"/>
          </a:bodyPr>
          <a:lstStyle/>
          <a:p>
            <a:pPr algn="r"/>
            <a:r>
              <a:rPr lang="es-CO" spc="300"/>
              <a:t>	</a:t>
            </a:r>
            <a:r>
              <a:rPr lang="es-CO"/>
              <a:t>CONCEPTO.  </a:t>
            </a:r>
          </a:p>
        </p:txBody>
      </p:sp>
      <p:sp>
        <p:nvSpPr>
          <p:cNvPr id="3" name="Marcador de contenido 2">
            <a:extLst>
              <a:ext uri="{FF2B5EF4-FFF2-40B4-BE49-F238E27FC236}">
                <a16:creationId xmlns:a16="http://schemas.microsoft.com/office/drawing/2014/main" id="{CBE71091-5CCC-AB47-9F52-A34BDA37CA0F}"/>
              </a:ext>
            </a:extLst>
          </p:cNvPr>
          <p:cNvSpPr>
            <a:spLocks noGrp="1"/>
          </p:cNvSpPr>
          <p:nvPr>
            <p:ph idx="1"/>
          </p:nvPr>
        </p:nvSpPr>
        <p:spPr>
          <a:xfrm>
            <a:off x="622300" y="1039905"/>
            <a:ext cx="10845800" cy="5629835"/>
          </a:xfrm>
          <a:solidFill>
            <a:schemeClr val="accent5">
              <a:lumMod val="20000"/>
              <a:lumOff val="80000"/>
            </a:schemeClr>
          </a:solidFill>
        </p:spPr>
        <p:txBody>
          <a:bodyPr>
            <a:normAutofit/>
          </a:bodyPr>
          <a:lstStyle/>
          <a:p>
            <a:pPr algn="just"/>
            <a:r>
              <a:rPr lang="es-CO" sz="3000"/>
              <a:t>El </a:t>
            </a:r>
            <a:r>
              <a:rPr lang="es-CO" sz="3000">
                <a:highlight>
                  <a:srgbClr val="FFFF00"/>
                </a:highlight>
              </a:rPr>
              <a:t>debido proceso</a:t>
            </a:r>
            <a:r>
              <a:rPr lang="es-CO" sz="3000"/>
              <a:t> es un </a:t>
            </a:r>
            <a:r>
              <a:rPr lang="es-CO" sz="3000">
                <a:solidFill>
                  <a:srgbClr val="C00000"/>
                </a:solidFill>
              </a:rPr>
              <a:t>derecho fundamental </a:t>
            </a:r>
            <a:r>
              <a:rPr lang="es-CO" sz="3000"/>
              <a:t>contentivo de </a:t>
            </a:r>
            <a:r>
              <a:rPr lang="es-CO" sz="3000">
                <a:solidFill>
                  <a:srgbClr val="00B050"/>
                </a:solidFill>
              </a:rPr>
              <a:t>principios y garantías</a:t>
            </a:r>
            <a:r>
              <a:rPr lang="es-CO" sz="3000"/>
              <a:t> que son indispensables de observar en diversos </a:t>
            </a:r>
            <a:r>
              <a:rPr lang="es-CO" sz="3000">
                <a:solidFill>
                  <a:srgbClr val="7030A0"/>
                </a:solidFill>
              </a:rPr>
              <a:t>procedimientos</a:t>
            </a:r>
            <a:r>
              <a:rPr lang="es-CO" sz="3000"/>
              <a:t> para que se obtenga una </a:t>
            </a:r>
            <a:r>
              <a:rPr lang="es-CO" sz="3000">
                <a:solidFill>
                  <a:schemeClr val="accent2">
                    <a:lumMod val="50000"/>
                  </a:schemeClr>
                </a:solidFill>
              </a:rPr>
              <a:t>solución sustancialmente justa</a:t>
            </a:r>
            <a:r>
              <a:rPr lang="es-CO" sz="3000"/>
              <a:t>, requerida siempre dentro del marco del estado social, democrático y de derecho. Es un </a:t>
            </a:r>
            <a:r>
              <a:rPr lang="es-CO" sz="3000">
                <a:solidFill>
                  <a:schemeClr val="accent4">
                    <a:lumMod val="50000"/>
                  </a:schemeClr>
                </a:solidFill>
              </a:rPr>
              <a:t>derecho de toda persona </a:t>
            </a:r>
            <a:r>
              <a:rPr lang="es-CO" sz="3000"/>
              <a:t>a participar en </a:t>
            </a:r>
            <a:r>
              <a:rPr lang="es-CO" sz="3000">
                <a:solidFill>
                  <a:srgbClr val="003BB4"/>
                </a:solidFill>
              </a:rPr>
              <a:t>un procedimiento </a:t>
            </a:r>
            <a:r>
              <a:rPr lang="es-CO" sz="3000">
                <a:solidFill>
                  <a:srgbClr val="FF0000"/>
                </a:solidFill>
              </a:rPr>
              <a:t>dirigido por unos sujetos con unas cualidades y funciones concretas,</a:t>
            </a:r>
            <a:r>
              <a:rPr lang="es-CO" sz="3000"/>
              <a:t> desarrollado de conformidad con las </a:t>
            </a:r>
            <a:r>
              <a:rPr lang="es-CO" sz="3000">
                <a:solidFill>
                  <a:schemeClr val="accent6">
                    <a:lumMod val="75000"/>
                  </a:schemeClr>
                </a:solidFill>
              </a:rPr>
              <a:t>normas preestablecidas </a:t>
            </a:r>
            <a:r>
              <a:rPr lang="es-CO" sz="3000"/>
              <a:t>en el ordenamiento jurídico, en los que se debe decidir conforme al derecho sustancial preexistente, siempre y cuando se de la </a:t>
            </a:r>
            <a:r>
              <a:rPr lang="es-CO" sz="3000">
                <a:solidFill>
                  <a:schemeClr val="accent2"/>
                </a:solidFill>
              </a:rPr>
              <a:t>oportunidad de oír o escuchar </a:t>
            </a:r>
            <a:r>
              <a:rPr lang="es-CO" sz="3000"/>
              <a:t>a todos los sujetos que puedan ser afectados con las resoluciones que allí se adopten. </a:t>
            </a:r>
          </a:p>
          <a:p>
            <a:pPr algn="just"/>
            <a:r>
              <a:rPr lang="es-CO" sz="2000"/>
              <a:t>Martín Agudelo Ramírez (Filosofía del Derecho Procesal, Bogotá, E: Leyer  2.000)</a:t>
            </a:r>
          </a:p>
          <a:p>
            <a:endParaRPr lang="es-CO"/>
          </a:p>
        </p:txBody>
      </p:sp>
    </p:spTree>
    <p:extLst>
      <p:ext uri="{BB962C8B-B14F-4D97-AF65-F5344CB8AC3E}">
        <p14:creationId xmlns:p14="http://schemas.microsoft.com/office/powerpoint/2010/main" val="1122863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C74420-53EF-4C49-A60D-4C5980885E79}"/>
              </a:ext>
            </a:extLst>
          </p:cNvPr>
          <p:cNvSpPr>
            <a:spLocks noGrp="1"/>
          </p:cNvSpPr>
          <p:nvPr>
            <p:ph type="title"/>
          </p:nvPr>
        </p:nvSpPr>
        <p:spPr>
          <a:xfrm>
            <a:off x="0" y="-1"/>
            <a:ext cx="12191999" cy="1198606"/>
          </a:xfrm>
          <a:solidFill>
            <a:schemeClr val="bg2">
              <a:lumMod val="90000"/>
            </a:schemeClr>
          </a:solidFill>
        </p:spPr>
        <p:txBody>
          <a:bodyPr/>
          <a:lstStyle/>
          <a:p>
            <a:pPr algn="ctr"/>
            <a:r>
              <a:rPr lang="es-CO" b="1" dirty="0">
                <a:solidFill>
                  <a:srgbClr val="FF0000"/>
                </a:solidFill>
              </a:rPr>
              <a:t>Control Social</a:t>
            </a:r>
            <a:r>
              <a:rPr lang="es-CO" b="1" dirty="0"/>
              <a:t>.  </a:t>
            </a:r>
            <a:r>
              <a:rPr lang="es-CO" sz="2000" b="1" dirty="0"/>
              <a:t>Art. 270</a:t>
            </a:r>
          </a:p>
        </p:txBody>
      </p:sp>
      <p:sp>
        <p:nvSpPr>
          <p:cNvPr id="3" name="Marcador de contenido 2">
            <a:extLst>
              <a:ext uri="{FF2B5EF4-FFF2-40B4-BE49-F238E27FC236}">
                <a16:creationId xmlns:a16="http://schemas.microsoft.com/office/drawing/2014/main" id="{8AB4E487-F47C-5B4C-BE05-510F2C81D309}"/>
              </a:ext>
            </a:extLst>
          </p:cNvPr>
          <p:cNvSpPr>
            <a:spLocks noGrp="1"/>
          </p:cNvSpPr>
          <p:nvPr>
            <p:ph idx="1"/>
          </p:nvPr>
        </p:nvSpPr>
        <p:spPr>
          <a:xfrm>
            <a:off x="0" y="1198606"/>
            <a:ext cx="12192000" cy="5659394"/>
          </a:xfrm>
          <a:solidFill>
            <a:schemeClr val="accent6">
              <a:lumMod val="20000"/>
              <a:lumOff val="80000"/>
            </a:schemeClr>
          </a:solidFill>
        </p:spPr>
        <p:txBody>
          <a:bodyPr>
            <a:noAutofit/>
          </a:bodyPr>
          <a:lstStyle/>
          <a:p>
            <a:pPr algn="just"/>
            <a:r>
              <a:rPr lang="es-CO" sz="3300" dirty="0">
                <a:solidFill>
                  <a:srgbClr val="0432FF"/>
                </a:solidFill>
              </a:rPr>
              <a:t>El Control Social</a:t>
            </a:r>
            <a:r>
              <a:rPr lang="es-CO" sz="3300" dirty="0"/>
              <a:t>, es un componente del Estado Social de Derecho, mediante el que se le otorga a la ciudadanía, el poder de vigilancia, control, seguimiento a los actos, ejecuciones, inversiones del Estado</a:t>
            </a:r>
          </a:p>
          <a:p>
            <a:pPr algn="just"/>
            <a:r>
              <a:rPr lang="es-CO" sz="3300" dirty="0"/>
              <a:t>Está consagrado en el artículo 269 constitucional</a:t>
            </a:r>
          </a:p>
          <a:p>
            <a:pPr algn="just"/>
            <a:r>
              <a:rPr lang="es-CO" sz="3300" dirty="0"/>
              <a:t>Se ha desarrollado con las leyes </a:t>
            </a:r>
          </a:p>
          <a:p>
            <a:pPr algn="just"/>
            <a:r>
              <a:rPr lang="es-CO" sz="3300" dirty="0"/>
              <a:t>Vela por el correcto, probo, transparente ejercicio de la función pública, realiza el seguimiento y evaluación de las políticas públicas, así como la prestación de los servicios públicos, la correcta utilización de los recursos y bienes públicos por parte de las autoridades públicas y por los particulares </a:t>
            </a:r>
            <a:r>
              <a:rPr lang="es-CO" sz="3300" b="1" dirty="0"/>
              <a:t>que</a:t>
            </a:r>
            <a:r>
              <a:rPr lang="es-CO" sz="3300" dirty="0"/>
              <a:t> ejerzan funciones públicas.</a:t>
            </a:r>
          </a:p>
        </p:txBody>
      </p:sp>
    </p:spTree>
    <p:extLst>
      <p:ext uri="{BB962C8B-B14F-4D97-AF65-F5344CB8AC3E}">
        <p14:creationId xmlns:p14="http://schemas.microsoft.com/office/powerpoint/2010/main" val="382665036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5D2971-3611-254E-BA0C-4BA183391F21}"/>
              </a:ext>
            </a:extLst>
          </p:cNvPr>
          <p:cNvSpPr>
            <a:spLocks noGrp="1"/>
          </p:cNvSpPr>
          <p:nvPr>
            <p:ph type="title"/>
          </p:nvPr>
        </p:nvSpPr>
        <p:spPr>
          <a:xfrm>
            <a:off x="506185" y="114300"/>
            <a:ext cx="11527971" cy="898072"/>
          </a:xfrm>
          <a:solidFill>
            <a:schemeClr val="accent4">
              <a:lumMod val="20000"/>
              <a:lumOff val="80000"/>
            </a:schemeClr>
          </a:solidFill>
        </p:spPr>
        <p:txBody>
          <a:bodyPr>
            <a:normAutofit/>
          </a:bodyPr>
          <a:lstStyle/>
          <a:p>
            <a:pPr algn="ctr"/>
            <a:r>
              <a:rPr lang="es-CO" sz="3600"/>
              <a:t>Variables del Debido Proceso (1)</a:t>
            </a:r>
          </a:p>
        </p:txBody>
      </p:sp>
      <p:sp>
        <p:nvSpPr>
          <p:cNvPr id="3" name="Marcador de contenido 2">
            <a:extLst>
              <a:ext uri="{FF2B5EF4-FFF2-40B4-BE49-F238E27FC236}">
                <a16:creationId xmlns:a16="http://schemas.microsoft.com/office/drawing/2014/main" id="{B5D8333C-8AA7-5B42-B445-358BC54F8881}"/>
              </a:ext>
            </a:extLst>
          </p:cNvPr>
          <p:cNvSpPr>
            <a:spLocks noGrp="1"/>
          </p:cNvSpPr>
          <p:nvPr>
            <p:ph idx="1"/>
          </p:nvPr>
        </p:nvSpPr>
        <p:spPr>
          <a:xfrm>
            <a:off x="506185" y="1012372"/>
            <a:ext cx="11527971" cy="5731328"/>
          </a:xfrm>
          <a:solidFill>
            <a:schemeClr val="bg2">
              <a:lumMod val="90000"/>
            </a:schemeClr>
          </a:solidFill>
        </p:spPr>
        <p:txBody>
          <a:bodyPr>
            <a:noAutofit/>
          </a:bodyPr>
          <a:lstStyle/>
          <a:p>
            <a:pPr marL="0" indent="0">
              <a:buNone/>
            </a:pPr>
            <a:r>
              <a:rPr lang="es-CO" sz="2700"/>
              <a:t>* Proceso conforme a leyes preexistentes. (</a:t>
            </a:r>
            <a:r>
              <a:rPr lang="es-CO" sz="2700">
                <a:solidFill>
                  <a:srgbClr val="FF0000"/>
                </a:solidFill>
              </a:rPr>
              <a:t>Ppio de legalidad</a:t>
            </a:r>
            <a:r>
              <a:rPr lang="es-CO" sz="2700"/>
              <a:t>)</a:t>
            </a:r>
          </a:p>
          <a:p>
            <a:pPr marL="0" indent="0">
              <a:buNone/>
            </a:pPr>
            <a:r>
              <a:rPr lang="es-CO" sz="2700"/>
              <a:t>* Proceso ante funcionario, juez o tribunal competente </a:t>
            </a:r>
          </a:p>
          <a:p>
            <a:pPr marL="0" indent="0">
              <a:buNone/>
            </a:pPr>
            <a:r>
              <a:rPr lang="es-CO" sz="2700"/>
              <a:t>* Proceso con observancia a </a:t>
            </a:r>
            <a:r>
              <a:rPr lang="es-CO" sz="2700">
                <a:highlight>
                  <a:srgbClr val="FFFF00"/>
                </a:highlight>
              </a:rPr>
              <a:t>plenitud de las formas </a:t>
            </a:r>
            <a:r>
              <a:rPr lang="es-CO" sz="2700"/>
              <a:t>propias de cada juicio. </a:t>
            </a:r>
          </a:p>
          <a:p>
            <a:r>
              <a:rPr lang="es-CO" sz="2700"/>
              <a:t>Aplicación de ley permisiva o favorable, aun cuando sea posterior.   </a:t>
            </a:r>
          </a:p>
          <a:p>
            <a:pPr marL="0" indent="0">
              <a:buNone/>
            </a:pPr>
            <a:r>
              <a:rPr lang="es-CO" sz="2700"/>
              <a:t>* Presunción de inocencia. </a:t>
            </a:r>
          </a:p>
          <a:p>
            <a:r>
              <a:rPr lang="es-CO" sz="2700"/>
              <a:t>Derecho a la defensa y/o asistencia de un abogado (</a:t>
            </a:r>
            <a:r>
              <a:rPr lang="es-CO" sz="2700">
                <a:solidFill>
                  <a:srgbClr val="FF0000"/>
                </a:solidFill>
              </a:rPr>
              <a:t>D. de Postulación</a:t>
            </a:r>
            <a:r>
              <a:rPr lang="es-CO" sz="2700"/>
              <a:t>)   </a:t>
            </a:r>
          </a:p>
          <a:p>
            <a:pPr marL="0" indent="0">
              <a:buNone/>
            </a:pPr>
            <a:r>
              <a:rPr lang="es-CO" sz="2700"/>
              <a:t>* Derecho a proceso público, ágil, sin dilaciones injustificadas. (</a:t>
            </a:r>
            <a:r>
              <a:rPr lang="es-CO" sz="2700">
                <a:solidFill>
                  <a:srgbClr val="FF0000"/>
                </a:solidFill>
              </a:rPr>
              <a:t>E.E.Economía</a:t>
            </a:r>
            <a:r>
              <a:rPr lang="es-CO" sz="2700"/>
              <a:t>) </a:t>
            </a:r>
          </a:p>
          <a:p>
            <a:r>
              <a:rPr lang="es-CO" sz="2700"/>
              <a:t>Derecho a presentar pruebas y a controvertir las que se alleguen   </a:t>
            </a:r>
          </a:p>
          <a:p>
            <a:pPr marL="0" indent="0">
              <a:buNone/>
            </a:pPr>
            <a:r>
              <a:rPr lang="es-CO" sz="2700"/>
              <a:t>* Derecho a impugnar el fallo sancionatorio (</a:t>
            </a:r>
            <a:r>
              <a:rPr lang="es-CO" sz="2700">
                <a:solidFill>
                  <a:srgbClr val="FF0000"/>
                </a:solidFill>
              </a:rPr>
              <a:t>Doble Instancia </a:t>
            </a:r>
            <a:r>
              <a:rPr lang="es-CO" sz="2700"/>
              <a:t>o conformidad) </a:t>
            </a:r>
          </a:p>
          <a:p>
            <a:r>
              <a:rPr lang="es-CO" sz="2700"/>
              <a:t>Derecho  a no ser juzgado dos veces por el mismo hecho.(</a:t>
            </a:r>
            <a:r>
              <a:rPr lang="es-CO" sz="2700" i="1">
                <a:solidFill>
                  <a:srgbClr val="FF0000"/>
                </a:solidFill>
              </a:rPr>
              <a:t>nos bis in idem</a:t>
            </a:r>
            <a:r>
              <a:rPr lang="es-CO" sz="2700"/>
              <a:t>)  </a:t>
            </a:r>
          </a:p>
          <a:p>
            <a:pPr marL="0" indent="0">
              <a:buNone/>
            </a:pPr>
            <a:r>
              <a:rPr lang="es-CO" sz="2700"/>
              <a:t>* Derecho de no </a:t>
            </a:r>
            <a:r>
              <a:rPr lang="es-CO" sz="2700" b="1" i="1"/>
              <a:t>reformatio in peyus</a:t>
            </a:r>
            <a:endParaRPr lang="es-CO" sz="2700"/>
          </a:p>
        </p:txBody>
      </p:sp>
    </p:spTree>
    <p:extLst>
      <p:ext uri="{BB962C8B-B14F-4D97-AF65-F5344CB8AC3E}">
        <p14:creationId xmlns:p14="http://schemas.microsoft.com/office/powerpoint/2010/main" val="24694272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5583D9-FCD5-4D4E-A7F5-249DCA0A3E36}"/>
              </a:ext>
            </a:extLst>
          </p:cNvPr>
          <p:cNvSpPr>
            <a:spLocks noGrp="1"/>
          </p:cNvSpPr>
          <p:nvPr>
            <p:ph type="title"/>
          </p:nvPr>
        </p:nvSpPr>
        <p:spPr>
          <a:xfrm>
            <a:off x="494270" y="135924"/>
            <a:ext cx="11368216" cy="925434"/>
          </a:xfrm>
          <a:solidFill>
            <a:schemeClr val="accent4">
              <a:lumMod val="20000"/>
              <a:lumOff val="80000"/>
            </a:schemeClr>
          </a:solidFill>
        </p:spPr>
        <p:txBody>
          <a:bodyPr>
            <a:normAutofit/>
          </a:bodyPr>
          <a:lstStyle/>
          <a:p>
            <a:pPr algn="ctr"/>
            <a:r>
              <a:rPr lang="es-CO" sz="3600"/>
              <a:t>Variables del Debido Proceso (2)</a:t>
            </a:r>
          </a:p>
        </p:txBody>
      </p:sp>
      <p:sp>
        <p:nvSpPr>
          <p:cNvPr id="3" name="Marcador de contenido 2">
            <a:extLst>
              <a:ext uri="{FF2B5EF4-FFF2-40B4-BE49-F238E27FC236}">
                <a16:creationId xmlns:a16="http://schemas.microsoft.com/office/drawing/2014/main" id="{E0C2769D-734F-D34A-8809-8E8FD5FE9755}"/>
              </a:ext>
            </a:extLst>
          </p:cNvPr>
          <p:cNvSpPr>
            <a:spLocks noGrp="1"/>
          </p:cNvSpPr>
          <p:nvPr>
            <p:ph idx="1"/>
          </p:nvPr>
        </p:nvSpPr>
        <p:spPr>
          <a:xfrm>
            <a:off x="494270" y="1061358"/>
            <a:ext cx="11368216" cy="5437413"/>
          </a:xfrm>
          <a:solidFill>
            <a:schemeClr val="bg2">
              <a:lumMod val="90000"/>
            </a:schemeClr>
          </a:solidFill>
        </p:spPr>
        <p:txBody>
          <a:bodyPr>
            <a:normAutofit/>
          </a:bodyPr>
          <a:lstStyle/>
          <a:p>
            <a:pPr marL="0" indent="0">
              <a:buNone/>
            </a:pPr>
            <a:r>
              <a:rPr lang="es-CO"/>
              <a:t>* </a:t>
            </a:r>
            <a:r>
              <a:rPr lang="es-CO" sz="3200"/>
              <a:t>Es nula, de pleno derecho, la prueba obtenida con violación del debido proceso.   (</a:t>
            </a:r>
            <a:r>
              <a:rPr lang="es-CO" sz="3200">
                <a:solidFill>
                  <a:srgbClr val="FF0000"/>
                </a:solidFill>
              </a:rPr>
              <a:t>Cláusula de exclusión</a:t>
            </a:r>
            <a:r>
              <a:rPr lang="es-CO" sz="3200"/>
              <a:t>)</a:t>
            </a:r>
          </a:p>
          <a:p>
            <a:pPr marL="0" indent="0">
              <a:buNone/>
            </a:pPr>
            <a:r>
              <a:rPr lang="es-CO" sz="3200"/>
              <a:t>*Respeto por el principio de </a:t>
            </a:r>
            <a:r>
              <a:rPr lang="es-MX" sz="3200" b="1"/>
              <a:t>IGUALDAD</a:t>
            </a:r>
            <a:r>
              <a:rPr lang="es-MX" sz="3200"/>
              <a:t> de trato y aplicación de la ley por parte de las autoridades.</a:t>
            </a:r>
            <a:endParaRPr lang="es-CO" sz="3200"/>
          </a:p>
          <a:p>
            <a:pPr marL="0" indent="0">
              <a:buNone/>
            </a:pPr>
            <a:r>
              <a:rPr lang="es-CO" sz="3200"/>
              <a:t>* Respeto al principio de </a:t>
            </a:r>
            <a:r>
              <a:rPr lang="es-MX" sz="3200" b="1"/>
              <a:t>MORALIDAD </a:t>
            </a:r>
            <a:r>
              <a:rPr lang="es-MX" sz="3200"/>
              <a:t>en las actuaciones administrativas.</a:t>
            </a:r>
            <a:endParaRPr lang="es-CO" sz="3200"/>
          </a:p>
          <a:p>
            <a:pPr marL="0" indent="0">
              <a:buNone/>
            </a:pPr>
            <a:r>
              <a:rPr lang="es-MX" sz="3200"/>
              <a:t>*Respeto al Ppio de </a:t>
            </a:r>
            <a:r>
              <a:rPr lang="es-MX" sz="3200" b="1"/>
              <a:t>TRANSPARENCIA </a:t>
            </a:r>
            <a:r>
              <a:rPr lang="es-MX" sz="3200"/>
              <a:t> (conocimiento público de actos, contratos, resoluciones, salvo reserva legal.) </a:t>
            </a:r>
            <a:endParaRPr lang="es-CO" sz="3200"/>
          </a:p>
          <a:p>
            <a:pPr marL="0" indent="0">
              <a:buNone/>
            </a:pPr>
            <a:r>
              <a:rPr lang="es-MX" sz="3200"/>
              <a:t>*Aplicación integral de Ppios de</a:t>
            </a:r>
            <a:r>
              <a:rPr lang="es-MX" sz="3200" b="1"/>
              <a:t> PUBLICIDAD, COORDINACIÓN, EFICACIA Y CELERIDAD</a:t>
            </a:r>
            <a:r>
              <a:rPr lang="es-MX" sz="3200"/>
              <a:t> en las actuaciones administrativas.</a:t>
            </a:r>
            <a:r>
              <a:rPr lang="es-CO" sz="3200"/>
              <a:t> </a:t>
            </a:r>
          </a:p>
          <a:p>
            <a:endParaRPr lang="es-CO"/>
          </a:p>
        </p:txBody>
      </p:sp>
    </p:spTree>
    <p:extLst>
      <p:ext uri="{BB962C8B-B14F-4D97-AF65-F5344CB8AC3E}">
        <p14:creationId xmlns:p14="http://schemas.microsoft.com/office/powerpoint/2010/main" val="134701949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1231369" y="259495"/>
            <a:ext cx="13153074" cy="1069547"/>
          </a:xfrm>
          <a:solidFill>
            <a:schemeClr val="accent4">
              <a:lumMod val="20000"/>
              <a:lumOff val="80000"/>
            </a:schemeClr>
          </a:solidFill>
        </p:spPr>
        <p:txBody>
          <a:bodyPr>
            <a:normAutofit/>
          </a:bodyPr>
          <a:lstStyle/>
          <a:p>
            <a:pPr algn="ctr"/>
            <a:r>
              <a:rPr lang="es-CO" sz="3600" dirty="0">
                <a:solidFill>
                  <a:srgbClr val="FF0000"/>
                </a:solidFill>
                <a:latin typeface="Lucida Calligraphy" panose="03010101010101010101" pitchFamily="66" charset="77"/>
              </a:rPr>
              <a:t>Derecho a la Defensa</a:t>
            </a: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idx="1"/>
          </p:nvPr>
        </p:nvSpPr>
        <p:spPr>
          <a:xfrm>
            <a:off x="362309" y="1309816"/>
            <a:ext cx="11559396" cy="5288689"/>
          </a:xfrm>
        </p:spPr>
        <p:txBody>
          <a:bodyPr anchor="t">
            <a:normAutofit/>
          </a:bodyPr>
          <a:lstStyle/>
          <a:p>
            <a:pPr marL="0" indent="0" algn="just">
              <a:buNone/>
            </a:pPr>
            <a:r>
              <a:rPr lang="es-CO" sz="3200" dirty="0"/>
              <a:t>Durante la actuación disciplinaria el investigado tiene derecho a la defensa material y a la designación de un abogado (D.Técnica). </a:t>
            </a:r>
          </a:p>
          <a:p>
            <a:pPr marL="0" indent="0" algn="just">
              <a:buNone/>
            </a:pPr>
            <a:r>
              <a:rPr lang="es-CO" sz="3200" dirty="0"/>
              <a:t>Si el procesado solicita la designación de un defensor así deberá procederse. Cuando se juzgue como persona ausente deberá estar representado a través de apoderado judicial. </a:t>
            </a:r>
          </a:p>
          <a:p>
            <a:pPr marL="0" indent="0" algn="just">
              <a:buNone/>
            </a:pPr>
            <a:r>
              <a:rPr lang="es-CO" sz="3200" dirty="0"/>
              <a:t>Si no lo hiciere, se designará defensor de </a:t>
            </a:r>
          </a:p>
          <a:p>
            <a:pPr marL="0" indent="0" algn="just">
              <a:buNone/>
            </a:pPr>
            <a:r>
              <a:rPr lang="es-CO" sz="3200" dirty="0"/>
              <a:t>oficio, que podrá ser estudiante del </a:t>
            </a:r>
          </a:p>
          <a:p>
            <a:pPr marL="0" indent="0" algn="just">
              <a:buNone/>
            </a:pPr>
            <a:r>
              <a:rPr lang="es-CO" sz="3200" dirty="0"/>
              <a:t>Consultorio Jurídico de las universidades </a:t>
            </a:r>
          </a:p>
          <a:p>
            <a:pPr marL="0" indent="0" algn="just">
              <a:buNone/>
            </a:pPr>
            <a:r>
              <a:rPr lang="es-CO" sz="3200" dirty="0"/>
              <a:t>reconocidas legalmente.</a:t>
            </a:r>
          </a:p>
          <a:p>
            <a:pPr marL="0" indent="0" algn="just">
              <a:buNone/>
            </a:pPr>
            <a:endParaRPr lang="es-CO" sz="3200" dirty="0"/>
          </a:p>
        </p:txBody>
      </p:sp>
      <p:pic>
        <p:nvPicPr>
          <p:cNvPr id="6" name="Imagen 5">
            <a:extLst>
              <a:ext uri="{FF2B5EF4-FFF2-40B4-BE49-F238E27FC236}">
                <a16:creationId xmlns:a16="http://schemas.microsoft.com/office/drawing/2014/main" id="{0CEB4E99-1B3E-5245-85D0-FD0EB9D90B53}"/>
              </a:ext>
            </a:extLst>
          </p:cNvPr>
          <p:cNvPicPr>
            <a:picLocks noChangeAspect="1"/>
          </p:cNvPicPr>
          <p:nvPr/>
        </p:nvPicPr>
        <p:blipFill>
          <a:blip r:embed="rId2"/>
          <a:stretch>
            <a:fillRect/>
          </a:stretch>
        </p:blipFill>
        <p:spPr>
          <a:xfrm>
            <a:off x="7901353" y="3212124"/>
            <a:ext cx="3928337" cy="3386382"/>
          </a:xfrm>
          <a:prstGeom prst="rect">
            <a:avLst/>
          </a:prstGeom>
        </p:spPr>
      </p:pic>
    </p:spTree>
    <p:extLst>
      <p:ext uri="{BB962C8B-B14F-4D97-AF65-F5344CB8AC3E}">
        <p14:creationId xmlns:p14="http://schemas.microsoft.com/office/powerpoint/2010/main" val="85503001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9" y="259494"/>
            <a:ext cx="11559397" cy="1050324"/>
          </a:xfrm>
          <a:solidFill>
            <a:schemeClr val="accent4">
              <a:lumMod val="20000"/>
              <a:lumOff val="80000"/>
            </a:schemeClr>
          </a:solidFill>
        </p:spPr>
        <p:txBody>
          <a:bodyPr>
            <a:normAutofit/>
          </a:bodyPr>
          <a:lstStyle/>
          <a:p>
            <a:pPr algn="ctr"/>
            <a:r>
              <a:rPr lang="es-CO" sz="3600" b="1" dirty="0">
                <a:solidFill>
                  <a:srgbClr val="FF0000"/>
                </a:solidFill>
              </a:rPr>
              <a:t>Presunción de Inocencia </a:t>
            </a:r>
            <a:r>
              <a:rPr lang="es-CO" sz="1800" dirty="0">
                <a:solidFill>
                  <a:srgbClr val="011893"/>
                </a:solidFill>
              </a:rPr>
              <a:t>(14 -9) </a:t>
            </a: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idx="1"/>
          </p:nvPr>
        </p:nvSpPr>
        <p:spPr>
          <a:xfrm>
            <a:off x="362309" y="1309816"/>
            <a:ext cx="11467382" cy="5288689"/>
          </a:xfrm>
          <a:solidFill>
            <a:schemeClr val="accent5">
              <a:lumMod val="20000"/>
              <a:lumOff val="80000"/>
            </a:schemeClr>
          </a:solidFill>
        </p:spPr>
        <p:txBody>
          <a:bodyPr/>
          <a:lstStyle/>
          <a:p>
            <a:r>
              <a:rPr lang="es-CO" sz="3200"/>
              <a:t>A quien se atribuya una falta disciplinaria se presume inocente mientras no se declare su responsabilidad en fallo ejecutoriado. </a:t>
            </a:r>
          </a:p>
          <a:p>
            <a:r>
              <a:rPr lang="es-CO" sz="3200" i="1"/>
              <a:t>Durante la actuación toda duda razonable se resolverá a favor del investigado cuando no haya modo de eliminarla</a:t>
            </a:r>
            <a:r>
              <a:rPr lang="es-CO" sz="3200"/>
              <a:t>.</a:t>
            </a:r>
          </a:p>
          <a:p>
            <a:endParaRPr lang="es-CO"/>
          </a:p>
          <a:p>
            <a:pPr algn="ctr"/>
            <a:r>
              <a:rPr lang="es-CO" sz="3800">
                <a:solidFill>
                  <a:srgbClr val="0432FF"/>
                </a:solidFill>
              </a:rPr>
              <a:t>El sujeto disciplinable se presume inocente y debe ser tratado como tal mientras no se declare su responsabilidad en fallo ejecutoriado. Durante la actuación disciplinaria toda duda razonable se resolverá a favor del sujeto disciplinable</a:t>
            </a:r>
          </a:p>
          <a:p>
            <a:endParaRPr lang="es-CO"/>
          </a:p>
          <a:p>
            <a:endParaRPr lang="es-CO"/>
          </a:p>
        </p:txBody>
      </p:sp>
    </p:spTree>
    <p:extLst>
      <p:ext uri="{BB962C8B-B14F-4D97-AF65-F5344CB8AC3E}">
        <p14:creationId xmlns:p14="http://schemas.microsoft.com/office/powerpoint/2010/main" val="99093697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9" y="240270"/>
            <a:ext cx="11559397" cy="1069548"/>
          </a:xfrm>
          <a:solidFill>
            <a:schemeClr val="accent4">
              <a:lumMod val="20000"/>
              <a:lumOff val="80000"/>
            </a:schemeClr>
          </a:solidFill>
        </p:spPr>
        <p:txBody>
          <a:bodyPr>
            <a:normAutofit/>
          </a:bodyPr>
          <a:lstStyle/>
          <a:p>
            <a:pPr algn="ctr"/>
            <a:r>
              <a:rPr lang="es-CO" sz="3200">
                <a:solidFill>
                  <a:srgbClr val="FF0000"/>
                </a:solidFill>
                <a:latin typeface="Lucida Calligraphy" panose="03010101010101010101" pitchFamily="66" charset="77"/>
              </a:rPr>
              <a:t>Cosa Juzgada Disciplinaria</a:t>
            </a:r>
            <a:br>
              <a:rPr lang="es-CO" sz="3200">
                <a:solidFill>
                  <a:srgbClr val="FF0000"/>
                </a:solidFill>
                <a:latin typeface="Lucida Calligraphy" panose="03010101010101010101" pitchFamily="66" charset="77"/>
              </a:rPr>
            </a:br>
            <a:r>
              <a:rPr lang="es-CO" sz="2400">
                <a:solidFill>
                  <a:srgbClr val="941100"/>
                </a:solidFill>
                <a:latin typeface="Lucida Calligraphy" panose="03010101010101010101" pitchFamily="66" charset="77"/>
              </a:rPr>
              <a:t>Non bis sin idem</a:t>
            </a: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idx="1"/>
          </p:nvPr>
        </p:nvSpPr>
        <p:spPr>
          <a:xfrm>
            <a:off x="362308" y="1309816"/>
            <a:ext cx="11559397" cy="5288689"/>
          </a:xfrm>
          <a:solidFill>
            <a:schemeClr val="accent6">
              <a:lumMod val="20000"/>
              <a:lumOff val="80000"/>
            </a:schemeClr>
          </a:solidFill>
        </p:spPr>
        <p:txBody>
          <a:bodyPr/>
          <a:lstStyle/>
          <a:p>
            <a:pPr algn="just"/>
            <a:r>
              <a:rPr lang="es-CO" sz="3600"/>
              <a:t>El destinatario de la ley disciplinaria cuya situación se haya decidido mediante fallo ejecutoriado o decisión que tenga la misma fuerza vinculante de naturaleza disciplinaria, proferidos por autoridad competente, no será sometido a nueva investigación y juzgamiento disciplinarios por el mismo hecho, aun cuando a este se le dé una denominación distinta.</a:t>
            </a:r>
          </a:p>
          <a:p>
            <a:pPr algn="just"/>
            <a:r>
              <a:rPr lang="es-CO" sz="3600"/>
              <a:t>Lo anterior sin perjuicio de la revocatoria directa establecida en la ley.</a:t>
            </a:r>
          </a:p>
          <a:p>
            <a:endParaRPr lang="es-CO"/>
          </a:p>
        </p:txBody>
      </p:sp>
    </p:spTree>
    <p:extLst>
      <p:ext uri="{BB962C8B-B14F-4D97-AF65-F5344CB8AC3E}">
        <p14:creationId xmlns:p14="http://schemas.microsoft.com/office/powerpoint/2010/main" val="73272631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9" y="259494"/>
            <a:ext cx="11559397" cy="1050324"/>
          </a:xfrm>
          <a:solidFill>
            <a:schemeClr val="accent6">
              <a:lumMod val="20000"/>
              <a:lumOff val="80000"/>
            </a:schemeClr>
          </a:solidFill>
        </p:spPr>
        <p:txBody>
          <a:bodyPr>
            <a:normAutofit/>
          </a:bodyPr>
          <a:lstStyle/>
          <a:p>
            <a:pPr algn="ctr"/>
            <a:r>
              <a:rPr lang="es-CO" sz="3200">
                <a:solidFill>
                  <a:srgbClr val="FF0000"/>
                </a:solidFill>
                <a:latin typeface="Lucida Calligraphy" panose="03010101010101010101" pitchFamily="66" charset="77"/>
              </a:rPr>
              <a:t>Gratuidad  &amp;. Celeridad</a:t>
            </a: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idx="1"/>
          </p:nvPr>
        </p:nvSpPr>
        <p:spPr>
          <a:xfrm>
            <a:off x="362309" y="1309816"/>
            <a:ext cx="11559396" cy="5288689"/>
          </a:xfrm>
          <a:solidFill>
            <a:schemeClr val="accent4">
              <a:lumMod val="20000"/>
              <a:lumOff val="80000"/>
            </a:schemeClr>
          </a:solidFill>
        </p:spPr>
        <p:txBody>
          <a:bodyPr>
            <a:normAutofit lnSpcReduction="10000"/>
          </a:bodyPr>
          <a:lstStyle/>
          <a:p>
            <a:pPr algn="just"/>
            <a:r>
              <a:rPr lang="es-CO" sz="3600">
                <a:solidFill>
                  <a:srgbClr val="011893"/>
                </a:solidFill>
              </a:rPr>
              <a:t>Todas las actuaciones disciplinarias son gratuitas, excepto el costo de las copias solicitadas por los sujetos procesales.</a:t>
            </a:r>
          </a:p>
          <a:p>
            <a:pPr algn="just"/>
            <a:r>
              <a:rPr lang="es-CO" sz="3600">
                <a:solidFill>
                  <a:srgbClr val="011893"/>
                </a:solidFill>
              </a:rPr>
              <a:t>Los sujetos procesales tendrán derecho a que se les entregue de manera gratuita copia simple o reproducción de los autos interlocutorios, del auto de citación a audiencia y formulación de cargos y de los fallos que se profieran.</a:t>
            </a:r>
          </a:p>
          <a:p>
            <a:pPr algn="just"/>
            <a:endParaRPr lang="es-CO" sz="3600"/>
          </a:p>
          <a:p>
            <a:pPr algn="just"/>
            <a:r>
              <a:rPr lang="es-CO" sz="3600">
                <a:solidFill>
                  <a:srgbClr val="0432FF"/>
                </a:solidFill>
              </a:rPr>
              <a:t>El funcionario competente impulsará oficiosamente la actuación disciplinaria y cumplirá estrictamente los términos previstos en este código. (</a:t>
            </a:r>
            <a:r>
              <a:rPr lang="es-CO" sz="3200">
                <a:solidFill>
                  <a:srgbClr val="C00000"/>
                </a:solidFill>
              </a:rPr>
              <a:t>art. 228 superior</a:t>
            </a:r>
            <a:r>
              <a:rPr lang="es-CO" sz="3600">
                <a:solidFill>
                  <a:srgbClr val="0432FF"/>
                </a:solidFill>
              </a:rPr>
              <a:t>)</a:t>
            </a:r>
          </a:p>
          <a:p>
            <a:endParaRPr lang="es-CO"/>
          </a:p>
        </p:txBody>
      </p:sp>
    </p:spTree>
    <p:extLst>
      <p:ext uri="{BB962C8B-B14F-4D97-AF65-F5344CB8AC3E}">
        <p14:creationId xmlns:p14="http://schemas.microsoft.com/office/powerpoint/2010/main" val="42362567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9" y="259494"/>
            <a:ext cx="11559397" cy="1050324"/>
          </a:xfrm>
          <a:solidFill>
            <a:schemeClr val="accent6">
              <a:lumMod val="20000"/>
              <a:lumOff val="80000"/>
            </a:schemeClr>
          </a:solidFill>
        </p:spPr>
        <p:txBody>
          <a:bodyPr>
            <a:normAutofit/>
          </a:bodyPr>
          <a:lstStyle/>
          <a:p>
            <a:pPr algn="ctr"/>
            <a:r>
              <a:rPr lang="es-CO" sz="3200">
                <a:solidFill>
                  <a:srgbClr val="FF0000"/>
                </a:solidFill>
                <a:latin typeface="Lucida Calligraphy" panose="03010101010101010101" pitchFamily="66" charset="77"/>
              </a:rPr>
              <a:t>Motivación  &amp;  Congruencia</a:t>
            </a: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idx="1"/>
          </p:nvPr>
        </p:nvSpPr>
        <p:spPr>
          <a:xfrm>
            <a:off x="362309" y="1309816"/>
            <a:ext cx="11467382" cy="5288689"/>
          </a:xfrm>
          <a:solidFill>
            <a:schemeClr val="accent4">
              <a:lumMod val="20000"/>
              <a:lumOff val="80000"/>
            </a:schemeClr>
          </a:solidFill>
        </p:spPr>
        <p:txBody>
          <a:bodyPr>
            <a:normAutofit lnSpcReduction="10000"/>
          </a:bodyPr>
          <a:lstStyle/>
          <a:p>
            <a:pPr algn="just"/>
            <a:r>
              <a:rPr lang="es-CO" sz="4000">
                <a:solidFill>
                  <a:srgbClr val="941100"/>
                </a:solidFill>
              </a:rPr>
              <a:t>Toda decisión disciplinaria de fondo deberá motivarse</a:t>
            </a:r>
            <a:r>
              <a:rPr lang="es-CO" sz="4000"/>
              <a:t>. </a:t>
            </a:r>
            <a:r>
              <a:rPr lang="es-CO"/>
              <a:t>(</a:t>
            </a:r>
            <a:r>
              <a:rPr lang="es-CO">
                <a:solidFill>
                  <a:srgbClr val="941100"/>
                </a:solidFill>
              </a:rPr>
              <a:t>Auto apertura, Auto de Cargos, Fallos, Nulidades, declaratoria de Impedimentos,etc</a:t>
            </a:r>
            <a:r>
              <a:rPr lang="es-CO"/>
              <a:t>.)</a:t>
            </a:r>
            <a:endParaRPr lang="es-CO" sz="4000"/>
          </a:p>
          <a:p>
            <a:pPr algn="just"/>
            <a:r>
              <a:rPr lang="es-CO" sz="3600">
                <a:solidFill>
                  <a:srgbClr val="011893"/>
                </a:solidFill>
              </a:rPr>
              <a:t>El disciplinado no podrá ser declarado responsable por hechos ni faltas disciplinarias que no consten en el auto de citación a audiencia y formulación de cargos, sin perjuicio de la posibilidad de su variación</a:t>
            </a:r>
            <a:r>
              <a:rPr lang="es-CO" sz="4000"/>
              <a:t>.</a:t>
            </a:r>
          </a:p>
          <a:p>
            <a:pPr algn="just"/>
            <a:r>
              <a:rPr lang="es-CO" sz="3200"/>
              <a:t>Vicios de la motivación: en la interpretación del hecho o de las normas; motivación contradictoria, incompleta, subjetiva, sin respaldo probatorio; que sea instrumental, es decir, solo para justificar el fallo, vía de hecho, extramimitación de funciones.</a:t>
            </a:r>
          </a:p>
        </p:txBody>
      </p:sp>
    </p:spTree>
    <p:extLst>
      <p:ext uri="{BB962C8B-B14F-4D97-AF65-F5344CB8AC3E}">
        <p14:creationId xmlns:p14="http://schemas.microsoft.com/office/powerpoint/2010/main" val="358481540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9" y="259494"/>
            <a:ext cx="11559397" cy="1050324"/>
          </a:xfrm>
          <a:solidFill>
            <a:schemeClr val="accent4">
              <a:lumMod val="20000"/>
              <a:lumOff val="80000"/>
            </a:schemeClr>
          </a:solidFill>
        </p:spPr>
        <p:txBody>
          <a:bodyPr>
            <a:normAutofit/>
          </a:bodyPr>
          <a:lstStyle/>
          <a:p>
            <a:pPr algn="ctr"/>
            <a:r>
              <a:rPr lang="es-CO" sz="2800">
                <a:solidFill>
                  <a:srgbClr val="FF0000"/>
                </a:solidFill>
                <a:latin typeface="Lucida Calligraphy" panose="03010101010101010101" pitchFamily="66" charset="77"/>
              </a:rPr>
              <a:t>Cláusula de Exclusión </a:t>
            </a:r>
            <a:r>
              <a:rPr lang="es-CO" sz="2000">
                <a:solidFill>
                  <a:srgbClr val="FF0000"/>
                </a:solidFill>
                <a:latin typeface="Lucida Calligraphy" panose="03010101010101010101" pitchFamily="66" charset="77"/>
              </a:rPr>
              <a:t>(21</a:t>
            </a: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idx="1"/>
          </p:nvPr>
        </p:nvSpPr>
        <p:spPr>
          <a:xfrm>
            <a:off x="362309" y="1309816"/>
            <a:ext cx="11559396" cy="4806779"/>
          </a:xfrm>
          <a:solidFill>
            <a:schemeClr val="accent5">
              <a:lumMod val="40000"/>
              <a:lumOff val="60000"/>
            </a:schemeClr>
          </a:solidFill>
        </p:spPr>
        <p:txBody>
          <a:bodyPr/>
          <a:lstStyle/>
          <a:p>
            <a:pPr algn="just"/>
            <a:r>
              <a:rPr lang="es-CO" sz="3600" dirty="0"/>
              <a:t>Toda prueba obtenida con violación de los derechos y garantías fundamentales será nula de pleno derecho, por lo quedeberá excluirse de la actuación procesal.</a:t>
            </a:r>
          </a:p>
          <a:p>
            <a:pPr algn="just"/>
            <a:r>
              <a:rPr lang="es-CO" sz="3600" dirty="0"/>
              <a:t>Igual tratamiento recibirán las pruebas que sean consecuencia de las pruebas excluidas o las que solo puedan explicarse en razón de su existencia. Se deben considerar al respecto las siguientes excepciones: la fuente independiente, el vínculo atenuado, el descubrimiento inevitable y los demás que establezca la ley.</a:t>
            </a:r>
          </a:p>
          <a:p>
            <a:pPr algn="just"/>
            <a:endParaRPr lang="es-CO" dirty="0"/>
          </a:p>
        </p:txBody>
      </p:sp>
    </p:spTree>
    <p:extLst>
      <p:ext uri="{BB962C8B-B14F-4D97-AF65-F5344CB8AC3E}">
        <p14:creationId xmlns:p14="http://schemas.microsoft.com/office/powerpoint/2010/main" val="312455351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9" y="259494"/>
            <a:ext cx="11559397" cy="1050324"/>
          </a:xfrm>
          <a:solidFill>
            <a:schemeClr val="accent4">
              <a:lumMod val="20000"/>
              <a:lumOff val="80000"/>
            </a:schemeClr>
          </a:solidFill>
        </p:spPr>
        <p:txBody>
          <a:bodyPr>
            <a:normAutofit/>
          </a:bodyPr>
          <a:lstStyle/>
          <a:p>
            <a:pPr algn="ctr"/>
            <a:r>
              <a:rPr lang="es-CO" sz="2800">
                <a:solidFill>
                  <a:srgbClr val="FF0000"/>
                </a:solidFill>
                <a:latin typeface="Lucida Calligraphy" panose="03010101010101010101" pitchFamily="66" charset="77"/>
              </a:rPr>
              <a:t>Principios Rectores &amp; </a:t>
            </a:r>
            <a:br>
              <a:rPr lang="es-CO" sz="2800">
                <a:solidFill>
                  <a:srgbClr val="FF0000"/>
                </a:solidFill>
                <a:latin typeface="Lucida Calligraphy" panose="03010101010101010101" pitchFamily="66" charset="77"/>
              </a:rPr>
            </a:br>
            <a:r>
              <a:rPr lang="es-CO" sz="2800">
                <a:solidFill>
                  <a:srgbClr val="FF0000"/>
                </a:solidFill>
                <a:latin typeface="Lucida Calligraphy" panose="03010101010101010101" pitchFamily="66" charset="77"/>
              </a:rPr>
              <a:t>Remisión Normativa</a:t>
            </a: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idx="1"/>
          </p:nvPr>
        </p:nvSpPr>
        <p:spPr>
          <a:xfrm>
            <a:off x="362308" y="1309816"/>
            <a:ext cx="11559397" cy="5288689"/>
          </a:xfrm>
          <a:solidFill>
            <a:schemeClr val="accent5">
              <a:lumMod val="40000"/>
              <a:lumOff val="60000"/>
            </a:schemeClr>
          </a:solidFill>
        </p:spPr>
        <p:txBody>
          <a:bodyPr>
            <a:noAutofit/>
          </a:bodyPr>
          <a:lstStyle/>
          <a:p>
            <a:r>
              <a:rPr lang="es-CO" sz="3200" dirty="0"/>
              <a:t>En la interpretación y aplicación del régimen disciplinario prevalecerán los principios rectores contenidos en la Constitución y en la ley disciplinaria, además de los tratados y convenios internacionales ratificados por Colombia. </a:t>
            </a:r>
          </a:p>
          <a:p>
            <a:r>
              <a:rPr lang="es-CO" sz="3200" dirty="0"/>
              <a:t>En lo no previsto en esta ley, se aplicará lo dispuesto en: </a:t>
            </a:r>
          </a:p>
          <a:p>
            <a:pPr marL="514350" indent="-514350">
              <a:buAutoNum type="alphaLcParenBoth"/>
            </a:pPr>
            <a:r>
              <a:rPr lang="es-CO" sz="3200" dirty="0"/>
              <a:t>El CPACA</a:t>
            </a:r>
          </a:p>
          <a:p>
            <a:pPr marL="514350" indent="-514350">
              <a:buAutoNum type="alphaLcParenBoth"/>
            </a:pPr>
            <a:r>
              <a:rPr lang="es-CO" sz="3200" dirty="0"/>
              <a:t>C.G.P. </a:t>
            </a:r>
          </a:p>
          <a:p>
            <a:pPr marL="514350" indent="-514350">
              <a:buAutoNum type="alphaLcParenBoth"/>
            </a:pPr>
            <a:r>
              <a:rPr lang="es-CO" sz="3200" dirty="0"/>
              <a:t>C. Penal y </a:t>
            </a:r>
          </a:p>
          <a:p>
            <a:pPr marL="514350" indent="-514350">
              <a:buAutoNum type="alphaLcParenBoth"/>
            </a:pPr>
            <a:r>
              <a:rPr lang="es-CO" sz="3200" dirty="0"/>
              <a:t>C. de Procedimiento Penal (600) </a:t>
            </a:r>
          </a:p>
          <a:p>
            <a:pPr marL="0" indent="0">
              <a:buNone/>
            </a:pPr>
            <a:r>
              <a:rPr lang="es-CO" sz="3200" dirty="0"/>
              <a:t> en lo que no contravengan a la naturaleza del derecho disciplinario.</a:t>
            </a:r>
          </a:p>
        </p:txBody>
      </p:sp>
    </p:spTree>
    <p:extLst>
      <p:ext uri="{BB962C8B-B14F-4D97-AF65-F5344CB8AC3E}">
        <p14:creationId xmlns:p14="http://schemas.microsoft.com/office/powerpoint/2010/main" val="154032081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9" y="259494"/>
            <a:ext cx="11559397" cy="1050324"/>
          </a:xfrm>
          <a:solidFill>
            <a:schemeClr val="tx1"/>
          </a:solidFill>
        </p:spPr>
        <p:txBody>
          <a:bodyPr>
            <a:normAutofit/>
          </a:bodyPr>
          <a:lstStyle/>
          <a:p>
            <a:pPr algn="ctr"/>
            <a:r>
              <a:rPr lang="es-CO" sz="3200">
                <a:solidFill>
                  <a:schemeClr val="bg1"/>
                </a:solidFill>
                <a:latin typeface="Castellar" panose="020A0402060406010301" pitchFamily="18" charset="77"/>
              </a:rPr>
              <a:t>PROCESO  DISCIPLINARIO</a:t>
            </a:r>
            <a:endParaRPr lang="es-CO" sz="3200">
              <a:solidFill>
                <a:schemeClr val="bg1"/>
              </a:solidFill>
            </a:endParaRP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idx="1"/>
          </p:nvPr>
        </p:nvSpPr>
        <p:spPr>
          <a:xfrm>
            <a:off x="362309" y="1309816"/>
            <a:ext cx="11559396" cy="5288689"/>
          </a:xfrm>
          <a:solidFill>
            <a:schemeClr val="accent3">
              <a:lumMod val="20000"/>
              <a:lumOff val="80000"/>
            </a:schemeClr>
          </a:solidFill>
        </p:spPr>
        <p:txBody>
          <a:bodyPr/>
          <a:lstStyle/>
          <a:p>
            <a:pPr algn="just"/>
            <a:r>
              <a:rPr lang="es-CO" sz="3400" dirty="0"/>
              <a:t>El proceso disciplinario es un método reglado que se caracteriza por ser dinámico y dialéctico, donde las pruebas de cargo se confrontan o contrastan con las de descargo, para de ésta manera obtener por parte del operador disciplinario los elementos necesarios para elaborar lógicamente un juicio de responsabilidad, que por lo general se hace empleando el mecanismo del silogismo:  tesis, antítesis y síntesis.</a:t>
            </a:r>
          </a:p>
          <a:p>
            <a:pPr algn="just"/>
            <a:r>
              <a:rPr lang="es-CO" sz="3400" dirty="0"/>
              <a:t>El proceso disciplinario, evalúa, juzga y define el </a:t>
            </a:r>
            <a:r>
              <a:rPr lang="es-CO" sz="3400" b="1" dirty="0"/>
              <a:t>comportamiento</a:t>
            </a:r>
            <a:r>
              <a:rPr lang="es-CO" sz="3400" dirty="0"/>
              <a:t> (la conducta) del investigado en ejercicio de las funciones públicas frente a los deberes.</a:t>
            </a:r>
          </a:p>
          <a:p>
            <a:endParaRPr lang="es-CO" dirty="0"/>
          </a:p>
        </p:txBody>
      </p:sp>
    </p:spTree>
    <p:extLst>
      <p:ext uri="{BB962C8B-B14F-4D97-AF65-F5344CB8AC3E}">
        <p14:creationId xmlns:p14="http://schemas.microsoft.com/office/powerpoint/2010/main" val="2403659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E74B5C-39E0-FC47-80BF-4C0C9A2CA903}"/>
              </a:ext>
            </a:extLst>
          </p:cNvPr>
          <p:cNvSpPr>
            <a:spLocks noGrp="1"/>
          </p:cNvSpPr>
          <p:nvPr>
            <p:ph type="title"/>
          </p:nvPr>
        </p:nvSpPr>
        <p:spPr>
          <a:xfrm>
            <a:off x="1" y="0"/>
            <a:ext cx="12191998" cy="1062682"/>
          </a:xfrm>
          <a:solidFill>
            <a:schemeClr val="bg2">
              <a:lumMod val="90000"/>
            </a:schemeClr>
          </a:solidFill>
        </p:spPr>
        <p:txBody>
          <a:bodyPr/>
          <a:lstStyle/>
          <a:p>
            <a:pPr algn="ctr"/>
            <a:r>
              <a:rPr lang="es-CO" b="1" dirty="0">
                <a:solidFill>
                  <a:srgbClr val="7030A0"/>
                </a:solidFill>
              </a:rPr>
              <a:t>Control Interno</a:t>
            </a:r>
            <a:r>
              <a:rPr lang="es-CO" dirty="0"/>
              <a:t>.  </a:t>
            </a:r>
            <a:r>
              <a:rPr lang="es-CO" sz="2000" dirty="0"/>
              <a:t>Art. 269</a:t>
            </a:r>
          </a:p>
        </p:txBody>
      </p:sp>
      <p:sp>
        <p:nvSpPr>
          <p:cNvPr id="3" name="Marcador de contenido 2">
            <a:extLst>
              <a:ext uri="{FF2B5EF4-FFF2-40B4-BE49-F238E27FC236}">
                <a16:creationId xmlns:a16="http://schemas.microsoft.com/office/drawing/2014/main" id="{872EDCC9-EE91-CA46-846E-2E30201B0766}"/>
              </a:ext>
            </a:extLst>
          </p:cNvPr>
          <p:cNvSpPr>
            <a:spLocks noGrp="1"/>
          </p:cNvSpPr>
          <p:nvPr>
            <p:ph idx="1"/>
          </p:nvPr>
        </p:nvSpPr>
        <p:spPr>
          <a:xfrm>
            <a:off x="0" y="1173892"/>
            <a:ext cx="12191999" cy="5684108"/>
          </a:xfrm>
          <a:solidFill>
            <a:schemeClr val="accent6">
              <a:lumMod val="20000"/>
              <a:lumOff val="80000"/>
            </a:schemeClr>
          </a:solidFill>
        </p:spPr>
        <p:txBody>
          <a:bodyPr>
            <a:noAutofit/>
          </a:bodyPr>
          <a:lstStyle/>
          <a:p>
            <a:pPr algn="just"/>
            <a:r>
              <a:rPr lang="es-CO" sz="3500" dirty="0"/>
              <a:t>Al eliminar el constituyente del 91, el </a:t>
            </a:r>
            <a:r>
              <a:rPr lang="es-CO" sz="3500" dirty="0">
                <a:solidFill>
                  <a:srgbClr val="945200"/>
                </a:solidFill>
              </a:rPr>
              <a:t>Control previo </a:t>
            </a:r>
            <a:r>
              <a:rPr lang="es-CO" sz="3500" dirty="0"/>
              <a:t>y </a:t>
            </a:r>
            <a:r>
              <a:rPr lang="es-CO" sz="3500" dirty="0">
                <a:highlight>
                  <a:srgbClr val="FFFF00"/>
                </a:highlight>
              </a:rPr>
              <a:t>perceptivo</a:t>
            </a:r>
            <a:r>
              <a:rPr lang="es-CO" sz="3500" dirty="0"/>
              <a:t> en cabeza de las Contalorías, lo pasó a las </a:t>
            </a:r>
            <a:r>
              <a:rPr lang="es-CO" sz="3500" dirty="0">
                <a:solidFill>
                  <a:srgbClr val="C00000"/>
                </a:solidFill>
              </a:rPr>
              <a:t>Oficinas de Control Interno</a:t>
            </a:r>
            <a:r>
              <a:rPr lang="es-CO" sz="3500" dirty="0"/>
              <a:t>, luego no desapareció como mecanismo de vigilancia y seguimiento</a:t>
            </a:r>
          </a:p>
          <a:p>
            <a:pPr algn="just"/>
            <a:r>
              <a:rPr lang="es-CO" sz="3500" dirty="0"/>
              <a:t>El art. 209 ordena que la Admón Pública, tenga un control Interno</a:t>
            </a:r>
          </a:p>
          <a:p>
            <a:pPr algn="just"/>
            <a:r>
              <a:rPr lang="es-CO" sz="3500" dirty="0"/>
              <a:t>El art. 269 establece la obligación para todas las entidades públicas o autoridades de contrar con una O.C.I. que diseñe  métodos y procedimientos según su naturaleza y misionalidad</a:t>
            </a:r>
          </a:p>
          <a:p>
            <a:pPr algn="just"/>
            <a:r>
              <a:rPr lang="es-CO" sz="3400" dirty="0"/>
              <a:t>Hoy día el período es de 4 años nombrados por el Presidente, Gobernador, Alclade y requieren de acreditar requisitos especiales.</a:t>
            </a:r>
          </a:p>
        </p:txBody>
      </p:sp>
    </p:spTree>
    <p:extLst>
      <p:ext uri="{BB962C8B-B14F-4D97-AF65-F5344CB8AC3E}">
        <p14:creationId xmlns:p14="http://schemas.microsoft.com/office/powerpoint/2010/main" val="7650943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9" y="259494"/>
            <a:ext cx="11559397" cy="1050324"/>
          </a:xfrm>
          <a:solidFill>
            <a:schemeClr val="accent4">
              <a:lumMod val="20000"/>
              <a:lumOff val="80000"/>
            </a:schemeClr>
          </a:solidFill>
        </p:spPr>
        <p:txBody>
          <a:bodyPr>
            <a:noAutofit/>
          </a:bodyPr>
          <a:lstStyle/>
          <a:p>
            <a:pPr algn="ctr"/>
            <a:r>
              <a:rPr lang="es-CO" sz="3600">
                <a:solidFill>
                  <a:srgbClr val="FF0000"/>
                </a:solidFill>
                <a:latin typeface="Bodoni MT" panose="02070603080606020203" pitchFamily="18" charset="77"/>
              </a:rPr>
              <a:t>Proceso disciplinario </a:t>
            </a:r>
            <a:br>
              <a:rPr lang="es-CO" sz="3600">
                <a:solidFill>
                  <a:srgbClr val="FF0000"/>
                </a:solidFill>
                <a:latin typeface="Bodoni MT" panose="02070603080606020203" pitchFamily="18" charset="77"/>
              </a:rPr>
            </a:br>
            <a:r>
              <a:rPr lang="es-CO" sz="3600">
                <a:solidFill>
                  <a:srgbClr val="FF0000"/>
                </a:solidFill>
                <a:latin typeface="Bodoni MT" panose="02070603080606020203" pitchFamily="18" charset="77"/>
              </a:rPr>
              <a:t>Ley 1952</a:t>
            </a: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idx="1"/>
          </p:nvPr>
        </p:nvSpPr>
        <p:spPr>
          <a:xfrm>
            <a:off x="362309" y="1309816"/>
            <a:ext cx="11559396" cy="5288689"/>
          </a:xfrm>
        </p:spPr>
        <p:txBody>
          <a:bodyPr>
            <a:normAutofit/>
          </a:bodyPr>
          <a:lstStyle/>
          <a:p>
            <a:pPr algn="ctr"/>
            <a:r>
              <a:rPr lang="es-CO" sz="3300" b="1" dirty="0">
                <a:solidFill>
                  <a:srgbClr val="0432FF"/>
                </a:solidFill>
              </a:rPr>
              <a:t>Investigación Previa</a:t>
            </a:r>
          </a:p>
          <a:p>
            <a:pPr algn="ctr"/>
            <a:r>
              <a:rPr lang="es-CO" sz="3000" dirty="0"/>
              <a:t>Procede cuando no se conoce el autor [X 6 meses.]                                                Y se pueden emplear todas los medios probatorios</a:t>
            </a:r>
          </a:p>
          <a:p>
            <a:pPr algn="ctr"/>
            <a:r>
              <a:rPr lang="es-CO" sz="3000" dirty="0"/>
              <a:t>Si no se logra identificar o individualizar al posible autor o se determine que no procede la investigación disciplinaria, se ordenará su archivo. </a:t>
            </a:r>
          </a:p>
          <a:p>
            <a:pPr algn="ctr"/>
            <a:r>
              <a:rPr lang="es-CO" sz="3000" dirty="0"/>
              <a:t>Esta decisión no hará tránsito a cosa juzgada materia</a:t>
            </a:r>
          </a:p>
          <a:p>
            <a:pPr algn="ctr"/>
            <a:r>
              <a:rPr lang="es-CO" b="1" dirty="0">
                <a:solidFill>
                  <a:srgbClr val="0432FF"/>
                </a:solidFill>
              </a:rPr>
              <a:t>AUTO INHIBITORIO</a:t>
            </a:r>
            <a:r>
              <a:rPr lang="es-CO" dirty="0"/>
              <a:t>. </a:t>
            </a:r>
            <a:r>
              <a:rPr lang="es-CO" sz="3200" dirty="0"/>
              <a:t>Ante una queja temeraria o hechos irrelevantes o de imposible ocurrencia o presentados de manera </a:t>
            </a:r>
            <a:r>
              <a:rPr lang="es-CO" sz="3200" dirty="0" err="1"/>
              <a:t>abtracta</a:t>
            </a:r>
            <a:r>
              <a:rPr lang="es-CO" sz="3200" dirty="0"/>
              <a:t> o difusa, o cuando no puede iniciarse, de plano se inhibirá de iniciar actuación alguna. Contra esta decisión no procede recurso.</a:t>
            </a:r>
          </a:p>
        </p:txBody>
      </p:sp>
    </p:spTree>
    <p:extLst>
      <p:ext uri="{BB962C8B-B14F-4D97-AF65-F5344CB8AC3E}">
        <p14:creationId xmlns:p14="http://schemas.microsoft.com/office/powerpoint/2010/main" val="128549001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8" y="259493"/>
            <a:ext cx="11559397" cy="1050324"/>
          </a:xfrm>
          <a:solidFill>
            <a:schemeClr val="accent4">
              <a:lumMod val="20000"/>
              <a:lumOff val="80000"/>
            </a:schemeClr>
          </a:solidFill>
        </p:spPr>
        <p:txBody>
          <a:bodyPr>
            <a:normAutofit/>
          </a:bodyPr>
          <a:lstStyle/>
          <a:p>
            <a:pPr algn="ctr"/>
            <a:r>
              <a:rPr lang="es-CO" sz="3200">
                <a:solidFill>
                  <a:srgbClr val="FF0000"/>
                </a:solidFill>
                <a:latin typeface="Bodoni MT" panose="02070603080606020203" pitchFamily="18" charset="77"/>
              </a:rPr>
              <a:t>QUEJA  TEMERARIA  E  INCIDENTE</a:t>
            </a: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idx="1"/>
          </p:nvPr>
        </p:nvSpPr>
        <p:spPr>
          <a:xfrm>
            <a:off x="362309" y="1309816"/>
            <a:ext cx="11559396" cy="5288689"/>
          </a:xfrm>
        </p:spPr>
        <p:txBody>
          <a:bodyPr>
            <a:noAutofit/>
          </a:bodyPr>
          <a:lstStyle/>
          <a:p>
            <a:pPr marL="0" indent="0" algn="just">
              <a:buNone/>
            </a:pPr>
            <a:r>
              <a:rPr lang="es-CO" sz="3100" b="1" dirty="0">
                <a:solidFill>
                  <a:srgbClr val="002060"/>
                </a:solidFill>
              </a:rPr>
              <a:t>Denuncias o Quejas </a:t>
            </a:r>
            <a:r>
              <a:rPr lang="es-CO" sz="3100" dirty="0">
                <a:solidFill>
                  <a:srgbClr val="002060"/>
                </a:solidFill>
              </a:rPr>
              <a:t>falsas o temerarias, originarán responsabilidad patrimonial exigible ante las autoridades judiciales competentes.</a:t>
            </a:r>
          </a:p>
          <a:p>
            <a:pPr marL="0" indent="0" algn="just">
              <a:buNone/>
            </a:pPr>
            <a:r>
              <a:rPr lang="es-CO" sz="3100" dirty="0">
                <a:solidFill>
                  <a:srgbClr val="0432FF"/>
                </a:solidFill>
              </a:rPr>
              <a:t>(Incidente)Advertida la temeridad en cualquier etapa del proceso, la autoridad disciplinaria podrá imponer una multa hasta de 180 smldv.</a:t>
            </a:r>
          </a:p>
          <a:p>
            <a:pPr marL="0" indent="0" algn="just">
              <a:buNone/>
            </a:pPr>
            <a:r>
              <a:rPr lang="es-CO" sz="3100" dirty="0">
                <a:solidFill>
                  <a:srgbClr val="0432FF"/>
                </a:solidFill>
              </a:rPr>
              <a:t>-En tal caso, se citará a audiencia y se formularán cargos al quejoso, quien deberá concurrir dentro de los 5 días siguientes a la notificación, la que se llevará a cabo conforme al artículo </a:t>
            </a:r>
            <a:r>
              <a:rPr lang="es-CO" sz="3100" dirty="0">
                <a:solidFill>
                  <a:srgbClr val="0432FF"/>
                </a:solidFill>
                <a:hlinkClick r:id="rId2">
                  <a:extLst>
                    <a:ext uri="{A12FA001-AC4F-418D-AE19-62706E023703}">
                      <ahyp:hlinkClr xmlns:ahyp="http://schemas.microsoft.com/office/drawing/2018/hyperlinkcolor" val="tx"/>
                    </a:ext>
                  </a:extLst>
                </a:hlinkClick>
              </a:rPr>
              <a:t>123</a:t>
            </a:r>
            <a:r>
              <a:rPr lang="es-CO" sz="3100" dirty="0">
                <a:solidFill>
                  <a:srgbClr val="0432FF"/>
                </a:solidFill>
              </a:rPr>
              <a:t>. </a:t>
            </a:r>
          </a:p>
          <a:p>
            <a:pPr marL="0" indent="0" algn="just">
              <a:buNone/>
            </a:pPr>
            <a:r>
              <a:rPr lang="es-CO" sz="3100" dirty="0">
                <a:solidFill>
                  <a:srgbClr val="011893"/>
                </a:solidFill>
              </a:rPr>
              <a:t>En la audiencia el quejoso podrá aportar y solicitar pruebas, que se practicarán en un lapso no mayor a 5 días. De ellas, se dará traslado por 3 días para que presente sus alegatos. Se decidirá a los 3 días siguientes, fallo contra el q’ procede únicamente el recurso de apelación que se interpondrá una vez proferido.</a:t>
            </a:r>
          </a:p>
        </p:txBody>
      </p:sp>
    </p:spTree>
    <p:extLst>
      <p:ext uri="{BB962C8B-B14F-4D97-AF65-F5344CB8AC3E}">
        <p14:creationId xmlns:p14="http://schemas.microsoft.com/office/powerpoint/2010/main" val="208369872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449451" y="240271"/>
            <a:ext cx="11472255" cy="1069545"/>
          </a:xfrm>
          <a:solidFill>
            <a:schemeClr val="accent4">
              <a:lumMod val="20000"/>
              <a:lumOff val="80000"/>
            </a:schemeClr>
          </a:solidFill>
        </p:spPr>
        <p:txBody>
          <a:bodyPr>
            <a:normAutofit/>
          </a:bodyPr>
          <a:lstStyle/>
          <a:p>
            <a:pPr algn="ctr"/>
            <a:r>
              <a:rPr lang="es-CO" sz="3200">
                <a:solidFill>
                  <a:srgbClr val="FF0000"/>
                </a:solidFill>
                <a:latin typeface="Bodoni MT" panose="02070603080606020203" pitchFamily="18" charset="77"/>
              </a:rPr>
              <a:t>INVESTIGACIÓN DISCIPLINARIA -</a:t>
            </a:r>
            <a:r>
              <a:rPr lang="es-CO" sz="1800">
                <a:solidFill>
                  <a:srgbClr val="FF0000"/>
                </a:solidFill>
                <a:latin typeface="Bodoni MT" panose="02070603080606020203" pitchFamily="18" charset="77"/>
              </a:rPr>
              <a:t>221</a:t>
            </a:r>
          </a:p>
        </p:txBody>
      </p:sp>
      <p:sp>
        <p:nvSpPr>
          <p:cNvPr id="6" name="Marcador de contenido 5">
            <a:extLst>
              <a:ext uri="{FF2B5EF4-FFF2-40B4-BE49-F238E27FC236}">
                <a16:creationId xmlns:a16="http://schemas.microsoft.com/office/drawing/2014/main" id="{3D8C7EBC-FC99-9D49-ACFE-E8ADB3350FBE}"/>
              </a:ext>
            </a:extLst>
          </p:cNvPr>
          <p:cNvSpPr>
            <a:spLocks noGrp="1"/>
          </p:cNvSpPr>
          <p:nvPr>
            <p:ph sz="half" idx="1"/>
          </p:nvPr>
        </p:nvSpPr>
        <p:spPr>
          <a:xfrm>
            <a:off x="449450" y="1434350"/>
            <a:ext cx="6840350" cy="5183379"/>
          </a:xfrm>
          <a:solidFill>
            <a:schemeClr val="tx2">
              <a:lumMod val="20000"/>
              <a:lumOff val="80000"/>
            </a:schemeClr>
          </a:solidFill>
        </p:spPr>
        <p:txBody>
          <a:bodyPr>
            <a:noAutofit/>
          </a:bodyPr>
          <a:lstStyle/>
          <a:p>
            <a:pPr algn="just"/>
            <a:r>
              <a:rPr lang="es-CO" sz="3200" b="1">
                <a:solidFill>
                  <a:srgbClr val="941100"/>
                </a:solidFill>
              </a:rPr>
              <a:t>Procedencia</a:t>
            </a:r>
            <a:r>
              <a:rPr lang="es-CO" sz="3200"/>
              <a:t> = </a:t>
            </a:r>
            <a:r>
              <a:rPr lang="es-CO" sz="2900" b="1" u="sng"/>
              <a:t>Identificación</a:t>
            </a:r>
            <a:r>
              <a:rPr lang="es-CO" sz="2900"/>
              <a:t> Autor</a:t>
            </a:r>
          </a:p>
          <a:p>
            <a:pPr algn="just"/>
            <a:r>
              <a:rPr lang="es-CO" sz="2900" b="1">
                <a:solidFill>
                  <a:srgbClr val="941100"/>
                </a:solidFill>
              </a:rPr>
              <a:t>Fines</a:t>
            </a:r>
            <a:r>
              <a:rPr lang="es-CO" sz="2900"/>
              <a:t> = verificar </a:t>
            </a:r>
            <a:r>
              <a:rPr lang="es-CO" sz="2900" b="1" u="sng"/>
              <a:t>conducta</a:t>
            </a:r>
            <a:r>
              <a:rPr lang="es-CO" sz="2900"/>
              <a:t> y determinar si es constitutiva de falta o si ha actuado al amparo de una causal de exclusión.</a:t>
            </a:r>
          </a:p>
          <a:p>
            <a:pPr algn="just"/>
            <a:r>
              <a:rPr lang="es-CO" sz="3200" b="1">
                <a:solidFill>
                  <a:srgbClr val="941100"/>
                </a:solidFill>
              </a:rPr>
              <a:t>Sistema Probatorio</a:t>
            </a:r>
            <a:r>
              <a:rPr lang="es-CO" sz="3200"/>
              <a:t>. </a:t>
            </a:r>
            <a:r>
              <a:rPr lang="es-CO" sz="2900"/>
              <a:t>En la investigación, se hará uso de todos los medios probatorios vigentes.                                     -  - </a:t>
            </a:r>
            <a:r>
              <a:rPr lang="es-CO" sz="2900">
                <a:solidFill>
                  <a:srgbClr val="0432FF"/>
                </a:solidFill>
              </a:rPr>
              <a:t>Se podrá oír en versión libre</a:t>
            </a:r>
            <a:r>
              <a:rPr lang="es-CO" sz="2900"/>
              <a:t>.</a:t>
            </a:r>
          </a:p>
          <a:p>
            <a:pPr algn="just"/>
            <a:r>
              <a:rPr lang="es-CO" sz="2900"/>
              <a:t>Límite = La investigación se limitará a los hechos objeto de denuncia, queja o iniciación oficiosa y los que le sean conexos.</a:t>
            </a:r>
          </a:p>
        </p:txBody>
      </p:sp>
      <p:pic>
        <p:nvPicPr>
          <p:cNvPr id="8" name="Marcador de contenido 7">
            <a:extLst>
              <a:ext uri="{FF2B5EF4-FFF2-40B4-BE49-F238E27FC236}">
                <a16:creationId xmlns:a16="http://schemas.microsoft.com/office/drawing/2014/main" id="{DEDE556D-D480-DF4E-BE17-51F39A5E2D52}"/>
              </a:ext>
            </a:extLst>
          </p:cNvPr>
          <p:cNvPicPr>
            <a:picLocks noGrp="1" noChangeAspect="1"/>
          </p:cNvPicPr>
          <p:nvPr>
            <p:ph sz="half" idx="2"/>
          </p:nvPr>
        </p:nvPicPr>
        <p:blipFill>
          <a:blip r:embed="rId2"/>
          <a:stretch>
            <a:fillRect/>
          </a:stretch>
        </p:blipFill>
        <p:spPr>
          <a:xfrm>
            <a:off x="8153401" y="1434350"/>
            <a:ext cx="3276600" cy="2184400"/>
          </a:xfrm>
          <a:prstGeom prst="rect">
            <a:avLst/>
          </a:prstGeom>
        </p:spPr>
      </p:pic>
      <p:pic>
        <p:nvPicPr>
          <p:cNvPr id="10" name="Imagen 9">
            <a:extLst>
              <a:ext uri="{FF2B5EF4-FFF2-40B4-BE49-F238E27FC236}">
                <a16:creationId xmlns:a16="http://schemas.microsoft.com/office/drawing/2014/main" id="{2233441D-25BE-384E-93B7-3CFEA92F3D9B}"/>
              </a:ext>
            </a:extLst>
          </p:cNvPr>
          <p:cNvPicPr>
            <a:picLocks noChangeAspect="1"/>
          </p:cNvPicPr>
          <p:nvPr/>
        </p:nvPicPr>
        <p:blipFill>
          <a:blip r:embed="rId3"/>
          <a:stretch>
            <a:fillRect/>
          </a:stretch>
        </p:blipFill>
        <p:spPr>
          <a:xfrm>
            <a:off x="8623300" y="3680816"/>
            <a:ext cx="2336800" cy="2184400"/>
          </a:xfrm>
          <a:prstGeom prst="rect">
            <a:avLst/>
          </a:prstGeom>
        </p:spPr>
      </p:pic>
    </p:spTree>
    <p:extLst>
      <p:ext uri="{BB962C8B-B14F-4D97-AF65-F5344CB8AC3E}">
        <p14:creationId xmlns:p14="http://schemas.microsoft.com/office/powerpoint/2010/main" val="301698643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9" y="259494"/>
            <a:ext cx="11559397" cy="1050324"/>
          </a:xfrm>
          <a:solidFill>
            <a:schemeClr val="accent4">
              <a:lumMod val="20000"/>
              <a:lumOff val="80000"/>
            </a:schemeClr>
          </a:solidFill>
        </p:spPr>
        <p:txBody>
          <a:bodyPr>
            <a:normAutofit/>
          </a:bodyPr>
          <a:lstStyle/>
          <a:p>
            <a:pPr algn="ctr"/>
            <a:r>
              <a:rPr lang="es-CO" sz="2800">
                <a:solidFill>
                  <a:srgbClr val="FF0000"/>
                </a:solidFill>
                <a:latin typeface="Bodoni MT" panose="02070603080606020203" pitchFamily="18" charset="77"/>
              </a:rPr>
              <a:t>TERMINO DE LA INVESTIGACIÓN</a:t>
            </a: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idx="1"/>
          </p:nvPr>
        </p:nvSpPr>
        <p:spPr>
          <a:xfrm>
            <a:off x="362309" y="1309816"/>
            <a:ext cx="11559396" cy="5288689"/>
          </a:xfrm>
          <a:solidFill>
            <a:schemeClr val="accent6">
              <a:lumMod val="20000"/>
              <a:lumOff val="80000"/>
            </a:schemeClr>
          </a:solidFill>
        </p:spPr>
        <p:txBody>
          <a:bodyPr>
            <a:normAutofit/>
          </a:bodyPr>
          <a:lstStyle/>
          <a:p>
            <a:pPr algn="just"/>
            <a:r>
              <a:rPr lang="es-CO" sz="3200">
                <a:solidFill>
                  <a:srgbClr val="0432FF"/>
                </a:solidFill>
              </a:rPr>
              <a:t>La investigación durará (6) meses</a:t>
            </a:r>
            <a:r>
              <a:rPr lang="es-CO" sz="3200"/>
              <a:t>. Desde el A/apertura, Prorrogable por:  (i) estar ante varias faltas, o sean 2 o más los inculpados </a:t>
            </a:r>
          </a:p>
          <a:p>
            <a:pPr algn="just"/>
            <a:r>
              <a:rPr lang="es-CO" sz="3200"/>
              <a:t>La investigación </a:t>
            </a:r>
            <a:r>
              <a:rPr lang="es-CO" sz="3200">
                <a:solidFill>
                  <a:srgbClr val="0432FF"/>
                </a:solidFill>
              </a:rPr>
              <a:t>culminará</a:t>
            </a:r>
            <a:r>
              <a:rPr lang="es-CO" sz="3200"/>
              <a:t> con el </a:t>
            </a:r>
            <a:r>
              <a:rPr lang="es-CO" sz="3200">
                <a:solidFill>
                  <a:srgbClr val="941651"/>
                </a:solidFill>
              </a:rPr>
              <a:t>archivo definitivo</a:t>
            </a:r>
            <a:r>
              <a:rPr lang="es-CO" sz="3200"/>
              <a:t> o auto de </a:t>
            </a:r>
            <a:r>
              <a:rPr lang="es-CO" sz="3200">
                <a:solidFill>
                  <a:srgbClr val="7030A0"/>
                </a:solidFill>
              </a:rPr>
              <a:t>citación a audiencia y formulación de cargos</a:t>
            </a:r>
            <a:r>
              <a:rPr lang="es-CO" sz="3200"/>
              <a:t>.</a:t>
            </a:r>
          </a:p>
          <a:p>
            <a:pPr algn="just"/>
            <a:r>
              <a:rPr lang="es-CO" sz="3200"/>
              <a:t>En investigaciones por infracción a DD.HH, Y D.I.H. no podrá exceder de (18).</a:t>
            </a:r>
          </a:p>
          <a:p>
            <a:pPr algn="just"/>
            <a:r>
              <a:rPr lang="es-CO" sz="3200"/>
              <a:t>Los términos se prorrogarán hasta por tres (3) meses más, si hicieren falta pruebas que puedan modificar la situación.</a:t>
            </a:r>
          </a:p>
          <a:p>
            <a:pPr algn="just"/>
            <a:r>
              <a:rPr lang="es-CO" sz="3200"/>
              <a:t>Vencido el cual, si no ha surgido prueba que permita formular cargos </a:t>
            </a:r>
            <a:r>
              <a:rPr lang="es-CO" sz="3200">
                <a:solidFill>
                  <a:srgbClr val="941100"/>
                </a:solidFill>
              </a:rPr>
              <a:t>se archivará definitivamente la actuación</a:t>
            </a:r>
            <a:r>
              <a:rPr lang="es-CO" sz="3200"/>
              <a:t>.</a:t>
            </a:r>
          </a:p>
          <a:p>
            <a:endParaRPr lang="es-CO"/>
          </a:p>
        </p:txBody>
      </p:sp>
    </p:spTree>
    <p:extLst>
      <p:ext uri="{BB962C8B-B14F-4D97-AF65-F5344CB8AC3E}">
        <p14:creationId xmlns:p14="http://schemas.microsoft.com/office/powerpoint/2010/main" val="303253998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9" y="259494"/>
            <a:ext cx="11559397" cy="1050324"/>
          </a:xfrm>
          <a:solidFill>
            <a:schemeClr val="accent4">
              <a:lumMod val="20000"/>
              <a:lumOff val="80000"/>
            </a:schemeClr>
          </a:solidFill>
        </p:spPr>
        <p:txBody>
          <a:bodyPr>
            <a:normAutofit/>
          </a:bodyPr>
          <a:lstStyle/>
          <a:p>
            <a:pPr algn="ctr"/>
            <a:r>
              <a:rPr lang="es-CO" sz="3000">
                <a:solidFill>
                  <a:srgbClr val="FF0000"/>
                </a:solidFill>
                <a:latin typeface="Bodoni MT" panose="02070603080606020203" pitchFamily="18" charset="77"/>
              </a:rPr>
              <a:t>RUPTURA DE LA INVESTIGACIÓN</a:t>
            </a: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idx="1"/>
          </p:nvPr>
        </p:nvSpPr>
        <p:spPr>
          <a:xfrm>
            <a:off x="362308" y="1309816"/>
            <a:ext cx="11559397" cy="5548184"/>
          </a:xfrm>
        </p:spPr>
        <p:txBody>
          <a:bodyPr>
            <a:noAutofit/>
          </a:bodyPr>
          <a:lstStyle/>
          <a:p>
            <a:pPr algn="just"/>
            <a:r>
              <a:rPr lang="es-CO" sz="2400">
                <a:latin typeface="Abadi MT Condensed Light" panose="020B0306030101010103" pitchFamily="34" charset="77"/>
              </a:rPr>
              <a:t>a) Cuando solamente se identificare uno o algunos de ellos, </a:t>
            </a:r>
            <a:r>
              <a:rPr lang="es-CO" sz="2400">
                <a:solidFill>
                  <a:srgbClr val="FF0000"/>
                </a:solidFill>
                <a:latin typeface="Abadi MT Condensed Light" panose="020B0306030101010103" pitchFamily="34" charset="77"/>
              </a:rPr>
              <a:t>pero no a todos</a:t>
            </a:r>
            <a:r>
              <a:rPr lang="es-CO" sz="2400">
                <a:latin typeface="Abadi MT Condensed Light" panose="020B0306030101010103" pitchFamily="34" charset="77"/>
              </a:rPr>
              <a:t>, se podrá romper la unidad procesal, para poder investigar a los indeterminados...</a:t>
            </a:r>
          </a:p>
          <a:p>
            <a:pPr algn="just"/>
            <a:r>
              <a:rPr lang="es-CO" sz="2400">
                <a:latin typeface="Abadi MT Condensed Light" panose="020B0306030101010103" pitchFamily="34" charset="77"/>
              </a:rPr>
              <a:t>b) Cuando en la comisión de la falta intervenga una persona con </a:t>
            </a:r>
            <a:r>
              <a:rPr lang="es-CO" sz="2400" b="1">
                <a:solidFill>
                  <a:srgbClr val="FF0000"/>
                </a:solidFill>
                <a:latin typeface="Abadi MT Condensed Light" panose="020B0306030101010103" pitchFamily="34" charset="77"/>
              </a:rPr>
              <a:t>fuero</a:t>
            </a:r>
            <a:r>
              <a:rPr lang="es-CO" sz="2400">
                <a:latin typeface="Abadi MT Condensed Light" panose="020B0306030101010103" pitchFamily="34" charset="77"/>
              </a:rPr>
              <a:t> constitucional o legal que implique cambio de competencia o que esté atribuido a otra jurisdicción;</a:t>
            </a:r>
          </a:p>
          <a:p>
            <a:pPr algn="just"/>
            <a:r>
              <a:rPr lang="es-CO" sz="2400">
                <a:latin typeface="Abadi MT Condensed Light" panose="020B0306030101010103" pitchFamily="34" charset="77"/>
              </a:rPr>
              <a:t>c) Por </a:t>
            </a:r>
            <a:r>
              <a:rPr lang="es-CO" sz="2400" b="1">
                <a:solidFill>
                  <a:srgbClr val="FF0000"/>
                </a:solidFill>
                <a:latin typeface="Abadi MT Condensed Light" panose="020B0306030101010103" pitchFamily="34" charset="77"/>
              </a:rPr>
              <a:t>nulidad parcial </a:t>
            </a:r>
            <a:r>
              <a:rPr lang="es-CO" sz="2400">
                <a:latin typeface="Abadi MT Condensed Light" panose="020B0306030101010103" pitchFamily="34" charset="77"/>
              </a:rPr>
              <a:t>de la actuación, que obligue a reponer el trámite en relación con uno de los disciplinados </a:t>
            </a:r>
          </a:p>
          <a:p>
            <a:pPr algn="just"/>
            <a:r>
              <a:rPr lang="es-CO" sz="2400">
                <a:latin typeface="Abadi MT Condensed Light" panose="020B0306030101010103" pitchFamily="34" charset="77"/>
              </a:rPr>
              <a:t>d) frente a una o algunas faltas atribuidas a un mismo disciplinado;</a:t>
            </a:r>
          </a:p>
          <a:p>
            <a:pPr algn="just"/>
            <a:r>
              <a:rPr lang="es-CO" sz="2400">
                <a:latin typeface="Abadi MT Condensed Light" panose="020B0306030101010103" pitchFamily="34" charset="77"/>
              </a:rPr>
              <a:t>e) Cuando en la fase de juzgamiento surjan pruebas sobrevinientes que determinan la posible ocurrencia de otra falta disciplinaria o la vinculación de otro disciplinado, expedirán copias de las pruebas pertinentes para iniciar la nueva acción en expediente separado;</a:t>
            </a:r>
          </a:p>
          <a:p>
            <a:pPr algn="just"/>
            <a:r>
              <a:rPr lang="es-CO" sz="2400">
                <a:latin typeface="Abadi MT Condensed Light" panose="020B0306030101010103" pitchFamily="34" charset="77"/>
              </a:rPr>
              <a:t>f) Cuando en el juzgamiento opere la confesión de una de las faltas o de uno de los disciplinados, ante lo cual se continuará el juzgamiento por las demás faltas o disciplinados en actuación separada.</a:t>
            </a:r>
          </a:p>
          <a:p>
            <a:pPr algn="just"/>
            <a:r>
              <a:rPr lang="es-CO" sz="2400">
                <a:latin typeface="Abadi MT Condensed Light" panose="020B0306030101010103" pitchFamily="34" charset="77"/>
              </a:rPr>
              <a:t>La ruptura de la unidad procesal no será nula siempre que no afecte las garantías constitucionales del disciplinado.</a:t>
            </a:r>
          </a:p>
        </p:txBody>
      </p:sp>
    </p:spTree>
    <p:extLst>
      <p:ext uri="{BB962C8B-B14F-4D97-AF65-F5344CB8AC3E}">
        <p14:creationId xmlns:p14="http://schemas.microsoft.com/office/powerpoint/2010/main" val="118033436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9" y="259494"/>
            <a:ext cx="11559397" cy="1050324"/>
          </a:xfrm>
          <a:solidFill>
            <a:schemeClr val="accent4">
              <a:lumMod val="20000"/>
              <a:lumOff val="80000"/>
            </a:schemeClr>
          </a:solidFill>
        </p:spPr>
        <p:txBody>
          <a:bodyPr>
            <a:normAutofit/>
          </a:bodyPr>
          <a:lstStyle/>
          <a:p>
            <a:pPr algn="ctr"/>
            <a:r>
              <a:rPr lang="es-CO" sz="3000">
                <a:solidFill>
                  <a:srgbClr val="FF0000"/>
                </a:solidFill>
                <a:latin typeface="Bodoni MT" panose="02070603080606020203" pitchFamily="18" charset="77"/>
              </a:rPr>
              <a:t>CONTENIDO DE LA INVESTIGACIÓN</a:t>
            </a: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idx="1"/>
          </p:nvPr>
        </p:nvSpPr>
        <p:spPr>
          <a:xfrm>
            <a:off x="362309" y="1478604"/>
            <a:ext cx="11559396" cy="5119901"/>
          </a:xfrm>
          <a:solidFill>
            <a:schemeClr val="accent2">
              <a:lumMod val="20000"/>
              <a:lumOff val="80000"/>
            </a:schemeClr>
          </a:solidFill>
        </p:spPr>
        <p:txBody>
          <a:bodyPr>
            <a:normAutofit lnSpcReduction="10000"/>
          </a:bodyPr>
          <a:lstStyle/>
          <a:p>
            <a:pPr algn="just"/>
            <a:r>
              <a:rPr lang="es-CO" sz="3200"/>
              <a:t>La decisión que ordena abrir investigación disciplinaria deberá contener:</a:t>
            </a:r>
          </a:p>
          <a:p>
            <a:pPr algn="just"/>
            <a:r>
              <a:rPr lang="es-CO" sz="3200"/>
              <a:t>1. La identidad plena del posible autor o autores.</a:t>
            </a:r>
          </a:p>
          <a:p>
            <a:pPr algn="just"/>
            <a:r>
              <a:rPr lang="es-CO" sz="3200"/>
              <a:t>2. Fundamentación suscinta sobre la existencia del hecho o la omisión que se investiga.</a:t>
            </a:r>
          </a:p>
          <a:p>
            <a:pPr algn="just"/>
            <a:r>
              <a:rPr lang="es-CO" sz="3200"/>
              <a:t>3. La relación de pruebas (incorporadas) o las que se ordenan.</a:t>
            </a:r>
          </a:p>
          <a:p>
            <a:pPr algn="just"/>
            <a:r>
              <a:rPr lang="es-CO" sz="3200"/>
              <a:t>4. Incorporación de antecedentes disciplinarios, certificación o acreditación de calidad de SS.PP., constancia del sueldo devengado para la época de la realización de la conducta y su última dirección conocida.</a:t>
            </a:r>
          </a:p>
          <a:p>
            <a:pPr algn="just"/>
            <a:r>
              <a:rPr lang="es-CO" sz="3200"/>
              <a:t>5. La orden de informar y de comunicar esta decisión.</a:t>
            </a:r>
          </a:p>
          <a:p>
            <a:endParaRPr lang="es-CO"/>
          </a:p>
        </p:txBody>
      </p:sp>
    </p:spTree>
    <p:extLst>
      <p:ext uri="{BB962C8B-B14F-4D97-AF65-F5344CB8AC3E}">
        <p14:creationId xmlns:p14="http://schemas.microsoft.com/office/powerpoint/2010/main" val="174687562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9" y="259494"/>
            <a:ext cx="11559397" cy="1050324"/>
          </a:xfrm>
          <a:solidFill>
            <a:schemeClr val="accent4">
              <a:lumMod val="20000"/>
              <a:lumOff val="80000"/>
            </a:schemeClr>
          </a:solidFill>
        </p:spPr>
        <p:txBody>
          <a:bodyPr>
            <a:normAutofit/>
          </a:bodyPr>
          <a:lstStyle/>
          <a:p>
            <a:pPr algn="ctr"/>
            <a:r>
              <a:rPr lang="es-CO" sz="3200">
                <a:solidFill>
                  <a:srgbClr val="FF0000"/>
                </a:solidFill>
                <a:latin typeface="Bodoni MT" panose="02070603080606020203" pitchFamily="18" charset="77"/>
              </a:rPr>
              <a:t>INFORME DE LA INICIACIÓN </a:t>
            </a:r>
            <a:br>
              <a:rPr lang="es-CO" sz="3200">
                <a:solidFill>
                  <a:srgbClr val="FF0000"/>
                </a:solidFill>
                <a:latin typeface="Bodoni MT" panose="02070603080606020203" pitchFamily="18" charset="77"/>
              </a:rPr>
            </a:br>
            <a:r>
              <a:rPr lang="es-CO" sz="3200">
                <a:solidFill>
                  <a:srgbClr val="FF0000"/>
                </a:solidFill>
                <a:latin typeface="Bodoni MT" panose="02070603080606020203" pitchFamily="18" charset="77"/>
              </a:rPr>
              <a:t>DE LA INVESTIGACIÓN</a:t>
            </a: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idx="1"/>
          </p:nvPr>
        </p:nvSpPr>
        <p:spPr>
          <a:xfrm>
            <a:off x="362309" y="1329040"/>
            <a:ext cx="11559396" cy="5528960"/>
          </a:xfrm>
          <a:solidFill>
            <a:schemeClr val="accent5">
              <a:lumMod val="20000"/>
              <a:lumOff val="80000"/>
            </a:schemeClr>
          </a:solidFill>
        </p:spPr>
        <p:txBody>
          <a:bodyPr>
            <a:normAutofit lnSpcReduction="10000"/>
          </a:bodyPr>
          <a:lstStyle/>
          <a:p>
            <a:pPr algn="just"/>
            <a:r>
              <a:rPr lang="es-CO" sz="3700" dirty="0">
                <a:latin typeface="Abadi MT Condensed Light" panose="020B0306030101010103" pitchFamily="34" charset="77"/>
              </a:rPr>
              <a:t>Si la investigación la inicia una OCDI, dará aviso inmediato a la VicePGN y al funcionario competente de esa entidad o de la personería, para que decida sobre el ejercicio del poder preferente. La PGN establecerá los mecanismos electrónicos y las condiciones para que se suministre dicha información.</a:t>
            </a:r>
          </a:p>
          <a:p>
            <a:pPr algn="just"/>
            <a:r>
              <a:rPr lang="es-CO" sz="3700" dirty="0">
                <a:latin typeface="Abadi MT Condensed Light" panose="020B0306030101010103" pitchFamily="34" charset="77"/>
              </a:rPr>
              <a:t>Si la investigación inicia en la PGN o las Personerías, se comunicará al jefe de la OCDI, para que abstenga de abrir investigación por los mismos hechos o para que suspenda la iniciada, con la orden de remitir el expediente original a la oficina competente de la Procuraduría.</a:t>
            </a:r>
          </a:p>
          <a:p>
            <a:endParaRPr lang="es-CO" dirty="0"/>
          </a:p>
        </p:txBody>
      </p:sp>
    </p:spTree>
    <p:extLst>
      <p:ext uri="{BB962C8B-B14F-4D97-AF65-F5344CB8AC3E}">
        <p14:creationId xmlns:p14="http://schemas.microsoft.com/office/powerpoint/2010/main" val="191704318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9" y="259494"/>
            <a:ext cx="11559397" cy="1050324"/>
          </a:xfrm>
          <a:solidFill>
            <a:schemeClr val="accent4">
              <a:lumMod val="20000"/>
              <a:lumOff val="80000"/>
            </a:schemeClr>
          </a:solidFill>
        </p:spPr>
        <p:txBody>
          <a:bodyPr>
            <a:normAutofit fontScale="90000"/>
          </a:bodyPr>
          <a:lstStyle/>
          <a:p>
            <a:pPr algn="ctr"/>
            <a:r>
              <a:rPr lang="es-CO" sz="3200" b="1">
                <a:solidFill>
                  <a:srgbClr val="FF0000"/>
                </a:solidFill>
                <a:latin typeface="Bodoni MT" panose="02070603080606020203" pitchFamily="18" charset="77"/>
              </a:rPr>
              <a:t>SUSPENSIÓN PROVISIONAL Y </a:t>
            </a:r>
            <a:br>
              <a:rPr lang="es-CO" sz="3200" b="1">
                <a:solidFill>
                  <a:srgbClr val="FF0000"/>
                </a:solidFill>
                <a:latin typeface="Bodoni MT" panose="02070603080606020203" pitchFamily="18" charset="77"/>
              </a:rPr>
            </a:br>
            <a:r>
              <a:rPr lang="es-CO" sz="3200" b="1">
                <a:solidFill>
                  <a:srgbClr val="FF0000"/>
                </a:solidFill>
                <a:latin typeface="Bodoni MT" panose="02070603080606020203" pitchFamily="18" charset="77"/>
              </a:rPr>
              <a:t>OTRAS MEDIDAS</a:t>
            </a:r>
            <a:r>
              <a:rPr lang="es-CO" b="1"/>
              <a:t>.</a:t>
            </a:r>
            <a:endParaRPr lang="es-CO" sz="2800"/>
          </a:p>
        </p:txBody>
      </p:sp>
      <p:sp>
        <p:nvSpPr>
          <p:cNvPr id="7" name="Marcador de contenido 6">
            <a:extLst>
              <a:ext uri="{FF2B5EF4-FFF2-40B4-BE49-F238E27FC236}">
                <a16:creationId xmlns:a16="http://schemas.microsoft.com/office/drawing/2014/main" id="{2C7947AE-251C-0944-9702-0C9EDF40CA90}"/>
              </a:ext>
            </a:extLst>
          </p:cNvPr>
          <p:cNvSpPr>
            <a:spLocks noGrp="1"/>
          </p:cNvSpPr>
          <p:nvPr>
            <p:ph idx="1"/>
          </p:nvPr>
        </p:nvSpPr>
        <p:spPr>
          <a:xfrm>
            <a:off x="362309" y="1431234"/>
            <a:ext cx="11559397" cy="5300869"/>
          </a:xfrm>
          <a:solidFill>
            <a:schemeClr val="accent5">
              <a:lumMod val="20000"/>
              <a:lumOff val="80000"/>
            </a:schemeClr>
          </a:solidFill>
        </p:spPr>
        <p:txBody>
          <a:bodyPr>
            <a:normAutofit lnSpcReduction="10000"/>
          </a:bodyPr>
          <a:lstStyle/>
          <a:p>
            <a:pPr algn="just"/>
            <a:r>
              <a:rPr lang="es-CO" sz="2900">
                <a:solidFill>
                  <a:srgbClr val="011893"/>
                </a:solidFill>
                <a:latin typeface="Abadi MT Condensed Light" panose="020B0306030101010103" pitchFamily="34" charset="77"/>
              </a:rPr>
              <a:t>Se podrá suspender provisionalmente, sin derecho a remuneración, si hay evidencia que permita inferir que la permanencia en el cargo, función o servicio público interfiere el trámite de la investigación o posibilita que se continúe cometiéndola o que reitere la conducta. [ 3 meses prorrogables]</a:t>
            </a:r>
          </a:p>
          <a:p>
            <a:pPr algn="just"/>
            <a:r>
              <a:rPr lang="es-CO" sz="2900">
                <a:solidFill>
                  <a:srgbClr val="011893"/>
                </a:solidFill>
                <a:latin typeface="Abadi MT Condensed Light" panose="020B0306030101010103" pitchFamily="34" charset="77"/>
              </a:rPr>
              <a:t>La suspensión y su  prórroga serán consultadas con el superior, sin perjuicio de su inmediato cumplimiento, previa comunicación de la decisión al investigado.</a:t>
            </a:r>
          </a:p>
          <a:p>
            <a:pPr algn="just"/>
            <a:r>
              <a:rPr lang="es-CO" sz="2900">
                <a:solidFill>
                  <a:srgbClr val="011893"/>
                </a:solidFill>
                <a:latin typeface="Abadi MT Condensed Light" panose="020B0306030101010103" pitchFamily="34" charset="77"/>
              </a:rPr>
              <a:t>El superior dispondrá que durante los 3 dias siguientes el procesado pueda alegar en su favor, acompañando las pruebas en que las sustente. Vencido dicho término, se decidirá dentro de los diez días siguientes.</a:t>
            </a:r>
          </a:p>
          <a:p>
            <a:pPr algn="just"/>
            <a:r>
              <a:rPr lang="es-CO" sz="2900">
                <a:solidFill>
                  <a:srgbClr val="011893"/>
                </a:solidFill>
                <a:latin typeface="Abadi MT Condensed Light" panose="020B0306030101010103" pitchFamily="34" charset="77"/>
              </a:rPr>
              <a:t>Desaparecidos los motivos de la suspensión será revocada en cualquier momento por quien la profirió, o por el superior funcional del funcionario competente para dictar el fallo de primera instancia.</a:t>
            </a:r>
          </a:p>
          <a:p>
            <a:endParaRPr lang="es-CO" sz="2400"/>
          </a:p>
          <a:p>
            <a:endParaRPr lang="es-CO" sz="2400"/>
          </a:p>
          <a:p>
            <a:endParaRPr lang="es-CO" sz="2400"/>
          </a:p>
          <a:p>
            <a:endParaRPr lang="es-CO" sz="2400"/>
          </a:p>
          <a:p>
            <a:endParaRPr lang="es-CO" sz="2400"/>
          </a:p>
          <a:p>
            <a:endParaRPr lang="es-CO" sz="2400"/>
          </a:p>
          <a:p>
            <a:endParaRPr lang="es-CO" sz="2400"/>
          </a:p>
          <a:p>
            <a:endParaRPr lang="es-CO" sz="2400"/>
          </a:p>
          <a:p>
            <a:endParaRPr lang="es-CO"/>
          </a:p>
        </p:txBody>
      </p:sp>
    </p:spTree>
    <p:extLst>
      <p:ext uri="{BB962C8B-B14F-4D97-AF65-F5344CB8AC3E}">
        <p14:creationId xmlns:p14="http://schemas.microsoft.com/office/powerpoint/2010/main" val="369588453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9" y="259494"/>
            <a:ext cx="11559397" cy="1050324"/>
          </a:xfrm>
          <a:solidFill>
            <a:schemeClr val="accent4">
              <a:lumMod val="20000"/>
              <a:lumOff val="80000"/>
            </a:schemeClr>
          </a:solidFill>
        </p:spPr>
        <p:txBody>
          <a:bodyPr>
            <a:normAutofit/>
          </a:bodyPr>
          <a:lstStyle/>
          <a:p>
            <a:pPr algn="ctr"/>
            <a:r>
              <a:rPr lang="es-CO" sz="3200">
                <a:solidFill>
                  <a:srgbClr val="FF0000"/>
                </a:solidFill>
                <a:latin typeface="Bodoni MT" panose="02070603080606020203" pitchFamily="18" charset="77"/>
              </a:rPr>
              <a:t>REINTEGRO</a:t>
            </a: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idx="1"/>
          </p:nvPr>
        </p:nvSpPr>
        <p:spPr>
          <a:xfrm>
            <a:off x="362309" y="1478604"/>
            <a:ext cx="11559396" cy="5119901"/>
          </a:xfrm>
        </p:spPr>
        <p:txBody>
          <a:bodyPr>
            <a:normAutofit/>
          </a:bodyPr>
          <a:lstStyle/>
          <a:p>
            <a:pPr algn="just"/>
            <a:r>
              <a:rPr lang="es-CO" sz="3600"/>
              <a:t>El suspendido provisionalmente tendrá </a:t>
            </a:r>
            <a:r>
              <a:rPr lang="es-CO" sz="3600">
                <a:solidFill>
                  <a:srgbClr val="FF0000"/>
                </a:solidFill>
                <a:highlight>
                  <a:srgbClr val="FFFF00"/>
                </a:highlight>
              </a:rPr>
              <a:t>derecho</a:t>
            </a:r>
            <a:r>
              <a:rPr lang="es-CO" sz="3600"/>
              <a:t> al </a:t>
            </a:r>
            <a:r>
              <a:rPr lang="es-CO" sz="3600">
                <a:solidFill>
                  <a:srgbClr val="FF0000"/>
                </a:solidFill>
                <a:highlight>
                  <a:srgbClr val="FFFF00"/>
                </a:highlight>
              </a:rPr>
              <a:t>reintegro</a:t>
            </a:r>
            <a:r>
              <a:rPr lang="es-CO" sz="3600"/>
              <a:t> y </a:t>
            </a:r>
            <a:r>
              <a:rPr lang="es-CO" sz="3600">
                <a:solidFill>
                  <a:srgbClr val="FF0000"/>
                </a:solidFill>
                <a:highlight>
                  <a:srgbClr val="FFFF00"/>
                </a:highlight>
              </a:rPr>
              <a:t>al pago </a:t>
            </a:r>
            <a:r>
              <a:rPr lang="es-CO" sz="3600"/>
              <a:t>de salarios dejados de percibir, cuando: (</a:t>
            </a:r>
            <a:r>
              <a:rPr lang="es-CO" sz="3600">
                <a:solidFill>
                  <a:srgbClr val="FF0000"/>
                </a:solidFill>
              </a:rPr>
              <a:t>i</a:t>
            </a:r>
            <a:r>
              <a:rPr lang="es-CO" sz="3600"/>
              <a:t>) haya fallo absolutorio, (</a:t>
            </a:r>
            <a:r>
              <a:rPr lang="es-CO" sz="3600">
                <a:solidFill>
                  <a:srgbClr val="FF0000"/>
                </a:solidFill>
              </a:rPr>
              <a:t>ii</a:t>
            </a:r>
            <a:r>
              <a:rPr lang="es-CO" sz="3600"/>
              <a:t>) se decida con archivo o de terminación del proceso, (</a:t>
            </a:r>
            <a:r>
              <a:rPr lang="es-CO" sz="3600">
                <a:solidFill>
                  <a:srgbClr val="FF0000"/>
                </a:solidFill>
              </a:rPr>
              <a:t>iii</a:t>
            </a:r>
            <a:r>
              <a:rPr lang="es-CO" sz="3600"/>
              <a:t>) cuando expire el término de suspensión sin proferir fallo de primera o única instancia.</a:t>
            </a:r>
          </a:p>
          <a:p>
            <a:pPr algn="just"/>
            <a:endParaRPr lang="es-CO" sz="3600"/>
          </a:p>
          <a:p>
            <a:pPr algn="just"/>
            <a:r>
              <a:rPr lang="es-CO" sz="3600"/>
              <a:t>A pesar de la suspensión del pago del salario, la entidad está obligada a hacer los aportes a la seguridad social y los parafiscales respectivos</a:t>
            </a:r>
          </a:p>
          <a:p>
            <a:endParaRPr lang="es-CO"/>
          </a:p>
        </p:txBody>
      </p:sp>
    </p:spTree>
    <p:extLst>
      <p:ext uri="{BB962C8B-B14F-4D97-AF65-F5344CB8AC3E}">
        <p14:creationId xmlns:p14="http://schemas.microsoft.com/office/powerpoint/2010/main" val="321922692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8" y="240271"/>
            <a:ext cx="11559398" cy="1069545"/>
          </a:xfrm>
          <a:solidFill>
            <a:schemeClr val="accent4">
              <a:lumMod val="20000"/>
              <a:lumOff val="80000"/>
            </a:schemeClr>
          </a:solidFill>
        </p:spPr>
        <p:txBody>
          <a:bodyPr>
            <a:normAutofit/>
          </a:bodyPr>
          <a:lstStyle/>
          <a:p>
            <a:pPr algn="ctr"/>
            <a:r>
              <a:rPr lang="es-CO" sz="2800">
                <a:solidFill>
                  <a:srgbClr val="FF0000"/>
                </a:solidFill>
                <a:latin typeface="Bodoni MT" panose="02070603080606020203" pitchFamily="18" charset="77"/>
              </a:rPr>
              <a:t>MEDIDAS PREVENTIVAS</a:t>
            </a:r>
          </a:p>
        </p:txBody>
      </p:sp>
      <p:pic>
        <p:nvPicPr>
          <p:cNvPr id="1026" name="Picture 2" descr="norberto mata - malversación lesión patrimonio público - Iberlibro">
            <a:extLst>
              <a:ext uri="{FF2B5EF4-FFF2-40B4-BE49-F238E27FC236}">
                <a16:creationId xmlns:a16="http://schemas.microsoft.com/office/drawing/2014/main" id="{0836267F-40F2-C94F-B073-3C8FAA2011E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18362" y="1694997"/>
            <a:ext cx="3028773"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5">
            <a:extLst>
              <a:ext uri="{FF2B5EF4-FFF2-40B4-BE49-F238E27FC236}">
                <a16:creationId xmlns:a16="http://schemas.microsoft.com/office/drawing/2014/main" id="{589ECCB4-37FB-CD42-B84D-40391C874A48}"/>
              </a:ext>
            </a:extLst>
          </p:cNvPr>
          <p:cNvSpPr>
            <a:spLocks noGrp="1"/>
          </p:cNvSpPr>
          <p:nvPr>
            <p:ph sz="half" idx="2"/>
          </p:nvPr>
        </p:nvSpPr>
        <p:spPr>
          <a:xfrm>
            <a:off x="4588329" y="1417983"/>
            <a:ext cx="7333377" cy="5199746"/>
          </a:xfrm>
        </p:spPr>
        <p:txBody>
          <a:bodyPr>
            <a:normAutofit fontScale="92500" lnSpcReduction="10000"/>
          </a:bodyPr>
          <a:lstStyle/>
          <a:p>
            <a:pPr algn="just"/>
            <a:r>
              <a:rPr lang="es-CO" sz="3500" dirty="0">
                <a:latin typeface="Abadi MT Condensed Light" panose="020B0306030101010103" pitchFamily="34" charset="77"/>
              </a:rPr>
              <a:t>Cuando la P.G.N. o una Personería adelante proceso disciplinario podrán solicitar la </a:t>
            </a:r>
            <a:r>
              <a:rPr lang="es-CO" sz="3500" dirty="0">
                <a:solidFill>
                  <a:srgbClr val="011893"/>
                </a:solidFill>
                <a:latin typeface="Abadi MT Condensed Light" panose="020B0306030101010103" pitchFamily="34" charset="77"/>
              </a:rPr>
              <a:t>suspensión del procedimiento administrativo</a:t>
            </a:r>
            <a:r>
              <a:rPr lang="es-CO" sz="3500" dirty="0">
                <a:latin typeface="Abadi MT Condensed Light" panose="020B0306030101010103" pitchFamily="34" charset="77"/>
              </a:rPr>
              <a:t>, </a:t>
            </a:r>
            <a:r>
              <a:rPr lang="es-CO" sz="3500" dirty="0">
                <a:solidFill>
                  <a:srgbClr val="7030A0"/>
                </a:solidFill>
                <a:latin typeface="Abadi MT Condensed Light" panose="020B0306030101010103" pitchFamily="34" charset="77"/>
              </a:rPr>
              <a:t>actos</a:t>
            </a:r>
            <a:r>
              <a:rPr lang="es-CO" sz="3500" dirty="0">
                <a:latin typeface="Abadi MT Condensed Light" panose="020B0306030101010103" pitchFamily="34" charset="77"/>
              </a:rPr>
              <a:t>, </a:t>
            </a:r>
            <a:r>
              <a:rPr lang="es-CO" sz="3500" dirty="0">
                <a:solidFill>
                  <a:srgbClr val="C00000"/>
                </a:solidFill>
                <a:latin typeface="Abadi MT Condensed Light" panose="020B0306030101010103" pitchFamily="34" charset="77"/>
              </a:rPr>
              <a:t>contratos</a:t>
            </a:r>
            <a:r>
              <a:rPr lang="es-CO" sz="3500" dirty="0">
                <a:latin typeface="Abadi MT Condensed Light" panose="020B0306030101010103" pitchFamily="34" charset="77"/>
              </a:rPr>
              <a:t> o su </a:t>
            </a:r>
            <a:r>
              <a:rPr lang="es-CO" sz="3500" dirty="0">
                <a:solidFill>
                  <a:srgbClr val="0432FF"/>
                </a:solidFill>
                <a:latin typeface="Abadi MT Condensed Light" panose="020B0306030101010103" pitchFamily="34" charset="77"/>
              </a:rPr>
              <a:t>ejecución</a:t>
            </a:r>
            <a:r>
              <a:rPr lang="es-CO" sz="3500" dirty="0">
                <a:latin typeface="Abadi MT Condensed Light" panose="020B0306030101010103" pitchFamily="34" charset="77"/>
              </a:rPr>
              <a:t> para que cesen los efectos y evitar perjuicios cuando se evidencien circunstancias que permitan inferir que se vulnera el ordenamiento jurídico </a:t>
            </a:r>
            <a:r>
              <a:rPr lang="es-CO" sz="3500" dirty="0">
                <a:highlight>
                  <a:srgbClr val="FFFF00"/>
                </a:highlight>
                <a:latin typeface="Abadi MT Condensed Light" panose="020B0306030101010103" pitchFamily="34" charset="77"/>
              </a:rPr>
              <a:t>o se defraudará al patrimonio público</a:t>
            </a:r>
            <a:r>
              <a:rPr lang="es-CO" sz="3500" dirty="0">
                <a:latin typeface="Abadi MT Condensed Light" panose="020B0306030101010103" pitchFamily="34" charset="77"/>
              </a:rPr>
              <a:t>. Esta medida solo podrá ser adoptada por el Procurador General, por quien este delegue de manera especial, y el Personero.</a:t>
            </a:r>
          </a:p>
          <a:p>
            <a:pPr algn="just"/>
            <a:endParaRPr lang="es-CO" dirty="0"/>
          </a:p>
        </p:txBody>
      </p:sp>
    </p:spTree>
    <p:extLst>
      <p:ext uri="{BB962C8B-B14F-4D97-AF65-F5344CB8AC3E}">
        <p14:creationId xmlns:p14="http://schemas.microsoft.com/office/powerpoint/2010/main" val="4116925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A2EDA3-177F-1A43-8A7C-71223062D407}"/>
              </a:ext>
            </a:extLst>
          </p:cNvPr>
          <p:cNvSpPr>
            <a:spLocks noGrp="1"/>
          </p:cNvSpPr>
          <p:nvPr>
            <p:ph type="title"/>
          </p:nvPr>
        </p:nvSpPr>
        <p:spPr>
          <a:xfrm>
            <a:off x="0" y="0"/>
            <a:ext cx="12191999" cy="1013254"/>
          </a:xfrm>
          <a:solidFill>
            <a:schemeClr val="bg2">
              <a:lumMod val="90000"/>
            </a:schemeClr>
          </a:solidFill>
        </p:spPr>
        <p:txBody>
          <a:bodyPr>
            <a:normAutofit/>
          </a:bodyPr>
          <a:lstStyle/>
          <a:p>
            <a:pPr algn="ctr"/>
            <a:r>
              <a:rPr lang="es-CO" sz="4000" b="1" dirty="0">
                <a:solidFill>
                  <a:srgbClr val="945200"/>
                </a:solidFill>
              </a:rPr>
              <a:t>Control de Constitucionalidad </a:t>
            </a:r>
            <a:r>
              <a:rPr lang="es-CO" sz="2000" b="1" dirty="0"/>
              <a:t>- 1 -     </a:t>
            </a:r>
          </a:p>
        </p:txBody>
      </p:sp>
      <p:sp>
        <p:nvSpPr>
          <p:cNvPr id="3" name="Marcador de contenido 2">
            <a:extLst>
              <a:ext uri="{FF2B5EF4-FFF2-40B4-BE49-F238E27FC236}">
                <a16:creationId xmlns:a16="http://schemas.microsoft.com/office/drawing/2014/main" id="{8BE04389-DDB3-D548-8043-C6B2DE908FAA}"/>
              </a:ext>
            </a:extLst>
          </p:cNvPr>
          <p:cNvSpPr>
            <a:spLocks noGrp="1"/>
          </p:cNvSpPr>
          <p:nvPr>
            <p:ph idx="1"/>
          </p:nvPr>
        </p:nvSpPr>
        <p:spPr>
          <a:xfrm>
            <a:off x="0" y="1013254"/>
            <a:ext cx="12191999" cy="5821608"/>
          </a:xfrm>
          <a:solidFill>
            <a:schemeClr val="accent6">
              <a:lumMod val="20000"/>
              <a:lumOff val="80000"/>
            </a:schemeClr>
          </a:solidFill>
        </p:spPr>
        <p:txBody>
          <a:bodyPr>
            <a:noAutofit/>
          </a:bodyPr>
          <a:lstStyle/>
          <a:p>
            <a:pPr algn="just"/>
            <a:r>
              <a:rPr lang="es-CO" sz="2500" dirty="0">
                <a:solidFill>
                  <a:srgbClr val="002060"/>
                </a:solidFill>
              </a:rPr>
              <a:t>Conjunto de recursos jurídicos diseñados para verificar la correspondencia entre los actos emitidos por quienes decretan el poder y la Constitución, anulándolos cuando aquellos quebranten los principios constitucionales.​</a:t>
            </a:r>
          </a:p>
          <a:p>
            <a:r>
              <a:rPr lang="es-CO" sz="2500" dirty="0">
                <a:solidFill>
                  <a:srgbClr val="7030A0"/>
                </a:solidFill>
              </a:rPr>
              <a:t>La Guardiana de la integridad y supremacía de la C.P.N. = Corte Constitucional.</a:t>
            </a:r>
          </a:p>
          <a:p>
            <a:r>
              <a:rPr lang="es-CO" sz="2500" b="1" dirty="0">
                <a:highlight>
                  <a:srgbClr val="FFFF00"/>
                </a:highlight>
              </a:rPr>
              <a:t>Vigila y decide sobre</a:t>
            </a:r>
            <a:r>
              <a:rPr lang="es-CO" sz="2500" dirty="0"/>
              <a:t>: Actos reformatorios de la Constitución</a:t>
            </a:r>
          </a:p>
          <a:p>
            <a:r>
              <a:rPr lang="es-CO" sz="2500" dirty="0"/>
              <a:t>Constitucionalidad de convocatoria Referendo/ A-N-C-/ por vicios Procedimiento</a:t>
            </a:r>
          </a:p>
          <a:p>
            <a:r>
              <a:rPr lang="es-CO" sz="2500" dirty="0"/>
              <a:t>Demandas de Inconstitucionalidad de ciudadanos Vs. D/L  150-10 y 341</a:t>
            </a:r>
          </a:p>
          <a:p>
            <a:r>
              <a:rPr lang="es-CO" sz="2500" dirty="0"/>
              <a:t>Incostitucionalidad decretos legislativos con fundamento en art. 212, 213 y 215</a:t>
            </a:r>
          </a:p>
          <a:p>
            <a:r>
              <a:rPr lang="es-CO" sz="2500" dirty="0"/>
              <a:t>Constitucionalidad de proyectos de ley que objete el Gobierno por inconstitucionales</a:t>
            </a:r>
          </a:p>
          <a:p>
            <a:r>
              <a:rPr lang="es-CO" sz="2500" dirty="0"/>
              <a:t>Constitucionalidad de proyecto de leyes estatutarias (meterial y procedimiento)</a:t>
            </a:r>
          </a:p>
          <a:p>
            <a:r>
              <a:rPr lang="es-CO" sz="2500" dirty="0"/>
              <a:t>Revisión de Acciones de Tutela</a:t>
            </a:r>
          </a:p>
          <a:p>
            <a:r>
              <a:rPr lang="es-CO" sz="2500" dirty="0"/>
              <a:t>Exequibilidad de tratados Internacionales </a:t>
            </a:r>
          </a:p>
        </p:txBody>
      </p:sp>
    </p:spTree>
    <p:extLst>
      <p:ext uri="{BB962C8B-B14F-4D97-AF65-F5344CB8AC3E}">
        <p14:creationId xmlns:p14="http://schemas.microsoft.com/office/powerpoint/2010/main" val="51407972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9" y="259494"/>
            <a:ext cx="11559397" cy="1050324"/>
          </a:xfrm>
          <a:solidFill>
            <a:schemeClr val="accent4">
              <a:lumMod val="20000"/>
              <a:lumOff val="80000"/>
            </a:schemeClr>
          </a:solidFill>
        </p:spPr>
        <p:txBody>
          <a:bodyPr>
            <a:normAutofit/>
          </a:bodyPr>
          <a:lstStyle/>
          <a:p>
            <a:pPr algn="ctr"/>
            <a:r>
              <a:rPr lang="es-CO" sz="3200" b="1" dirty="0">
                <a:solidFill>
                  <a:srgbClr val="FF0000"/>
                </a:solidFill>
                <a:latin typeface="Bodoni MT" panose="02070603080606020203" pitchFamily="18" charset="77"/>
              </a:rPr>
              <a:t>ALEGATOS  PRE-CALIFICATORIOS</a:t>
            </a:r>
            <a:endParaRPr lang="es-CO" sz="3200" dirty="0">
              <a:solidFill>
                <a:srgbClr val="FF0000"/>
              </a:solidFill>
              <a:latin typeface="Bodoni MT" panose="02070603080606020203" pitchFamily="18" charset="77"/>
            </a:endParaRP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idx="1"/>
          </p:nvPr>
        </p:nvSpPr>
        <p:spPr>
          <a:xfrm>
            <a:off x="362309" y="1309816"/>
            <a:ext cx="11559396" cy="5288689"/>
          </a:xfrm>
          <a:pattFill prst="pct20">
            <a:fgClr>
              <a:schemeClr val="accent5">
                <a:lumMod val="20000"/>
                <a:lumOff val="80000"/>
              </a:schemeClr>
            </a:fgClr>
            <a:bgClr>
              <a:schemeClr val="bg1"/>
            </a:bgClr>
          </a:pattFill>
          <a:ln>
            <a:solidFill>
              <a:schemeClr val="tx1"/>
            </a:solidFill>
            <a:prstDash val="dash"/>
            <a:extLst>
              <a:ext uri="{C807C97D-BFC1-408E-A445-0C87EB9F89A2}">
                <ask:lineSketchStyleProps xmlns:ask="http://schemas.microsoft.com/office/drawing/2018/sketchyshapes">
                  <ask:type>
                    <ask:lineSketchNone/>
                  </ask:type>
                </ask:lineSketchStyleProps>
              </a:ext>
            </a:extLst>
          </a:ln>
        </p:spPr>
        <p:txBody>
          <a:bodyPr>
            <a:noAutofit/>
          </a:bodyPr>
          <a:lstStyle/>
          <a:p>
            <a:pPr algn="just"/>
            <a:r>
              <a:rPr lang="es-CO" sz="3000"/>
              <a:t>Recaudadas las pruebas ordenadas o vencido el término de ésta, mediante decisión motivada, se declarará cerrada la investigación y </a:t>
            </a:r>
            <a:r>
              <a:rPr lang="es-CO" sz="3000" b="1">
                <a:highlight>
                  <a:srgbClr val="FFFF00"/>
                </a:highlight>
              </a:rPr>
              <a:t>se ordenará el traslado por (10)</a:t>
            </a:r>
            <a:r>
              <a:rPr lang="es-CO" sz="3000"/>
              <a:t> días para que los sujetos procesales presenten los alegatos previos a la evaluación de la investigación.</a:t>
            </a:r>
          </a:p>
          <a:p>
            <a:pPr algn="just"/>
            <a:r>
              <a:rPr lang="es-CO" sz="3000"/>
              <a:t>Surtida la etapa anterior, se </a:t>
            </a:r>
            <a:r>
              <a:rPr lang="es-CO" sz="3000" b="1">
                <a:highlight>
                  <a:srgbClr val="FFFF00"/>
                </a:highlight>
              </a:rPr>
              <a:t>procederá a evaluar </a:t>
            </a:r>
            <a:r>
              <a:rPr lang="es-CO" sz="3000"/>
              <a:t>el mérito de las pruebas recaudadas. </a:t>
            </a:r>
            <a:r>
              <a:rPr lang="es-CO" sz="3000">
                <a:solidFill>
                  <a:srgbClr val="FF0000"/>
                </a:solidFill>
              </a:rPr>
              <a:t>Formulará pliego de cargos y citará a audiencia</a:t>
            </a:r>
            <a:r>
              <a:rPr lang="es-CO" sz="3000"/>
              <a:t> o </a:t>
            </a:r>
            <a:r>
              <a:rPr lang="es-CO" sz="3000">
                <a:solidFill>
                  <a:srgbClr val="0432FF"/>
                </a:solidFill>
              </a:rPr>
              <a:t>terminará la actuación y ordenará el archivo</a:t>
            </a:r>
            <a:r>
              <a:rPr lang="es-CO" sz="3000"/>
              <a:t>, según corresponda.</a:t>
            </a:r>
          </a:p>
          <a:p>
            <a:pPr algn="just"/>
            <a:r>
              <a:rPr lang="es-CO" sz="3000"/>
              <a:t>Cuando esté objetivamente demostrada la falta y exista prueba que comprometa la responsabilidad del disciplinado. </a:t>
            </a:r>
            <a:r>
              <a:rPr lang="es-CO" sz="3000" b="1"/>
              <a:t>PROCEDERÁ LA </a:t>
            </a:r>
            <a:r>
              <a:rPr lang="es-CO" sz="3000" b="1">
                <a:highlight>
                  <a:srgbClr val="FFFF00"/>
                </a:highlight>
              </a:rPr>
              <a:t>CITACIÓN A AUDIENCIA Y FORMULACIÓN DE CARGOS</a:t>
            </a:r>
            <a:r>
              <a:rPr lang="es-CO" sz="3000" b="1"/>
              <a:t>.</a:t>
            </a:r>
            <a:r>
              <a:rPr lang="es-CO" sz="3000"/>
              <a:t>  Contra esta decisión no procede recurso alguno.</a:t>
            </a:r>
          </a:p>
        </p:txBody>
      </p:sp>
      <mc:AlternateContent xmlns:mc="http://schemas.openxmlformats.org/markup-compatibility/2006" xmlns:p14="http://schemas.microsoft.com/office/powerpoint/2010/main">
        <mc:Choice Requires="p14">
          <p:contentPart p14:bwMode="auto" r:id="rId2">
            <p14:nvContentPartPr>
              <p14:cNvPr id="14" name="Entrada de lápiz 13">
                <a:extLst>
                  <a:ext uri="{FF2B5EF4-FFF2-40B4-BE49-F238E27FC236}">
                    <a16:creationId xmlns:a16="http://schemas.microsoft.com/office/drawing/2014/main" id="{BFEA19D7-223B-4548-B5A5-7E841C77987E}"/>
                  </a:ext>
                </a:extLst>
              </p14:cNvPr>
              <p14:cNvContentPartPr/>
              <p14:nvPr/>
            </p14:nvContentPartPr>
            <p14:xfrm>
              <a:off x="624217" y="8238125"/>
              <a:ext cx="360" cy="360"/>
            </p14:xfrm>
          </p:contentPart>
        </mc:Choice>
        <mc:Fallback xmlns="">
          <p:pic>
            <p:nvPicPr>
              <p:cNvPr id="14" name="Entrada de lápiz 13">
                <a:extLst>
                  <a:ext uri="{FF2B5EF4-FFF2-40B4-BE49-F238E27FC236}">
                    <a16:creationId xmlns:a16="http://schemas.microsoft.com/office/drawing/2014/main" id="{BFEA19D7-223B-4548-B5A5-7E841C77987E}"/>
                  </a:ext>
                </a:extLst>
              </p:cNvPr>
              <p:cNvPicPr/>
              <p:nvPr/>
            </p:nvPicPr>
            <p:blipFill>
              <a:blip r:embed="rId5"/>
              <a:stretch>
                <a:fillRect/>
              </a:stretch>
            </p:blipFill>
            <p:spPr>
              <a:xfrm>
                <a:off x="570217" y="8130485"/>
                <a:ext cx="108000" cy="216000"/>
              </a:xfrm>
              <a:prstGeom prst="rect">
                <a:avLst/>
              </a:prstGeom>
            </p:spPr>
          </p:pic>
        </mc:Fallback>
      </mc:AlternateContent>
    </p:spTree>
    <p:extLst>
      <p:ext uri="{BB962C8B-B14F-4D97-AF65-F5344CB8AC3E}">
        <p14:creationId xmlns:p14="http://schemas.microsoft.com/office/powerpoint/2010/main" val="221888026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362308" y="240271"/>
            <a:ext cx="11559398" cy="1069545"/>
          </a:xfrm>
          <a:solidFill>
            <a:schemeClr val="accent6">
              <a:lumMod val="20000"/>
              <a:lumOff val="80000"/>
            </a:schemeClr>
          </a:solidFill>
        </p:spPr>
        <p:txBody>
          <a:bodyPr>
            <a:normAutofit/>
          </a:bodyPr>
          <a:lstStyle/>
          <a:p>
            <a:pPr algn="ctr"/>
            <a:r>
              <a:rPr lang="es-CO" sz="3200" b="1">
                <a:solidFill>
                  <a:srgbClr val="C00000"/>
                </a:solidFill>
              </a:rPr>
              <a:t>CONTENIDO  DEL  AUTO  DE  CITACIÓN  A </a:t>
            </a:r>
            <a:br>
              <a:rPr lang="es-CO" sz="3200" b="1">
                <a:solidFill>
                  <a:srgbClr val="C00000"/>
                </a:solidFill>
              </a:rPr>
            </a:br>
            <a:r>
              <a:rPr lang="es-CO" sz="3200" b="1">
                <a:solidFill>
                  <a:srgbClr val="C00000"/>
                </a:solidFill>
              </a:rPr>
              <a:t>AUDIENCIA  &amp;  FORMULACIÓN  DE  CARGOS</a:t>
            </a:r>
            <a:endParaRPr lang="es-CO" sz="3200">
              <a:solidFill>
                <a:srgbClr val="C00000"/>
              </a:solidFill>
            </a:endParaRPr>
          </a:p>
        </p:txBody>
      </p:sp>
      <p:sp>
        <p:nvSpPr>
          <p:cNvPr id="6" name="Marcador de contenido 5">
            <a:extLst>
              <a:ext uri="{FF2B5EF4-FFF2-40B4-BE49-F238E27FC236}">
                <a16:creationId xmlns:a16="http://schemas.microsoft.com/office/drawing/2014/main" id="{363F6812-FE54-B941-BE0D-D4C0E64DB798}"/>
              </a:ext>
            </a:extLst>
          </p:cNvPr>
          <p:cNvSpPr>
            <a:spLocks noGrp="1"/>
          </p:cNvSpPr>
          <p:nvPr>
            <p:ph idx="1"/>
          </p:nvPr>
        </p:nvSpPr>
        <p:spPr>
          <a:xfrm>
            <a:off x="505838" y="1329038"/>
            <a:ext cx="11415868" cy="5269467"/>
          </a:xfrm>
          <a:solidFill>
            <a:schemeClr val="accent4">
              <a:lumMod val="20000"/>
              <a:lumOff val="80000"/>
            </a:schemeClr>
          </a:solidFill>
        </p:spPr>
        <p:txBody>
          <a:bodyPr>
            <a:normAutofit lnSpcReduction="10000"/>
          </a:bodyPr>
          <a:lstStyle/>
          <a:p>
            <a:pPr algn="ctr"/>
            <a:r>
              <a:rPr lang="es-CO" sz="3100">
                <a:solidFill>
                  <a:srgbClr val="0432FF"/>
                </a:solidFill>
              </a:rPr>
              <a:t>1. La identificación Plena de Autor(es).</a:t>
            </a:r>
          </a:p>
          <a:p>
            <a:pPr algn="ctr"/>
            <a:r>
              <a:rPr lang="es-CO" sz="3100">
                <a:solidFill>
                  <a:srgbClr val="0432FF"/>
                </a:solidFill>
              </a:rPr>
              <a:t>2. La identificación del cargo y funciónes.</a:t>
            </a:r>
          </a:p>
          <a:p>
            <a:pPr algn="ctr"/>
            <a:r>
              <a:rPr lang="es-CO" sz="3100">
                <a:solidFill>
                  <a:srgbClr val="0432FF"/>
                </a:solidFill>
              </a:rPr>
              <a:t>3. La descripción de la conducta investigada, circunstancias (T-M-L-)</a:t>
            </a:r>
          </a:p>
          <a:p>
            <a:pPr algn="ctr"/>
            <a:r>
              <a:rPr lang="es-CO" sz="3100">
                <a:solidFill>
                  <a:srgbClr val="0432FF"/>
                </a:solidFill>
              </a:rPr>
              <a:t>4. Normas P/violadas y el concepto de la violación. </a:t>
            </a:r>
          </a:p>
          <a:p>
            <a:pPr algn="ctr"/>
            <a:r>
              <a:rPr lang="es-CO" sz="3100">
                <a:solidFill>
                  <a:srgbClr val="0432FF"/>
                </a:solidFill>
              </a:rPr>
              <a:t>5. El análisis de la ilicitud sustancial del comportamiento.</a:t>
            </a:r>
          </a:p>
          <a:p>
            <a:pPr algn="ctr"/>
            <a:r>
              <a:rPr lang="es-CO" sz="3100">
                <a:solidFill>
                  <a:srgbClr val="0432FF"/>
                </a:solidFill>
              </a:rPr>
              <a:t>6. El análisis de la culpabilidad.</a:t>
            </a:r>
          </a:p>
          <a:p>
            <a:pPr algn="ctr"/>
            <a:r>
              <a:rPr lang="es-CO" sz="3100">
                <a:solidFill>
                  <a:srgbClr val="0432FF"/>
                </a:solidFill>
              </a:rPr>
              <a:t>7. El análisis de las pruebas que fundamentan cada cargos formulado.</a:t>
            </a:r>
          </a:p>
          <a:p>
            <a:pPr algn="ctr"/>
            <a:r>
              <a:rPr lang="es-CO" sz="3100">
                <a:solidFill>
                  <a:srgbClr val="0432FF"/>
                </a:solidFill>
              </a:rPr>
              <a:t>8. Fundada para determinar la gravedad o levedad de la falta </a:t>
            </a:r>
          </a:p>
          <a:p>
            <a:pPr algn="ctr"/>
            <a:r>
              <a:rPr lang="es-CO" sz="3100">
                <a:solidFill>
                  <a:srgbClr val="0432FF"/>
                </a:solidFill>
              </a:rPr>
              <a:t>9. El análisis de los argumentos expuestos por los sujetos procesales</a:t>
            </a:r>
            <a:r>
              <a:rPr lang="es-CO" sz="3100"/>
              <a:t>.</a:t>
            </a:r>
          </a:p>
          <a:p>
            <a:pPr algn="ctr"/>
            <a:endParaRPr lang="es-CO"/>
          </a:p>
        </p:txBody>
      </p:sp>
    </p:spTree>
    <p:extLst>
      <p:ext uri="{BB962C8B-B14F-4D97-AF65-F5344CB8AC3E}">
        <p14:creationId xmlns:p14="http://schemas.microsoft.com/office/powerpoint/2010/main" val="336597065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1"/>
            <a:ext cx="11559398" cy="1069545"/>
          </a:xfrm>
          <a:solidFill>
            <a:schemeClr val="accent6">
              <a:lumMod val="20000"/>
              <a:lumOff val="80000"/>
            </a:schemeClr>
          </a:solidFill>
        </p:spPr>
        <p:txBody>
          <a:bodyPr>
            <a:normAutofit/>
          </a:bodyPr>
          <a:lstStyle/>
          <a:p>
            <a:pPr algn="ctr"/>
            <a:r>
              <a:rPr lang="es-CO" sz="3200" b="1">
                <a:solidFill>
                  <a:srgbClr val="C00000"/>
                </a:solidFill>
              </a:rPr>
              <a:t>JUZGAMIENTO</a:t>
            </a:r>
            <a:endParaRPr lang="es-CO" sz="3200"/>
          </a:p>
        </p:txBody>
      </p:sp>
      <p:sp>
        <p:nvSpPr>
          <p:cNvPr id="6" name="Marcador de texto 5">
            <a:extLst>
              <a:ext uri="{FF2B5EF4-FFF2-40B4-BE49-F238E27FC236}">
                <a16:creationId xmlns:a16="http://schemas.microsoft.com/office/drawing/2014/main" id="{4F75FAAE-7925-5F49-A774-C82CE9FD42CF}"/>
              </a:ext>
            </a:extLst>
          </p:cNvPr>
          <p:cNvSpPr>
            <a:spLocks noGrp="1"/>
          </p:cNvSpPr>
          <p:nvPr>
            <p:ph type="body" idx="1"/>
          </p:nvPr>
        </p:nvSpPr>
        <p:spPr>
          <a:xfrm>
            <a:off x="362308" y="1329039"/>
            <a:ext cx="5635267" cy="884074"/>
          </a:xfrm>
        </p:spPr>
        <p:txBody>
          <a:bodyPr>
            <a:normAutofit fontScale="32500" lnSpcReduction="20000"/>
          </a:bodyPr>
          <a:lstStyle/>
          <a:p>
            <a:pPr algn="ctr"/>
            <a:endParaRPr lang="es-CO"/>
          </a:p>
          <a:p>
            <a:pPr algn="ctr"/>
            <a:endParaRPr lang="es-CO"/>
          </a:p>
          <a:p>
            <a:pPr algn="ctr"/>
            <a:r>
              <a:rPr lang="es-CO" sz="8600"/>
              <a:t>PROCESO MIXTO</a:t>
            </a:r>
          </a:p>
          <a:p>
            <a:pPr algn="ctr"/>
            <a:endParaRPr lang="es-CO"/>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sz="half" idx="2"/>
          </p:nvPr>
        </p:nvSpPr>
        <p:spPr>
          <a:xfrm>
            <a:off x="384534" y="2213112"/>
            <a:ext cx="5613041" cy="4214191"/>
          </a:xfrm>
        </p:spPr>
        <p:txBody>
          <a:bodyPr/>
          <a:lstStyle/>
          <a:p>
            <a:pPr algn="ctr"/>
            <a:r>
              <a:rPr lang="es-CO" dirty="0">
                <a:solidFill>
                  <a:srgbClr val="011893"/>
                </a:solidFill>
                <a:highlight>
                  <a:srgbClr val="FFFF00"/>
                </a:highlight>
              </a:rPr>
              <a:t>HOY DÍA, SOLO HAY DOS FASES O ETAPAS PROCESALES, A SABER</a:t>
            </a:r>
            <a:r>
              <a:rPr lang="es-CO" dirty="0"/>
              <a:t>:</a:t>
            </a:r>
          </a:p>
          <a:p>
            <a:pPr algn="ctr"/>
            <a:endParaRPr lang="es-CO" dirty="0"/>
          </a:p>
          <a:p>
            <a:pPr algn="just"/>
            <a:r>
              <a:rPr lang="es-CO" dirty="0">
                <a:solidFill>
                  <a:srgbClr val="C00000"/>
                </a:solidFill>
                <a:highlight>
                  <a:srgbClr val="00FFFF"/>
                </a:highlight>
              </a:rPr>
              <a:t>INVESTIGACIÓN</a:t>
            </a:r>
            <a:r>
              <a:rPr lang="es-CO" dirty="0"/>
              <a:t>.</a:t>
            </a:r>
          </a:p>
          <a:p>
            <a:pPr marL="0" indent="0" algn="just">
              <a:buNone/>
            </a:pPr>
            <a:r>
              <a:rPr lang="es-CO" dirty="0"/>
              <a:t> Sistema escritural - Ordinario</a:t>
            </a:r>
          </a:p>
          <a:p>
            <a:pPr algn="just"/>
            <a:endParaRPr lang="es-CO" dirty="0"/>
          </a:p>
          <a:p>
            <a:pPr algn="just"/>
            <a:r>
              <a:rPr lang="es-CO" dirty="0">
                <a:solidFill>
                  <a:srgbClr val="C00000"/>
                </a:solidFill>
                <a:highlight>
                  <a:srgbClr val="00FFFF"/>
                </a:highlight>
              </a:rPr>
              <a:t>JUZGAMIENTO.</a:t>
            </a:r>
            <a:r>
              <a:rPr lang="es-CO" dirty="0"/>
              <a:t> </a:t>
            </a:r>
          </a:p>
          <a:p>
            <a:pPr algn="just"/>
            <a:r>
              <a:rPr lang="es-CO" dirty="0"/>
              <a:t>Sistema Oral – Proceso Verbal</a:t>
            </a:r>
          </a:p>
        </p:txBody>
      </p:sp>
      <p:sp>
        <p:nvSpPr>
          <p:cNvPr id="7" name="Marcador de texto 6">
            <a:extLst>
              <a:ext uri="{FF2B5EF4-FFF2-40B4-BE49-F238E27FC236}">
                <a16:creationId xmlns:a16="http://schemas.microsoft.com/office/drawing/2014/main" id="{57291528-5843-7A4F-85BC-A57E95A03FE3}"/>
              </a:ext>
            </a:extLst>
          </p:cNvPr>
          <p:cNvSpPr>
            <a:spLocks noGrp="1"/>
          </p:cNvSpPr>
          <p:nvPr>
            <p:ph type="body" sz="quarter" idx="3"/>
          </p:nvPr>
        </p:nvSpPr>
        <p:spPr>
          <a:xfrm>
            <a:off x="6172200" y="1329040"/>
            <a:ext cx="5183188" cy="194960"/>
          </a:xfrm>
        </p:spPr>
        <p:txBody>
          <a:bodyPr>
            <a:normAutofit fontScale="32500" lnSpcReduction="20000"/>
          </a:bodyPr>
          <a:lstStyle/>
          <a:p>
            <a:endParaRPr lang="es-CO"/>
          </a:p>
        </p:txBody>
      </p:sp>
      <p:pic>
        <p:nvPicPr>
          <p:cNvPr id="12" name="Marcador de contenido 11">
            <a:extLst>
              <a:ext uri="{FF2B5EF4-FFF2-40B4-BE49-F238E27FC236}">
                <a16:creationId xmlns:a16="http://schemas.microsoft.com/office/drawing/2014/main" id="{8EC5BAED-B159-8140-AD9E-A38C46C72C93}"/>
              </a:ext>
            </a:extLst>
          </p:cNvPr>
          <p:cNvPicPr>
            <a:picLocks noGrp="1" noChangeAspect="1"/>
          </p:cNvPicPr>
          <p:nvPr>
            <p:ph sz="quarter" idx="4"/>
          </p:nvPr>
        </p:nvPicPr>
        <p:blipFill>
          <a:blip r:embed="rId2"/>
          <a:stretch>
            <a:fillRect/>
          </a:stretch>
        </p:blipFill>
        <p:spPr>
          <a:xfrm>
            <a:off x="7063409" y="1477932"/>
            <a:ext cx="4858296" cy="2425700"/>
          </a:xfrm>
          <a:prstGeom prst="rect">
            <a:avLst/>
          </a:prstGeom>
        </p:spPr>
      </p:pic>
      <p:pic>
        <p:nvPicPr>
          <p:cNvPr id="13" name="Imagen 12">
            <a:extLst>
              <a:ext uri="{FF2B5EF4-FFF2-40B4-BE49-F238E27FC236}">
                <a16:creationId xmlns:a16="http://schemas.microsoft.com/office/drawing/2014/main" id="{84B3897C-E7EF-E546-801A-FC05D129756E}"/>
              </a:ext>
            </a:extLst>
          </p:cNvPr>
          <p:cNvPicPr>
            <a:picLocks noChangeAspect="1"/>
          </p:cNvPicPr>
          <p:nvPr/>
        </p:nvPicPr>
        <p:blipFill>
          <a:blip r:embed="rId3"/>
          <a:stretch>
            <a:fillRect/>
          </a:stretch>
        </p:blipFill>
        <p:spPr>
          <a:xfrm>
            <a:off x="7063409" y="3903632"/>
            <a:ext cx="4858296" cy="2612399"/>
          </a:xfrm>
          <a:prstGeom prst="rect">
            <a:avLst/>
          </a:prstGeom>
        </p:spPr>
      </p:pic>
    </p:spTree>
    <p:extLst>
      <p:ext uri="{BB962C8B-B14F-4D97-AF65-F5344CB8AC3E}">
        <p14:creationId xmlns:p14="http://schemas.microsoft.com/office/powerpoint/2010/main" val="174933622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1"/>
            <a:ext cx="11559398" cy="1069545"/>
          </a:xfrm>
        </p:spPr>
        <p:txBody>
          <a:bodyPr>
            <a:normAutofit/>
          </a:bodyPr>
          <a:lstStyle/>
          <a:p>
            <a:pPr algn="ctr"/>
            <a:r>
              <a:rPr lang="es-CO" sz="3200" b="1">
                <a:solidFill>
                  <a:srgbClr val="C00000"/>
                </a:solidFill>
                <a:latin typeface="Bodoni MT" panose="02070603080606020203" pitchFamily="18" charset="77"/>
              </a:rPr>
              <a:t>Trámite previo a la Audiencia </a:t>
            </a:r>
            <a:r>
              <a:rPr lang="es-CO" sz="2000" b="1">
                <a:solidFill>
                  <a:srgbClr val="C00000"/>
                </a:solidFill>
                <a:latin typeface="Bodoni MT" panose="02070603080606020203" pitchFamily="18" charset="77"/>
              </a:rPr>
              <a:t>-  225 -</a:t>
            </a:r>
            <a:endParaRPr lang="es-CO" sz="2000">
              <a:latin typeface="Bodoni MT" panose="02070603080606020203" pitchFamily="18" charset="77"/>
            </a:endParaRPr>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idx="1"/>
          </p:nvPr>
        </p:nvSpPr>
        <p:spPr>
          <a:xfrm>
            <a:off x="362308" y="1498060"/>
            <a:ext cx="11559398" cy="5100446"/>
          </a:xfrm>
        </p:spPr>
        <p:txBody>
          <a:bodyPr>
            <a:noAutofit/>
          </a:bodyPr>
          <a:lstStyle/>
          <a:p>
            <a:pPr algn="just"/>
            <a:r>
              <a:rPr lang="es-CO" sz="3200"/>
              <a:t>El auto de citación cargos se notificará personalmente al procesado o a su apoderado </a:t>
            </a:r>
            <a:r>
              <a:rPr lang="es-CO" sz="3200" i="1"/>
              <a:t>si lo tuviere</a:t>
            </a:r>
            <a:r>
              <a:rPr lang="es-CO" sz="3200"/>
              <a:t>. y se surtirá con el primero que se presente.</a:t>
            </a:r>
          </a:p>
          <a:p>
            <a:pPr algn="just"/>
            <a:r>
              <a:rPr lang="es-CO" sz="3200"/>
              <a:t>Vencidos cinco (5) días a la entrega de la comunicación, no se han presentado, se designará un defensor </a:t>
            </a:r>
            <a:r>
              <a:rPr lang="es-CO" sz="3200" b="1"/>
              <a:t>de oficio</a:t>
            </a:r>
            <a:r>
              <a:rPr lang="es-CO" sz="3200"/>
              <a:t>, a quien se notificará y conb él se adelantará la audiencia.</a:t>
            </a:r>
          </a:p>
          <a:p>
            <a:pPr algn="just"/>
            <a:r>
              <a:rPr lang="es-CO" sz="3200"/>
              <a:t>La audiencia se celebrará, no antes de cinco (5) ni después de quince (15) días, contados a partir de la notificación del auto, y una vez surtida, se remitirán comunicaciones a los sujetos procesales informándoles de la hora, fecha y lugar de instalación de la audiencia.</a:t>
            </a:r>
          </a:p>
        </p:txBody>
      </p:sp>
    </p:spTree>
    <p:extLst>
      <p:ext uri="{BB962C8B-B14F-4D97-AF65-F5344CB8AC3E}">
        <p14:creationId xmlns:p14="http://schemas.microsoft.com/office/powerpoint/2010/main" val="141098373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1"/>
            <a:ext cx="11559398" cy="1175179"/>
          </a:xfrm>
        </p:spPr>
        <p:txBody>
          <a:bodyPr>
            <a:normAutofit/>
          </a:bodyPr>
          <a:lstStyle/>
          <a:p>
            <a:pPr algn="ctr"/>
            <a:r>
              <a:rPr lang="es-CO" sz="4000">
                <a:solidFill>
                  <a:srgbClr val="FF0000"/>
                </a:solidFill>
                <a:latin typeface="Bodoni MT" panose="02070603080606020203" pitchFamily="18" charset="77"/>
              </a:rPr>
              <a:t>Formalidades</a:t>
            </a:r>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sz="half" idx="1"/>
          </p:nvPr>
        </p:nvSpPr>
        <p:spPr>
          <a:xfrm>
            <a:off x="362308" y="1434672"/>
            <a:ext cx="5657492" cy="5029189"/>
          </a:xfrm>
          <a:solidFill>
            <a:schemeClr val="accent3">
              <a:lumMod val="40000"/>
              <a:lumOff val="60000"/>
            </a:schemeClr>
          </a:solidFill>
        </p:spPr>
        <p:txBody>
          <a:bodyPr>
            <a:normAutofit fontScale="92500" lnSpcReduction="10000"/>
          </a:bodyPr>
          <a:lstStyle/>
          <a:p>
            <a:pPr marL="514350" indent="-514350" algn="ctr">
              <a:buAutoNum type="arabicPeriod"/>
            </a:pPr>
            <a:r>
              <a:rPr lang="es-CO" sz="3200" dirty="0">
                <a:solidFill>
                  <a:srgbClr val="011893"/>
                </a:solidFill>
              </a:rPr>
              <a:t>GRABACIÓN </a:t>
            </a:r>
            <a:r>
              <a:rPr lang="es-CO" sz="2600" dirty="0">
                <a:solidFill>
                  <a:srgbClr val="011893"/>
                </a:solidFill>
              </a:rPr>
              <a:t>(video o de audio).</a:t>
            </a:r>
          </a:p>
          <a:p>
            <a:pPr marL="514350" indent="-514350" algn="ctr">
              <a:buAutoNum type="arabicPeriod"/>
            </a:pPr>
            <a:r>
              <a:rPr lang="es-CO" sz="3200" dirty="0">
                <a:solidFill>
                  <a:srgbClr val="011893"/>
                </a:solidFill>
              </a:rPr>
              <a:t>ACTA  </a:t>
            </a:r>
            <a:r>
              <a:rPr lang="es-CO" sz="2600" dirty="0">
                <a:solidFill>
                  <a:srgbClr val="011893"/>
                </a:solidFill>
              </a:rPr>
              <a:t>(será suscrita por los intervinientes.)</a:t>
            </a:r>
          </a:p>
          <a:p>
            <a:pPr algn="ctr"/>
            <a:r>
              <a:rPr lang="es-CO" sz="3200" dirty="0">
                <a:solidFill>
                  <a:srgbClr val="011893"/>
                </a:solidFill>
              </a:rPr>
              <a:t>3. SUSPENDIDA UNA SESIÓN LA NUEVA FECHA (H.D.L.) SE ACORDARÁ ENTRE LAS PARTES Y QUEDARÁ NOTIFICADA EN ESTRADOS.</a:t>
            </a:r>
          </a:p>
          <a:p>
            <a:pPr algn="ctr"/>
            <a:r>
              <a:rPr lang="es-CO" sz="3200" dirty="0">
                <a:solidFill>
                  <a:srgbClr val="011893"/>
                </a:solidFill>
              </a:rPr>
              <a:t>4. ENTRE LA SUSPENSIÓN Y LA REANUDACIÓN DE LA AUDIENCIA NO SE RESOLVERÁ NINGÚN TIPO DE SOLICITUD.</a:t>
            </a:r>
          </a:p>
          <a:p>
            <a:endParaRPr lang="es-CO" dirty="0"/>
          </a:p>
        </p:txBody>
      </p:sp>
      <p:pic>
        <p:nvPicPr>
          <p:cNvPr id="7" name="Marcador de contenido 6">
            <a:extLst>
              <a:ext uri="{FF2B5EF4-FFF2-40B4-BE49-F238E27FC236}">
                <a16:creationId xmlns:a16="http://schemas.microsoft.com/office/drawing/2014/main" id="{E5F7819D-DDD9-EC42-9127-BCE80BF27D5C}"/>
              </a:ext>
            </a:extLst>
          </p:cNvPr>
          <p:cNvPicPr>
            <a:picLocks noGrp="1" noChangeAspect="1"/>
          </p:cNvPicPr>
          <p:nvPr>
            <p:ph sz="half" idx="2"/>
          </p:nvPr>
        </p:nvPicPr>
        <p:blipFill>
          <a:blip r:embed="rId2"/>
          <a:stretch>
            <a:fillRect/>
          </a:stretch>
        </p:blipFill>
        <p:spPr>
          <a:xfrm>
            <a:off x="6653048" y="1471286"/>
            <a:ext cx="4572000" cy="2375499"/>
          </a:xfrm>
          <a:prstGeom prst="rect">
            <a:avLst/>
          </a:prstGeom>
        </p:spPr>
      </p:pic>
      <p:pic>
        <p:nvPicPr>
          <p:cNvPr id="9" name="Imagen 8">
            <a:extLst>
              <a:ext uri="{FF2B5EF4-FFF2-40B4-BE49-F238E27FC236}">
                <a16:creationId xmlns:a16="http://schemas.microsoft.com/office/drawing/2014/main" id="{BD4946DD-BDF0-1040-9592-F929AE0D3630}"/>
              </a:ext>
            </a:extLst>
          </p:cNvPr>
          <p:cNvPicPr>
            <a:picLocks noChangeAspect="1"/>
          </p:cNvPicPr>
          <p:nvPr/>
        </p:nvPicPr>
        <p:blipFill>
          <a:blip r:embed="rId3"/>
          <a:stretch>
            <a:fillRect/>
          </a:stretch>
        </p:blipFill>
        <p:spPr>
          <a:xfrm>
            <a:off x="6306206" y="3902621"/>
            <a:ext cx="5281449" cy="2561240"/>
          </a:xfrm>
          <a:prstGeom prst="rect">
            <a:avLst/>
          </a:prstGeom>
        </p:spPr>
      </p:pic>
    </p:spTree>
    <p:extLst>
      <p:ext uri="{BB962C8B-B14F-4D97-AF65-F5344CB8AC3E}">
        <p14:creationId xmlns:p14="http://schemas.microsoft.com/office/powerpoint/2010/main" val="55343834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1"/>
            <a:ext cx="11559398" cy="1069545"/>
          </a:xfrm>
          <a:solidFill>
            <a:schemeClr val="accent3">
              <a:lumMod val="20000"/>
              <a:lumOff val="80000"/>
            </a:schemeClr>
          </a:solidFill>
        </p:spPr>
        <p:txBody>
          <a:bodyPr>
            <a:normAutofit/>
          </a:bodyPr>
          <a:lstStyle/>
          <a:p>
            <a:pPr algn="ctr"/>
            <a:r>
              <a:rPr lang="es-CO" sz="3200">
                <a:solidFill>
                  <a:srgbClr val="FF0000"/>
                </a:solidFill>
                <a:latin typeface="Bodoni MT" panose="02070603080606020203" pitchFamily="18" charset="77"/>
              </a:rPr>
              <a:t>DESARROLLO DE LA AUDIENCIA </a:t>
            </a:r>
            <a:r>
              <a:rPr lang="es-CO" sz="2000">
                <a:solidFill>
                  <a:srgbClr val="FF0000"/>
                </a:solidFill>
                <a:latin typeface="Bodoni MT" panose="02070603080606020203" pitchFamily="18" charset="77"/>
              </a:rPr>
              <a:t>-227-</a:t>
            </a:r>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idx="1"/>
          </p:nvPr>
        </p:nvSpPr>
        <p:spPr>
          <a:xfrm>
            <a:off x="362308" y="1498060"/>
            <a:ext cx="11559398" cy="5100446"/>
          </a:xfrm>
          <a:solidFill>
            <a:schemeClr val="accent6">
              <a:lumMod val="20000"/>
              <a:lumOff val="80000"/>
            </a:schemeClr>
          </a:solidFill>
        </p:spPr>
        <p:txBody>
          <a:bodyPr>
            <a:normAutofit fontScale="92500" lnSpcReduction="10000"/>
          </a:bodyPr>
          <a:lstStyle/>
          <a:p>
            <a:pPr algn="just"/>
            <a:r>
              <a:rPr lang="es-CO" b="1">
                <a:solidFill>
                  <a:srgbClr val="FF0000"/>
                </a:solidFill>
              </a:rPr>
              <a:t>Instalación</a:t>
            </a:r>
            <a:r>
              <a:rPr lang="es-CO"/>
              <a:t>: Presentación director, funcionarios, y sujetos procesales</a:t>
            </a:r>
          </a:p>
          <a:p>
            <a:pPr algn="just"/>
            <a:r>
              <a:rPr lang="es-CO" b="1">
                <a:solidFill>
                  <a:srgbClr val="FF0000"/>
                </a:solidFill>
              </a:rPr>
              <a:t>Presentación</a:t>
            </a:r>
            <a:r>
              <a:rPr lang="es-CO"/>
              <a:t> suscinta de hechos y cargos.</a:t>
            </a:r>
          </a:p>
          <a:p>
            <a:pPr algn="just"/>
            <a:r>
              <a:rPr lang="es-CO"/>
              <a:t>Si el disciplinado está acompañado de defensa se le preguntará </a:t>
            </a:r>
            <a:r>
              <a:rPr lang="es-CO" b="1">
                <a:solidFill>
                  <a:srgbClr val="FF0000"/>
                </a:solidFill>
              </a:rPr>
              <a:t>si acepta </a:t>
            </a:r>
            <a:r>
              <a:rPr lang="es-CO"/>
              <a:t>la responsabilidad imputada en el auto de cargos. </a:t>
            </a:r>
          </a:p>
          <a:p>
            <a:pPr algn="just"/>
            <a:r>
              <a:rPr lang="es-CO"/>
              <a:t>Si acepta, </a:t>
            </a:r>
            <a:r>
              <a:rPr lang="es-CO" b="1">
                <a:solidFill>
                  <a:srgbClr val="FF0000"/>
                </a:solidFill>
              </a:rPr>
              <a:t>se suspende </a:t>
            </a:r>
            <a:r>
              <a:rPr lang="es-CO"/>
              <a:t>audiencia para proferir fallo, dentro de los 10 días siguientes.</a:t>
            </a:r>
          </a:p>
          <a:p>
            <a:pPr algn="just"/>
            <a:r>
              <a:rPr lang="es-CO"/>
              <a:t>Si se presenta sin defensor  se le preguntará si se acoge al </a:t>
            </a:r>
            <a:r>
              <a:rPr lang="es-CO" b="1">
                <a:solidFill>
                  <a:srgbClr val="FF0000"/>
                </a:solidFill>
              </a:rPr>
              <a:t>beneficio por confesión</a:t>
            </a:r>
            <a:r>
              <a:rPr lang="es-CO"/>
              <a:t>. En caso + se suspenderá la audiencia por (5) días para designarle abogado de oficio o para que asista con un defensor de confianza.</a:t>
            </a:r>
          </a:p>
          <a:p>
            <a:pPr algn="just"/>
            <a:r>
              <a:rPr lang="es-CO"/>
              <a:t>Primero se le concede la palabra al disciplinado para versión libre y presentar descargos; solicitar o aportar pruebas. Posteriormente se le concederá el uso de la palabra al defensor, si lo tuviere. En este momento se pueden preser recusaciones, nulidades, impedimentos. </a:t>
            </a:r>
          </a:p>
          <a:p>
            <a:endParaRPr lang="es-CO"/>
          </a:p>
        </p:txBody>
      </p:sp>
    </p:spTree>
    <p:extLst>
      <p:ext uri="{BB962C8B-B14F-4D97-AF65-F5344CB8AC3E}">
        <p14:creationId xmlns:p14="http://schemas.microsoft.com/office/powerpoint/2010/main" val="121124784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1"/>
            <a:ext cx="11559398" cy="1069545"/>
          </a:xfrm>
          <a:solidFill>
            <a:schemeClr val="accent6">
              <a:lumMod val="20000"/>
              <a:lumOff val="80000"/>
            </a:schemeClr>
          </a:solidFill>
        </p:spPr>
        <p:txBody>
          <a:bodyPr>
            <a:normAutofit/>
          </a:bodyPr>
          <a:lstStyle/>
          <a:p>
            <a:pPr algn="ctr"/>
            <a:r>
              <a:rPr lang="es-CO" sz="3200">
                <a:solidFill>
                  <a:srgbClr val="FF0000"/>
                </a:solidFill>
                <a:latin typeface="Bodoni MT" panose="02070603080606020203" pitchFamily="18" charset="77"/>
              </a:rPr>
              <a:t>DESARROLLO DE LA AUDIENCIA </a:t>
            </a:r>
            <a:r>
              <a:rPr lang="es-CO" sz="2000">
                <a:solidFill>
                  <a:srgbClr val="FF0000"/>
                </a:solidFill>
                <a:latin typeface="Bodoni MT" panose="02070603080606020203" pitchFamily="18" charset="77"/>
              </a:rPr>
              <a:t>-227-</a:t>
            </a:r>
            <a:endParaRPr lang="es-CO" sz="3200"/>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idx="1"/>
          </p:nvPr>
        </p:nvSpPr>
        <p:spPr>
          <a:xfrm>
            <a:off x="362308" y="1498060"/>
            <a:ext cx="11559398" cy="4941651"/>
          </a:xfrm>
          <a:solidFill>
            <a:schemeClr val="accent4">
              <a:lumMod val="20000"/>
              <a:lumOff val="80000"/>
            </a:schemeClr>
          </a:solidFill>
        </p:spPr>
        <p:txBody>
          <a:bodyPr>
            <a:normAutofit/>
          </a:bodyPr>
          <a:lstStyle/>
          <a:p>
            <a:pPr algn="just"/>
            <a:r>
              <a:rPr lang="es-CO">
                <a:solidFill>
                  <a:srgbClr val="0432FF"/>
                </a:solidFill>
              </a:rPr>
              <a:t>*De concurrir el delegado del Minpúblico, las víctimas o perjudicados o su apoderado judicial, el funcionario le concederá el uso de palabra para que puedan presentar solicitudes, invocar nulidades, solicitar o aportar pruebas.</a:t>
            </a:r>
          </a:p>
          <a:p>
            <a:pPr algn="just"/>
            <a:r>
              <a:rPr lang="es-CO">
                <a:solidFill>
                  <a:srgbClr val="7030A0"/>
                </a:solidFill>
              </a:rPr>
              <a:t>El funcionario resolverá nulidades. Una vez ejecutoriada la decisión, se pronunciará sobre la conducencia, pertinencia y utilidad de las pruebas solicitadas y se decretarán las que de oficio se consideren necesarias</a:t>
            </a:r>
            <a:r>
              <a:rPr lang="es-CO"/>
              <a:t>.</a:t>
            </a:r>
          </a:p>
          <a:p>
            <a:pPr algn="just"/>
            <a:r>
              <a:rPr lang="es-CO"/>
              <a:t>Negadas las pruebas solicitadas, se notifica en estrados y procede el R/Apelacion que se interpone y sustenta ahí mismo.</a:t>
            </a:r>
          </a:p>
          <a:p>
            <a:pPr algn="just"/>
            <a:r>
              <a:rPr lang="es-CO"/>
              <a:t>Las pruebas se recaudarán dentro de (20) días (prorrogables)</a:t>
            </a:r>
          </a:p>
          <a:p>
            <a:pPr algn="just"/>
            <a:r>
              <a:rPr lang="es-CO"/>
              <a:t>Podrá ordenarse la práctica de pruebas por comisionado, cuando sea estrictamente necesario y procedente.</a:t>
            </a:r>
          </a:p>
          <a:p>
            <a:pPr algn="just"/>
            <a:endParaRPr lang="es-CO"/>
          </a:p>
          <a:p>
            <a:endParaRPr lang="es-CO"/>
          </a:p>
        </p:txBody>
      </p:sp>
    </p:spTree>
    <p:extLst>
      <p:ext uri="{BB962C8B-B14F-4D97-AF65-F5344CB8AC3E}">
        <p14:creationId xmlns:p14="http://schemas.microsoft.com/office/powerpoint/2010/main" val="190602039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1"/>
            <a:ext cx="11559398" cy="1069545"/>
          </a:xfrm>
        </p:spPr>
        <p:txBody>
          <a:bodyPr>
            <a:normAutofit/>
          </a:bodyPr>
          <a:lstStyle/>
          <a:p>
            <a:pPr algn="ctr"/>
            <a:r>
              <a:rPr lang="es-CO" sz="3200">
                <a:solidFill>
                  <a:srgbClr val="FF0000"/>
                </a:solidFill>
                <a:latin typeface="Bodoni MT" panose="02070603080606020203" pitchFamily="18" charset="77"/>
              </a:rPr>
              <a:t>DESARROLLO DE LA AUDIENCIA</a:t>
            </a:r>
            <a:br>
              <a:rPr lang="es-CO" sz="3200">
                <a:solidFill>
                  <a:srgbClr val="FF0000"/>
                </a:solidFill>
                <a:latin typeface="Bodoni MT" panose="02070603080606020203" pitchFamily="18" charset="77"/>
              </a:rPr>
            </a:br>
            <a:r>
              <a:rPr lang="es-CO" sz="3200">
                <a:solidFill>
                  <a:srgbClr val="FF0000"/>
                </a:solidFill>
                <a:latin typeface="Bodoni MT" panose="02070603080606020203" pitchFamily="18" charset="77"/>
              </a:rPr>
              <a:t>Renuencia </a:t>
            </a:r>
            <a:r>
              <a:rPr lang="es-CO" sz="2000">
                <a:solidFill>
                  <a:srgbClr val="FF0000"/>
                </a:solidFill>
                <a:latin typeface="Bodoni MT" panose="02070603080606020203" pitchFamily="18" charset="77"/>
              </a:rPr>
              <a:t>-228-</a:t>
            </a:r>
            <a:endParaRPr lang="es-CO" sz="2000"/>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idx="1"/>
          </p:nvPr>
        </p:nvSpPr>
        <p:spPr>
          <a:xfrm>
            <a:off x="362308" y="1498060"/>
            <a:ext cx="11559398" cy="4941651"/>
          </a:xfrm>
        </p:spPr>
        <p:txBody>
          <a:bodyPr>
            <a:normAutofit fontScale="92500"/>
          </a:bodyPr>
          <a:lstStyle/>
          <a:p>
            <a:pPr algn="just"/>
            <a:r>
              <a:rPr lang="es-CO" sz="3100"/>
              <a:t>Si notificados el disciplinado y/o el defensor, no asistiere, la audiencia se desarrollará con el sujeto procesal que asista. Si el abogado no aiste, ésta se adelantará con el disciplinado, a menos que medie justificación y este requiera expresamente la asistencia de su apoderado.</a:t>
            </a:r>
          </a:p>
          <a:p>
            <a:pPr algn="just"/>
            <a:r>
              <a:rPr lang="es-CO" sz="3100"/>
              <a:t>Si no se presenta ninguno de los dos de manera injustificada, a pesar de haber sido notificados, se continuará con el trámite de la audiencia.</a:t>
            </a:r>
          </a:p>
          <a:p>
            <a:pPr algn="just"/>
            <a:r>
              <a:rPr lang="es-CO" sz="3100"/>
              <a:t>El disciplinado y/o su apoderado de confianza podrán presentarse en cualquier momento, asumiendo el proceso en el estado en que se encuentre.</a:t>
            </a:r>
          </a:p>
          <a:p>
            <a:pPr algn="just"/>
            <a:r>
              <a:rPr lang="es-CO" sz="3100"/>
              <a:t>La inasistencia de los sujetos procesales distintos al disciplinado o su defensor no suspende el trámite de la audiencia.</a:t>
            </a:r>
          </a:p>
          <a:p>
            <a:endParaRPr lang="es-CO"/>
          </a:p>
        </p:txBody>
      </p:sp>
    </p:spTree>
    <p:extLst>
      <p:ext uri="{BB962C8B-B14F-4D97-AF65-F5344CB8AC3E}">
        <p14:creationId xmlns:p14="http://schemas.microsoft.com/office/powerpoint/2010/main" val="299635510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1"/>
            <a:ext cx="11559398" cy="1069545"/>
          </a:xfrm>
          <a:solidFill>
            <a:schemeClr val="accent6">
              <a:lumMod val="20000"/>
              <a:lumOff val="80000"/>
            </a:schemeClr>
          </a:solidFill>
        </p:spPr>
        <p:txBody>
          <a:bodyPr>
            <a:normAutofit/>
          </a:bodyPr>
          <a:lstStyle/>
          <a:p>
            <a:pPr algn="ctr"/>
            <a:r>
              <a:rPr lang="es-CO" sz="3200" b="1" dirty="0">
                <a:solidFill>
                  <a:srgbClr val="C00000"/>
                </a:solidFill>
              </a:rPr>
              <a:t>VARIACIÓN DE  CARGOS  - TRASLADO -</a:t>
            </a:r>
            <a:endParaRPr lang="es-CO" sz="3200" dirty="0"/>
          </a:p>
        </p:txBody>
      </p:sp>
      <p:sp>
        <p:nvSpPr>
          <p:cNvPr id="6" name="Marcador de contenido 5">
            <a:extLst>
              <a:ext uri="{FF2B5EF4-FFF2-40B4-BE49-F238E27FC236}">
                <a16:creationId xmlns:a16="http://schemas.microsoft.com/office/drawing/2014/main" id="{FAD8E973-A24E-B547-A97B-F5E3639DF957}"/>
              </a:ext>
            </a:extLst>
          </p:cNvPr>
          <p:cNvSpPr>
            <a:spLocks noGrp="1"/>
          </p:cNvSpPr>
          <p:nvPr>
            <p:ph sz="half" idx="1"/>
          </p:nvPr>
        </p:nvSpPr>
        <p:spPr>
          <a:xfrm>
            <a:off x="362308" y="1466192"/>
            <a:ext cx="5657492" cy="5132313"/>
          </a:xfrm>
          <a:solidFill>
            <a:schemeClr val="accent5">
              <a:lumMod val="40000"/>
              <a:lumOff val="60000"/>
            </a:schemeClr>
          </a:solidFill>
        </p:spPr>
        <p:txBody>
          <a:bodyPr>
            <a:noAutofit/>
          </a:bodyPr>
          <a:lstStyle/>
          <a:p>
            <a:pPr algn="just"/>
            <a:r>
              <a:rPr lang="es-CO" sz="3000">
                <a:solidFill>
                  <a:srgbClr val="0432FF"/>
                </a:solidFill>
              </a:rPr>
              <a:t>Si agotada la fase probatoria, si se advierte la necesidad de variar los cargos, por error en la calificación o prueba sobreviniente, así lo declarará motivadamente. </a:t>
            </a:r>
          </a:p>
          <a:p>
            <a:pPr algn="just"/>
            <a:r>
              <a:rPr lang="es-CO" sz="3000">
                <a:solidFill>
                  <a:srgbClr val="0432FF"/>
                </a:solidFill>
              </a:rPr>
              <a:t>La variación se notifica en estrados, se ordena la suspensión de la audiencia por (5) días hábiles.</a:t>
            </a:r>
          </a:p>
          <a:p>
            <a:pPr algn="just"/>
            <a:r>
              <a:rPr lang="es-CO" sz="3000">
                <a:solidFill>
                  <a:srgbClr val="0432FF"/>
                </a:solidFill>
              </a:rPr>
              <a:t> Reanudada la audiencia se procederá de nuevo con su instalación</a:t>
            </a:r>
            <a:r>
              <a:rPr lang="es-CO" sz="3000"/>
              <a:t>.</a:t>
            </a:r>
          </a:p>
        </p:txBody>
      </p:sp>
      <p:sp>
        <p:nvSpPr>
          <p:cNvPr id="7" name="Marcador de contenido 6">
            <a:extLst>
              <a:ext uri="{FF2B5EF4-FFF2-40B4-BE49-F238E27FC236}">
                <a16:creationId xmlns:a16="http://schemas.microsoft.com/office/drawing/2014/main" id="{7E4EFBB6-49C9-6B40-98D9-8E33F54E9107}"/>
              </a:ext>
            </a:extLst>
          </p:cNvPr>
          <p:cNvSpPr>
            <a:spLocks noGrp="1"/>
          </p:cNvSpPr>
          <p:nvPr>
            <p:ph sz="half" idx="2"/>
          </p:nvPr>
        </p:nvSpPr>
        <p:spPr>
          <a:xfrm>
            <a:off x="6172200" y="1466193"/>
            <a:ext cx="5749506" cy="5151536"/>
          </a:xfrm>
          <a:solidFill>
            <a:schemeClr val="accent5">
              <a:lumMod val="20000"/>
              <a:lumOff val="80000"/>
            </a:schemeClr>
          </a:solidFill>
        </p:spPr>
        <p:txBody>
          <a:bodyPr>
            <a:normAutofit/>
          </a:bodyPr>
          <a:lstStyle/>
          <a:p>
            <a:pPr algn="just"/>
            <a:r>
              <a:rPr lang="es-CO" dirty="0">
                <a:solidFill>
                  <a:srgbClr val="002060"/>
                </a:solidFill>
              </a:rPr>
              <a:t>Agotado el período probatorio se ordenará la suspensión de la audiencia por (5) días para que los sujetos procesales presenten sus alegatos previos a la decisión.</a:t>
            </a:r>
          </a:p>
          <a:p>
            <a:pPr algn="just"/>
            <a:r>
              <a:rPr lang="es-CO" dirty="0">
                <a:solidFill>
                  <a:srgbClr val="002060"/>
                </a:solidFill>
              </a:rPr>
              <a:t>Reanudada la audiencia se concederá el uso de la palabra a los sujetos procesales para que presenten sus alegatos finales. </a:t>
            </a:r>
          </a:p>
          <a:p>
            <a:pPr algn="just"/>
            <a:r>
              <a:rPr lang="es-CO" dirty="0">
                <a:solidFill>
                  <a:srgbClr val="002060"/>
                </a:solidFill>
              </a:rPr>
              <a:t>Finalizadas las intervenciones se citará para la emisión de la decisión a los (5) días siguientes</a:t>
            </a:r>
            <a:r>
              <a:rPr lang="es-CO" dirty="0"/>
              <a:t>.</a:t>
            </a:r>
          </a:p>
        </p:txBody>
      </p:sp>
    </p:spTree>
    <p:extLst>
      <p:ext uri="{BB962C8B-B14F-4D97-AF65-F5344CB8AC3E}">
        <p14:creationId xmlns:p14="http://schemas.microsoft.com/office/powerpoint/2010/main" val="155306453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1"/>
            <a:ext cx="11559398" cy="1069545"/>
          </a:xfrm>
        </p:spPr>
        <p:txBody>
          <a:bodyPr>
            <a:normAutofit/>
          </a:bodyPr>
          <a:lstStyle/>
          <a:p>
            <a:pPr algn="ctr"/>
            <a:r>
              <a:rPr lang="es-CO" sz="3200" b="1" dirty="0">
                <a:solidFill>
                  <a:srgbClr val="C00000"/>
                </a:solidFill>
              </a:rPr>
              <a:t>CONTENIDO  DEL FALLO</a:t>
            </a:r>
            <a:endParaRPr lang="es-CO" sz="3200" dirty="0"/>
          </a:p>
        </p:txBody>
      </p:sp>
      <p:sp>
        <p:nvSpPr>
          <p:cNvPr id="6" name="Marcador de contenido 5">
            <a:extLst>
              <a:ext uri="{FF2B5EF4-FFF2-40B4-BE49-F238E27FC236}">
                <a16:creationId xmlns:a16="http://schemas.microsoft.com/office/drawing/2014/main" id="{F41EC712-C0CF-984D-AC11-E04387A34D87}"/>
              </a:ext>
            </a:extLst>
          </p:cNvPr>
          <p:cNvSpPr>
            <a:spLocks noGrp="1"/>
          </p:cNvSpPr>
          <p:nvPr>
            <p:ph sz="half" idx="1"/>
          </p:nvPr>
        </p:nvSpPr>
        <p:spPr>
          <a:xfrm>
            <a:off x="362308" y="1309816"/>
            <a:ext cx="5657492" cy="5288690"/>
          </a:xfrm>
          <a:solidFill>
            <a:schemeClr val="accent6">
              <a:lumMod val="20000"/>
              <a:lumOff val="80000"/>
            </a:schemeClr>
          </a:solidFill>
        </p:spPr>
        <p:txBody>
          <a:bodyPr>
            <a:normAutofit fontScale="92500"/>
          </a:bodyPr>
          <a:lstStyle/>
          <a:p>
            <a:pPr marL="0" indent="0" algn="ctr">
              <a:buNone/>
            </a:pPr>
            <a:r>
              <a:rPr lang="es-CO" sz="3000" dirty="0"/>
              <a:t>1. </a:t>
            </a:r>
            <a:r>
              <a:rPr lang="es-CO" sz="3500" dirty="0"/>
              <a:t>La identidad del disciplinado.</a:t>
            </a:r>
          </a:p>
          <a:p>
            <a:pPr marL="0" indent="0" algn="ctr">
              <a:buNone/>
            </a:pPr>
            <a:r>
              <a:rPr lang="es-CO" sz="3500" dirty="0"/>
              <a:t>2. Acápite de hechos.</a:t>
            </a:r>
          </a:p>
          <a:p>
            <a:pPr marL="0" indent="0" algn="ctr">
              <a:buNone/>
            </a:pPr>
            <a:r>
              <a:rPr lang="es-CO" sz="3500" dirty="0"/>
              <a:t>3. Acápite de las pruebas en que se basa.</a:t>
            </a:r>
          </a:p>
          <a:p>
            <a:pPr marL="0" indent="0" algn="ctr">
              <a:buNone/>
            </a:pPr>
            <a:r>
              <a:rPr lang="es-CO" sz="3500" dirty="0"/>
              <a:t>4. Análisis y la Valoración jurídica de cargos, descargos y de las alegaciones que hubieren sido presentadas.</a:t>
            </a:r>
          </a:p>
          <a:p>
            <a:pPr marL="0" indent="0" algn="ctr">
              <a:buNone/>
            </a:pPr>
            <a:r>
              <a:rPr lang="es-CO" sz="3500" dirty="0"/>
              <a:t>5. Análisis de la ilicitud del comportamiento.</a:t>
            </a:r>
          </a:p>
          <a:p>
            <a:endParaRPr lang="es-CO" dirty="0"/>
          </a:p>
        </p:txBody>
      </p:sp>
      <p:sp>
        <p:nvSpPr>
          <p:cNvPr id="7" name="Marcador de contenido 6">
            <a:extLst>
              <a:ext uri="{FF2B5EF4-FFF2-40B4-BE49-F238E27FC236}">
                <a16:creationId xmlns:a16="http://schemas.microsoft.com/office/drawing/2014/main" id="{BA719AF9-436B-0749-9CBD-BF7A316D5E5C}"/>
              </a:ext>
            </a:extLst>
          </p:cNvPr>
          <p:cNvSpPr>
            <a:spLocks noGrp="1"/>
          </p:cNvSpPr>
          <p:nvPr>
            <p:ph sz="half" idx="2"/>
          </p:nvPr>
        </p:nvSpPr>
        <p:spPr>
          <a:xfrm>
            <a:off x="6172200" y="1309814"/>
            <a:ext cx="5749506" cy="5288690"/>
          </a:xfrm>
          <a:solidFill>
            <a:schemeClr val="accent5">
              <a:lumMod val="20000"/>
              <a:lumOff val="80000"/>
            </a:schemeClr>
          </a:solidFill>
        </p:spPr>
        <p:txBody>
          <a:bodyPr>
            <a:normAutofit fontScale="92500"/>
          </a:bodyPr>
          <a:lstStyle/>
          <a:p>
            <a:pPr marL="0" indent="0" algn="ctr">
              <a:buNone/>
            </a:pPr>
            <a:r>
              <a:rPr lang="es-CO" sz="3200" dirty="0"/>
              <a:t>6. Análisis de culpabilidad.</a:t>
            </a:r>
          </a:p>
          <a:p>
            <a:pPr marL="0" indent="0" algn="ctr">
              <a:buNone/>
            </a:pPr>
            <a:r>
              <a:rPr lang="es-CO" sz="3200" dirty="0"/>
              <a:t>7. Fundamentación de la calificación de la falta.</a:t>
            </a:r>
          </a:p>
          <a:p>
            <a:pPr marL="0" indent="0" algn="ctr">
              <a:buNone/>
            </a:pPr>
            <a:r>
              <a:rPr lang="es-CO" sz="3200" dirty="0"/>
              <a:t>8. Razones de la sanción o de la absolución y</a:t>
            </a:r>
          </a:p>
          <a:p>
            <a:pPr marL="0" indent="0" algn="ctr">
              <a:buNone/>
            </a:pPr>
            <a:r>
              <a:rPr lang="es-CO" sz="3200" dirty="0"/>
              <a:t>9. Exposición fundada de los criterios tenidos en cuenta para la graduación de la sanción y la decisión en la parte resolutiva.</a:t>
            </a:r>
          </a:p>
          <a:p>
            <a:pPr algn="ctr"/>
            <a:r>
              <a:rPr lang="es-CO" sz="3200" dirty="0">
                <a:solidFill>
                  <a:srgbClr val="0432FF"/>
                </a:solidFill>
              </a:rPr>
              <a:t>Notificación en Estrados</a:t>
            </a:r>
          </a:p>
          <a:p>
            <a:pPr algn="ctr"/>
            <a:r>
              <a:rPr lang="es-CO" sz="3200" dirty="0">
                <a:solidFill>
                  <a:srgbClr val="941100"/>
                </a:solidFill>
              </a:rPr>
              <a:t>R/Apelación (oral o escrito 5 D.)</a:t>
            </a:r>
          </a:p>
          <a:p>
            <a:pPr algn="ctr"/>
            <a:endParaRPr lang="es-CO" sz="3200" dirty="0"/>
          </a:p>
          <a:p>
            <a:endParaRPr lang="es-CO" dirty="0"/>
          </a:p>
        </p:txBody>
      </p:sp>
    </p:spTree>
    <p:extLst>
      <p:ext uri="{BB962C8B-B14F-4D97-AF65-F5344CB8AC3E}">
        <p14:creationId xmlns:p14="http://schemas.microsoft.com/office/powerpoint/2010/main" val="4279894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6A0870-0BCB-FD47-876B-B1A8CE8EDBC5}"/>
              </a:ext>
            </a:extLst>
          </p:cNvPr>
          <p:cNvSpPr>
            <a:spLocks noGrp="1"/>
          </p:cNvSpPr>
          <p:nvPr>
            <p:ph type="title"/>
          </p:nvPr>
        </p:nvSpPr>
        <p:spPr>
          <a:xfrm>
            <a:off x="0" y="0"/>
            <a:ext cx="12192000" cy="1161536"/>
          </a:xfrm>
          <a:solidFill>
            <a:schemeClr val="bg2">
              <a:lumMod val="90000"/>
            </a:schemeClr>
          </a:solidFill>
        </p:spPr>
        <p:txBody>
          <a:bodyPr/>
          <a:lstStyle/>
          <a:p>
            <a:pPr algn="ctr"/>
            <a:r>
              <a:rPr lang="es-CO" b="1" dirty="0">
                <a:solidFill>
                  <a:srgbClr val="945200"/>
                </a:solidFill>
              </a:rPr>
              <a:t>Control de Constitucionalidad</a:t>
            </a:r>
            <a:r>
              <a:rPr lang="es-CO" dirty="0"/>
              <a:t>. </a:t>
            </a:r>
            <a:r>
              <a:rPr lang="es-CO" sz="2400" dirty="0"/>
              <a:t>-2-</a:t>
            </a:r>
          </a:p>
        </p:txBody>
      </p:sp>
      <p:sp>
        <p:nvSpPr>
          <p:cNvPr id="3" name="Marcador de contenido 2">
            <a:extLst>
              <a:ext uri="{FF2B5EF4-FFF2-40B4-BE49-F238E27FC236}">
                <a16:creationId xmlns:a16="http://schemas.microsoft.com/office/drawing/2014/main" id="{94FB8A67-D3CD-874A-8986-B8BDEABA22E3}"/>
              </a:ext>
            </a:extLst>
          </p:cNvPr>
          <p:cNvSpPr>
            <a:spLocks noGrp="1"/>
          </p:cNvSpPr>
          <p:nvPr>
            <p:ph idx="1"/>
          </p:nvPr>
        </p:nvSpPr>
        <p:spPr>
          <a:xfrm>
            <a:off x="0" y="1161536"/>
            <a:ext cx="12192000" cy="5696464"/>
          </a:xfrm>
          <a:solidFill>
            <a:schemeClr val="accent6">
              <a:lumMod val="20000"/>
              <a:lumOff val="80000"/>
            </a:schemeClr>
          </a:solidFill>
        </p:spPr>
        <p:txBody>
          <a:bodyPr/>
          <a:lstStyle/>
          <a:p>
            <a:pPr algn="just"/>
            <a:r>
              <a:rPr lang="es-CO" sz="4000" b="1" dirty="0">
                <a:highlight>
                  <a:srgbClr val="FFFF00"/>
                </a:highlight>
              </a:rPr>
              <a:t>El Consejo de Estado </a:t>
            </a:r>
            <a:r>
              <a:rPr lang="es-CO" sz="4000" dirty="0"/>
              <a:t>tiene la competencia de declarar la nulidad de los decretos del Gobierno Nacional y demás actos de carácter general que, por expresa disposición </a:t>
            </a:r>
            <a:r>
              <a:rPr lang="es-CO" sz="4000" b="1" dirty="0"/>
              <a:t>constitucional</a:t>
            </a:r>
            <a:r>
              <a:rPr lang="es-CO" sz="4000" dirty="0"/>
              <a:t>, sean expedidos por entidades u organismos distintos del Gobierno Nacional, y cuyo </a:t>
            </a:r>
            <a:r>
              <a:rPr lang="es-CO" sz="4000" b="1" dirty="0"/>
              <a:t>control de constitucionalidad</a:t>
            </a:r>
            <a:r>
              <a:rPr lang="es-CO" sz="4000" dirty="0"/>
              <a:t> no sea competencia de la Corte Constitucional. </a:t>
            </a:r>
          </a:p>
          <a:p>
            <a:endParaRPr lang="es-CO" dirty="0"/>
          </a:p>
        </p:txBody>
      </p:sp>
    </p:spTree>
    <p:extLst>
      <p:ext uri="{BB962C8B-B14F-4D97-AF65-F5344CB8AC3E}">
        <p14:creationId xmlns:p14="http://schemas.microsoft.com/office/powerpoint/2010/main" val="293250155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1"/>
            <a:ext cx="11559398" cy="1069545"/>
          </a:xfrm>
        </p:spPr>
        <p:txBody>
          <a:bodyPr>
            <a:normAutofit/>
          </a:bodyPr>
          <a:lstStyle/>
          <a:p>
            <a:pPr algn="ctr"/>
            <a:r>
              <a:rPr lang="es-CO" sz="3200" b="1">
                <a:solidFill>
                  <a:srgbClr val="C00000"/>
                </a:solidFill>
              </a:rPr>
              <a:t>Segunda Instancia</a:t>
            </a:r>
            <a:endParaRPr lang="es-CO" sz="3200"/>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idx="1"/>
          </p:nvPr>
        </p:nvSpPr>
        <p:spPr>
          <a:xfrm>
            <a:off x="362308" y="1498060"/>
            <a:ext cx="11559398" cy="4941651"/>
          </a:xfrm>
        </p:spPr>
        <p:txBody>
          <a:bodyPr>
            <a:normAutofit/>
          </a:bodyPr>
          <a:lstStyle/>
          <a:p>
            <a:pPr algn="just"/>
            <a:r>
              <a:rPr lang="es-CO" sz="3200"/>
              <a:t>La apelación se decidirá por escrito ./. (45) días siguientes de recibido</a:t>
            </a:r>
          </a:p>
          <a:p>
            <a:pPr algn="just"/>
            <a:r>
              <a:rPr lang="es-CO" sz="3200"/>
              <a:t>El R/Apelación otorga competencia para revisar únicamente los aspectos impugnados y aquellos que resulten inescindiblemente vinculados al objeto de impugnación.</a:t>
            </a:r>
          </a:p>
          <a:p>
            <a:pPr algn="just"/>
            <a:r>
              <a:rPr lang="es-CO" sz="3200"/>
              <a:t>En 2ª instancia se podrá excepcionalmente decretar pruebas de oficio </a:t>
            </a:r>
          </a:p>
          <a:p>
            <a:pPr algn="just"/>
            <a:r>
              <a:rPr lang="es-CO" sz="3200"/>
              <a:t>Dado este evento... y luego de practicadas las pruebas se dará traslado por el término de tres (3) días al apelante. Para proferir el fallo, el término será de cuarenta (40) días.</a:t>
            </a:r>
          </a:p>
        </p:txBody>
      </p:sp>
    </p:spTree>
    <p:extLst>
      <p:ext uri="{BB962C8B-B14F-4D97-AF65-F5344CB8AC3E}">
        <p14:creationId xmlns:p14="http://schemas.microsoft.com/office/powerpoint/2010/main" val="18435211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2"/>
            <a:ext cx="11559398" cy="945062"/>
          </a:xfrm>
        </p:spPr>
        <p:txBody>
          <a:bodyPr>
            <a:normAutofit/>
          </a:bodyPr>
          <a:lstStyle/>
          <a:p>
            <a:pPr algn="ctr"/>
            <a:r>
              <a:rPr lang="es-CO" sz="3200">
                <a:solidFill>
                  <a:srgbClr val="FF0000"/>
                </a:solidFill>
                <a:latin typeface="Bodoni MT" panose="02070603080606020203" pitchFamily="18" charset="77"/>
              </a:rPr>
              <a:t>NULIDADES &amp; PRINCIPIOS</a:t>
            </a:r>
          </a:p>
        </p:txBody>
      </p:sp>
      <p:sp>
        <p:nvSpPr>
          <p:cNvPr id="11" name="Marcador de contenido 10">
            <a:extLst>
              <a:ext uri="{FF2B5EF4-FFF2-40B4-BE49-F238E27FC236}">
                <a16:creationId xmlns:a16="http://schemas.microsoft.com/office/drawing/2014/main" id="{7244FFE2-240F-464B-9211-5EEC02CDDAE1}"/>
              </a:ext>
            </a:extLst>
          </p:cNvPr>
          <p:cNvSpPr>
            <a:spLocks noGrp="1"/>
          </p:cNvSpPr>
          <p:nvPr>
            <p:ph sz="half" idx="1"/>
          </p:nvPr>
        </p:nvSpPr>
        <p:spPr>
          <a:xfrm>
            <a:off x="362308" y="1309816"/>
            <a:ext cx="5056359" cy="5548184"/>
          </a:xfrm>
        </p:spPr>
        <p:txBody>
          <a:bodyPr>
            <a:normAutofit fontScale="92500"/>
          </a:bodyPr>
          <a:lstStyle/>
          <a:p>
            <a:pPr algn="ctr"/>
            <a:r>
              <a:rPr lang="es-CO" dirty="0">
                <a:highlight>
                  <a:srgbClr val="FFFF00"/>
                </a:highlight>
              </a:rPr>
              <a:t>Causales</a:t>
            </a:r>
          </a:p>
          <a:p>
            <a:pPr algn="ctr"/>
            <a:r>
              <a:rPr lang="es-CO" sz="3600" dirty="0"/>
              <a:t>1. Falta de </a:t>
            </a:r>
            <a:r>
              <a:rPr lang="es-CO" sz="3600" b="1" dirty="0">
                <a:solidFill>
                  <a:schemeClr val="accent2">
                    <a:lumMod val="50000"/>
                  </a:schemeClr>
                </a:solidFill>
              </a:rPr>
              <a:t>competencia</a:t>
            </a:r>
          </a:p>
          <a:p>
            <a:pPr algn="ctr"/>
            <a:endParaRPr lang="es-CO" sz="3600" dirty="0"/>
          </a:p>
          <a:p>
            <a:pPr algn="ctr"/>
            <a:r>
              <a:rPr lang="es-CO" sz="3600" dirty="0"/>
              <a:t>2. violación derecho de </a:t>
            </a:r>
            <a:r>
              <a:rPr lang="es-CO" sz="3600" b="1" dirty="0">
                <a:solidFill>
                  <a:schemeClr val="accent2">
                    <a:lumMod val="50000"/>
                  </a:schemeClr>
                </a:solidFill>
              </a:rPr>
              <a:t>defensa</a:t>
            </a:r>
          </a:p>
          <a:p>
            <a:pPr algn="ctr"/>
            <a:endParaRPr lang="es-CO" sz="3600" dirty="0"/>
          </a:p>
          <a:p>
            <a:pPr algn="ctr"/>
            <a:r>
              <a:rPr lang="es-CO" sz="3600" dirty="0"/>
              <a:t>3. Existencia de irregularidades que afecten el </a:t>
            </a:r>
            <a:r>
              <a:rPr lang="es-CO" sz="3600" b="1" dirty="0">
                <a:solidFill>
                  <a:schemeClr val="accent2">
                    <a:lumMod val="50000"/>
                  </a:schemeClr>
                </a:solidFill>
              </a:rPr>
              <a:t>Debido Proceso</a:t>
            </a:r>
          </a:p>
          <a:p>
            <a:pPr algn="ctr"/>
            <a:r>
              <a:rPr lang="es-CO" sz="3600" b="1" dirty="0">
                <a:solidFill>
                  <a:srgbClr val="0432FF"/>
                </a:solidFill>
              </a:rPr>
              <a:t>De Oficio  o  S/parte</a:t>
            </a:r>
          </a:p>
        </p:txBody>
      </p:sp>
      <p:sp>
        <p:nvSpPr>
          <p:cNvPr id="7" name="Marcador de contenido 6">
            <a:extLst>
              <a:ext uri="{FF2B5EF4-FFF2-40B4-BE49-F238E27FC236}">
                <a16:creationId xmlns:a16="http://schemas.microsoft.com/office/drawing/2014/main" id="{ACD0D755-A4F0-BD4E-8F96-BF0E4F021E22}"/>
              </a:ext>
            </a:extLst>
          </p:cNvPr>
          <p:cNvSpPr>
            <a:spLocks noGrp="1"/>
          </p:cNvSpPr>
          <p:nvPr>
            <p:ph sz="half" idx="2"/>
          </p:nvPr>
        </p:nvSpPr>
        <p:spPr>
          <a:xfrm>
            <a:off x="5644444" y="1309816"/>
            <a:ext cx="6277262" cy="5548184"/>
          </a:xfrm>
        </p:spPr>
        <p:txBody>
          <a:bodyPr>
            <a:noAutofit/>
          </a:bodyPr>
          <a:lstStyle/>
          <a:p>
            <a:pPr marL="0" indent="0" algn="just">
              <a:buNone/>
            </a:pPr>
            <a:r>
              <a:rPr lang="es-CO" sz="2400"/>
              <a:t>1. Si cumple con la </a:t>
            </a:r>
            <a:r>
              <a:rPr lang="es-CO" sz="2400" b="1">
                <a:solidFill>
                  <a:srgbClr val="0432FF"/>
                </a:solidFill>
              </a:rPr>
              <a:t>finalidad</a:t>
            </a:r>
            <a:r>
              <a:rPr lang="es-CO" sz="2400"/>
              <a:t> propuesta</a:t>
            </a:r>
            <a:r>
              <a:rPr lang="es-CO" sz="2400" b="1"/>
              <a:t> no</a:t>
            </a:r>
            <a:r>
              <a:rPr lang="es-CO" sz="2400"/>
              <a:t> se invalida, siempre que no se viole el derecho a la defensa.</a:t>
            </a:r>
          </a:p>
          <a:p>
            <a:pPr marL="0" indent="0" algn="just">
              <a:buNone/>
            </a:pPr>
            <a:r>
              <a:rPr lang="es-CO" sz="2400"/>
              <a:t>2. Quien  la alegue debe acreditar que la </a:t>
            </a:r>
            <a:r>
              <a:rPr lang="es-CO" sz="2400" b="1">
                <a:solidFill>
                  <a:srgbClr val="0432FF"/>
                </a:solidFill>
              </a:rPr>
              <a:t>irregularidad sustancial </a:t>
            </a:r>
            <a:r>
              <a:rPr lang="es-CO" sz="2400"/>
              <a:t>afecta garantías de los SS.PP., o desconoce las bases esenciales de la instrucción y el juzgamiento.</a:t>
            </a:r>
          </a:p>
          <a:p>
            <a:pPr marL="0" indent="0" algn="just">
              <a:buNone/>
            </a:pPr>
            <a:r>
              <a:rPr lang="es-CO" sz="2400"/>
              <a:t>3. </a:t>
            </a:r>
            <a:r>
              <a:rPr lang="es-CO" sz="2400" b="1">
                <a:solidFill>
                  <a:srgbClr val="0432FF"/>
                </a:solidFill>
              </a:rPr>
              <a:t>Quien haya contribuido </a:t>
            </a:r>
            <a:r>
              <a:rPr lang="es-CO" sz="2400"/>
              <a:t>a la irregularidad del acto vicioso, no puede alegarla.</a:t>
            </a:r>
          </a:p>
          <a:p>
            <a:pPr marL="0" indent="0" algn="just">
              <a:buNone/>
            </a:pPr>
            <a:r>
              <a:rPr lang="es-CO" sz="2400"/>
              <a:t>4. El acto irregular lo puede </a:t>
            </a:r>
            <a:r>
              <a:rPr lang="es-CO" sz="2400" b="1">
                <a:solidFill>
                  <a:srgbClr val="0432FF"/>
                </a:solidFill>
              </a:rPr>
              <a:t>convalidar</a:t>
            </a:r>
            <a:r>
              <a:rPr lang="es-CO" sz="2400"/>
              <a:t> el afectado dando su  consentimiento y se observen las garantías constitucionales.</a:t>
            </a:r>
          </a:p>
          <a:p>
            <a:pPr marL="0" indent="0" algn="just">
              <a:buNone/>
            </a:pPr>
            <a:r>
              <a:rPr lang="es-CO" sz="2400"/>
              <a:t>5. Solo se </a:t>
            </a:r>
            <a:r>
              <a:rPr lang="es-CO" sz="2400" b="1">
                <a:solidFill>
                  <a:srgbClr val="0432FF"/>
                </a:solidFill>
              </a:rPr>
              <a:t>decretará si no existe otro medio </a:t>
            </a:r>
            <a:r>
              <a:rPr lang="es-CO" sz="2400"/>
              <a:t>procesal para subsanar la irregularidad sustancial.</a:t>
            </a:r>
          </a:p>
          <a:p>
            <a:endParaRPr lang="es-CO" sz="2200"/>
          </a:p>
        </p:txBody>
      </p:sp>
    </p:spTree>
    <p:extLst>
      <p:ext uri="{BB962C8B-B14F-4D97-AF65-F5344CB8AC3E}">
        <p14:creationId xmlns:p14="http://schemas.microsoft.com/office/powerpoint/2010/main" val="183968488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1"/>
            <a:ext cx="11559398" cy="1069545"/>
          </a:xfrm>
        </p:spPr>
        <p:txBody>
          <a:bodyPr>
            <a:normAutofit/>
          </a:bodyPr>
          <a:lstStyle/>
          <a:p>
            <a:pPr algn="ctr"/>
            <a:r>
              <a:rPr lang="es-CO" sz="3200" b="1">
                <a:solidFill>
                  <a:srgbClr val="C00000"/>
                </a:solidFill>
              </a:rPr>
              <a:t>Declaratoria – Efectos - Requisitos - Términos</a:t>
            </a:r>
            <a:endParaRPr lang="es-CO" sz="3200"/>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idx="1"/>
          </p:nvPr>
        </p:nvSpPr>
        <p:spPr>
          <a:xfrm>
            <a:off x="362308" y="1498060"/>
            <a:ext cx="11559398" cy="4941651"/>
          </a:xfrm>
        </p:spPr>
        <p:txBody>
          <a:bodyPr>
            <a:normAutofit fontScale="92500" lnSpcReduction="10000"/>
          </a:bodyPr>
          <a:lstStyle/>
          <a:p>
            <a:r>
              <a:rPr lang="es-CO"/>
              <a:t>El competnte una vez advierta una causal declarará </a:t>
            </a:r>
            <a:r>
              <a:rPr lang="es-CO" b="1">
                <a:solidFill>
                  <a:srgbClr val="0432FF"/>
                </a:solidFill>
              </a:rPr>
              <a:t>de oficio </a:t>
            </a:r>
            <a:r>
              <a:rPr lang="es-CO"/>
              <a:t>la nulidad</a:t>
            </a:r>
          </a:p>
          <a:p>
            <a:r>
              <a:rPr lang="es-CO"/>
              <a:t>La declaratoria de nulidad </a:t>
            </a:r>
            <a:r>
              <a:rPr lang="es-CO" b="1">
                <a:solidFill>
                  <a:srgbClr val="0432FF"/>
                </a:solidFill>
              </a:rPr>
              <a:t>afectará la actuación desde el momento </a:t>
            </a:r>
            <a:r>
              <a:rPr lang="es-CO"/>
              <a:t>en que se presente la causal y ordenará que se reponga la actuación</a:t>
            </a:r>
          </a:p>
          <a:p>
            <a:r>
              <a:rPr lang="es-CO"/>
              <a:t>La declaratoria de nulidad de la actuación disciplinaria </a:t>
            </a:r>
            <a:r>
              <a:rPr lang="es-CO" b="1">
                <a:solidFill>
                  <a:srgbClr val="0432FF"/>
                </a:solidFill>
              </a:rPr>
              <a:t>no invalida las pruebas allegadas y practicadas legalmente</a:t>
            </a:r>
            <a:r>
              <a:rPr lang="es-CO"/>
              <a:t>.</a:t>
            </a:r>
          </a:p>
          <a:p>
            <a:r>
              <a:rPr lang="es-CO"/>
              <a:t>Procede hasta </a:t>
            </a:r>
            <a:r>
              <a:rPr lang="es-CO" b="1">
                <a:solidFill>
                  <a:srgbClr val="0432FF"/>
                </a:solidFill>
              </a:rPr>
              <a:t>antes del traslado </a:t>
            </a:r>
            <a:r>
              <a:rPr lang="es-CO"/>
              <a:t>para alegatos de conclusión de 1ª instancia.</a:t>
            </a:r>
          </a:p>
          <a:p>
            <a:r>
              <a:rPr lang="es-CO"/>
              <a:t> Deberá </a:t>
            </a:r>
            <a:r>
              <a:rPr lang="es-CO" b="1">
                <a:solidFill>
                  <a:srgbClr val="0432FF"/>
                </a:solidFill>
              </a:rPr>
              <a:t>concretar la causal</a:t>
            </a:r>
            <a:r>
              <a:rPr lang="es-CO"/>
              <a:t>(es) respectivas y expresar los fundamentos de hecho y de derecho que la sustenten.</a:t>
            </a:r>
          </a:p>
          <a:p>
            <a:r>
              <a:rPr lang="es-CO"/>
              <a:t>La solicitud se resolverá ./. (</a:t>
            </a:r>
            <a:r>
              <a:rPr lang="es-CO" b="1">
                <a:solidFill>
                  <a:srgbClr val="0432FF"/>
                </a:solidFill>
              </a:rPr>
              <a:t>5</a:t>
            </a:r>
            <a:r>
              <a:rPr lang="es-CO"/>
              <a:t>) días a su recibo.  </a:t>
            </a:r>
          </a:p>
          <a:p>
            <a:r>
              <a:rPr lang="es-CO"/>
              <a:t>Cuando sea presentada en la etapa de juzgamiento se resolverá en la </a:t>
            </a:r>
            <a:r>
              <a:rPr lang="es-CO" b="1">
                <a:solidFill>
                  <a:srgbClr val="0432FF"/>
                </a:solidFill>
              </a:rPr>
              <a:t>audiencia</a:t>
            </a:r>
          </a:p>
          <a:p>
            <a:r>
              <a:rPr lang="es-CO"/>
              <a:t>Contra la decisión que se pronuncia sobre la solicitud de nulidad procede el </a:t>
            </a:r>
            <a:r>
              <a:rPr lang="es-CO" b="1">
                <a:solidFill>
                  <a:srgbClr val="0432FF"/>
                </a:solidFill>
              </a:rPr>
              <a:t>R/Reposición</a:t>
            </a:r>
            <a:r>
              <a:rPr lang="es-CO"/>
              <a:t>.</a:t>
            </a:r>
          </a:p>
          <a:p>
            <a:endParaRPr lang="es-CO"/>
          </a:p>
        </p:txBody>
      </p:sp>
    </p:spTree>
    <p:extLst>
      <p:ext uri="{BB962C8B-B14F-4D97-AF65-F5344CB8AC3E}">
        <p14:creationId xmlns:p14="http://schemas.microsoft.com/office/powerpoint/2010/main" val="367379362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1"/>
            <a:ext cx="11559398" cy="1069545"/>
          </a:xfrm>
          <a:solidFill>
            <a:schemeClr val="accent2">
              <a:lumMod val="20000"/>
              <a:lumOff val="80000"/>
            </a:schemeClr>
          </a:solidFill>
        </p:spPr>
        <p:txBody>
          <a:bodyPr>
            <a:normAutofit/>
          </a:bodyPr>
          <a:lstStyle/>
          <a:p>
            <a:pPr algn="ctr"/>
            <a:r>
              <a:rPr lang="es-CO" sz="3200" b="1">
                <a:solidFill>
                  <a:srgbClr val="7030A0"/>
                </a:solidFill>
                <a:latin typeface="Castellar" panose="020A0402060406010301" pitchFamily="18" charset="77"/>
              </a:rPr>
              <a:t>PRUEBAS  TRASLADADAS</a:t>
            </a:r>
            <a:endParaRPr lang="es-CO" sz="2200" b="1" i="1">
              <a:solidFill>
                <a:srgbClr val="C00000"/>
              </a:solidFill>
              <a:latin typeface="Book Antiqua" panose="02040602050305030304" pitchFamily="18" charset="0"/>
              <a:cs typeface="Apple Chancery" panose="03020702040506060504" pitchFamily="66" charset="-79"/>
            </a:endParaRPr>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idx="1"/>
          </p:nvPr>
        </p:nvSpPr>
        <p:spPr>
          <a:xfrm>
            <a:off x="362308" y="1498060"/>
            <a:ext cx="11559398" cy="4941651"/>
          </a:xfrm>
        </p:spPr>
        <p:txBody>
          <a:bodyPr>
            <a:normAutofit lnSpcReduction="10000"/>
          </a:bodyPr>
          <a:lstStyle/>
          <a:p>
            <a:pPr algn="just"/>
            <a:r>
              <a:rPr lang="es-CO" sz="2900"/>
              <a:t>Las pruebas practicadas válidamente en actuación judicial o administrativa, </a:t>
            </a:r>
            <a:r>
              <a:rPr lang="es-CO" sz="2900" b="1">
                <a:solidFill>
                  <a:srgbClr val="C00000"/>
                </a:solidFill>
              </a:rPr>
              <a:t>pueden trasladarse </a:t>
            </a:r>
            <a:r>
              <a:rPr lang="es-CO" sz="2900"/>
              <a:t>a la actuación disciplinaria en </a:t>
            </a:r>
            <a:r>
              <a:rPr lang="es-CO" sz="2900" b="1">
                <a:solidFill>
                  <a:srgbClr val="C00000"/>
                </a:solidFill>
              </a:rPr>
              <a:t>copias autorizadas </a:t>
            </a:r>
            <a:r>
              <a:rPr lang="es-CO" sz="2900"/>
              <a:t>por el funcionario y apreciarán conforme a las reglas del CGD.</a:t>
            </a:r>
          </a:p>
          <a:p>
            <a:pPr algn="just"/>
            <a:r>
              <a:rPr lang="es-CO" sz="2900"/>
              <a:t>También podrán trasladarse los </a:t>
            </a:r>
            <a:r>
              <a:rPr lang="es-CO" sz="2900" b="1">
                <a:solidFill>
                  <a:srgbClr val="C00000"/>
                </a:solidFill>
              </a:rPr>
              <a:t>E.M.P. o E.F</a:t>
            </a:r>
            <a:r>
              <a:rPr lang="es-CO" sz="2900"/>
              <a:t>. que la FGN. haya descubierto en la acusación, así no se hayan introducido y controvertido en el juicio y no tengan por consiguiente la calidad de pruebas. Estos E.M.P. o E.F. </a:t>
            </a:r>
            <a:r>
              <a:rPr lang="es-CO" sz="2900">
                <a:solidFill>
                  <a:srgbClr val="C00000"/>
                </a:solidFill>
              </a:rPr>
              <a:t>deben ser sometidos a contradicción</a:t>
            </a:r>
            <a:r>
              <a:rPr lang="es-CO" sz="2900"/>
              <a:t> dentro del P/Disciplinario.</a:t>
            </a:r>
          </a:p>
          <a:p>
            <a:pPr algn="just"/>
            <a:r>
              <a:rPr lang="es-CO" sz="2900"/>
              <a:t>Cuando la autoridad disciplinaria necesite información acerca de una investigación penal en curso, o requiera trasladar E.M.P. o E.F. </a:t>
            </a:r>
            <a:r>
              <a:rPr lang="es-CO" sz="2900" b="1">
                <a:solidFill>
                  <a:srgbClr val="C00000"/>
                </a:solidFill>
              </a:rPr>
              <a:t>así lo solicitará al Fiscal del caso</a:t>
            </a:r>
            <a:r>
              <a:rPr lang="es-CO" sz="2900"/>
              <a:t>, quien evaluará la solicitud y determinará qué información puede entregar, sin afectar la investigación penal ni poner en riesgo el éxito de la misma.</a:t>
            </a:r>
          </a:p>
          <a:p>
            <a:endParaRPr lang="es-CO"/>
          </a:p>
        </p:txBody>
      </p:sp>
    </p:spTree>
    <p:extLst>
      <p:ext uri="{BB962C8B-B14F-4D97-AF65-F5344CB8AC3E}">
        <p14:creationId xmlns:p14="http://schemas.microsoft.com/office/powerpoint/2010/main" val="113019067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1"/>
            <a:ext cx="11559398" cy="1069545"/>
          </a:xfrm>
          <a:solidFill>
            <a:schemeClr val="accent2">
              <a:lumMod val="20000"/>
              <a:lumOff val="80000"/>
            </a:schemeClr>
          </a:solidFill>
        </p:spPr>
        <p:txBody>
          <a:bodyPr>
            <a:normAutofit/>
          </a:bodyPr>
          <a:lstStyle/>
          <a:p>
            <a:pPr algn="ctr"/>
            <a:r>
              <a:rPr lang="es-CO" sz="3200" b="1">
                <a:solidFill>
                  <a:srgbClr val="7030A0"/>
                </a:solidFill>
                <a:latin typeface="Castellar" panose="020A0402060406010301" pitchFamily="18" charset="77"/>
              </a:rPr>
              <a:t>PRUEBAS -  Principios</a:t>
            </a:r>
            <a:br>
              <a:rPr lang="es-CO" sz="3200" b="1">
                <a:solidFill>
                  <a:srgbClr val="7030A0"/>
                </a:solidFill>
                <a:latin typeface="Castellar" panose="020A0402060406010301" pitchFamily="18" charset="77"/>
              </a:rPr>
            </a:br>
            <a:r>
              <a:rPr lang="es-CO" sz="2200" b="1" i="1">
                <a:solidFill>
                  <a:srgbClr val="C00000"/>
                </a:solidFill>
                <a:latin typeface="Book Antiqua" panose="02040602050305030304" pitchFamily="18" charset="0"/>
                <a:cs typeface="Apple Chancery" panose="03020702040506060504" pitchFamily="66" charset="-79"/>
              </a:rPr>
              <a:t>El beneficiario de la prueba es el proceso mismo</a:t>
            </a:r>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idx="1"/>
          </p:nvPr>
        </p:nvSpPr>
        <p:spPr>
          <a:xfrm>
            <a:off x="362308" y="1498060"/>
            <a:ext cx="11559398" cy="5359940"/>
          </a:xfrm>
        </p:spPr>
        <p:txBody>
          <a:bodyPr>
            <a:noAutofit/>
          </a:bodyPr>
          <a:lstStyle/>
          <a:p>
            <a:pPr algn="just"/>
            <a:r>
              <a:rPr lang="es-CO" sz="2900" b="1" dirty="0">
                <a:solidFill>
                  <a:srgbClr val="941651"/>
                </a:solidFill>
              </a:rPr>
              <a:t>Aseguramiento</a:t>
            </a:r>
            <a:r>
              <a:rPr lang="es-CO" sz="2900" dirty="0">
                <a:solidFill>
                  <a:srgbClr val="941651"/>
                </a:solidFill>
              </a:rPr>
              <a:t>:</a:t>
            </a:r>
            <a:r>
              <a:rPr lang="es-CO" sz="2900" dirty="0"/>
              <a:t> Se tomarán las medidas necesarias para asegurar los Ed’P </a:t>
            </a:r>
          </a:p>
          <a:p>
            <a:pPr algn="just"/>
            <a:r>
              <a:rPr lang="es-CO" sz="2900" b="1" dirty="0">
                <a:solidFill>
                  <a:srgbClr val="941651"/>
                </a:solidFill>
              </a:rPr>
              <a:t>A proyo Técnico</a:t>
            </a:r>
            <a:r>
              <a:rPr lang="es-CO" sz="2900" dirty="0"/>
              <a:t>: El competente solicitará colaboración y apoyo técnico gratuito a cualquier organismo del Estado para al éxito de las investigaciones.</a:t>
            </a:r>
          </a:p>
          <a:p>
            <a:pPr algn="just"/>
            <a:r>
              <a:rPr lang="es-CO" sz="2900" b="1" dirty="0">
                <a:solidFill>
                  <a:srgbClr val="941651"/>
                </a:solidFill>
              </a:rPr>
              <a:t>Controvertir Prueba</a:t>
            </a:r>
            <a:r>
              <a:rPr lang="es-CO" sz="2900" b="1" dirty="0"/>
              <a:t>: </a:t>
            </a:r>
            <a:r>
              <a:rPr lang="es-CO" sz="2900" dirty="0"/>
              <a:t>Desde el instante de su vinculación</a:t>
            </a:r>
          </a:p>
          <a:p>
            <a:pPr algn="just"/>
            <a:r>
              <a:rPr lang="es-CO" sz="2900" b="1" dirty="0">
                <a:solidFill>
                  <a:srgbClr val="941651"/>
                </a:solidFill>
              </a:rPr>
              <a:t>Prueba Inexistente</a:t>
            </a:r>
            <a:r>
              <a:rPr lang="es-CO" sz="2900" dirty="0"/>
              <a:t>: La recaudada sin el lleno de las formalidades sustanciales o con violación de los derechos fundamentales del investigado</a:t>
            </a:r>
          </a:p>
          <a:p>
            <a:pPr algn="just"/>
            <a:r>
              <a:rPr lang="es-CO" sz="2900" b="1" dirty="0">
                <a:solidFill>
                  <a:srgbClr val="941651"/>
                </a:solidFill>
              </a:rPr>
              <a:t>Apreciación Integral</a:t>
            </a:r>
            <a:r>
              <a:rPr lang="es-CO" sz="2900" dirty="0"/>
              <a:t>: Las pruebnas deben apreciarse conjuntamente (S/C)</a:t>
            </a:r>
          </a:p>
          <a:p>
            <a:pPr algn="just"/>
            <a:r>
              <a:rPr lang="es-CO" sz="2900" b="1" dirty="0">
                <a:solidFill>
                  <a:srgbClr val="941651"/>
                </a:solidFill>
              </a:rPr>
              <a:t>Prueba para Sancionar</a:t>
            </a:r>
            <a:r>
              <a:rPr lang="es-CO" sz="2900" dirty="0"/>
              <a:t>: No se podrá proferir fallo sin que obre prueba que conduzca a la certeza sobre la existencia de la falta (conducta)  y de la responsabilidad del disciplinado.</a:t>
            </a:r>
          </a:p>
        </p:txBody>
      </p:sp>
    </p:spTree>
    <p:extLst>
      <p:ext uri="{BB962C8B-B14F-4D97-AF65-F5344CB8AC3E}">
        <p14:creationId xmlns:p14="http://schemas.microsoft.com/office/powerpoint/2010/main" val="232222087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968024" y="883677"/>
            <a:ext cx="10240242" cy="1069544"/>
          </a:xfrm>
          <a:solidFill>
            <a:schemeClr val="accent6">
              <a:lumMod val="20000"/>
              <a:lumOff val="80000"/>
            </a:schemeClr>
          </a:solidFill>
        </p:spPr>
        <p:txBody>
          <a:bodyPr>
            <a:normAutofit fontScale="90000"/>
          </a:bodyPr>
          <a:lstStyle/>
          <a:p>
            <a:pPr algn="ctr"/>
            <a:br>
              <a:rPr lang="es-CO" sz="3400" b="1">
                <a:latin typeface="Castellar" panose="020A0402060406010301" pitchFamily="18" charset="77"/>
              </a:rPr>
            </a:br>
            <a:r>
              <a:rPr lang="es-CO" sz="3400" b="1">
                <a:latin typeface="Castellar" panose="020A0402060406010301" pitchFamily="18" charset="77"/>
              </a:rPr>
              <a:t>PRUEBAS - MODALIDADES</a:t>
            </a:r>
            <a:br>
              <a:rPr lang="es-CO" sz="3400" b="1">
                <a:latin typeface="Castellar" panose="020A0402060406010301" pitchFamily="18" charset="77"/>
              </a:rPr>
            </a:br>
            <a:endParaRPr lang="es-CO" sz="3400" b="1" i="1">
              <a:latin typeface="Book Antiqua" panose="02040602050305030304" pitchFamily="18" charset="0"/>
              <a:cs typeface="Apple Chancery" panose="03020702040506060504" pitchFamily="66" charset="-79"/>
            </a:endParaRPr>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sz="half" idx="1"/>
          </p:nvPr>
        </p:nvSpPr>
        <p:spPr>
          <a:xfrm>
            <a:off x="968024" y="2196818"/>
            <a:ext cx="4281309" cy="3701051"/>
          </a:xfrm>
          <a:solidFill>
            <a:schemeClr val="accent5">
              <a:lumMod val="20000"/>
              <a:lumOff val="80000"/>
            </a:schemeClr>
          </a:solidFill>
        </p:spPr>
        <p:txBody>
          <a:bodyPr>
            <a:normAutofit lnSpcReduction="10000"/>
          </a:bodyPr>
          <a:lstStyle/>
          <a:p>
            <a:pPr marL="0" indent="0" algn="ctr">
              <a:buNone/>
            </a:pPr>
            <a:r>
              <a:rPr lang="es-CO" sz="3200">
                <a:solidFill>
                  <a:srgbClr val="0432FF"/>
                </a:solidFill>
              </a:rPr>
              <a:t>1. CONFESIÓN</a:t>
            </a:r>
          </a:p>
          <a:p>
            <a:pPr marL="0" indent="0" algn="ctr">
              <a:buNone/>
            </a:pPr>
            <a:r>
              <a:rPr lang="es-CO" sz="3200">
                <a:solidFill>
                  <a:srgbClr val="0432FF"/>
                </a:solidFill>
              </a:rPr>
              <a:t>2. TESTIMONIO</a:t>
            </a:r>
          </a:p>
          <a:p>
            <a:pPr marL="0" indent="0" algn="ctr">
              <a:buNone/>
            </a:pPr>
            <a:r>
              <a:rPr lang="es-CO" sz="3200">
                <a:solidFill>
                  <a:srgbClr val="0432FF"/>
                </a:solidFill>
              </a:rPr>
              <a:t>3. PERITACIÓN</a:t>
            </a:r>
          </a:p>
          <a:p>
            <a:pPr marL="0" indent="0" algn="ctr">
              <a:buNone/>
            </a:pPr>
            <a:r>
              <a:rPr lang="es-CO" sz="3200">
                <a:solidFill>
                  <a:srgbClr val="0432FF"/>
                </a:solidFill>
              </a:rPr>
              <a:t>4. INSPECCIÓN DISCIPLINARIA</a:t>
            </a:r>
          </a:p>
          <a:p>
            <a:pPr marL="0" indent="0" algn="ctr">
              <a:buNone/>
            </a:pPr>
            <a:r>
              <a:rPr lang="es-CO" sz="3200">
                <a:solidFill>
                  <a:srgbClr val="0432FF"/>
                </a:solidFill>
              </a:rPr>
              <a:t>5. DOCUMENTOS</a:t>
            </a:r>
          </a:p>
          <a:p>
            <a:pPr marL="0" indent="0" algn="ctr">
              <a:buNone/>
            </a:pPr>
            <a:r>
              <a:rPr lang="es-CO" sz="3200">
                <a:solidFill>
                  <a:srgbClr val="0432FF"/>
                </a:solidFill>
              </a:rPr>
              <a:t>6. INDICIO</a:t>
            </a:r>
          </a:p>
        </p:txBody>
      </p:sp>
      <p:pic>
        <p:nvPicPr>
          <p:cNvPr id="12" name="Marcador de contenido 11">
            <a:extLst>
              <a:ext uri="{FF2B5EF4-FFF2-40B4-BE49-F238E27FC236}">
                <a16:creationId xmlns:a16="http://schemas.microsoft.com/office/drawing/2014/main" id="{5B7B0D24-614A-6F40-9B3E-3D4CF511CD03}"/>
              </a:ext>
            </a:extLst>
          </p:cNvPr>
          <p:cNvPicPr>
            <a:picLocks noGrp="1" noChangeAspect="1"/>
          </p:cNvPicPr>
          <p:nvPr>
            <p:ph sz="half" idx="2"/>
          </p:nvPr>
        </p:nvPicPr>
        <p:blipFill>
          <a:blip r:embed="rId2"/>
          <a:stretch>
            <a:fillRect/>
          </a:stretch>
        </p:blipFill>
        <p:spPr>
          <a:xfrm>
            <a:off x="5975343" y="1941676"/>
            <a:ext cx="3740416" cy="2062766"/>
          </a:xfrm>
          <a:prstGeom prst="rect">
            <a:avLst/>
          </a:prstGeom>
        </p:spPr>
      </p:pic>
      <p:pic>
        <p:nvPicPr>
          <p:cNvPr id="16" name="Imagen 15">
            <a:extLst>
              <a:ext uri="{FF2B5EF4-FFF2-40B4-BE49-F238E27FC236}">
                <a16:creationId xmlns:a16="http://schemas.microsoft.com/office/drawing/2014/main" id="{D4658A20-1A90-F241-A69C-0DA74A16871C}"/>
              </a:ext>
            </a:extLst>
          </p:cNvPr>
          <p:cNvPicPr>
            <a:picLocks noChangeAspect="1"/>
          </p:cNvPicPr>
          <p:nvPr/>
        </p:nvPicPr>
        <p:blipFill>
          <a:blip r:embed="rId3"/>
          <a:stretch>
            <a:fillRect/>
          </a:stretch>
        </p:blipFill>
        <p:spPr>
          <a:xfrm>
            <a:off x="5975343" y="3799077"/>
            <a:ext cx="3740416" cy="2062766"/>
          </a:xfrm>
          <a:prstGeom prst="rect">
            <a:avLst/>
          </a:prstGeom>
        </p:spPr>
      </p:pic>
    </p:spTree>
    <p:extLst>
      <p:ext uri="{BB962C8B-B14F-4D97-AF65-F5344CB8AC3E}">
        <p14:creationId xmlns:p14="http://schemas.microsoft.com/office/powerpoint/2010/main" val="201613348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124180"/>
            <a:ext cx="11559398" cy="806549"/>
          </a:xfrm>
          <a:solidFill>
            <a:schemeClr val="accent6">
              <a:lumMod val="20000"/>
              <a:lumOff val="80000"/>
            </a:schemeClr>
          </a:solidFill>
        </p:spPr>
        <p:txBody>
          <a:bodyPr>
            <a:normAutofit fontScale="90000"/>
          </a:bodyPr>
          <a:lstStyle/>
          <a:p>
            <a:pPr algn="ctr"/>
            <a:br>
              <a:rPr lang="es-CO" sz="3400" b="1" dirty="0">
                <a:solidFill>
                  <a:srgbClr val="7030A0"/>
                </a:solidFill>
                <a:latin typeface="Castellar" panose="020A0402060406010301" pitchFamily="18" charset="77"/>
              </a:rPr>
            </a:br>
            <a:r>
              <a:rPr lang="es-CO" sz="3400" b="1" dirty="0">
                <a:solidFill>
                  <a:srgbClr val="7030A0"/>
                </a:solidFill>
                <a:latin typeface="Castellar" panose="020A0402060406010301" pitchFamily="18" charset="77"/>
              </a:rPr>
              <a:t>CONFESIÓN</a:t>
            </a:r>
            <a:br>
              <a:rPr lang="es-CO" sz="3200" b="1" dirty="0">
                <a:solidFill>
                  <a:srgbClr val="7030A0"/>
                </a:solidFill>
                <a:latin typeface="Castellar" panose="020A0402060406010301" pitchFamily="18" charset="77"/>
              </a:rPr>
            </a:br>
            <a:endParaRPr lang="es-CO" sz="2400" b="1" i="1" dirty="0">
              <a:solidFill>
                <a:srgbClr val="C00000"/>
              </a:solidFill>
              <a:latin typeface="Book Antiqua" panose="02040602050305030304" pitchFamily="18" charset="0"/>
              <a:cs typeface="Apple Chancery" panose="03020702040506060504" pitchFamily="66" charset="-79"/>
            </a:endParaRPr>
          </a:p>
        </p:txBody>
      </p:sp>
      <p:sp>
        <p:nvSpPr>
          <p:cNvPr id="7" name="Marcador de texto 6">
            <a:extLst>
              <a:ext uri="{FF2B5EF4-FFF2-40B4-BE49-F238E27FC236}">
                <a16:creationId xmlns:a16="http://schemas.microsoft.com/office/drawing/2014/main" id="{2D8FFBD8-C5CA-AD42-B5E2-A108D76BE728}"/>
              </a:ext>
            </a:extLst>
          </p:cNvPr>
          <p:cNvSpPr>
            <a:spLocks noGrp="1"/>
          </p:cNvSpPr>
          <p:nvPr>
            <p:ph type="body" idx="1"/>
          </p:nvPr>
        </p:nvSpPr>
        <p:spPr>
          <a:xfrm>
            <a:off x="362308" y="977097"/>
            <a:ext cx="5635267" cy="532218"/>
          </a:xfrm>
        </p:spPr>
        <p:txBody>
          <a:bodyPr>
            <a:normAutofit/>
          </a:bodyPr>
          <a:lstStyle/>
          <a:p>
            <a:pPr algn="ctr"/>
            <a:r>
              <a:rPr lang="es-CO" sz="2800" dirty="0">
                <a:solidFill>
                  <a:srgbClr val="C00000"/>
                </a:solidFill>
              </a:rPr>
              <a:t>Requisitos </a:t>
            </a:r>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sz="half" idx="2"/>
          </p:nvPr>
        </p:nvSpPr>
        <p:spPr>
          <a:xfrm>
            <a:off x="362308" y="1679224"/>
            <a:ext cx="5635267" cy="5178776"/>
          </a:xfrm>
          <a:solidFill>
            <a:schemeClr val="accent1">
              <a:lumMod val="20000"/>
              <a:lumOff val="80000"/>
            </a:schemeClr>
          </a:solidFill>
        </p:spPr>
        <p:txBody>
          <a:bodyPr>
            <a:noAutofit/>
          </a:bodyPr>
          <a:lstStyle/>
          <a:p>
            <a:pPr marL="457200" lvl="1" indent="0" algn="just">
              <a:buNone/>
            </a:pPr>
            <a:r>
              <a:rPr lang="es-CO" sz="3300" dirty="0">
                <a:solidFill>
                  <a:srgbClr val="C00000"/>
                </a:solidFill>
              </a:rPr>
              <a:t>1.- </a:t>
            </a:r>
            <a:r>
              <a:rPr lang="es-CO" sz="3300" dirty="0"/>
              <a:t>Ante autoridad disciplinaria competente.</a:t>
            </a:r>
          </a:p>
          <a:p>
            <a:pPr algn="just"/>
            <a:r>
              <a:rPr lang="es-CO" sz="3300" dirty="0">
                <a:solidFill>
                  <a:srgbClr val="C00000"/>
                </a:solidFill>
              </a:rPr>
              <a:t>2</a:t>
            </a:r>
            <a:r>
              <a:rPr lang="es-CO" sz="3300" dirty="0"/>
              <a:t>. Asistencia de su abogado.</a:t>
            </a:r>
          </a:p>
          <a:p>
            <a:pPr algn="just"/>
            <a:r>
              <a:rPr lang="es-CO" sz="3300" dirty="0">
                <a:solidFill>
                  <a:srgbClr val="C00000"/>
                </a:solidFill>
              </a:rPr>
              <a:t>3</a:t>
            </a:r>
            <a:r>
              <a:rPr lang="es-CO" sz="3300" dirty="0"/>
              <a:t>. La confesión debe hacerse en forma libre y consciente </a:t>
            </a:r>
          </a:p>
          <a:p>
            <a:pPr algn="just"/>
            <a:r>
              <a:rPr lang="es-CO" sz="3300" dirty="0">
                <a:solidFill>
                  <a:srgbClr val="941100"/>
                </a:solidFill>
              </a:rPr>
              <a:t>4</a:t>
            </a:r>
            <a:r>
              <a:rPr lang="es-CO" sz="3300" dirty="0"/>
              <a:t>. Se debe informar sobre la no autoincriminación y demás garantías constitucionales</a:t>
            </a:r>
          </a:p>
          <a:p>
            <a:pPr algn="just"/>
            <a:r>
              <a:rPr lang="es-CO" sz="3300" dirty="0">
                <a:solidFill>
                  <a:srgbClr val="FF0000"/>
                </a:solidFill>
              </a:rPr>
              <a:t>5. Excepciones </a:t>
            </a:r>
            <a:r>
              <a:rPr lang="es-CO" sz="2400" dirty="0">
                <a:solidFill>
                  <a:srgbClr val="FF0000"/>
                </a:solidFill>
              </a:rPr>
              <a:t>(art.385 C.P.P.)</a:t>
            </a:r>
          </a:p>
        </p:txBody>
      </p:sp>
      <p:sp>
        <p:nvSpPr>
          <p:cNvPr id="8" name="Marcador de texto 7">
            <a:extLst>
              <a:ext uri="{FF2B5EF4-FFF2-40B4-BE49-F238E27FC236}">
                <a16:creationId xmlns:a16="http://schemas.microsoft.com/office/drawing/2014/main" id="{93293D09-F4C6-324B-A6C1-EBC1563AE60B}"/>
              </a:ext>
            </a:extLst>
          </p:cNvPr>
          <p:cNvSpPr>
            <a:spLocks noGrp="1"/>
          </p:cNvSpPr>
          <p:nvPr>
            <p:ph type="body" sz="quarter" idx="3"/>
          </p:nvPr>
        </p:nvSpPr>
        <p:spPr>
          <a:xfrm>
            <a:off x="6172200" y="977096"/>
            <a:ext cx="5635266" cy="655761"/>
          </a:xfrm>
        </p:spPr>
        <p:txBody>
          <a:bodyPr>
            <a:normAutofit/>
          </a:bodyPr>
          <a:lstStyle/>
          <a:p>
            <a:pPr algn="ctr"/>
            <a:r>
              <a:rPr lang="es-CO" sz="2800">
                <a:solidFill>
                  <a:srgbClr val="C00000"/>
                </a:solidFill>
              </a:rPr>
              <a:t>Beneficios</a:t>
            </a:r>
          </a:p>
        </p:txBody>
      </p:sp>
      <p:sp>
        <p:nvSpPr>
          <p:cNvPr id="9" name="Marcador de contenido 8">
            <a:extLst>
              <a:ext uri="{FF2B5EF4-FFF2-40B4-BE49-F238E27FC236}">
                <a16:creationId xmlns:a16="http://schemas.microsoft.com/office/drawing/2014/main" id="{480F02BF-A3F8-FA4A-B619-BBDB0C0C7A49}"/>
              </a:ext>
            </a:extLst>
          </p:cNvPr>
          <p:cNvSpPr>
            <a:spLocks noGrp="1"/>
          </p:cNvSpPr>
          <p:nvPr>
            <p:ph sz="quarter" idx="4"/>
          </p:nvPr>
        </p:nvSpPr>
        <p:spPr>
          <a:xfrm>
            <a:off x="6172199" y="1679224"/>
            <a:ext cx="5635267" cy="5178776"/>
          </a:xfrm>
          <a:solidFill>
            <a:schemeClr val="accent1">
              <a:lumMod val="20000"/>
              <a:lumOff val="80000"/>
            </a:schemeClr>
          </a:solidFill>
        </p:spPr>
        <p:txBody>
          <a:bodyPr>
            <a:normAutofit fontScale="92500" lnSpcReduction="10000"/>
          </a:bodyPr>
          <a:lstStyle/>
          <a:p>
            <a:pPr algn="just"/>
            <a:r>
              <a:rPr lang="es-CO" sz="3100" dirty="0">
                <a:solidFill>
                  <a:srgbClr val="011893"/>
                </a:solidFill>
              </a:rPr>
              <a:t>Si acepta la responsabilidad inmediatamente se evaluará y se suspenderá la audiencia por (10) días para proferir el fallo sancion/.</a:t>
            </a:r>
          </a:p>
          <a:p>
            <a:pPr algn="just"/>
            <a:r>
              <a:rPr lang="es-CO" sz="3100" dirty="0">
                <a:solidFill>
                  <a:srgbClr val="011893"/>
                </a:solidFill>
              </a:rPr>
              <a:t>Se disminuirála sanción hasta en 1/3 parte de la sanción a imponer.</a:t>
            </a:r>
          </a:p>
          <a:p>
            <a:pPr algn="just"/>
            <a:r>
              <a:rPr lang="es-CO" sz="3100" dirty="0">
                <a:solidFill>
                  <a:srgbClr val="011893"/>
                </a:solidFill>
              </a:rPr>
              <a:t>No aplica para F/Gravísimas (a.</a:t>
            </a:r>
            <a:r>
              <a:rPr lang="es-CO" sz="3100" dirty="0">
                <a:solidFill>
                  <a:srgbClr val="011893"/>
                </a:solidFill>
                <a:hlinkClick r:id="rId2">
                  <a:extLst>
                    <a:ext uri="{A12FA001-AC4F-418D-AE19-62706E023703}">
                      <ahyp:hlinkClr xmlns:ahyp="http://schemas.microsoft.com/office/drawing/2018/hyperlinkcolor" val="tx"/>
                    </a:ext>
                  </a:extLst>
                </a:hlinkClick>
              </a:rPr>
              <a:t>52</a:t>
            </a:r>
            <a:r>
              <a:rPr lang="es-CO" sz="3100" dirty="0">
                <a:solidFill>
                  <a:srgbClr val="011893"/>
                </a:solidFill>
              </a:rPr>
              <a:t>) .</a:t>
            </a:r>
          </a:p>
          <a:p>
            <a:pPr algn="just"/>
            <a:r>
              <a:rPr lang="es-CO" sz="3100" dirty="0">
                <a:solidFill>
                  <a:srgbClr val="011893"/>
                </a:solidFill>
              </a:rPr>
              <a:t>Si se hace en la etapa de investigación, se valorará y de ser procedente se citará a audiencia y formulará cargos.</a:t>
            </a:r>
          </a:p>
          <a:p>
            <a:endParaRPr lang="es-CO" dirty="0"/>
          </a:p>
        </p:txBody>
      </p:sp>
    </p:spTree>
    <p:extLst>
      <p:ext uri="{BB962C8B-B14F-4D97-AF65-F5344CB8AC3E}">
        <p14:creationId xmlns:p14="http://schemas.microsoft.com/office/powerpoint/2010/main" val="104114917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2"/>
            <a:ext cx="11559398" cy="975574"/>
          </a:xfrm>
          <a:solidFill>
            <a:schemeClr val="accent2">
              <a:lumMod val="20000"/>
              <a:lumOff val="80000"/>
            </a:schemeClr>
          </a:solidFill>
        </p:spPr>
        <p:txBody>
          <a:bodyPr>
            <a:normAutofit/>
          </a:bodyPr>
          <a:lstStyle/>
          <a:p>
            <a:pPr algn="ctr"/>
            <a:r>
              <a:rPr lang="es-CO" sz="3200" b="1">
                <a:solidFill>
                  <a:srgbClr val="7030A0"/>
                </a:solidFill>
                <a:latin typeface="Castellar" panose="020A0402060406010301" pitchFamily="18" charset="77"/>
              </a:rPr>
              <a:t>TESTIMONIOS</a:t>
            </a:r>
            <a:endParaRPr lang="es-CO" sz="2200" b="1" i="1">
              <a:solidFill>
                <a:srgbClr val="C00000"/>
              </a:solidFill>
              <a:latin typeface="Book Antiqua" panose="02040602050305030304" pitchFamily="18" charset="0"/>
              <a:cs typeface="Apple Chancery" panose="03020702040506060504" pitchFamily="66" charset="-79"/>
            </a:endParaRPr>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idx="1"/>
          </p:nvPr>
        </p:nvSpPr>
        <p:spPr>
          <a:xfrm>
            <a:off x="362308" y="1504950"/>
            <a:ext cx="11559398" cy="4724400"/>
          </a:xfrm>
        </p:spPr>
        <p:txBody>
          <a:bodyPr>
            <a:noAutofit/>
          </a:bodyPr>
          <a:lstStyle/>
          <a:p>
            <a:pPr algn="just"/>
            <a:r>
              <a:rPr lang="es-CO" sz="3200" b="1">
                <a:solidFill>
                  <a:srgbClr val="FF0000"/>
                </a:solidFill>
              </a:rPr>
              <a:t>Base constitucional</a:t>
            </a:r>
            <a:r>
              <a:rPr lang="es-CO" sz="3200"/>
              <a:t>= [A.95-7] </a:t>
            </a:r>
            <a:r>
              <a:rPr lang="es-CO" sz="3200">
                <a:solidFill>
                  <a:srgbClr val="002060"/>
                </a:solidFill>
              </a:rPr>
              <a:t>Colaborar xa el buen funcionamiento de la administración de la justicia;</a:t>
            </a:r>
          </a:p>
          <a:p>
            <a:pPr algn="just"/>
            <a:r>
              <a:rPr lang="es-CO" sz="3200" b="1">
                <a:solidFill>
                  <a:srgbClr val="FF0000"/>
                </a:solidFill>
              </a:rPr>
              <a:t>Base legal</a:t>
            </a:r>
            <a:r>
              <a:rPr lang="es-CO" sz="3200"/>
              <a:t>: [A.164] </a:t>
            </a:r>
            <a:r>
              <a:rPr lang="es-CO" sz="3200">
                <a:solidFill>
                  <a:srgbClr val="002060"/>
                </a:solidFill>
              </a:rPr>
              <a:t>Toda persona está en la obligación de rendir bajo jramento el testimonio que se le solicita en la actuación procesal.</a:t>
            </a:r>
          </a:p>
          <a:p>
            <a:pPr algn="just"/>
            <a:r>
              <a:rPr lang="es-CO" sz="3200"/>
              <a:t>Menores de edad (7-18), podrán rendir testimonio, ante el Defensor o Comisario de Familia, </a:t>
            </a:r>
            <a:r>
              <a:rPr lang="es-CO" sz="3200" u="sng"/>
              <a:t>en su despacho</a:t>
            </a:r>
            <a:r>
              <a:rPr lang="es-CO" sz="3200"/>
              <a:t> </a:t>
            </a:r>
            <a:r>
              <a:rPr lang="es-CO" sz="3200" b="1">
                <a:solidFill>
                  <a:srgbClr val="FF0000"/>
                </a:solidFill>
              </a:rPr>
              <a:t>o</a:t>
            </a:r>
            <a:r>
              <a:rPr lang="es-CO" sz="3200"/>
              <a:t> a través de audio y video. El menor absolverá el cuestionario enviado para el caso por la autoridad disciplinaria. </a:t>
            </a:r>
            <a:r>
              <a:rPr lang="es-CO" sz="3200" i="1">
                <a:solidFill>
                  <a:srgbClr val="011893"/>
                </a:solidFill>
              </a:rPr>
              <a:t>El disciplinado o su defensor podrán formular preguntas que no sean contrarias al interés del declarante</a:t>
            </a:r>
            <a:r>
              <a:rPr lang="es-CO" sz="3200"/>
              <a:t>.</a:t>
            </a:r>
          </a:p>
        </p:txBody>
      </p:sp>
    </p:spTree>
    <p:extLst>
      <p:ext uri="{BB962C8B-B14F-4D97-AF65-F5344CB8AC3E}">
        <p14:creationId xmlns:p14="http://schemas.microsoft.com/office/powerpoint/2010/main" val="328928031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2"/>
            <a:ext cx="11559398" cy="975574"/>
          </a:xfrm>
          <a:solidFill>
            <a:schemeClr val="accent2">
              <a:lumMod val="20000"/>
              <a:lumOff val="80000"/>
            </a:schemeClr>
          </a:solidFill>
        </p:spPr>
        <p:txBody>
          <a:bodyPr>
            <a:normAutofit fontScale="90000"/>
          </a:bodyPr>
          <a:lstStyle/>
          <a:p>
            <a:pPr algn="ctr"/>
            <a:br>
              <a:rPr lang="es-CO" sz="3200" b="1">
                <a:solidFill>
                  <a:srgbClr val="7030A0"/>
                </a:solidFill>
                <a:latin typeface="Castellar" panose="020A0402060406010301" pitchFamily="18" charset="77"/>
              </a:rPr>
            </a:br>
            <a:r>
              <a:rPr lang="es-CO" sz="3200" b="1">
                <a:solidFill>
                  <a:srgbClr val="7030A0"/>
                </a:solidFill>
                <a:latin typeface="Castellar" panose="020A0402060406010301" pitchFamily="18" charset="77"/>
              </a:rPr>
              <a:t>TESTIMONIOS</a:t>
            </a:r>
            <a:br>
              <a:rPr lang="es-CO" sz="3200" b="1">
                <a:solidFill>
                  <a:srgbClr val="7030A0"/>
                </a:solidFill>
                <a:latin typeface="Castellar" panose="020A0402060406010301" pitchFamily="18" charset="77"/>
              </a:rPr>
            </a:br>
            <a:r>
              <a:rPr lang="es-CO" sz="2700" b="1">
                <a:solidFill>
                  <a:srgbClr val="0432FF"/>
                </a:solidFill>
                <a:latin typeface="Castellar" panose="020A0402060406010301" pitchFamily="18" charset="77"/>
              </a:rPr>
              <a:t>Renuencia -</a:t>
            </a:r>
            <a:r>
              <a:rPr lang="es-CO" sz="2200" b="1">
                <a:solidFill>
                  <a:srgbClr val="0432FF"/>
                </a:solidFill>
                <a:latin typeface="Castellar" panose="020A0402060406010301" pitchFamily="18" charset="77"/>
              </a:rPr>
              <a:t>165</a:t>
            </a:r>
            <a:r>
              <a:rPr lang="es-CO" sz="2700" b="1">
                <a:solidFill>
                  <a:srgbClr val="0432FF"/>
                </a:solidFill>
                <a:latin typeface="Castellar" panose="020A0402060406010301" pitchFamily="18" charset="77"/>
              </a:rPr>
              <a:t> -</a:t>
            </a:r>
            <a:br>
              <a:rPr lang="es-CO" sz="3200" b="1">
                <a:solidFill>
                  <a:srgbClr val="7030A0"/>
                </a:solidFill>
                <a:latin typeface="Castellar" panose="020A0402060406010301" pitchFamily="18" charset="77"/>
              </a:rPr>
            </a:br>
            <a:endParaRPr lang="es-CO" sz="2200" b="1" i="1">
              <a:solidFill>
                <a:srgbClr val="C00000"/>
              </a:solidFill>
              <a:latin typeface="Book Antiqua" panose="02040602050305030304" pitchFamily="18" charset="0"/>
              <a:cs typeface="Apple Chancery" panose="03020702040506060504" pitchFamily="66" charset="-79"/>
            </a:endParaRPr>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idx="1"/>
          </p:nvPr>
        </p:nvSpPr>
        <p:spPr>
          <a:xfrm>
            <a:off x="362308" y="1235068"/>
            <a:ext cx="11559398" cy="5204644"/>
          </a:xfrm>
        </p:spPr>
        <p:txBody>
          <a:bodyPr>
            <a:normAutofit/>
          </a:bodyPr>
          <a:lstStyle/>
          <a:p>
            <a:pPr algn="just"/>
            <a:r>
              <a:rPr lang="es-CO" sz="3200" dirty="0"/>
              <a:t>La </a:t>
            </a:r>
            <a:r>
              <a:rPr lang="es-CO" sz="3200" b="1" dirty="0">
                <a:solidFill>
                  <a:srgbClr val="0432FF"/>
                </a:solidFill>
              </a:rPr>
              <a:t>no comparencia </a:t>
            </a:r>
            <a:r>
              <a:rPr lang="es-CO" sz="3200" dirty="0"/>
              <a:t>puede generar imposición de </a:t>
            </a:r>
            <a:r>
              <a:rPr lang="es-CO" sz="3200" dirty="0">
                <a:solidFill>
                  <a:srgbClr val="0432FF"/>
                </a:solidFill>
              </a:rPr>
              <a:t>multa</a:t>
            </a:r>
            <a:r>
              <a:rPr lang="es-CO" sz="3200" dirty="0"/>
              <a:t> 50 SMDV, a menos que justifique satisfactoriamente su no comparecencia, dentro de los (3) días ss. a la fecha señalada para la declaración; la que se debe motivar y admite R/Reposición.</a:t>
            </a:r>
          </a:p>
          <a:p>
            <a:pPr algn="just"/>
            <a:r>
              <a:rPr lang="es-CO" sz="3200" dirty="0"/>
              <a:t>La multa </a:t>
            </a:r>
            <a:r>
              <a:rPr lang="es-CO" sz="3200" dirty="0">
                <a:solidFill>
                  <a:srgbClr val="0432FF"/>
                </a:solidFill>
              </a:rPr>
              <a:t>no exonera el deber de declarar </a:t>
            </a:r>
            <a:r>
              <a:rPr lang="es-CO" sz="3200" dirty="0"/>
              <a:t>y se señalará nueva fecha</a:t>
            </a:r>
          </a:p>
          <a:p>
            <a:pPr algn="just"/>
            <a:r>
              <a:rPr lang="es-CO" sz="3200" dirty="0"/>
              <a:t>Si la investigación cursa en la P.G.N., podrá disponerse la conducción del testigo por las </a:t>
            </a:r>
            <a:r>
              <a:rPr lang="es-CO" sz="3200" i="1" dirty="0">
                <a:solidFill>
                  <a:srgbClr val="941651"/>
                </a:solidFill>
              </a:rPr>
              <a:t>fuerzas</a:t>
            </a:r>
            <a:r>
              <a:rPr lang="es-CO" sz="3200" dirty="0">
                <a:solidFill>
                  <a:srgbClr val="941651"/>
                </a:solidFill>
              </a:rPr>
              <a:t> de policía</a:t>
            </a:r>
            <a:r>
              <a:rPr lang="es-CO" sz="3200" dirty="0"/>
              <a:t>, siempre que se trate de situaciones de urgencia y que resulte necesario para evitar la pérdida de la prueba. La conducción no puede implicar la privación de la libertad. (</a:t>
            </a:r>
            <a:r>
              <a:rPr lang="es-CO" sz="3200" dirty="0">
                <a:solidFill>
                  <a:srgbClr val="941651"/>
                </a:solidFill>
              </a:rPr>
              <a:t>Comentarios...</a:t>
            </a:r>
            <a:r>
              <a:rPr lang="es-CO" sz="3200" dirty="0"/>
              <a:t>) </a:t>
            </a:r>
            <a:r>
              <a:rPr lang="es-CO" sz="3200" dirty="0">
                <a:solidFill>
                  <a:schemeClr val="tx1">
                    <a:lumMod val="75000"/>
                    <a:lumOff val="25000"/>
                  </a:schemeClr>
                </a:solidFill>
                <a:highlight>
                  <a:srgbClr val="FFFF00"/>
                </a:highlight>
              </a:rPr>
              <a:t>Discriminatoria...rompe igualdad...  Calidad de autoridad...Calidad de testigo... Etc</a:t>
            </a:r>
            <a:r>
              <a:rPr lang="es-CO" sz="3200" dirty="0"/>
              <a:t>.</a:t>
            </a:r>
          </a:p>
        </p:txBody>
      </p:sp>
    </p:spTree>
    <p:extLst>
      <p:ext uri="{BB962C8B-B14F-4D97-AF65-F5344CB8AC3E}">
        <p14:creationId xmlns:p14="http://schemas.microsoft.com/office/powerpoint/2010/main" val="16077728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2"/>
            <a:ext cx="11559398" cy="975574"/>
          </a:xfrm>
          <a:solidFill>
            <a:schemeClr val="accent2">
              <a:lumMod val="20000"/>
              <a:lumOff val="80000"/>
            </a:schemeClr>
          </a:solidFill>
        </p:spPr>
        <p:txBody>
          <a:bodyPr>
            <a:normAutofit/>
          </a:bodyPr>
          <a:lstStyle/>
          <a:p>
            <a:pPr algn="ctr"/>
            <a:r>
              <a:rPr lang="es-CO" sz="3200" b="1">
                <a:solidFill>
                  <a:srgbClr val="7030A0"/>
                </a:solidFill>
                <a:latin typeface="Castellar" panose="020A0402060406010301" pitchFamily="18" charset="77"/>
              </a:rPr>
              <a:t>TESTIMONIOS</a:t>
            </a:r>
            <a:br>
              <a:rPr lang="es-CO" sz="3200" b="1">
                <a:solidFill>
                  <a:srgbClr val="7030A0"/>
                </a:solidFill>
                <a:latin typeface="Castellar" panose="020A0402060406010301" pitchFamily="18" charset="77"/>
              </a:rPr>
            </a:br>
            <a:r>
              <a:rPr lang="es-CO" sz="3200" b="1">
                <a:solidFill>
                  <a:srgbClr val="7030A0"/>
                </a:solidFill>
                <a:latin typeface="Castellar" panose="020A0402060406010301" pitchFamily="18" charset="77"/>
              </a:rPr>
              <a:t>-</a:t>
            </a:r>
            <a:r>
              <a:rPr lang="es-CO" sz="2600" b="1">
                <a:solidFill>
                  <a:srgbClr val="0432FF"/>
                </a:solidFill>
                <a:latin typeface="Castellar" panose="020A0402060406010301" pitchFamily="18" charset="77"/>
              </a:rPr>
              <a:t>Formalismo</a:t>
            </a:r>
            <a:r>
              <a:rPr lang="es-CO" sz="3200" b="1">
                <a:solidFill>
                  <a:srgbClr val="7030A0"/>
                </a:solidFill>
                <a:latin typeface="Castellar" panose="020A0402060406010301" pitchFamily="18" charset="77"/>
              </a:rPr>
              <a:t>-</a:t>
            </a:r>
            <a:endParaRPr lang="es-CO" sz="2200" b="1" i="1">
              <a:solidFill>
                <a:srgbClr val="C00000"/>
              </a:solidFill>
              <a:latin typeface="Book Antiqua" panose="02040602050305030304" pitchFamily="18" charset="0"/>
              <a:cs typeface="Apple Chancery" panose="03020702040506060504" pitchFamily="66" charset="-79"/>
            </a:endParaRPr>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idx="1"/>
          </p:nvPr>
        </p:nvSpPr>
        <p:spPr>
          <a:xfrm>
            <a:off x="362308" y="1235068"/>
            <a:ext cx="11559398" cy="5204644"/>
          </a:xfrm>
        </p:spPr>
        <p:txBody>
          <a:bodyPr>
            <a:normAutofit/>
          </a:bodyPr>
          <a:lstStyle/>
          <a:p>
            <a:r>
              <a:rPr lang="es-CO" dirty="0"/>
              <a:t>El testimonio debe ser una ceremonia o acto protocolario que revista una mínima </a:t>
            </a:r>
            <a:r>
              <a:rPr lang="es-CO" b="1" dirty="0">
                <a:solidFill>
                  <a:srgbClr val="0432FF"/>
                </a:solidFill>
              </a:rPr>
              <a:t>solemnidad</a:t>
            </a:r>
            <a:r>
              <a:rPr lang="es-CO" dirty="0"/>
              <a:t>, razón por la cual se deberá ‘informar’ al testigo de su importancia, trascedencia e implicaciones, y se leerán las disposiciones.</a:t>
            </a:r>
          </a:p>
          <a:p>
            <a:r>
              <a:rPr lang="es-CO" dirty="0"/>
              <a:t>Seguidamente se tomará el </a:t>
            </a:r>
            <a:r>
              <a:rPr lang="es-CO" b="1" dirty="0">
                <a:solidFill>
                  <a:srgbClr val="0432FF"/>
                </a:solidFill>
              </a:rPr>
              <a:t>juramento</a:t>
            </a:r>
            <a:r>
              <a:rPr lang="es-CO" dirty="0"/>
              <a:t>, de pie y con el brazo en alto. Se presume de derecho, que se prestado con la suscripción del documento que contenga la declaración.</a:t>
            </a:r>
          </a:p>
          <a:p>
            <a:r>
              <a:rPr lang="es-CO" dirty="0"/>
              <a:t>Si no puede comparecer, se le tomará la delcaración por un medio hábil.</a:t>
            </a:r>
          </a:p>
          <a:p>
            <a:r>
              <a:rPr lang="es-CO" dirty="0"/>
              <a:t>Son admisibles los testimonios por ‘</a:t>
            </a:r>
            <a:r>
              <a:rPr lang="es-CO" b="1" dirty="0">
                <a:solidFill>
                  <a:srgbClr val="0432FF"/>
                </a:solidFill>
              </a:rPr>
              <a:t>Certificación Juratoria</a:t>
            </a:r>
            <a:r>
              <a:rPr lang="es-CO" dirty="0"/>
              <a:t>’ (art. 170)</a:t>
            </a:r>
          </a:p>
          <a:p>
            <a:r>
              <a:rPr lang="es-CO" dirty="0"/>
              <a:t>Se recibirán </a:t>
            </a:r>
            <a:r>
              <a:rPr lang="es-CO" dirty="0">
                <a:solidFill>
                  <a:srgbClr val="0432FF"/>
                </a:solidFill>
              </a:rPr>
              <a:t>por separado</a:t>
            </a:r>
            <a:r>
              <a:rPr lang="es-CO" dirty="0"/>
              <a:t>, para que ninguno pueda oir la declaración del otro</a:t>
            </a:r>
          </a:p>
          <a:p>
            <a:r>
              <a:rPr lang="es-CO" b="1" dirty="0">
                <a:solidFill>
                  <a:srgbClr val="FF0000"/>
                </a:solidFill>
              </a:rPr>
              <a:t>No</a:t>
            </a:r>
            <a:r>
              <a:rPr lang="es-CO" dirty="0"/>
              <a:t> </a:t>
            </a:r>
            <a:r>
              <a:rPr lang="es-CO" u="sng" dirty="0"/>
              <a:t>sugerir respuesta</a:t>
            </a:r>
            <a:r>
              <a:rPr lang="es-CO" dirty="0"/>
              <a:t>,</a:t>
            </a:r>
            <a:r>
              <a:rPr lang="es-CO" b="1" dirty="0">
                <a:solidFill>
                  <a:srgbClr val="FF0000"/>
                </a:solidFill>
              </a:rPr>
              <a:t>no</a:t>
            </a:r>
            <a:r>
              <a:rPr lang="es-CO" dirty="0"/>
              <a:t> </a:t>
            </a:r>
            <a:r>
              <a:rPr lang="es-CO" u="sng" dirty="0"/>
              <a:t>preguntas capciosas</a:t>
            </a:r>
            <a:r>
              <a:rPr lang="es-CO" dirty="0"/>
              <a:t>, </a:t>
            </a:r>
            <a:r>
              <a:rPr lang="es-CO" b="1" dirty="0">
                <a:solidFill>
                  <a:srgbClr val="FF0000"/>
                </a:solidFill>
              </a:rPr>
              <a:t>no</a:t>
            </a:r>
            <a:r>
              <a:rPr lang="es-CO" dirty="0"/>
              <a:t> </a:t>
            </a:r>
            <a:r>
              <a:rPr lang="es-CO" u="sng" dirty="0"/>
              <a:t>presión</a:t>
            </a:r>
            <a:r>
              <a:rPr lang="es-CO" dirty="0"/>
              <a:t> sobre testigo.</a:t>
            </a:r>
          </a:p>
          <a:p>
            <a:r>
              <a:rPr lang="es-CO" dirty="0"/>
              <a:t>Se recogerán en el medio más expedito para que facilite su consulta</a:t>
            </a:r>
          </a:p>
        </p:txBody>
      </p:sp>
    </p:spTree>
    <p:extLst>
      <p:ext uri="{BB962C8B-B14F-4D97-AF65-F5344CB8AC3E}">
        <p14:creationId xmlns:p14="http://schemas.microsoft.com/office/powerpoint/2010/main" val="3705242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0A1E4F-52DE-4D48-B9F2-82819AD686F7}"/>
              </a:ext>
            </a:extLst>
          </p:cNvPr>
          <p:cNvSpPr>
            <a:spLocks noGrp="1"/>
          </p:cNvSpPr>
          <p:nvPr>
            <p:ph type="title"/>
          </p:nvPr>
        </p:nvSpPr>
        <p:spPr>
          <a:xfrm>
            <a:off x="0" y="0"/>
            <a:ext cx="12192000" cy="988542"/>
          </a:xfrm>
          <a:solidFill>
            <a:schemeClr val="bg2">
              <a:lumMod val="90000"/>
            </a:schemeClr>
          </a:solidFill>
        </p:spPr>
        <p:txBody>
          <a:bodyPr>
            <a:normAutofit/>
          </a:bodyPr>
          <a:lstStyle/>
          <a:p>
            <a:pPr algn="ctr"/>
            <a:r>
              <a:rPr lang="es-CO" dirty="0"/>
              <a:t>Control de Legalidad. </a:t>
            </a:r>
            <a:r>
              <a:rPr lang="es-CO" sz="2700" dirty="0">
                <a:highlight>
                  <a:srgbClr val="FFFF00"/>
                </a:highlight>
              </a:rPr>
              <a:t>-1-</a:t>
            </a:r>
          </a:p>
        </p:txBody>
      </p:sp>
      <p:sp>
        <p:nvSpPr>
          <p:cNvPr id="3" name="Marcador de contenido 2">
            <a:extLst>
              <a:ext uri="{FF2B5EF4-FFF2-40B4-BE49-F238E27FC236}">
                <a16:creationId xmlns:a16="http://schemas.microsoft.com/office/drawing/2014/main" id="{8EBD32EC-56E1-894E-9890-666A9CF61BC3}"/>
              </a:ext>
            </a:extLst>
          </p:cNvPr>
          <p:cNvSpPr>
            <a:spLocks noGrp="1"/>
          </p:cNvSpPr>
          <p:nvPr>
            <p:ph idx="1"/>
          </p:nvPr>
        </p:nvSpPr>
        <p:spPr>
          <a:xfrm>
            <a:off x="0" y="1087394"/>
            <a:ext cx="12192000" cy="5770606"/>
          </a:xfrm>
          <a:solidFill>
            <a:schemeClr val="accent6">
              <a:lumMod val="20000"/>
              <a:lumOff val="80000"/>
            </a:schemeClr>
          </a:solidFill>
        </p:spPr>
        <p:txBody>
          <a:bodyPr>
            <a:normAutofit/>
          </a:bodyPr>
          <a:lstStyle/>
          <a:p>
            <a:pPr algn="just"/>
            <a:r>
              <a:rPr lang="es-CO" sz="3100" dirty="0"/>
              <a:t>El </a:t>
            </a:r>
            <a:r>
              <a:rPr lang="es-CO" sz="3100" b="1" dirty="0"/>
              <a:t>Principio de Legalidad</a:t>
            </a:r>
            <a:r>
              <a:rPr lang="es-CO" sz="3100" dirty="0"/>
              <a:t> es fundamental en el E.S. de D’., conforme al </a:t>
            </a:r>
            <a:r>
              <a:rPr lang="es-CO" sz="3100" b="1" dirty="0"/>
              <a:t>cual</a:t>
            </a:r>
            <a:r>
              <a:rPr lang="es-CO" sz="3100" dirty="0"/>
              <a:t> todo ejercicio de un poder público debe realizarse acorde a la ley vigente y su jurisdicción, no a la voluntad de las personas o autoridades</a:t>
            </a:r>
          </a:p>
          <a:p>
            <a:pPr algn="just"/>
            <a:r>
              <a:rPr lang="es-CO" sz="3100" dirty="0"/>
              <a:t>El </a:t>
            </a:r>
            <a:r>
              <a:rPr lang="es-CO" sz="3100" b="1" dirty="0"/>
              <a:t>control </a:t>
            </a:r>
            <a:r>
              <a:rPr lang="es-CO" sz="3100" dirty="0"/>
              <a:t>de </a:t>
            </a:r>
            <a:r>
              <a:rPr lang="es-CO" sz="3100" b="1" dirty="0"/>
              <a:t>legalidad</a:t>
            </a:r>
            <a:r>
              <a:rPr lang="es-CO" sz="3100" dirty="0"/>
              <a:t> (inmediato) es el </a:t>
            </a:r>
            <a:r>
              <a:rPr lang="es-CO" sz="3100" dirty="0">
                <a:solidFill>
                  <a:srgbClr val="FF0000"/>
                </a:solidFill>
              </a:rPr>
              <a:t>medio jurídico </a:t>
            </a:r>
            <a:r>
              <a:rPr lang="es-CO" sz="3100" dirty="0"/>
              <a:t>previsto en la C. P. para examinar los actos administrativos de carácter general que se expiden al amparo de los estados de excepción, esto es, actos administrativos que desarrollan o reglamentan un decreto legislativo, bien por parte del Gobierno nacional o territorial, para hacer aún más concretas las medidas provisionales o permanentes, tendientes a superar las circunstancias en que se fundó el Estado .</a:t>
            </a:r>
          </a:p>
          <a:p>
            <a:pPr algn="just"/>
            <a:r>
              <a:rPr lang="es-CO" sz="3100" dirty="0"/>
              <a:t>Su finalidad: frenar arbitrariedad, evitar el abuso del poder y propender por la seguridad y estabilidad jurídica. </a:t>
            </a:r>
          </a:p>
        </p:txBody>
      </p:sp>
    </p:spTree>
    <p:extLst>
      <p:ext uri="{BB962C8B-B14F-4D97-AF65-F5344CB8AC3E}">
        <p14:creationId xmlns:p14="http://schemas.microsoft.com/office/powerpoint/2010/main" val="275428399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2"/>
            <a:ext cx="11559398" cy="975574"/>
          </a:xfrm>
          <a:solidFill>
            <a:schemeClr val="accent2">
              <a:lumMod val="20000"/>
              <a:lumOff val="80000"/>
            </a:schemeClr>
          </a:solidFill>
        </p:spPr>
        <p:txBody>
          <a:bodyPr>
            <a:normAutofit/>
          </a:bodyPr>
          <a:lstStyle/>
          <a:p>
            <a:pPr algn="ctr"/>
            <a:r>
              <a:rPr lang="es-CO" sz="3200" b="1">
                <a:solidFill>
                  <a:srgbClr val="7030A0"/>
                </a:solidFill>
                <a:latin typeface="Castellar" panose="020A0402060406010301" pitchFamily="18" charset="77"/>
              </a:rPr>
              <a:t>TESTIMONIOS</a:t>
            </a:r>
            <a:br>
              <a:rPr lang="es-CO" sz="3200" b="1">
                <a:solidFill>
                  <a:srgbClr val="7030A0"/>
                </a:solidFill>
                <a:latin typeface="Castellar" panose="020A0402060406010301" pitchFamily="18" charset="77"/>
              </a:rPr>
            </a:br>
            <a:r>
              <a:rPr lang="es-CO" sz="2500" b="1">
                <a:solidFill>
                  <a:srgbClr val="FF0000"/>
                </a:solidFill>
                <a:latin typeface="Castellar" panose="020A0402060406010301" pitchFamily="18" charset="77"/>
              </a:rPr>
              <a:t>Práctica </a:t>
            </a:r>
            <a:r>
              <a:rPr lang="es-CO" sz="2000" b="1">
                <a:solidFill>
                  <a:srgbClr val="FF0000"/>
                </a:solidFill>
                <a:latin typeface="Castellar" panose="020A0402060406010301" pitchFamily="18" charset="77"/>
              </a:rPr>
              <a:t>-175-</a:t>
            </a:r>
            <a:endParaRPr lang="es-CO" sz="2000" b="1" i="1">
              <a:solidFill>
                <a:srgbClr val="FF0000"/>
              </a:solidFill>
              <a:latin typeface="Book Antiqua" panose="02040602050305030304" pitchFamily="18" charset="0"/>
              <a:cs typeface="Apple Chancery" panose="03020702040506060504" pitchFamily="66" charset="-79"/>
            </a:endParaRPr>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idx="1"/>
          </p:nvPr>
        </p:nvSpPr>
        <p:spPr>
          <a:xfrm>
            <a:off x="362308" y="1235068"/>
            <a:ext cx="11559398" cy="5523084"/>
          </a:xfrm>
        </p:spPr>
        <p:txBody>
          <a:bodyPr>
            <a:normAutofit fontScale="92500" lnSpcReduction="10000"/>
          </a:bodyPr>
          <a:lstStyle/>
          <a:p>
            <a:pPr algn="just"/>
            <a:r>
              <a:rPr lang="es-CO" sz="3200"/>
              <a:t>1. Juramentado, se consignaran las generales de ley, y se indagará sobre existencia de parentesco o relación con el disciplinable.</a:t>
            </a:r>
          </a:p>
          <a:p>
            <a:pPr algn="just"/>
            <a:r>
              <a:rPr lang="es-CO" sz="3200"/>
              <a:t>2. </a:t>
            </a:r>
            <a:r>
              <a:rPr lang="es-CO" sz="3200">
                <a:solidFill>
                  <a:srgbClr val="FF0000"/>
                </a:solidFill>
              </a:rPr>
              <a:t>(a)</a:t>
            </a:r>
            <a:r>
              <a:rPr lang="es-CO" sz="3200"/>
              <a:t>Se le informará sucintamente acerca de los hechos objeto de la investigación/declaración. </a:t>
            </a:r>
            <a:r>
              <a:rPr lang="es-CO" sz="3200">
                <a:solidFill>
                  <a:srgbClr val="FF0000"/>
                </a:solidFill>
              </a:rPr>
              <a:t>(b) </a:t>
            </a:r>
            <a:r>
              <a:rPr lang="es-CO" sz="3200"/>
              <a:t>le solicitará relate cuanto le conste. </a:t>
            </a:r>
            <a:r>
              <a:rPr lang="es-CO" sz="3200">
                <a:solidFill>
                  <a:srgbClr val="FF0000"/>
                </a:solidFill>
              </a:rPr>
              <a:t>©</a:t>
            </a:r>
            <a:r>
              <a:rPr lang="es-CO" sz="3200"/>
              <a:t> Luego se le formularán las preguntas complementarias o aclaratorias necesarias.</a:t>
            </a:r>
          </a:p>
          <a:p>
            <a:pPr algn="just"/>
            <a:r>
              <a:rPr lang="es-CO" sz="3200"/>
              <a:t>Seguidamente se les permitirá a los sujetos procesales interrogar.</a:t>
            </a:r>
          </a:p>
          <a:p>
            <a:pPr algn="just"/>
            <a:r>
              <a:rPr lang="es-CO" sz="3200"/>
              <a:t>Las respuestas se registrarán textualmente. </a:t>
            </a:r>
          </a:p>
          <a:p>
            <a:pPr algn="just"/>
            <a:r>
              <a:rPr lang="es-CO" sz="3200"/>
              <a:t>El funcionario deberá requerir al testigo para que sus respuestas se limiten o concreten a los hechos que tengan relación con el objeto de la investigación.</a:t>
            </a:r>
          </a:p>
          <a:p>
            <a:pPr algn="just"/>
            <a:r>
              <a:rPr lang="es-CO" sz="3200"/>
              <a:t>Valoración: Sana Crítica, personalidad testigo, circunstancia de percepción... </a:t>
            </a:r>
          </a:p>
          <a:p>
            <a:endParaRPr lang="es-CO"/>
          </a:p>
        </p:txBody>
      </p:sp>
    </p:spTree>
    <p:extLst>
      <p:ext uri="{BB962C8B-B14F-4D97-AF65-F5344CB8AC3E}">
        <p14:creationId xmlns:p14="http://schemas.microsoft.com/office/powerpoint/2010/main" val="263657102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2"/>
            <a:ext cx="11559398" cy="975574"/>
          </a:xfrm>
          <a:solidFill>
            <a:schemeClr val="accent2">
              <a:lumMod val="20000"/>
              <a:lumOff val="80000"/>
            </a:schemeClr>
          </a:solidFill>
        </p:spPr>
        <p:txBody>
          <a:bodyPr>
            <a:normAutofit/>
          </a:bodyPr>
          <a:lstStyle/>
          <a:p>
            <a:pPr algn="ctr"/>
            <a:r>
              <a:rPr lang="es-CO" sz="3200" b="1">
                <a:solidFill>
                  <a:srgbClr val="7030A0"/>
                </a:solidFill>
                <a:latin typeface="Castellar" panose="020A0402060406010301" pitchFamily="18" charset="77"/>
              </a:rPr>
              <a:t>PERITACIÓN</a:t>
            </a:r>
            <a:endParaRPr lang="es-CO" sz="2200" b="1" i="1">
              <a:solidFill>
                <a:srgbClr val="C00000"/>
              </a:solidFill>
              <a:latin typeface="Book Antiqua" panose="02040602050305030304" pitchFamily="18" charset="0"/>
              <a:cs typeface="Apple Chancery" panose="03020702040506060504" pitchFamily="66" charset="-79"/>
            </a:endParaRPr>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idx="1"/>
          </p:nvPr>
        </p:nvSpPr>
        <p:spPr>
          <a:xfrm>
            <a:off x="362308" y="1235068"/>
            <a:ext cx="11559398" cy="5204644"/>
          </a:xfrm>
        </p:spPr>
        <p:txBody>
          <a:bodyPr>
            <a:normAutofit/>
          </a:bodyPr>
          <a:lstStyle/>
          <a:p>
            <a:pPr algn="ctr"/>
            <a:r>
              <a:rPr lang="es-CO" dirty="0"/>
              <a:t>¿QUÉ ES UN PERITO? Un experto, un conocedor, persona hábil.</a:t>
            </a:r>
          </a:p>
          <a:p>
            <a:pPr algn="just"/>
            <a:r>
              <a:rPr lang="es-CO" dirty="0"/>
              <a:t>De oficio, o, a petición de parte, se puede decretar un ‘peritazgo’</a:t>
            </a:r>
          </a:p>
          <a:p>
            <a:pPr algn="just"/>
            <a:r>
              <a:rPr lang="es-CO" dirty="0"/>
              <a:t>El informe del experto, debe ser fundamentado, juratorio y es controvertible</a:t>
            </a:r>
          </a:p>
          <a:p>
            <a:pPr algn="just"/>
            <a:r>
              <a:rPr lang="es-CO" dirty="0"/>
              <a:t>Debe posesionarse y acreditar calidades</a:t>
            </a:r>
          </a:p>
          <a:p>
            <a:pPr algn="just"/>
            <a:r>
              <a:rPr lang="es-CO" dirty="0"/>
              <a:t>Debe recolectar, asegurar, registrar y documentar la evidencia y analizarla</a:t>
            </a:r>
          </a:p>
          <a:p>
            <a:pPr algn="just"/>
            <a:r>
              <a:rPr lang="es-CO" b="1" dirty="0">
                <a:solidFill>
                  <a:srgbClr val="0432FF"/>
                </a:solidFill>
              </a:rPr>
              <a:t>Dictamen</a:t>
            </a:r>
            <a:r>
              <a:rPr lang="es-CO" dirty="0"/>
              <a:t>: Claro, preciso, metódico, fundamentado técnicamente, etc.</a:t>
            </a:r>
          </a:p>
          <a:p>
            <a:pPr algn="just"/>
            <a:r>
              <a:rPr lang="es-CO" dirty="0">
                <a:highlight>
                  <a:srgbClr val="FFFF00"/>
                </a:highlight>
              </a:rPr>
              <a:t>No pueden emitir juicios de valor </a:t>
            </a:r>
            <a:r>
              <a:rPr lang="es-CO" dirty="0"/>
              <a:t>sobr responsabilidad disciplinaria</a:t>
            </a:r>
          </a:p>
          <a:p>
            <a:pPr algn="just"/>
            <a:r>
              <a:rPr lang="es-CO" dirty="0"/>
              <a:t>Presentará su informe dentro del plazo otorgado, por el medio + eficaz</a:t>
            </a:r>
          </a:p>
          <a:p>
            <a:pPr algn="just"/>
            <a:r>
              <a:rPr lang="es-CO" dirty="0">
                <a:solidFill>
                  <a:srgbClr val="941651"/>
                </a:solidFill>
              </a:rPr>
              <a:t>3 dias de traslado </a:t>
            </a:r>
            <a:r>
              <a:rPr lang="es-CO" dirty="0"/>
              <a:t>(Objeción) y </a:t>
            </a:r>
            <a:r>
              <a:rPr lang="es-CO" dirty="0">
                <a:solidFill>
                  <a:srgbClr val="FF0000"/>
                </a:solidFill>
              </a:rPr>
              <a:t>5 para aclaraciones</a:t>
            </a:r>
            <a:r>
              <a:rPr lang="es-CO" dirty="0"/>
              <a:t>, adiciones, ampliaciones</a:t>
            </a:r>
          </a:p>
          <a:p>
            <a:pPr algn="just"/>
            <a:r>
              <a:rPr lang="es-CO" dirty="0"/>
              <a:t>Si prospera la objeción, se cambiará de perito. Si no R/Reposición </a:t>
            </a:r>
          </a:p>
        </p:txBody>
      </p:sp>
    </p:spTree>
    <p:extLst>
      <p:ext uri="{BB962C8B-B14F-4D97-AF65-F5344CB8AC3E}">
        <p14:creationId xmlns:p14="http://schemas.microsoft.com/office/powerpoint/2010/main" val="48760040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495658" y="259494"/>
            <a:ext cx="11559398" cy="975574"/>
          </a:xfrm>
          <a:solidFill>
            <a:schemeClr val="accent2">
              <a:lumMod val="20000"/>
              <a:lumOff val="80000"/>
            </a:schemeClr>
          </a:solidFill>
        </p:spPr>
        <p:txBody>
          <a:bodyPr>
            <a:normAutofit/>
          </a:bodyPr>
          <a:lstStyle/>
          <a:p>
            <a:pPr algn="ctr"/>
            <a:r>
              <a:rPr lang="es-CO" sz="3200" b="1">
                <a:solidFill>
                  <a:srgbClr val="7030A0"/>
                </a:solidFill>
                <a:latin typeface="Castellar" panose="020A0402060406010301" pitchFamily="18" charset="77"/>
              </a:rPr>
              <a:t>INSPECCIÓN DISCIPLINARIA</a:t>
            </a:r>
            <a:endParaRPr lang="es-CO" sz="2200" b="1" i="1">
              <a:solidFill>
                <a:srgbClr val="C00000"/>
              </a:solidFill>
              <a:latin typeface="Book Antiqua" panose="02040602050305030304" pitchFamily="18" charset="0"/>
              <a:cs typeface="Apple Chancery" panose="03020702040506060504" pitchFamily="66" charset="-79"/>
            </a:endParaRPr>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idx="1"/>
          </p:nvPr>
        </p:nvSpPr>
        <p:spPr>
          <a:xfrm>
            <a:off x="362308" y="1396314"/>
            <a:ext cx="11559398" cy="5043398"/>
          </a:xfrm>
        </p:spPr>
        <p:txBody>
          <a:bodyPr>
            <a:normAutofit/>
          </a:bodyPr>
          <a:lstStyle/>
          <a:p>
            <a:r>
              <a:rPr lang="es-CO" dirty="0"/>
              <a:t>La finalidad de la Inspección es para: individualizar autores, verificar y analizar objetos, lugares, bienes y efectos materiales de la conducta.</a:t>
            </a:r>
          </a:p>
          <a:p>
            <a:r>
              <a:rPr lang="es-CO" dirty="0"/>
              <a:t>Se decreta por auto, indicando finalidad, lugar, fecha y se informará a S/P.</a:t>
            </a:r>
          </a:p>
          <a:p>
            <a:r>
              <a:rPr lang="es-CO" dirty="0"/>
              <a:t>De toda visita o inspección, </a:t>
            </a:r>
            <a:r>
              <a:rPr lang="es-CO" dirty="0">
                <a:solidFill>
                  <a:srgbClr val="FF0000"/>
                </a:solidFill>
              </a:rPr>
              <a:t>se levantará acta </a:t>
            </a:r>
            <a:r>
              <a:rPr lang="es-CO" dirty="0"/>
              <a:t>donde se registra lo observado</a:t>
            </a:r>
          </a:p>
          <a:p>
            <a:r>
              <a:rPr lang="es-CO" dirty="0"/>
              <a:t>Se puedenn receptar testimonios, dentro de esa Inspección.</a:t>
            </a:r>
          </a:p>
          <a:p>
            <a:r>
              <a:rPr lang="es-CO" dirty="0"/>
              <a:t>Se recolectarán los elementos probatorios útiles (Cadena de custordia)</a:t>
            </a:r>
          </a:p>
          <a:p>
            <a:r>
              <a:rPr lang="es-CO" dirty="0"/>
              <a:t>Se puede designar perito para que acompañe la diligencia. </a:t>
            </a:r>
          </a:p>
          <a:p>
            <a:r>
              <a:rPr lang="es-CO" dirty="0"/>
              <a:t>Los sujetos procesales, pueden presentar opiniones técnicas, científicas, académicas de quienes por su formación, calificación, especialidad y experiencia pueden contribuir con el esclarecimiento de los hechos.</a:t>
            </a:r>
          </a:p>
        </p:txBody>
      </p:sp>
    </p:spTree>
    <p:extLst>
      <p:ext uri="{BB962C8B-B14F-4D97-AF65-F5344CB8AC3E}">
        <p14:creationId xmlns:p14="http://schemas.microsoft.com/office/powerpoint/2010/main" val="221856255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2"/>
            <a:ext cx="11559398" cy="975574"/>
          </a:xfrm>
          <a:solidFill>
            <a:schemeClr val="accent2">
              <a:lumMod val="20000"/>
              <a:lumOff val="80000"/>
            </a:schemeClr>
          </a:solidFill>
        </p:spPr>
        <p:txBody>
          <a:bodyPr>
            <a:normAutofit/>
          </a:bodyPr>
          <a:lstStyle/>
          <a:p>
            <a:pPr algn="ctr"/>
            <a:r>
              <a:rPr lang="es-CO" sz="3200" b="1">
                <a:solidFill>
                  <a:srgbClr val="7030A0"/>
                </a:solidFill>
                <a:latin typeface="Castellar" panose="020A0402060406010301" pitchFamily="18" charset="77"/>
              </a:rPr>
              <a:t>DOCUMENTOS</a:t>
            </a:r>
            <a:endParaRPr lang="es-CO" sz="2200" b="1" i="1">
              <a:solidFill>
                <a:srgbClr val="C00000"/>
              </a:solidFill>
              <a:latin typeface="Book Antiqua" panose="02040602050305030304" pitchFamily="18" charset="0"/>
              <a:cs typeface="Apple Chancery" panose="03020702040506060504" pitchFamily="66" charset="-79"/>
            </a:endParaRPr>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idx="1"/>
          </p:nvPr>
        </p:nvSpPr>
        <p:spPr>
          <a:xfrm>
            <a:off x="362308" y="1235068"/>
            <a:ext cx="11559398" cy="5363438"/>
          </a:xfrm>
        </p:spPr>
        <p:txBody>
          <a:bodyPr>
            <a:normAutofit/>
          </a:bodyPr>
          <a:lstStyle/>
          <a:p>
            <a:pPr marL="0" indent="0">
              <a:buNone/>
            </a:pPr>
            <a:r>
              <a:rPr lang="es-CO" dirty="0">
                <a:highlight>
                  <a:srgbClr val="FFFF00"/>
                </a:highlight>
              </a:rPr>
              <a:t>Entenderemos por documento </a:t>
            </a:r>
            <a:r>
              <a:rPr lang="es-CO" dirty="0">
                <a:solidFill>
                  <a:srgbClr val="C00000"/>
                </a:solidFill>
                <a:highlight>
                  <a:srgbClr val="FFFF00"/>
                </a:highlight>
              </a:rPr>
              <a:t>‘</a:t>
            </a:r>
            <a:r>
              <a:rPr lang="es-CO" b="1" dirty="0">
                <a:solidFill>
                  <a:srgbClr val="C00000"/>
                </a:solidFill>
                <a:highlight>
                  <a:srgbClr val="FFFF00"/>
                </a:highlight>
              </a:rPr>
              <a:t>algo</a:t>
            </a:r>
            <a:r>
              <a:rPr lang="es-CO" dirty="0">
                <a:highlight>
                  <a:srgbClr val="FFFF00"/>
                </a:highlight>
              </a:rPr>
              <a:t>’ material que ilustra/acredita un hecho</a:t>
            </a:r>
            <a:r>
              <a:rPr lang="es-CO" dirty="0"/>
              <a:t>.</a:t>
            </a:r>
          </a:p>
          <a:p>
            <a:pPr marL="0" indent="0">
              <a:buNone/>
            </a:pPr>
            <a:r>
              <a:rPr lang="es-CO" dirty="0"/>
              <a:t>Objetos como escritura, planos,marcas, reseñas, mapas, fotos, grabaciones,etc</a:t>
            </a:r>
          </a:p>
          <a:p>
            <a:pPr marL="0" indent="0">
              <a:buNone/>
            </a:pPr>
            <a:r>
              <a:rPr lang="es-CO" i="1" dirty="0">
                <a:solidFill>
                  <a:srgbClr val="0432FF"/>
                </a:solidFill>
              </a:rPr>
              <a:t>Ni la queja, ni el informe, ni la noticia son medios probatorios; pero si pueden servir para encaminar o direccionar la actividad investigativa/probatoria</a:t>
            </a:r>
            <a:r>
              <a:rPr lang="es-CO" dirty="0"/>
              <a:t>.</a:t>
            </a:r>
          </a:p>
          <a:p>
            <a:pPr marL="0" indent="0">
              <a:buNone/>
            </a:pPr>
            <a:r>
              <a:rPr lang="es-CO" dirty="0"/>
              <a:t>- En lo posible se allegarán documentos orignales o copias (verificables)</a:t>
            </a:r>
          </a:p>
          <a:p>
            <a:pPr marL="0" indent="0">
              <a:buNone/>
            </a:pPr>
            <a:r>
              <a:rPr lang="es-CO" dirty="0"/>
              <a:t>- Existe deber legal de ‘entregar’ documentación para las investigaciones.</a:t>
            </a:r>
          </a:p>
          <a:p>
            <a:pPr marL="0" indent="0">
              <a:buNone/>
            </a:pPr>
            <a:r>
              <a:rPr lang="es-CO" dirty="0"/>
              <a:t>- Documento tachado de falso puede ser contrastado con original</a:t>
            </a:r>
          </a:p>
          <a:p>
            <a:pPr marL="0" indent="0">
              <a:buNone/>
            </a:pPr>
            <a:r>
              <a:rPr lang="es-CO" dirty="0"/>
              <a:t>- Los documentos e informes arrimados al proceso se presumen auténticos</a:t>
            </a:r>
          </a:p>
          <a:p>
            <a:pPr marL="0" indent="0">
              <a:buNone/>
            </a:pPr>
            <a:r>
              <a:rPr lang="es-CO" dirty="0"/>
              <a:t>- Se conserva la ‘reseva legal de algunos documentos’ y con ellos, se abre cuaderno separado...y no son susceptibles de reproducción, si de consulta.</a:t>
            </a:r>
          </a:p>
          <a:p>
            <a:pPr marL="0" indent="0">
              <a:buNone/>
            </a:pPr>
            <a:r>
              <a:rPr lang="es-CO" dirty="0"/>
              <a:t>Los informes técnico requeridos a EE.PP. Son juratorios y sólo son aclarables...</a:t>
            </a:r>
          </a:p>
          <a:p>
            <a:pPr>
              <a:buFontTx/>
              <a:buChar char="-"/>
            </a:pPr>
            <a:endParaRPr lang="es-CO" dirty="0"/>
          </a:p>
        </p:txBody>
      </p:sp>
    </p:spTree>
    <p:extLst>
      <p:ext uri="{BB962C8B-B14F-4D97-AF65-F5344CB8AC3E}">
        <p14:creationId xmlns:p14="http://schemas.microsoft.com/office/powerpoint/2010/main" val="159216949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2"/>
            <a:ext cx="11559398" cy="975574"/>
          </a:xfrm>
          <a:solidFill>
            <a:schemeClr val="accent2">
              <a:lumMod val="20000"/>
              <a:lumOff val="80000"/>
            </a:schemeClr>
          </a:solidFill>
        </p:spPr>
        <p:txBody>
          <a:bodyPr>
            <a:normAutofit/>
          </a:bodyPr>
          <a:lstStyle/>
          <a:p>
            <a:pPr algn="ctr"/>
            <a:r>
              <a:rPr lang="es-CO" sz="3200" b="1">
                <a:solidFill>
                  <a:srgbClr val="7030A0"/>
                </a:solidFill>
                <a:latin typeface="Castellar" panose="020A0402060406010301" pitchFamily="18" charset="77"/>
              </a:rPr>
              <a:t>INDICIOS</a:t>
            </a:r>
            <a:endParaRPr lang="es-CO" sz="2200" b="1" i="1">
              <a:solidFill>
                <a:srgbClr val="C00000"/>
              </a:solidFill>
              <a:latin typeface="Book Antiqua" panose="02040602050305030304" pitchFamily="18" charset="0"/>
              <a:cs typeface="Apple Chancery" panose="03020702040506060504" pitchFamily="66" charset="-79"/>
            </a:endParaRPr>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idx="1"/>
          </p:nvPr>
        </p:nvSpPr>
        <p:spPr>
          <a:xfrm>
            <a:off x="362308" y="1235068"/>
            <a:ext cx="11559398" cy="5204644"/>
          </a:xfrm>
        </p:spPr>
        <p:txBody>
          <a:bodyPr>
            <a:noAutofit/>
          </a:bodyPr>
          <a:lstStyle/>
          <a:p>
            <a:pPr algn="just"/>
            <a:r>
              <a:rPr lang="es-CO" sz="3000" dirty="0"/>
              <a:t>Gracias al ‘</a:t>
            </a:r>
            <a:r>
              <a:rPr lang="es-CO" sz="3000" b="1" dirty="0">
                <a:solidFill>
                  <a:srgbClr val="0432FF"/>
                </a:solidFill>
              </a:rPr>
              <a:t>indicio</a:t>
            </a:r>
            <a:r>
              <a:rPr lang="es-CO" sz="3000" dirty="0"/>
              <a:t>’ se puede “</a:t>
            </a:r>
            <a:r>
              <a:rPr lang="es-CO" sz="3000" dirty="0">
                <a:highlight>
                  <a:srgbClr val="FFFF00"/>
                </a:highlight>
              </a:rPr>
              <a:t>inferir</a:t>
            </a:r>
            <a:r>
              <a:rPr lang="es-CO" sz="3000" dirty="0"/>
              <a:t>” o conocer algo que no se percibía</a:t>
            </a:r>
          </a:p>
          <a:p>
            <a:pPr algn="just"/>
            <a:r>
              <a:rPr lang="es-CO" sz="3000" dirty="0"/>
              <a:t>El ‘</a:t>
            </a:r>
            <a:r>
              <a:rPr lang="es-CO" sz="3000" b="1" dirty="0">
                <a:solidFill>
                  <a:srgbClr val="0432FF"/>
                </a:solidFill>
              </a:rPr>
              <a:t>indicio</a:t>
            </a:r>
            <a:r>
              <a:rPr lang="es-CO" sz="3000" dirty="0"/>
              <a:t>’ </a:t>
            </a:r>
            <a:r>
              <a:rPr lang="es-CO" sz="3000" dirty="0">
                <a:solidFill>
                  <a:srgbClr val="FF0000"/>
                </a:solidFill>
              </a:rPr>
              <a:t>es un signo aparente y probable </a:t>
            </a:r>
            <a:r>
              <a:rPr lang="es-CO" sz="3000" dirty="0"/>
              <a:t>de la existencia de algo...</a:t>
            </a:r>
          </a:p>
          <a:p>
            <a:pPr algn="just"/>
            <a:r>
              <a:rPr lang="es-CO" sz="3000" b="1" dirty="0">
                <a:solidFill>
                  <a:srgbClr val="FF0000"/>
                </a:solidFill>
                <a:highlight>
                  <a:srgbClr val="00FFFF"/>
                </a:highlight>
              </a:rPr>
              <a:t>Indicio</a:t>
            </a:r>
            <a:r>
              <a:rPr lang="es-CO" sz="3000" dirty="0"/>
              <a:t> es todo aquel elemento perceptible, sea o no material, que </a:t>
            </a:r>
            <a:r>
              <a:rPr lang="es-CO" sz="3000" b="1" dirty="0"/>
              <a:t>permite imaginar (</a:t>
            </a:r>
            <a:r>
              <a:rPr lang="es-CO" sz="3000" i="1" dirty="0"/>
              <a:t>inferir por razonamiento lógico</a:t>
            </a:r>
            <a:r>
              <a:rPr lang="es-CO" sz="3000" b="1" dirty="0"/>
              <a:t>) la existencia de una circunstancia determinada</a:t>
            </a:r>
            <a:r>
              <a:rPr lang="es-CO" sz="3000" dirty="0"/>
              <a:t> vinculada al evento disciplinario.</a:t>
            </a:r>
          </a:p>
          <a:p>
            <a:pPr algn="just"/>
            <a:r>
              <a:rPr lang="es-CO" sz="3000" dirty="0"/>
              <a:t> </a:t>
            </a:r>
            <a:r>
              <a:rPr lang="es-CO" sz="3000" b="1" dirty="0">
                <a:solidFill>
                  <a:srgbClr val="C00000"/>
                </a:solidFill>
                <a:highlight>
                  <a:srgbClr val="FFFF00"/>
                </a:highlight>
              </a:rPr>
              <a:t>La evidencia </a:t>
            </a:r>
            <a:r>
              <a:rPr lang="es-CO" sz="3000" dirty="0"/>
              <a:t>es todo aquel elemento que </a:t>
            </a:r>
            <a:r>
              <a:rPr lang="es-CO" sz="3000" b="1" dirty="0"/>
              <a:t>permite establecer, de manera clara, la relación entre dos elementos encontrados en la escena</a:t>
            </a:r>
            <a:r>
              <a:rPr lang="es-CO" sz="3000" dirty="0"/>
              <a:t> de la falta.</a:t>
            </a:r>
          </a:p>
          <a:p>
            <a:pPr algn="just"/>
            <a:r>
              <a:rPr lang="es-CO" sz="3000" b="1" dirty="0">
                <a:solidFill>
                  <a:srgbClr val="0432FF"/>
                </a:solidFill>
              </a:rPr>
              <a:t>Prueba</a:t>
            </a:r>
            <a:r>
              <a:rPr lang="es-CO" sz="3000" dirty="0"/>
              <a:t> es todo aquel elemento o argumento que </a:t>
            </a:r>
            <a:r>
              <a:rPr lang="es-CO" sz="3000" b="1" dirty="0"/>
              <a:t>se emplea con el fin de demostrar la veracidad o falsedad de un hecho</a:t>
            </a:r>
            <a:r>
              <a:rPr lang="es-CO" sz="3000" dirty="0"/>
              <a:t>. </a:t>
            </a:r>
          </a:p>
          <a:p>
            <a:pPr algn="just"/>
            <a:r>
              <a:rPr lang="es-CO" sz="3000" dirty="0"/>
              <a:t>El ’indicio’ muestra, enseña, indica o hacer conocer algo... (J.P.Q.)</a:t>
            </a:r>
          </a:p>
        </p:txBody>
      </p:sp>
    </p:spTree>
    <p:extLst>
      <p:ext uri="{BB962C8B-B14F-4D97-AF65-F5344CB8AC3E}">
        <p14:creationId xmlns:p14="http://schemas.microsoft.com/office/powerpoint/2010/main" val="15391765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2"/>
            <a:ext cx="11559398" cy="975574"/>
          </a:xfrm>
          <a:solidFill>
            <a:schemeClr val="accent2">
              <a:lumMod val="20000"/>
              <a:lumOff val="80000"/>
            </a:schemeClr>
          </a:solidFill>
        </p:spPr>
        <p:txBody>
          <a:bodyPr>
            <a:normAutofit/>
          </a:bodyPr>
          <a:lstStyle/>
          <a:p>
            <a:pPr algn="ctr"/>
            <a:r>
              <a:rPr lang="es-CO" sz="3200" b="1">
                <a:solidFill>
                  <a:srgbClr val="7030A0"/>
                </a:solidFill>
                <a:latin typeface="Castellar" panose="020A0402060406010301" pitchFamily="18" charset="77"/>
              </a:rPr>
              <a:t>INDICIOS (ii)</a:t>
            </a:r>
            <a:endParaRPr lang="es-CO" sz="2200" b="1" i="1">
              <a:solidFill>
                <a:srgbClr val="C00000"/>
              </a:solidFill>
              <a:latin typeface="Book Antiqua" panose="02040602050305030304" pitchFamily="18" charset="0"/>
              <a:cs typeface="Apple Chancery" panose="03020702040506060504" pitchFamily="66" charset="-79"/>
            </a:endParaRPr>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idx="1"/>
          </p:nvPr>
        </p:nvSpPr>
        <p:spPr>
          <a:xfrm>
            <a:off x="362308" y="1235068"/>
            <a:ext cx="11559398" cy="5622932"/>
          </a:xfrm>
        </p:spPr>
        <p:txBody>
          <a:bodyPr>
            <a:normAutofit/>
          </a:bodyPr>
          <a:lstStyle/>
          <a:p>
            <a:r>
              <a:rPr lang="es-CO" dirty="0"/>
              <a:t>Carnelutti, dice que los indicios son una prueba crítica, lógica e inndirecta.</a:t>
            </a:r>
          </a:p>
          <a:p>
            <a:r>
              <a:rPr lang="es-CO" dirty="0">
                <a:highlight>
                  <a:srgbClr val="FFFF00"/>
                </a:highlight>
              </a:rPr>
              <a:t>Ej: A mata a B, de una puñalada. No ha testigos, no hay registros, pero se encuentra el puñal en la habitación de los hechos, se tomas las muestras dactilares, se recoge ropa de ‘A’ con sangre del mismo tipo de la de ‘B’.. Con esos elementos se puede inferir que la muerte de B la causó A.</a:t>
            </a:r>
          </a:p>
          <a:p>
            <a:r>
              <a:rPr lang="es-CO" b="1" dirty="0">
                <a:solidFill>
                  <a:srgbClr val="941651"/>
                </a:solidFill>
              </a:rPr>
              <a:t>La inferencia</a:t>
            </a:r>
            <a:r>
              <a:rPr lang="es-CO" dirty="0"/>
              <a:t>, se logra gracias a un raciocinio (construcción de pensamiento lógico y metódico -</a:t>
            </a:r>
            <a:r>
              <a:rPr lang="es-CO" i="1" dirty="0">
                <a:solidFill>
                  <a:srgbClr val="941651"/>
                </a:solidFill>
              </a:rPr>
              <a:t>silogismo</a:t>
            </a:r>
            <a:r>
              <a:rPr lang="es-CO" dirty="0"/>
              <a:t>-)  Es la elaboración o construcción de una forma de pensar lógica, coherente, articulada...que merced a la experiencia y a las reglas de la sana crítica, le permiten al operador disciplinario, judicial, llegar a conclusiones obvias, lógicas, razonadas</a:t>
            </a:r>
          </a:p>
          <a:p>
            <a:r>
              <a:rPr lang="es-CO" dirty="0"/>
              <a:t>Silogismo: Todos los hombres son racionales =&gt; Pedro es hombre =&gt; Pedro es racional. = Deductivo </a:t>
            </a:r>
          </a:p>
          <a:p>
            <a:r>
              <a:rPr lang="es-CO" dirty="0"/>
              <a:t>Todos los políticos son ladrones,  Juan es político,=&gt; Juan es ladrón</a:t>
            </a:r>
          </a:p>
        </p:txBody>
      </p:sp>
    </p:spTree>
    <p:extLst>
      <p:ext uri="{BB962C8B-B14F-4D97-AF65-F5344CB8AC3E}">
        <p14:creationId xmlns:p14="http://schemas.microsoft.com/office/powerpoint/2010/main" val="307657251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A20F-B4A7-DC41-BE26-C1A53F664FA5}"/>
              </a:ext>
            </a:extLst>
          </p:cNvPr>
          <p:cNvSpPr>
            <a:spLocks noGrp="1"/>
          </p:cNvSpPr>
          <p:nvPr>
            <p:ph type="title"/>
          </p:nvPr>
        </p:nvSpPr>
        <p:spPr>
          <a:xfrm>
            <a:off x="362308" y="240271"/>
            <a:ext cx="11559398" cy="1069545"/>
          </a:xfrm>
          <a:solidFill>
            <a:schemeClr val="accent2">
              <a:lumMod val="20000"/>
              <a:lumOff val="80000"/>
            </a:schemeClr>
          </a:solidFill>
        </p:spPr>
        <p:txBody>
          <a:bodyPr>
            <a:normAutofit fontScale="90000"/>
          </a:bodyPr>
          <a:lstStyle/>
          <a:p>
            <a:pPr algn="ctr"/>
            <a:br>
              <a:rPr lang="es-CO" sz="3200" b="1">
                <a:solidFill>
                  <a:srgbClr val="7030A0"/>
                </a:solidFill>
                <a:latin typeface="Castellar" panose="020A0402060406010301" pitchFamily="18" charset="77"/>
              </a:rPr>
            </a:br>
            <a:r>
              <a:rPr lang="es-CO" sz="3200" b="1">
                <a:solidFill>
                  <a:srgbClr val="7030A0"/>
                </a:solidFill>
                <a:latin typeface="Castellar" panose="020A0402060406010301" pitchFamily="18" charset="77"/>
              </a:rPr>
              <a:t>INDICIOS (iii)</a:t>
            </a:r>
            <a:br>
              <a:rPr lang="es-CO" sz="3200" b="1">
                <a:solidFill>
                  <a:srgbClr val="7030A0"/>
                </a:solidFill>
                <a:latin typeface="Castellar" panose="020A0402060406010301" pitchFamily="18" charset="77"/>
              </a:rPr>
            </a:br>
            <a:endParaRPr lang="es-CO" sz="2200" b="1" i="1">
              <a:solidFill>
                <a:srgbClr val="C00000"/>
              </a:solidFill>
              <a:latin typeface="Book Antiqua" panose="02040602050305030304" pitchFamily="18" charset="0"/>
              <a:cs typeface="Apple Chancery" panose="03020702040506060504" pitchFamily="66" charset="-79"/>
            </a:endParaRPr>
          </a:p>
        </p:txBody>
      </p:sp>
      <p:sp>
        <p:nvSpPr>
          <p:cNvPr id="3" name="Marcador de contenido 2">
            <a:extLst>
              <a:ext uri="{FF2B5EF4-FFF2-40B4-BE49-F238E27FC236}">
                <a16:creationId xmlns:a16="http://schemas.microsoft.com/office/drawing/2014/main" id="{DC603379-BB2F-CC47-AE70-55BEB7D10DFC}"/>
              </a:ext>
            </a:extLst>
          </p:cNvPr>
          <p:cNvSpPr>
            <a:spLocks noGrp="1"/>
          </p:cNvSpPr>
          <p:nvPr>
            <p:ph idx="1"/>
          </p:nvPr>
        </p:nvSpPr>
        <p:spPr>
          <a:xfrm>
            <a:off x="362308" y="1452904"/>
            <a:ext cx="11559398" cy="5164825"/>
          </a:xfrm>
        </p:spPr>
        <p:txBody>
          <a:bodyPr>
            <a:normAutofit lnSpcReduction="10000"/>
          </a:bodyPr>
          <a:lstStyle/>
          <a:p>
            <a:r>
              <a:rPr lang="es-CO" dirty="0"/>
              <a:t>‘El silogismo es una enunciación en la que, una vez sentadas ciertas proposiciones, se concluye necesariamente una proposición diferente de las proposiciones admitidas, mediante el auxilio de estas mismas proposiciones. </a:t>
            </a:r>
          </a:p>
          <a:p>
            <a:pPr algn="just"/>
            <a:r>
              <a:rPr lang="es-CO" i="1" dirty="0"/>
              <a:t>C.P.C. Artículo 248. </a:t>
            </a:r>
            <a:r>
              <a:rPr lang="es-CO" i="1" dirty="0">
                <a:solidFill>
                  <a:srgbClr val="941651"/>
                </a:solidFill>
              </a:rPr>
              <a:t>Requisitos de los indicios</a:t>
            </a:r>
            <a:r>
              <a:rPr lang="es-CO" i="1" dirty="0"/>
              <a:t>. Para que un hecho pueda considerarse como indicio, deberá estar debidamente probado en el proceso. Artículo 250. </a:t>
            </a:r>
            <a:r>
              <a:rPr lang="es-CO" i="1" dirty="0">
                <a:solidFill>
                  <a:srgbClr val="941651"/>
                </a:solidFill>
              </a:rPr>
              <a:t>Apreciación de los indicios</a:t>
            </a:r>
            <a:r>
              <a:rPr lang="es-CO" i="1" dirty="0"/>
              <a:t>. El juez apreciará los indicios en conjunto, teniendo en consideración su gravedad, concordancia y convergencia y su relación con las demás pruebas del proceso.</a:t>
            </a:r>
          </a:p>
          <a:p>
            <a:pPr algn="just"/>
            <a:r>
              <a:rPr lang="es-CO" dirty="0">
                <a:solidFill>
                  <a:srgbClr val="0432FF"/>
                </a:solidFill>
              </a:rPr>
              <a:t>Todo indicio se debe basar en la experiencia y supone un hecho ‘indicador</a:t>
            </a:r>
            <a:r>
              <a:rPr lang="es-CO" dirty="0"/>
              <a:t>’</a:t>
            </a:r>
          </a:p>
          <a:p>
            <a:pPr algn="just"/>
            <a:r>
              <a:rPr lang="es-CO" dirty="0">
                <a:solidFill>
                  <a:srgbClr val="941651"/>
                </a:solidFill>
              </a:rPr>
              <a:t>El Hecho indicador es indivisible </a:t>
            </a:r>
            <a:r>
              <a:rPr lang="es-CO" dirty="0"/>
              <a:t>y </a:t>
            </a:r>
            <a:r>
              <a:rPr lang="es-CO" dirty="0">
                <a:solidFill>
                  <a:srgbClr val="011893"/>
                </a:solidFill>
              </a:rPr>
              <a:t>debe estar probado</a:t>
            </a:r>
          </a:p>
          <a:p>
            <a:pPr algn="just"/>
            <a:r>
              <a:rPr lang="es-CO" dirty="0">
                <a:solidFill>
                  <a:srgbClr val="7030A0"/>
                </a:solidFill>
              </a:rPr>
              <a:t>El operador apreciará los indicios en conjunto (gravedad, concordancia y convergencia y relación con los otros medios de prueba</a:t>
            </a:r>
          </a:p>
        </p:txBody>
      </p:sp>
    </p:spTree>
    <p:extLst>
      <p:ext uri="{BB962C8B-B14F-4D97-AF65-F5344CB8AC3E}">
        <p14:creationId xmlns:p14="http://schemas.microsoft.com/office/powerpoint/2010/main" val="281806816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DFC50D-FAFE-3747-92BB-A08D30522481}"/>
              </a:ext>
            </a:extLst>
          </p:cNvPr>
          <p:cNvSpPr>
            <a:spLocks noGrp="1"/>
          </p:cNvSpPr>
          <p:nvPr>
            <p:ph type="title"/>
          </p:nvPr>
        </p:nvSpPr>
        <p:spPr>
          <a:xfrm>
            <a:off x="0" y="1"/>
            <a:ext cx="12192000" cy="926756"/>
          </a:xfrm>
          <a:solidFill>
            <a:schemeClr val="accent2">
              <a:lumMod val="40000"/>
              <a:lumOff val="60000"/>
            </a:schemeClr>
          </a:solidFill>
        </p:spPr>
        <p:txBody>
          <a:bodyPr/>
          <a:lstStyle/>
          <a:p>
            <a:pPr algn="ctr"/>
            <a:r>
              <a:rPr lang="es-CO" b="1" dirty="0">
                <a:solidFill>
                  <a:srgbClr val="7030A0"/>
                </a:solidFill>
              </a:rPr>
              <a:t>CONTROL FISCAL</a:t>
            </a:r>
          </a:p>
        </p:txBody>
      </p:sp>
      <p:sp>
        <p:nvSpPr>
          <p:cNvPr id="3" name="Marcador de contenido 2">
            <a:extLst>
              <a:ext uri="{FF2B5EF4-FFF2-40B4-BE49-F238E27FC236}">
                <a16:creationId xmlns:a16="http://schemas.microsoft.com/office/drawing/2014/main" id="{4CA5604E-116E-394F-A6A0-CDEE40FBBAE7}"/>
              </a:ext>
            </a:extLst>
          </p:cNvPr>
          <p:cNvSpPr>
            <a:spLocks noGrp="1"/>
          </p:cNvSpPr>
          <p:nvPr>
            <p:ph idx="1"/>
          </p:nvPr>
        </p:nvSpPr>
        <p:spPr>
          <a:xfrm>
            <a:off x="0" y="926757"/>
            <a:ext cx="12192000" cy="5931241"/>
          </a:xfrm>
          <a:solidFill>
            <a:schemeClr val="accent4">
              <a:lumMod val="20000"/>
              <a:lumOff val="80000"/>
            </a:schemeClr>
          </a:solidFill>
        </p:spPr>
        <p:txBody>
          <a:bodyPr>
            <a:normAutofit/>
          </a:bodyPr>
          <a:lstStyle/>
          <a:p>
            <a:pPr algn="just"/>
            <a:r>
              <a:rPr lang="es-CO" sz="3000" dirty="0"/>
              <a:t>La Constitución de 1991 en su art. 119 señala que la C. G. R. tiene a su cargo la vigilancia de la gestión fiscal y el control de resultado de la administración. </a:t>
            </a:r>
          </a:p>
          <a:p>
            <a:pPr algn="just"/>
            <a:r>
              <a:rPr lang="es-CO" sz="3000" dirty="0"/>
              <a:t>El artículo 267 (272) se define el </a:t>
            </a:r>
            <a:r>
              <a:rPr lang="es-CO" sz="3000" b="1" dirty="0">
                <a:solidFill>
                  <a:srgbClr val="7030A0"/>
                </a:solidFill>
              </a:rPr>
              <a:t>control fiscal </a:t>
            </a:r>
            <a:r>
              <a:rPr lang="es-CO" sz="3000" dirty="0"/>
              <a:t>como una </a:t>
            </a:r>
            <a:r>
              <a:rPr lang="es-CO" sz="3000" b="1" dirty="0">
                <a:solidFill>
                  <a:srgbClr val="C00000"/>
                </a:solidFill>
              </a:rPr>
              <a:t>función pública </a:t>
            </a:r>
            <a:r>
              <a:rPr lang="es-CO" sz="3000" dirty="0"/>
              <a:t>que ejercen las Contralorías, vigilando la </a:t>
            </a:r>
            <a:r>
              <a:rPr lang="es-CO" sz="3000" b="1" dirty="0">
                <a:solidFill>
                  <a:srgbClr val="945200"/>
                </a:solidFill>
              </a:rPr>
              <a:t>gestión fiscal </a:t>
            </a:r>
            <a:r>
              <a:rPr lang="es-CO" sz="3000" dirty="0"/>
              <a:t>de la administración y de los particulares o entidades que manejen bienes o fondos de la Nación.</a:t>
            </a:r>
          </a:p>
          <a:p>
            <a:pPr algn="just"/>
            <a:r>
              <a:rPr lang="es-CO" sz="3000" dirty="0">
                <a:highlight>
                  <a:srgbClr val="FFFF00"/>
                </a:highlight>
              </a:rPr>
              <a:t>La vigilancia se fundamenta </a:t>
            </a:r>
            <a:r>
              <a:rPr lang="es-CO" sz="3000" dirty="0"/>
              <a:t>en la </a:t>
            </a:r>
            <a:r>
              <a:rPr lang="es-CO" sz="3000" dirty="0">
                <a:solidFill>
                  <a:srgbClr val="FF7E79"/>
                </a:solidFill>
              </a:rPr>
              <a:t>eficiencia</a:t>
            </a:r>
            <a:r>
              <a:rPr lang="es-CO" sz="3000" dirty="0"/>
              <a:t>, la </a:t>
            </a:r>
            <a:r>
              <a:rPr lang="es-CO" sz="3000" dirty="0">
                <a:solidFill>
                  <a:srgbClr val="945200"/>
                </a:solidFill>
              </a:rPr>
              <a:t>economía</a:t>
            </a:r>
            <a:r>
              <a:rPr lang="es-CO" sz="3000" dirty="0"/>
              <a:t>, la </a:t>
            </a:r>
            <a:r>
              <a:rPr lang="es-CO" sz="3000" dirty="0">
                <a:solidFill>
                  <a:srgbClr val="7030A0"/>
                </a:solidFill>
              </a:rPr>
              <a:t>eficacia</a:t>
            </a:r>
            <a:r>
              <a:rPr lang="es-CO" sz="3000" dirty="0"/>
              <a:t>, la </a:t>
            </a:r>
            <a:r>
              <a:rPr lang="es-CO" sz="3000" dirty="0">
                <a:solidFill>
                  <a:srgbClr val="011893"/>
                </a:solidFill>
              </a:rPr>
              <a:t>equidad</a:t>
            </a:r>
            <a:r>
              <a:rPr lang="es-CO" sz="3000" dirty="0"/>
              <a:t> y la </a:t>
            </a:r>
            <a:r>
              <a:rPr lang="es-CO" sz="3000" dirty="0">
                <a:solidFill>
                  <a:srgbClr val="FF0000"/>
                </a:solidFill>
              </a:rPr>
              <a:t>valoración</a:t>
            </a:r>
            <a:r>
              <a:rPr lang="es-CO" sz="3000" dirty="0"/>
              <a:t> de los costos ambientales, de tal manera que permita determinar en la administración, </a:t>
            </a:r>
            <a:r>
              <a:rPr lang="es-CO" sz="3000" dirty="0">
                <a:solidFill>
                  <a:srgbClr val="7A81FF"/>
                </a:solidFill>
              </a:rPr>
              <a:t>en un período determinado</a:t>
            </a:r>
            <a:r>
              <a:rPr lang="es-CO" sz="3000" dirty="0"/>
              <a:t>, que la asignación de recursos sea la más conveniente para maximizar sus resultados; que en igualdad de condiciones de calidad los bienes y servicios se obtengan al menor costo; que sus resultados se logren de manera oportuna y guarden relación con sus objetivos y metas de la entidad</a:t>
            </a:r>
          </a:p>
        </p:txBody>
      </p:sp>
      <p:pic>
        <p:nvPicPr>
          <p:cNvPr id="4" name="Imagen 3">
            <a:extLst>
              <a:ext uri="{FF2B5EF4-FFF2-40B4-BE49-F238E27FC236}">
                <a16:creationId xmlns:a16="http://schemas.microsoft.com/office/drawing/2014/main" id="{8E6C49E3-7BE2-EA4D-A813-0680F313BDE1}"/>
              </a:ext>
            </a:extLst>
          </p:cNvPr>
          <p:cNvPicPr>
            <a:picLocks noChangeAspect="1"/>
          </p:cNvPicPr>
          <p:nvPr/>
        </p:nvPicPr>
        <p:blipFill>
          <a:blip r:embed="rId2"/>
          <a:stretch>
            <a:fillRect/>
          </a:stretch>
        </p:blipFill>
        <p:spPr>
          <a:xfrm>
            <a:off x="357820" y="-152939"/>
            <a:ext cx="1809344" cy="1319132"/>
          </a:xfrm>
          <a:prstGeom prst="rect">
            <a:avLst/>
          </a:prstGeom>
        </p:spPr>
      </p:pic>
    </p:spTree>
    <p:extLst>
      <p:ext uri="{BB962C8B-B14F-4D97-AF65-F5344CB8AC3E}">
        <p14:creationId xmlns:p14="http://schemas.microsoft.com/office/powerpoint/2010/main" val="44522307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6B98545-11A2-F240-9727-1E48A0E7A67A}"/>
              </a:ext>
            </a:extLst>
          </p:cNvPr>
          <p:cNvSpPr>
            <a:spLocks noGrp="1"/>
          </p:cNvSpPr>
          <p:nvPr>
            <p:ph type="title"/>
          </p:nvPr>
        </p:nvSpPr>
        <p:spPr/>
        <p:txBody>
          <a:bodyPr/>
          <a:lstStyle/>
          <a:p>
            <a:endParaRPr lang="es-CO"/>
          </a:p>
        </p:txBody>
      </p:sp>
      <p:sp>
        <p:nvSpPr>
          <p:cNvPr id="5" name="Marcador de texto 4">
            <a:extLst>
              <a:ext uri="{FF2B5EF4-FFF2-40B4-BE49-F238E27FC236}">
                <a16:creationId xmlns:a16="http://schemas.microsoft.com/office/drawing/2014/main" id="{B242590E-3FE4-294C-A0F9-E7281272E52D}"/>
              </a:ext>
            </a:extLst>
          </p:cNvPr>
          <p:cNvSpPr>
            <a:spLocks noGrp="1"/>
          </p:cNvSpPr>
          <p:nvPr>
            <p:ph type="body" idx="1"/>
          </p:nvPr>
        </p:nvSpPr>
        <p:spPr>
          <a:xfrm>
            <a:off x="839788" y="1433384"/>
            <a:ext cx="5157787" cy="2187144"/>
          </a:xfrm>
        </p:spPr>
        <p:txBody>
          <a:bodyPr/>
          <a:lstStyle/>
          <a:p>
            <a:endParaRPr lang="es-CO" dirty="0"/>
          </a:p>
        </p:txBody>
      </p:sp>
      <p:sp>
        <p:nvSpPr>
          <p:cNvPr id="6" name="Marcador de contenido 5">
            <a:extLst>
              <a:ext uri="{FF2B5EF4-FFF2-40B4-BE49-F238E27FC236}">
                <a16:creationId xmlns:a16="http://schemas.microsoft.com/office/drawing/2014/main" id="{A5249DE4-9B56-C64F-BC8D-6EDF2BD2B6CC}"/>
              </a:ext>
            </a:extLst>
          </p:cNvPr>
          <p:cNvSpPr>
            <a:spLocks noGrp="1"/>
          </p:cNvSpPr>
          <p:nvPr>
            <p:ph sz="half" idx="2"/>
          </p:nvPr>
        </p:nvSpPr>
        <p:spPr>
          <a:xfrm>
            <a:off x="839788" y="3620529"/>
            <a:ext cx="5157787" cy="3015047"/>
          </a:xfrm>
        </p:spPr>
        <p:txBody>
          <a:bodyPr/>
          <a:lstStyle/>
          <a:p>
            <a:endParaRPr lang="es-CO" dirty="0"/>
          </a:p>
        </p:txBody>
      </p:sp>
      <p:sp>
        <p:nvSpPr>
          <p:cNvPr id="7" name="Marcador de texto 6">
            <a:extLst>
              <a:ext uri="{FF2B5EF4-FFF2-40B4-BE49-F238E27FC236}">
                <a16:creationId xmlns:a16="http://schemas.microsoft.com/office/drawing/2014/main" id="{3E90EFE4-9831-F44A-9627-C167A22597A5}"/>
              </a:ext>
            </a:extLst>
          </p:cNvPr>
          <p:cNvSpPr>
            <a:spLocks noGrp="1"/>
          </p:cNvSpPr>
          <p:nvPr>
            <p:ph type="body" sz="quarter" idx="3"/>
          </p:nvPr>
        </p:nvSpPr>
        <p:spPr>
          <a:xfrm>
            <a:off x="6172200" y="1433384"/>
            <a:ext cx="5183188" cy="2187144"/>
          </a:xfrm>
        </p:spPr>
        <p:txBody>
          <a:bodyPr/>
          <a:lstStyle/>
          <a:p>
            <a:endParaRPr lang="es-CO" dirty="0"/>
          </a:p>
        </p:txBody>
      </p:sp>
      <p:sp>
        <p:nvSpPr>
          <p:cNvPr id="8" name="Marcador de contenido 7">
            <a:extLst>
              <a:ext uri="{FF2B5EF4-FFF2-40B4-BE49-F238E27FC236}">
                <a16:creationId xmlns:a16="http://schemas.microsoft.com/office/drawing/2014/main" id="{91B28CA8-A34C-7143-B644-2C77010DF960}"/>
              </a:ext>
            </a:extLst>
          </p:cNvPr>
          <p:cNvSpPr>
            <a:spLocks noGrp="1"/>
          </p:cNvSpPr>
          <p:nvPr>
            <p:ph sz="quarter" idx="4"/>
          </p:nvPr>
        </p:nvSpPr>
        <p:spPr>
          <a:xfrm>
            <a:off x="6172200" y="3620529"/>
            <a:ext cx="5157786" cy="3015047"/>
          </a:xfrm>
        </p:spPr>
        <p:txBody>
          <a:bodyPr/>
          <a:lstStyle/>
          <a:p>
            <a:endParaRPr lang="es-CO" dirty="0"/>
          </a:p>
        </p:txBody>
      </p:sp>
      <p:pic>
        <p:nvPicPr>
          <p:cNvPr id="9" name="Imagen 8">
            <a:extLst>
              <a:ext uri="{FF2B5EF4-FFF2-40B4-BE49-F238E27FC236}">
                <a16:creationId xmlns:a16="http://schemas.microsoft.com/office/drawing/2014/main" id="{CCFEF57E-4F8B-8B4A-B78F-196EC6CDEA88}"/>
              </a:ext>
            </a:extLst>
          </p:cNvPr>
          <p:cNvPicPr>
            <a:picLocks noChangeAspect="1"/>
          </p:cNvPicPr>
          <p:nvPr/>
        </p:nvPicPr>
        <p:blipFill>
          <a:blip r:embed="rId2"/>
          <a:stretch>
            <a:fillRect/>
          </a:stretch>
        </p:blipFill>
        <p:spPr>
          <a:xfrm>
            <a:off x="598619" y="237063"/>
            <a:ext cx="11249669" cy="1210961"/>
          </a:xfrm>
          <a:prstGeom prst="rect">
            <a:avLst/>
          </a:prstGeom>
        </p:spPr>
      </p:pic>
      <p:pic>
        <p:nvPicPr>
          <p:cNvPr id="10" name="Imagen 9">
            <a:extLst>
              <a:ext uri="{FF2B5EF4-FFF2-40B4-BE49-F238E27FC236}">
                <a16:creationId xmlns:a16="http://schemas.microsoft.com/office/drawing/2014/main" id="{2EA544F3-0057-9F42-96E0-70518124EC01}"/>
              </a:ext>
            </a:extLst>
          </p:cNvPr>
          <p:cNvPicPr>
            <a:picLocks noChangeAspect="1"/>
          </p:cNvPicPr>
          <p:nvPr/>
        </p:nvPicPr>
        <p:blipFill>
          <a:blip r:embed="rId3"/>
          <a:stretch>
            <a:fillRect/>
          </a:stretch>
        </p:blipFill>
        <p:spPr>
          <a:xfrm>
            <a:off x="6172200" y="3620529"/>
            <a:ext cx="5676087" cy="3015046"/>
          </a:xfrm>
          <a:prstGeom prst="rect">
            <a:avLst/>
          </a:prstGeom>
        </p:spPr>
      </p:pic>
      <p:pic>
        <p:nvPicPr>
          <p:cNvPr id="11" name="Imagen 10">
            <a:extLst>
              <a:ext uri="{FF2B5EF4-FFF2-40B4-BE49-F238E27FC236}">
                <a16:creationId xmlns:a16="http://schemas.microsoft.com/office/drawing/2014/main" id="{2E3BD1A3-1BF5-924A-B8A1-69819481A1C0}"/>
              </a:ext>
            </a:extLst>
          </p:cNvPr>
          <p:cNvPicPr>
            <a:picLocks noChangeAspect="1"/>
          </p:cNvPicPr>
          <p:nvPr/>
        </p:nvPicPr>
        <p:blipFill>
          <a:blip r:embed="rId4"/>
          <a:stretch>
            <a:fillRect/>
          </a:stretch>
        </p:blipFill>
        <p:spPr>
          <a:xfrm>
            <a:off x="6191690" y="1440704"/>
            <a:ext cx="5676087" cy="2187145"/>
          </a:xfrm>
          <a:prstGeom prst="rect">
            <a:avLst/>
          </a:prstGeom>
        </p:spPr>
      </p:pic>
      <p:pic>
        <p:nvPicPr>
          <p:cNvPr id="12" name="Imagen 11">
            <a:extLst>
              <a:ext uri="{FF2B5EF4-FFF2-40B4-BE49-F238E27FC236}">
                <a16:creationId xmlns:a16="http://schemas.microsoft.com/office/drawing/2014/main" id="{794BA430-D0E3-4747-8383-37F6B33024C8}"/>
              </a:ext>
            </a:extLst>
          </p:cNvPr>
          <p:cNvPicPr>
            <a:picLocks noChangeAspect="1"/>
          </p:cNvPicPr>
          <p:nvPr/>
        </p:nvPicPr>
        <p:blipFill>
          <a:blip r:embed="rId5"/>
          <a:stretch>
            <a:fillRect/>
          </a:stretch>
        </p:blipFill>
        <p:spPr>
          <a:xfrm>
            <a:off x="598620" y="1462666"/>
            <a:ext cx="5398956" cy="2187144"/>
          </a:xfrm>
          <a:prstGeom prst="rect">
            <a:avLst/>
          </a:prstGeom>
        </p:spPr>
      </p:pic>
      <p:pic>
        <p:nvPicPr>
          <p:cNvPr id="13" name="Imagen 12">
            <a:extLst>
              <a:ext uri="{FF2B5EF4-FFF2-40B4-BE49-F238E27FC236}">
                <a16:creationId xmlns:a16="http://schemas.microsoft.com/office/drawing/2014/main" id="{D6DF3222-7A69-5842-B30C-CF8B0124F78A}"/>
              </a:ext>
            </a:extLst>
          </p:cNvPr>
          <p:cNvPicPr>
            <a:picLocks noChangeAspect="1"/>
          </p:cNvPicPr>
          <p:nvPr/>
        </p:nvPicPr>
        <p:blipFill>
          <a:blip r:embed="rId6"/>
          <a:stretch>
            <a:fillRect/>
          </a:stretch>
        </p:blipFill>
        <p:spPr>
          <a:xfrm>
            <a:off x="573216" y="3679092"/>
            <a:ext cx="5398956" cy="2956483"/>
          </a:xfrm>
          <a:prstGeom prst="rect">
            <a:avLst/>
          </a:prstGeom>
        </p:spPr>
      </p:pic>
    </p:spTree>
    <p:extLst>
      <p:ext uri="{BB962C8B-B14F-4D97-AF65-F5344CB8AC3E}">
        <p14:creationId xmlns:p14="http://schemas.microsoft.com/office/powerpoint/2010/main" val="1526949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7CBA14D-E449-5F4C-B581-FED4E8DE9118}"/>
              </a:ext>
            </a:extLst>
          </p:cNvPr>
          <p:cNvSpPr>
            <a:spLocks noGrp="1"/>
          </p:cNvSpPr>
          <p:nvPr>
            <p:ph type="title"/>
          </p:nvPr>
        </p:nvSpPr>
        <p:spPr>
          <a:xfrm>
            <a:off x="0" y="0"/>
            <a:ext cx="12191999" cy="1472375"/>
          </a:xfrm>
        </p:spPr>
        <p:txBody>
          <a:bodyPr>
            <a:normAutofit/>
          </a:bodyPr>
          <a:lstStyle/>
          <a:p>
            <a:br>
              <a:rPr lang="es-CO" sz="2800" dirty="0">
                <a:solidFill>
                  <a:srgbClr val="011893"/>
                </a:solidFill>
                <a:latin typeface="Castellar" panose="020A0402060406010301" pitchFamily="18" charset="77"/>
              </a:rPr>
            </a:br>
            <a:endParaRPr lang="es-CO" sz="2800" dirty="0"/>
          </a:p>
        </p:txBody>
      </p:sp>
      <p:sp>
        <p:nvSpPr>
          <p:cNvPr id="5" name="Marcador de contenido 4">
            <a:extLst>
              <a:ext uri="{FF2B5EF4-FFF2-40B4-BE49-F238E27FC236}">
                <a16:creationId xmlns:a16="http://schemas.microsoft.com/office/drawing/2014/main" id="{EE76AD9E-2E73-D640-862C-71FF3C544C29}"/>
              </a:ext>
            </a:extLst>
          </p:cNvPr>
          <p:cNvSpPr>
            <a:spLocks noGrp="1"/>
          </p:cNvSpPr>
          <p:nvPr>
            <p:ph idx="1"/>
          </p:nvPr>
        </p:nvSpPr>
        <p:spPr>
          <a:xfrm>
            <a:off x="5183187" y="1472375"/>
            <a:ext cx="7008811" cy="4928425"/>
          </a:xfrm>
          <a:solidFill>
            <a:schemeClr val="accent5">
              <a:lumMod val="40000"/>
              <a:lumOff val="60000"/>
            </a:schemeClr>
          </a:solidFill>
        </p:spPr>
        <p:txBody>
          <a:bodyPr>
            <a:normAutofit fontScale="92500" lnSpcReduction="20000"/>
          </a:bodyPr>
          <a:lstStyle/>
          <a:p>
            <a:pPr marL="0" indent="0" algn="ctr">
              <a:buNone/>
            </a:pPr>
            <a:endParaRPr lang="es-CO" sz="4400" dirty="0"/>
          </a:p>
          <a:p>
            <a:pPr marL="0" indent="0" algn="ctr">
              <a:buNone/>
            </a:pPr>
            <a:r>
              <a:rPr lang="es-CO" sz="4400" dirty="0"/>
              <a:t>“</a:t>
            </a:r>
            <a:r>
              <a:rPr lang="es-CO" sz="4700" dirty="0">
                <a:solidFill>
                  <a:srgbClr val="0432FF"/>
                </a:solidFill>
                <a:latin typeface="Lucida Calligraphy" panose="03010101010101010101" pitchFamily="66" charset="77"/>
              </a:rPr>
              <a:t>el FUNCIONARIO PUBLICO debe estudiar diariamente pues si no lo hace cada día será menos UTIL SU SERVICIO</a:t>
            </a:r>
            <a:r>
              <a:rPr lang="es-CO" sz="4400" dirty="0"/>
              <a:t>”</a:t>
            </a:r>
          </a:p>
          <a:p>
            <a:pPr algn="ctr"/>
            <a:endParaRPr lang="es-CO" sz="4400" dirty="0"/>
          </a:p>
          <a:p>
            <a:pPr algn="r"/>
            <a:r>
              <a:rPr lang="es-CO" sz="3600" dirty="0"/>
              <a:t>Ángel Osorio</a:t>
            </a:r>
          </a:p>
        </p:txBody>
      </p:sp>
      <p:pic>
        <p:nvPicPr>
          <p:cNvPr id="9" name="Imagen 8">
            <a:extLst>
              <a:ext uri="{FF2B5EF4-FFF2-40B4-BE49-F238E27FC236}">
                <a16:creationId xmlns:a16="http://schemas.microsoft.com/office/drawing/2014/main" id="{87279FA3-222A-004A-8DA0-12EDCF491179}"/>
              </a:ext>
            </a:extLst>
          </p:cNvPr>
          <p:cNvPicPr>
            <a:picLocks noChangeAspect="1"/>
          </p:cNvPicPr>
          <p:nvPr/>
        </p:nvPicPr>
        <p:blipFill>
          <a:blip r:embed="rId2"/>
          <a:stretch>
            <a:fillRect/>
          </a:stretch>
        </p:blipFill>
        <p:spPr>
          <a:xfrm>
            <a:off x="836612" y="1749551"/>
            <a:ext cx="3935414" cy="2212849"/>
          </a:xfrm>
          <a:prstGeom prst="rect">
            <a:avLst/>
          </a:prstGeom>
        </p:spPr>
      </p:pic>
      <p:pic>
        <p:nvPicPr>
          <p:cNvPr id="10" name="Imagen 9">
            <a:extLst>
              <a:ext uri="{FF2B5EF4-FFF2-40B4-BE49-F238E27FC236}">
                <a16:creationId xmlns:a16="http://schemas.microsoft.com/office/drawing/2014/main" id="{70290079-6025-584A-81B3-20DB724065F1}"/>
              </a:ext>
            </a:extLst>
          </p:cNvPr>
          <p:cNvPicPr>
            <a:picLocks noChangeAspect="1"/>
          </p:cNvPicPr>
          <p:nvPr/>
        </p:nvPicPr>
        <p:blipFill>
          <a:blip r:embed="rId3"/>
          <a:stretch>
            <a:fillRect/>
          </a:stretch>
        </p:blipFill>
        <p:spPr>
          <a:xfrm>
            <a:off x="836612" y="3855243"/>
            <a:ext cx="3932237" cy="2545557"/>
          </a:xfrm>
          <a:prstGeom prst="rect">
            <a:avLst/>
          </a:prstGeom>
        </p:spPr>
      </p:pic>
      <p:sp>
        <p:nvSpPr>
          <p:cNvPr id="6" name="Marcador de texto 5">
            <a:extLst>
              <a:ext uri="{FF2B5EF4-FFF2-40B4-BE49-F238E27FC236}">
                <a16:creationId xmlns:a16="http://schemas.microsoft.com/office/drawing/2014/main" id="{6398EEC8-4B71-8549-8614-0341FA4AF330}"/>
              </a:ext>
            </a:extLst>
          </p:cNvPr>
          <p:cNvSpPr>
            <a:spLocks noGrp="1"/>
          </p:cNvSpPr>
          <p:nvPr>
            <p:ph type="body" sz="half" idx="2"/>
          </p:nvPr>
        </p:nvSpPr>
        <p:spPr>
          <a:xfrm>
            <a:off x="0" y="1472375"/>
            <a:ext cx="5183188" cy="4928426"/>
          </a:xfrm>
        </p:spPr>
        <p:txBody>
          <a:bodyPr/>
          <a:lstStyle/>
          <a:p>
            <a:endParaRPr lang="es-CO" dirty="0"/>
          </a:p>
        </p:txBody>
      </p:sp>
    </p:spTree>
    <p:extLst>
      <p:ext uri="{BB962C8B-B14F-4D97-AF65-F5344CB8AC3E}">
        <p14:creationId xmlns:p14="http://schemas.microsoft.com/office/powerpoint/2010/main" val="388747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AD8CB7-05BC-044D-AE9F-B0D184637E0E}"/>
              </a:ext>
            </a:extLst>
          </p:cNvPr>
          <p:cNvSpPr>
            <a:spLocks noGrp="1"/>
          </p:cNvSpPr>
          <p:nvPr>
            <p:ph type="title"/>
          </p:nvPr>
        </p:nvSpPr>
        <p:spPr>
          <a:xfrm>
            <a:off x="0" y="0"/>
            <a:ext cx="12191999" cy="1167318"/>
          </a:xfrm>
          <a:solidFill>
            <a:schemeClr val="bg2">
              <a:lumMod val="90000"/>
            </a:schemeClr>
          </a:solidFill>
        </p:spPr>
        <p:txBody>
          <a:bodyPr/>
          <a:lstStyle/>
          <a:p>
            <a:pPr algn="ctr"/>
            <a:r>
              <a:rPr lang="es-CO" dirty="0">
                <a:solidFill>
                  <a:srgbClr val="FF0000"/>
                </a:solidFill>
              </a:rPr>
              <a:t>Control de Legalidad o Judicial</a:t>
            </a:r>
            <a:r>
              <a:rPr lang="es-CO" dirty="0"/>
              <a:t>. </a:t>
            </a:r>
            <a:r>
              <a:rPr lang="es-CO" sz="2700" dirty="0">
                <a:highlight>
                  <a:srgbClr val="FFFF00"/>
                </a:highlight>
              </a:rPr>
              <a:t>-2-</a:t>
            </a:r>
            <a:endParaRPr lang="es-CO" dirty="0"/>
          </a:p>
        </p:txBody>
      </p:sp>
      <p:sp>
        <p:nvSpPr>
          <p:cNvPr id="3" name="Marcador de contenido 2">
            <a:extLst>
              <a:ext uri="{FF2B5EF4-FFF2-40B4-BE49-F238E27FC236}">
                <a16:creationId xmlns:a16="http://schemas.microsoft.com/office/drawing/2014/main" id="{F878AD6D-17A5-C342-81AF-A0C3AD2A9ED9}"/>
              </a:ext>
            </a:extLst>
          </p:cNvPr>
          <p:cNvSpPr>
            <a:spLocks noGrp="1"/>
          </p:cNvSpPr>
          <p:nvPr>
            <p:ph idx="1"/>
          </p:nvPr>
        </p:nvSpPr>
        <p:spPr>
          <a:xfrm>
            <a:off x="0" y="1030342"/>
            <a:ext cx="12191999" cy="5827658"/>
          </a:xfrm>
          <a:solidFill>
            <a:schemeClr val="accent6">
              <a:lumMod val="20000"/>
              <a:lumOff val="80000"/>
            </a:schemeClr>
          </a:solidFill>
        </p:spPr>
        <p:txBody>
          <a:bodyPr>
            <a:noAutofit/>
          </a:bodyPr>
          <a:lstStyle/>
          <a:p>
            <a:pPr algn="just"/>
            <a:r>
              <a:rPr lang="es-CO" sz="3200" dirty="0"/>
              <a:t>Este es un mecanismo mediante el cual, se controlan ciertos y determinados </a:t>
            </a:r>
            <a:r>
              <a:rPr lang="es-CO" sz="3200" b="1" dirty="0">
                <a:highlight>
                  <a:srgbClr val="FFFF00"/>
                </a:highlight>
              </a:rPr>
              <a:t>actos de la adminsitración</a:t>
            </a:r>
            <a:r>
              <a:rPr lang="es-CO" sz="3200" dirty="0"/>
              <a:t>, cuando al parecer han afectado Derechos Fundamentales, tales como los fallos o decisiones en procesos disciplinarios, fiscales, sancionatorios administrativos.</a:t>
            </a:r>
          </a:p>
          <a:p>
            <a:pPr algn="just"/>
            <a:r>
              <a:rPr lang="es-CO" sz="3200" dirty="0"/>
              <a:t>En procesos de carácter judicial, ese control lo debe ejercer bien el superior jerárquico de quien ha proferido un fallo o mediante recursos especiales como la Casación o el Recurso de Revisión.</a:t>
            </a:r>
          </a:p>
          <a:p>
            <a:pPr algn="just"/>
            <a:r>
              <a:rPr lang="es-CO" sz="3200" dirty="0"/>
              <a:t>Tanto la administración, como los operadores judiciales y todo quien emita pronunciamientos en derecho y justicia, debe realizar una revisión no solo de legalidad, constitucionalidad, sino de </a:t>
            </a:r>
            <a:r>
              <a:rPr lang="es-CO" sz="3200" b="1" dirty="0">
                <a:solidFill>
                  <a:srgbClr val="7030A0"/>
                </a:solidFill>
              </a:rPr>
              <a:t>Convencionalidad (</a:t>
            </a:r>
            <a:r>
              <a:rPr lang="es-CO" i="1" dirty="0">
                <a:solidFill>
                  <a:srgbClr val="7030A0"/>
                </a:solidFill>
              </a:rPr>
              <a:t>Bloque de constitucionalidad</a:t>
            </a:r>
            <a:r>
              <a:rPr lang="es-CO" sz="3200" b="1" dirty="0">
                <a:solidFill>
                  <a:srgbClr val="7030A0"/>
                </a:solidFill>
              </a:rPr>
              <a:t>)</a:t>
            </a:r>
          </a:p>
        </p:txBody>
      </p:sp>
    </p:spTree>
    <p:extLst>
      <p:ext uri="{BB962C8B-B14F-4D97-AF65-F5344CB8AC3E}">
        <p14:creationId xmlns:p14="http://schemas.microsoft.com/office/powerpoint/2010/main" val="2436725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ctrTitle"/>
          </p:nvPr>
        </p:nvSpPr>
        <p:spPr>
          <a:xfrm>
            <a:off x="988541" y="260649"/>
            <a:ext cx="10522522" cy="925599"/>
          </a:xfrm>
        </p:spPr>
        <p:txBody>
          <a:bodyPr>
            <a:normAutofit/>
          </a:bodyPr>
          <a:lstStyle/>
          <a:p>
            <a:r>
              <a:rPr lang="es-CO" sz="4000" dirty="0">
                <a:solidFill>
                  <a:srgbClr val="FF0000"/>
                </a:solidFill>
                <a:latin typeface="Algerian" pitchFamily="82" charset="0"/>
              </a:rPr>
              <a:t>DE LA RESPONSABILIDAD</a:t>
            </a:r>
            <a:endParaRPr lang="es-CO" sz="4000" dirty="0">
              <a:latin typeface="Algerian" panose="04020705040A02060702" pitchFamily="82" charset="0"/>
            </a:endParaRPr>
          </a:p>
        </p:txBody>
      </p:sp>
      <p:sp>
        <p:nvSpPr>
          <p:cNvPr id="13" name="12 Subtítulo"/>
          <p:cNvSpPr>
            <a:spLocks noGrp="1"/>
          </p:cNvSpPr>
          <p:nvPr>
            <p:ph type="subTitle" idx="1"/>
          </p:nvPr>
        </p:nvSpPr>
        <p:spPr>
          <a:xfrm>
            <a:off x="0" y="1433384"/>
            <a:ext cx="12192000" cy="5424616"/>
          </a:xfrm>
          <a:solidFill>
            <a:schemeClr val="accent1">
              <a:lumMod val="20000"/>
              <a:lumOff val="80000"/>
            </a:schemeClr>
          </a:solidFill>
        </p:spPr>
        <p:txBody>
          <a:bodyPr>
            <a:normAutofit/>
          </a:bodyPr>
          <a:lstStyle/>
          <a:p>
            <a:pPr algn="just"/>
            <a:endParaRPr lang="es-CO" sz="2800" i="1" dirty="0">
              <a:solidFill>
                <a:srgbClr val="002060"/>
              </a:solidFill>
              <a:effectLst>
                <a:outerShdw blurRad="38100" dist="38100" dir="2700000" algn="tl">
                  <a:srgbClr val="000000">
                    <a:alpha val="43137"/>
                  </a:srgbClr>
                </a:outerShdw>
              </a:effectLst>
            </a:endParaRPr>
          </a:p>
          <a:p>
            <a:pPr algn="just"/>
            <a:r>
              <a:rPr lang="es-CO" sz="4000" i="1" dirty="0">
                <a:solidFill>
                  <a:srgbClr val="002060"/>
                </a:solidFill>
                <a:effectLst>
                  <a:outerShdw blurRad="38100" dist="38100" dir="2700000" algn="tl">
                    <a:srgbClr val="000000">
                      <a:alpha val="43137"/>
                    </a:srgbClr>
                  </a:outerShdw>
                </a:effectLst>
              </a:rPr>
              <a:t>RESPONDERE</a:t>
            </a:r>
            <a:r>
              <a:rPr lang="es-CO" sz="4000" dirty="0">
                <a:solidFill>
                  <a:srgbClr val="002060"/>
                </a:solidFill>
              </a:rPr>
              <a:t> = </a:t>
            </a:r>
            <a:r>
              <a:rPr lang="es-CO" sz="4000" dirty="0">
                <a:solidFill>
                  <a:srgbClr val="002060"/>
                </a:solidFill>
                <a:highlight>
                  <a:srgbClr val="FFFF00"/>
                </a:highlight>
              </a:rPr>
              <a:t>Capacidad de una persona para responder por sus propios actos o hechos</a:t>
            </a:r>
            <a:r>
              <a:rPr lang="es-CO" sz="4000" dirty="0">
                <a:solidFill>
                  <a:srgbClr val="002060"/>
                </a:solidFill>
              </a:rPr>
              <a:t>.</a:t>
            </a:r>
          </a:p>
          <a:p>
            <a:pPr algn="just"/>
            <a:r>
              <a:rPr lang="es-CO" sz="4000" dirty="0">
                <a:solidFill>
                  <a:srgbClr val="002060"/>
                </a:solidFill>
              </a:rPr>
              <a:t>Según la doctrina, </a:t>
            </a:r>
            <a:r>
              <a:rPr lang="es-CO" sz="4000" i="1" dirty="0">
                <a:solidFill>
                  <a:srgbClr val="002060"/>
                </a:solidFill>
                <a:effectLst>
                  <a:outerShdw blurRad="38100" dist="38100" dir="2700000" algn="tl">
                    <a:srgbClr val="000000">
                      <a:alpha val="43137"/>
                    </a:srgbClr>
                  </a:outerShdw>
                </a:effectLst>
              </a:rPr>
              <a:t>la responsabilidad</a:t>
            </a:r>
            <a:r>
              <a:rPr lang="es-CO" sz="4000" dirty="0">
                <a:solidFill>
                  <a:srgbClr val="002060"/>
                </a:solidFill>
              </a:rPr>
              <a:t>, es la sujeción de una persona que vulnera el deber de conducta impuesto en interés propio o de un tercero, con la obligación de reparar el daño producido o afectación del bien jurídico tutelado. </a:t>
            </a:r>
          </a:p>
          <a:p>
            <a:pPr algn="just"/>
            <a:endParaRPr lang="es-CO" dirty="0"/>
          </a:p>
        </p:txBody>
      </p:sp>
    </p:spTree>
    <p:extLst>
      <p:ext uri="{BB962C8B-B14F-4D97-AF65-F5344CB8AC3E}">
        <p14:creationId xmlns:p14="http://schemas.microsoft.com/office/powerpoint/2010/main" val="780030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E1E1561C-BAB7-C44B-87CD-16C7D6BB81CA}"/>
              </a:ext>
            </a:extLst>
          </p:cNvPr>
          <p:cNvSpPr>
            <a:spLocks noGrp="1" noChangeArrowheads="1"/>
          </p:cNvSpPr>
          <p:nvPr>
            <p:ph type="body" idx="1"/>
          </p:nvPr>
        </p:nvSpPr>
        <p:spPr>
          <a:xfrm>
            <a:off x="0" y="1341438"/>
            <a:ext cx="12191999" cy="5516562"/>
          </a:xfrm>
          <a:solidFill>
            <a:schemeClr val="accent1">
              <a:lumMod val="20000"/>
              <a:lumOff val="80000"/>
            </a:schemeClr>
          </a:solidFill>
        </p:spPr>
        <p:txBody>
          <a:bodyPr>
            <a:normAutofit/>
          </a:bodyPr>
          <a:lstStyle/>
          <a:p>
            <a:pPr algn="just" eaLnBrk="1" hangingPunct="1">
              <a:buFontTx/>
              <a:buNone/>
            </a:pPr>
            <a:r>
              <a:rPr lang="es-MX" altLang="es-CO" sz="2600" dirty="0">
                <a:cs typeface="Times New Roman" panose="02020603050405020304" pitchFamily="18" charset="0"/>
              </a:rPr>
              <a:t>	</a:t>
            </a:r>
            <a:r>
              <a:rPr lang="es-MX" altLang="es-CO" sz="3400" dirty="0">
                <a:cs typeface="Times New Roman" panose="02020603050405020304" pitchFamily="18" charset="0"/>
              </a:rPr>
              <a:t>El profesor Gustavo Penagos, define la responsabilidad dentro de nuestro ámbito normativo  así: “</a:t>
            </a:r>
            <a:r>
              <a:rPr lang="es-MX" altLang="es-CO" sz="3400" i="1" dirty="0">
                <a:cs typeface="Times New Roman" panose="02020603050405020304" pitchFamily="18" charset="0"/>
              </a:rPr>
              <a:t>la responsabilidad es la situación en la que se encuentra el Estado o su representante (funcionario o empleado público), por un hecho antijurídico y lesivo del interés legítimamente protegido</a:t>
            </a:r>
            <a:r>
              <a:rPr lang="es-MX" altLang="es-CO" sz="3400" dirty="0">
                <a:cs typeface="Times New Roman" panose="02020603050405020304" pitchFamily="18" charset="0"/>
              </a:rPr>
              <a:t>”</a:t>
            </a:r>
          </a:p>
          <a:p>
            <a:pPr algn="just" eaLnBrk="1" hangingPunct="1">
              <a:buFontTx/>
              <a:buNone/>
            </a:pPr>
            <a:endParaRPr lang="es-MX" altLang="es-CO" sz="2000" dirty="0">
              <a:cs typeface="Times New Roman" panose="02020603050405020304" pitchFamily="18" charset="0"/>
            </a:endParaRPr>
          </a:p>
          <a:p>
            <a:pPr algn="just" eaLnBrk="1" hangingPunct="1">
              <a:buFontTx/>
              <a:buNone/>
            </a:pPr>
            <a:r>
              <a:rPr lang="es-MX" altLang="es-CO" sz="3200" b="1" dirty="0">
                <a:cs typeface="Times New Roman" panose="02020603050405020304" pitchFamily="18" charset="0"/>
              </a:rPr>
              <a:t>    </a:t>
            </a:r>
            <a:r>
              <a:rPr lang="es-MX" altLang="es-CO" sz="3400" dirty="0">
                <a:cs typeface="Times New Roman" panose="02020603050405020304" pitchFamily="18" charset="0"/>
              </a:rPr>
              <a:t>Es así como hablamos de 2 tipos de responsabilidad:</a:t>
            </a:r>
          </a:p>
          <a:p>
            <a:pPr algn="just" eaLnBrk="1" hangingPunct="1">
              <a:buFont typeface="Wingdings" pitchFamily="2" charset="2"/>
              <a:buChar char="Ø"/>
            </a:pPr>
            <a:r>
              <a:rPr lang="es-MX" altLang="es-CO" sz="3400" b="1" u="sng" dirty="0">
                <a:cs typeface="Times New Roman" panose="02020603050405020304" pitchFamily="18" charset="0"/>
              </a:rPr>
              <a:t>La del Estado</a:t>
            </a:r>
            <a:r>
              <a:rPr lang="es-MX" altLang="es-CO" sz="3400" b="1" dirty="0">
                <a:cs typeface="Times New Roman" panose="02020603050405020304" pitchFamily="18" charset="0"/>
              </a:rPr>
              <a:t>: </a:t>
            </a:r>
            <a:r>
              <a:rPr lang="es-MX" altLang="es-CO" sz="3400" dirty="0">
                <a:cs typeface="Times New Roman" panose="02020603050405020304" pitchFamily="18" charset="0"/>
              </a:rPr>
              <a:t>Art. 90 inciso primero de la C.P.</a:t>
            </a:r>
          </a:p>
          <a:p>
            <a:pPr algn="just" eaLnBrk="1" hangingPunct="1">
              <a:buFont typeface="Wingdings" pitchFamily="2" charset="2"/>
              <a:buChar char="Ø"/>
            </a:pPr>
            <a:r>
              <a:rPr lang="es-ES_tradnl" altLang="es-CO" sz="3400" b="1" u="sng" dirty="0"/>
              <a:t>La del Servidor Público</a:t>
            </a:r>
            <a:r>
              <a:rPr lang="es-ES_tradnl" altLang="es-CO" sz="3400" b="1" dirty="0"/>
              <a:t>: </a:t>
            </a:r>
            <a:r>
              <a:rPr lang="es-ES_tradnl" altLang="es-CO" sz="3400" dirty="0"/>
              <a:t>Art. 90 inciso segundo, art. 6, 121, 122, 123 inciso segundo y 124 de la C.P.</a:t>
            </a:r>
          </a:p>
          <a:p>
            <a:pPr algn="just" eaLnBrk="1" hangingPunct="1"/>
            <a:endParaRPr lang="es-ES" altLang="es-CO" dirty="0">
              <a:solidFill>
                <a:schemeClr val="accent2"/>
              </a:solidFill>
            </a:endParaRPr>
          </a:p>
        </p:txBody>
      </p:sp>
      <p:sp>
        <p:nvSpPr>
          <p:cNvPr id="126979" name="Rectangle 3">
            <a:extLst>
              <a:ext uri="{FF2B5EF4-FFF2-40B4-BE49-F238E27FC236}">
                <a16:creationId xmlns:a16="http://schemas.microsoft.com/office/drawing/2014/main" id="{D0783DD1-25CD-A24F-A9C7-E46083183638}"/>
              </a:ext>
            </a:extLst>
          </p:cNvPr>
          <p:cNvSpPr>
            <a:spLocks noGrp="1" noChangeArrowheads="1"/>
          </p:cNvSpPr>
          <p:nvPr>
            <p:ph type="title"/>
          </p:nvPr>
        </p:nvSpPr>
        <p:spPr/>
        <p:txBody>
          <a:bodyPr rtlCol="0" anchor="t">
            <a:normAutofit/>
          </a:bodyPr>
          <a:lstStyle/>
          <a:p>
            <a:pPr algn="ctr">
              <a:defRPr/>
            </a:pPr>
            <a:r>
              <a:rPr lang="es-CO" sz="3600" b="1" i="1" dirty="0">
                <a:solidFill>
                  <a:schemeClr val="tx2"/>
                </a:solidFill>
                <a:effectLst>
                  <a:outerShdw blurRad="38100" dist="38100" dir="2700000" algn="tl">
                    <a:srgbClr val="000000">
                      <a:alpha val="43137"/>
                    </a:srgbClr>
                  </a:outerShdw>
                </a:effectLst>
              </a:rPr>
              <a:t>RESPONSABILIDAD</a:t>
            </a:r>
            <a:endParaRPr lang="es-ES" sz="3600" b="1" i="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6259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26979"/>
                                        </p:tgtEl>
                                        <p:attrNameLst>
                                          <p:attrName>style.visibility</p:attrName>
                                        </p:attrNameLst>
                                      </p:cBhvr>
                                      <p:to>
                                        <p:strVal val="visible"/>
                                      </p:to>
                                    </p:set>
                                    <p:anim calcmode="lin" valueType="num">
                                      <p:cBhvr>
                                        <p:cTn id="7" dur="5000" fill="hold"/>
                                        <p:tgtEl>
                                          <p:spTgt spid="126979"/>
                                        </p:tgtEl>
                                        <p:attrNameLst>
                                          <p:attrName>ppt_w</p:attrName>
                                        </p:attrNameLst>
                                      </p:cBhvr>
                                      <p:tavLst>
                                        <p:tav tm="0" fmla="#ppt_w*sin(2.5*pi*$)">
                                          <p:val>
                                            <p:fltVal val="0"/>
                                          </p:val>
                                        </p:tav>
                                        <p:tav tm="100000">
                                          <p:val>
                                            <p:fltVal val="1"/>
                                          </p:val>
                                        </p:tav>
                                      </p:tavLst>
                                    </p:anim>
                                    <p:anim calcmode="lin" valueType="num">
                                      <p:cBhvr>
                                        <p:cTn id="8" dur="5000" fill="hold"/>
                                        <p:tgtEl>
                                          <p:spTgt spid="126979"/>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26978">
                                            <p:bg/>
                                          </p:spTgt>
                                        </p:tgtEl>
                                        <p:attrNameLst>
                                          <p:attrName>style.visibility</p:attrName>
                                        </p:attrNameLst>
                                      </p:cBhvr>
                                      <p:to>
                                        <p:strVal val="visible"/>
                                      </p:to>
                                    </p:set>
                                    <p:animEffect transition="in" filter="blinds(horizontal)">
                                      <p:cBhvr>
                                        <p:cTn id="13" dur="500"/>
                                        <p:tgtEl>
                                          <p:spTgt spid="126978">
                                            <p:bg/>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6978">
                                            <p:txEl>
                                              <p:pRg st="0" end="0"/>
                                            </p:txEl>
                                          </p:spTgt>
                                        </p:tgtEl>
                                        <p:attrNameLst>
                                          <p:attrName>style.visibility</p:attrName>
                                        </p:attrNameLst>
                                      </p:cBhvr>
                                      <p:to>
                                        <p:strVal val="visible"/>
                                      </p:to>
                                    </p:set>
                                    <p:animEffect transition="in" filter="blinds(horizontal)">
                                      <p:cBhvr>
                                        <p:cTn id="18" dur="500"/>
                                        <p:tgtEl>
                                          <p:spTgt spid="126978">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6978">
                                            <p:txEl>
                                              <p:pRg st="2" end="2"/>
                                            </p:txEl>
                                          </p:spTgt>
                                        </p:tgtEl>
                                        <p:attrNameLst>
                                          <p:attrName>style.visibility</p:attrName>
                                        </p:attrNameLst>
                                      </p:cBhvr>
                                      <p:to>
                                        <p:strVal val="visible"/>
                                      </p:to>
                                    </p:set>
                                    <p:animEffect transition="in" filter="blinds(horizontal)">
                                      <p:cBhvr>
                                        <p:cTn id="23" dur="500"/>
                                        <p:tgtEl>
                                          <p:spTgt spid="126978">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6978">
                                            <p:txEl>
                                              <p:pRg st="3" end="3"/>
                                            </p:txEl>
                                          </p:spTgt>
                                        </p:tgtEl>
                                        <p:attrNameLst>
                                          <p:attrName>style.visibility</p:attrName>
                                        </p:attrNameLst>
                                      </p:cBhvr>
                                      <p:to>
                                        <p:strVal val="visible"/>
                                      </p:to>
                                    </p:set>
                                    <p:animEffect transition="in" filter="blinds(horizontal)">
                                      <p:cBhvr>
                                        <p:cTn id="28" dur="500"/>
                                        <p:tgtEl>
                                          <p:spTgt spid="126978">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26978">
                                            <p:txEl>
                                              <p:pRg st="4" end="4"/>
                                            </p:txEl>
                                          </p:spTgt>
                                        </p:tgtEl>
                                        <p:attrNameLst>
                                          <p:attrName>style.visibility</p:attrName>
                                        </p:attrNameLst>
                                      </p:cBhvr>
                                      <p:to>
                                        <p:strVal val="visible"/>
                                      </p:to>
                                    </p:set>
                                    <p:animEffect transition="in" filter="blinds(horizontal)">
                                      <p:cBhvr>
                                        <p:cTn id="33" dur="500"/>
                                        <p:tgtEl>
                                          <p:spTgt spid="1269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8" grpId="0" build="p" animBg="1"/>
      <p:bldP spid="12697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27914677-A9CE-1A43-9EFD-E632649C6C1D}"/>
              </a:ext>
            </a:extLst>
          </p:cNvPr>
          <p:cNvSpPr>
            <a:spLocks noGrp="1" noChangeArrowheads="1"/>
          </p:cNvSpPr>
          <p:nvPr>
            <p:ph type="body" idx="1"/>
          </p:nvPr>
        </p:nvSpPr>
        <p:spPr>
          <a:xfrm>
            <a:off x="0" y="1385888"/>
            <a:ext cx="12192000" cy="5472112"/>
          </a:xfrm>
          <a:solidFill>
            <a:schemeClr val="accent1">
              <a:lumMod val="20000"/>
              <a:lumOff val="80000"/>
            </a:schemeClr>
          </a:solidFill>
        </p:spPr>
        <p:txBody>
          <a:bodyPr>
            <a:normAutofit/>
          </a:bodyPr>
          <a:lstStyle/>
          <a:p>
            <a:pPr algn="just" eaLnBrk="1" hangingPunct="1">
              <a:lnSpc>
                <a:spcPct val="90000"/>
              </a:lnSpc>
              <a:buFontTx/>
              <a:buNone/>
            </a:pPr>
            <a:r>
              <a:rPr lang="es-MX" altLang="es-CO" sz="2500" b="1" dirty="0">
                <a:cs typeface="Times New Roman" panose="02020603050405020304" pitchFamily="18" charset="0"/>
              </a:rPr>
              <a:t>	</a:t>
            </a:r>
          </a:p>
          <a:p>
            <a:pPr algn="just" eaLnBrk="1" hangingPunct="1">
              <a:lnSpc>
                <a:spcPct val="90000"/>
              </a:lnSpc>
              <a:buFontTx/>
              <a:buNone/>
            </a:pPr>
            <a:r>
              <a:rPr lang="es-MX" altLang="es-CO" sz="3500" dirty="0">
                <a:cs typeface="Times New Roman" panose="02020603050405020304" pitchFamily="18" charset="0"/>
              </a:rPr>
              <a:t>El concepto de responsabilidad nace desde el propio nacimiento</a:t>
            </a:r>
          </a:p>
          <a:p>
            <a:pPr algn="just" eaLnBrk="1" hangingPunct="1">
              <a:lnSpc>
                <a:spcPct val="90000"/>
              </a:lnSpc>
              <a:buFontTx/>
              <a:buNone/>
            </a:pPr>
            <a:r>
              <a:rPr lang="es-MX" altLang="es-CO" sz="3500" dirty="0">
                <a:cs typeface="Times New Roman" panose="02020603050405020304" pitchFamily="18" charset="0"/>
              </a:rPr>
              <a:t>del concepto  de Estado Social de Derecho y es connatural a él.</a:t>
            </a:r>
          </a:p>
          <a:p>
            <a:pPr algn="just" eaLnBrk="1" hangingPunct="1">
              <a:lnSpc>
                <a:spcPct val="90000"/>
              </a:lnSpc>
              <a:buFontTx/>
              <a:buNone/>
            </a:pPr>
            <a:r>
              <a:rPr lang="es-MX" altLang="es-CO" sz="3500" dirty="0">
                <a:cs typeface="Times New Roman" panose="02020603050405020304" pitchFamily="18" charset="0"/>
              </a:rPr>
              <a:t>  </a:t>
            </a:r>
            <a:r>
              <a:rPr lang="es-MX" altLang="es-CO" sz="3500" dirty="0">
                <a:highlight>
                  <a:srgbClr val="FFFF00"/>
                </a:highlight>
                <a:cs typeface="Times New Roman" panose="02020603050405020304" pitchFamily="18" charset="0"/>
              </a:rPr>
              <a:t>Estado de Derecho sin responsabilidad no es Estado de Derecho</a:t>
            </a:r>
            <a:r>
              <a:rPr lang="es-MX" altLang="es-CO" sz="3500" dirty="0">
                <a:cs typeface="Times New Roman" panose="02020603050405020304" pitchFamily="18" charset="0"/>
              </a:rPr>
              <a:t>.</a:t>
            </a:r>
          </a:p>
          <a:p>
            <a:pPr algn="just" eaLnBrk="1" hangingPunct="1">
              <a:lnSpc>
                <a:spcPct val="90000"/>
              </a:lnSpc>
              <a:buFontTx/>
              <a:buNone/>
            </a:pPr>
            <a:r>
              <a:rPr lang="es-MX" altLang="es-CO" sz="3500" dirty="0">
                <a:cs typeface="Times New Roman" panose="02020603050405020304" pitchFamily="18" charset="0"/>
              </a:rPr>
              <a:t>	La responsabilidad además de ser un elemento del concepto de Estado, también es un principio que </a:t>
            </a:r>
            <a:r>
              <a:rPr lang="es-ES" altLang="es-CO" sz="3500" dirty="0">
                <a:cs typeface="Times New Roman" panose="02020603050405020304" pitchFamily="18" charset="0"/>
              </a:rPr>
              <a:t> surge de la Constitución Política en su artículo 6</a:t>
            </a:r>
            <a:r>
              <a:rPr lang="es-CO" altLang="es-CO" sz="3500" dirty="0">
                <a:cs typeface="Times New Roman" panose="02020603050405020304" pitchFamily="18" charset="0"/>
              </a:rPr>
              <a:t> y </a:t>
            </a:r>
            <a:r>
              <a:rPr lang="es-ES" altLang="es-CO" sz="3500" dirty="0">
                <a:cs typeface="Times New Roman" panose="02020603050405020304" pitchFamily="18" charset="0"/>
              </a:rPr>
              <a:t>que también hace parte del principio de legalidad, motivo por el cual ambos están íntimamente ligados. “</a:t>
            </a:r>
            <a:r>
              <a:rPr lang="es-ES" altLang="es-CO" sz="3500" i="1" dirty="0">
                <a:cs typeface="Times New Roman" panose="02020603050405020304" pitchFamily="18" charset="0"/>
              </a:rPr>
              <a:t>Si se viola el principio de Legalidad, necesariamente se aplica el principio de Responsabilidad</a:t>
            </a:r>
            <a:r>
              <a:rPr lang="es-CO" altLang="es-CO" sz="3500" i="1" dirty="0">
                <a:cs typeface="Times New Roman" panose="02020603050405020304" pitchFamily="18" charset="0"/>
              </a:rPr>
              <a:t>”.</a:t>
            </a:r>
            <a:endParaRPr lang="es-MX" altLang="es-CO" sz="3500" dirty="0">
              <a:cs typeface="Times New Roman" panose="02020603050405020304" pitchFamily="18" charset="0"/>
            </a:endParaRPr>
          </a:p>
          <a:p>
            <a:pPr algn="just" eaLnBrk="1" hangingPunct="1">
              <a:lnSpc>
                <a:spcPct val="90000"/>
              </a:lnSpc>
            </a:pPr>
            <a:endParaRPr lang="es-ES" altLang="es-CO" dirty="0">
              <a:solidFill>
                <a:schemeClr val="accent2"/>
              </a:solidFill>
            </a:endParaRPr>
          </a:p>
        </p:txBody>
      </p:sp>
      <p:sp>
        <p:nvSpPr>
          <p:cNvPr id="125955" name="Rectangle 3">
            <a:extLst>
              <a:ext uri="{FF2B5EF4-FFF2-40B4-BE49-F238E27FC236}">
                <a16:creationId xmlns:a16="http://schemas.microsoft.com/office/drawing/2014/main" id="{B6F3CA69-957E-184D-A1C2-650D57AC6556}"/>
              </a:ext>
            </a:extLst>
          </p:cNvPr>
          <p:cNvSpPr>
            <a:spLocks noGrp="1" noChangeArrowheads="1"/>
          </p:cNvSpPr>
          <p:nvPr>
            <p:ph type="title"/>
          </p:nvPr>
        </p:nvSpPr>
        <p:spPr>
          <a:xfrm>
            <a:off x="0" y="1"/>
            <a:ext cx="12192000" cy="1385888"/>
          </a:xfrm>
        </p:spPr>
        <p:txBody>
          <a:bodyPr rtlCol="0" anchor="t">
            <a:normAutofit/>
          </a:bodyPr>
          <a:lstStyle/>
          <a:p>
            <a:pPr algn="ctr">
              <a:defRPr/>
            </a:pPr>
            <a:r>
              <a:rPr lang="es-CO" sz="3600" b="1" i="1" dirty="0">
                <a:solidFill>
                  <a:schemeClr val="tx2"/>
                </a:solidFill>
                <a:effectLst>
                  <a:outerShdw blurRad="38100" dist="38100" dir="2700000" algn="tl">
                    <a:srgbClr val="000000">
                      <a:alpha val="43137"/>
                    </a:srgbClr>
                  </a:outerShdw>
                </a:effectLst>
              </a:rPr>
              <a:t>RESPONSABILIDAD</a:t>
            </a:r>
            <a:endParaRPr lang="es-ES" sz="3600" b="1" i="1" dirty="0">
              <a:solidFill>
                <a:schemeClr val="tx2"/>
              </a:solidFill>
              <a:effectLst>
                <a:outerShdw blurRad="38100" dist="38100" dir="2700000" algn="tl">
                  <a:srgbClr val="000000">
                    <a:alpha val="43137"/>
                  </a:srgbClr>
                </a:outerShdw>
              </a:effectLst>
            </a:endParaRPr>
          </a:p>
        </p:txBody>
      </p:sp>
      <p:pic>
        <p:nvPicPr>
          <p:cNvPr id="17412" name="4 Imagen" descr="book_page_flip_md_wht.gif">
            <a:extLst>
              <a:ext uri="{FF2B5EF4-FFF2-40B4-BE49-F238E27FC236}">
                <a16:creationId xmlns:a16="http://schemas.microsoft.com/office/drawing/2014/main" id="{3D9DDC0F-AEC3-934E-999A-769A3025CB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6363" y="-114300"/>
            <a:ext cx="2357437"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759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 calcmode="lin" valueType="num">
                                      <p:cBhvr>
                                        <p:cTn id="7" dur="5000" fill="hold"/>
                                        <p:tgtEl>
                                          <p:spTgt spid="125955"/>
                                        </p:tgtEl>
                                        <p:attrNameLst>
                                          <p:attrName>ppt_w</p:attrName>
                                        </p:attrNameLst>
                                      </p:cBhvr>
                                      <p:tavLst>
                                        <p:tav tm="0" fmla="#ppt_w*sin(2.5*pi*$)">
                                          <p:val>
                                            <p:fltVal val="0"/>
                                          </p:val>
                                        </p:tav>
                                        <p:tav tm="100000">
                                          <p:val>
                                            <p:fltVal val="1"/>
                                          </p:val>
                                        </p:tav>
                                      </p:tavLst>
                                    </p:anim>
                                    <p:anim calcmode="lin" valueType="num">
                                      <p:cBhvr>
                                        <p:cTn id="8" dur="5000" fill="hold"/>
                                        <p:tgtEl>
                                          <p:spTgt spid="125955"/>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25954">
                                            <p:bg/>
                                          </p:spTgt>
                                        </p:tgtEl>
                                        <p:attrNameLst>
                                          <p:attrName>style.visibility</p:attrName>
                                        </p:attrNameLst>
                                      </p:cBhvr>
                                      <p:to>
                                        <p:strVal val="visible"/>
                                      </p:to>
                                    </p:set>
                                    <p:animEffect transition="in" filter="blinds(horizontal)">
                                      <p:cBhvr>
                                        <p:cTn id="13" dur="500"/>
                                        <p:tgtEl>
                                          <p:spTgt spid="125954">
                                            <p:bg/>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5954">
                                            <p:txEl>
                                              <p:pRg st="0" end="0"/>
                                            </p:txEl>
                                          </p:spTgt>
                                        </p:tgtEl>
                                        <p:attrNameLst>
                                          <p:attrName>style.visibility</p:attrName>
                                        </p:attrNameLst>
                                      </p:cBhvr>
                                      <p:to>
                                        <p:strVal val="visible"/>
                                      </p:to>
                                    </p:set>
                                    <p:animEffect transition="in" filter="blinds(horizontal)">
                                      <p:cBhvr>
                                        <p:cTn id="18" dur="500"/>
                                        <p:tgtEl>
                                          <p:spTgt spid="12595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5954">
                                            <p:txEl>
                                              <p:pRg st="1" end="1"/>
                                            </p:txEl>
                                          </p:spTgt>
                                        </p:tgtEl>
                                        <p:attrNameLst>
                                          <p:attrName>style.visibility</p:attrName>
                                        </p:attrNameLst>
                                      </p:cBhvr>
                                      <p:to>
                                        <p:strVal val="visible"/>
                                      </p:to>
                                    </p:set>
                                    <p:animEffect transition="in" filter="blinds(horizontal)">
                                      <p:cBhvr>
                                        <p:cTn id="23" dur="500"/>
                                        <p:tgtEl>
                                          <p:spTgt spid="12595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5954">
                                            <p:txEl>
                                              <p:pRg st="2" end="2"/>
                                            </p:txEl>
                                          </p:spTgt>
                                        </p:tgtEl>
                                        <p:attrNameLst>
                                          <p:attrName>style.visibility</p:attrName>
                                        </p:attrNameLst>
                                      </p:cBhvr>
                                      <p:to>
                                        <p:strVal val="visible"/>
                                      </p:to>
                                    </p:set>
                                    <p:animEffect transition="in" filter="blinds(horizontal)">
                                      <p:cBhvr>
                                        <p:cTn id="28" dur="500"/>
                                        <p:tgtEl>
                                          <p:spTgt spid="12595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25954">
                                            <p:txEl>
                                              <p:pRg st="3" end="3"/>
                                            </p:txEl>
                                          </p:spTgt>
                                        </p:tgtEl>
                                        <p:attrNameLst>
                                          <p:attrName>style.visibility</p:attrName>
                                        </p:attrNameLst>
                                      </p:cBhvr>
                                      <p:to>
                                        <p:strVal val="visible"/>
                                      </p:to>
                                    </p:set>
                                    <p:animEffect transition="in" filter="blinds(horizontal)">
                                      <p:cBhvr>
                                        <p:cTn id="33" dur="500"/>
                                        <p:tgtEl>
                                          <p:spTgt spid="125954">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25954">
                                            <p:txEl>
                                              <p:pRg st="4" end="4"/>
                                            </p:txEl>
                                          </p:spTgt>
                                        </p:tgtEl>
                                        <p:attrNameLst>
                                          <p:attrName>style.visibility</p:attrName>
                                        </p:attrNameLst>
                                      </p:cBhvr>
                                      <p:to>
                                        <p:strVal val="visible"/>
                                      </p:to>
                                    </p:set>
                                    <p:animEffect transition="in" filter="blinds(horizontal)">
                                      <p:cBhvr>
                                        <p:cTn id="38" dur="500"/>
                                        <p:tgtEl>
                                          <p:spTgt spid="12595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build="p" animBg="1"/>
      <p:bldP spid="12595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88EAAB71-5752-CF40-9C21-A9277E639DB0}"/>
              </a:ext>
            </a:extLst>
          </p:cNvPr>
          <p:cNvSpPr>
            <a:spLocks noGrp="1" noChangeArrowheads="1"/>
          </p:cNvSpPr>
          <p:nvPr>
            <p:ph type="body" idx="1"/>
          </p:nvPr>
        </p:nvSpPr>
        <p:spPr>
          <a:xfrm>
            <a:off x="0" y="1359244"/>
            <a:ext cx="12192000" cy="5498756"/>
          </a:xfrm>
          <a:solidFill>
            <a:schemeClr val="accent1">
              <a:lumMod val="20000"/>
              <a:lumOff val="80000"/>
            </a:schemeClr>
          </a:solidFill>
        </p:spPr>
        <p:txBody>
          <a:bodyPr>
            <a:normAutofit lnSpcReduction="10000"/>
          </a:bodyPr>
          <a:lstStyle/>
          <a:p>
            <a:pPr marL="609600" indent="-609600" algn="just">
              <a:buClr>
                <a:schemeClr val="tx1"/>
              </a:buClr>
              <a:buFont typeface="Wingdings" pitchFamily="2" charset="2"/>
              <a:buAutoNum type="arabicPeriod"/>
            </a:pPr>
            <a:r>
              <a:rPr lang="es-ES_tradnl" altLang="es-CO" sz="3600" b="1" u="sng" dirty="0"/>
              <a:t>Patrimonial</a:t>
            </a:r>
            <a:r>
              <a:rPr lang="es-ES_tradnl" altLang="es-CO" sz="3600" b="1" dirty="0"/>
              <a:t>:</a:t>
            </a:r>
            <a:r>
              <a:rPr lang="es-ES_tradnl" altLang="es-CO" sz="3600" dirty="0"/>
              <a:t> llamamiento en garantía y </a:t>
            </a:r>
            <a:r>
              <a:rPr lang="es-ES_tradnl" altLang="es-CO" sz="3600" dirty="0">
                <a:highlight>
                  <a:srgbClr val="FFFF00"/>
                </a:highlight>
              </a:rPr>
              <a:t>acción de repetición</a:t>
            </a:r>
            <a:r>
              <a:rPr lang="es-ES_tradnl" altLang="es-CO" sz="3600" dirty="0"/>
              <a:t>. </a:t>
            </a:r>
            <a:r>
              <a:rPr lang="es-ES_tradnl" altLang="es-CO" sz="3000" dirty="0"/>
              <a:t>(Art. 90 C.P.; Ley 678) </a:t>
            </a:r>
          </a:p>
          <a:p>
            <a:pPr marL="609600" indent="-609600" algn="just">
              <a:buClr>
                <a:schemeClr val="tx1"/>
              </a:buClr>
              <a:buFont typeface="Wingdings" pitchFamily="2" charset="2"/>
              <a:buAutoNum type="arabicPeriod" startAt="2"/>
            </a:pPr>
            <a:r>
              <a:rPr lang="es-ES_tradnl" altLang="es-CO" sz="3600" b="1" u="sng" dirty="0"/>
              <a:t>Fiscal</a:t>
            </a:r>
            <a:r>
              <a:rPr lang="es-ES_tradnl" altLang="es-CO" sz="3600" b="1" dirty="0"/>
              <a:t>: </a:t>
            </a:r>
            <a:r>
              <a:rPr lang="es-ES_tradnl" altLang="es-CO" sz="3600" dirty="0"/>
              <a:t>Es de competencia de la Contraloría, se encuentra establecida en el art. 267 superior y reglamentada en las </a:t>
            </a:r>
            <a:r>
              <a:rPr lang="es-ES_tradnl" altLang="es-CO" sz="3000" dirty="0"/>
              <a:t>Leyes 42, 610, 1474, </a:t>
            </a:r>
            <a:r>
              <a:rPr lang="es-ES_tradnl" altLang="es-CO" sz="3000" dirty="0" err="1"/>
              <a:t>Dto</a:t>
            </a:r>
            <a:r>
              <a:rPr lang="es-ES_tradnl" altLang="es-CO" sz="3000" dirty="0"/>
              <a:t>/L. 403/20</a:t>
            </a:r>
          </a:p>
          <a:p>
            <a:pPr marL="609600" indent="-609600" algn="just">
              <a:buClr>
                <a:schemeClr val="tx1"/>
              </a:buClr>
              <a:buFont typeface="Wingdings" pitchFamily="2" charset="2"/>
              <a:buAutoNum type="arabicPeriod" startAt="3"/>
            </a:pPr>
            <a:r>
              <a:rPr lang="es-ES_tradnl" altLang="es-CO" sz="3600" b="1" u="sng" dirty="0"/>
              <a:t>Penal</a:t>
            </a:r>
            <a:r>
              <a:rPr lang="es-ES_tradnl" altLang="es-CO" sz="3600" b="1" dirty="0"/>
              <a:t>:</a:t>
            </a:r>
            <a:r>
              <a:rPr lang="es-ES_tradnl" altLang="es-CO" sz="3600" dirty="0"/>
              <a:t> Delitos contra la Administración Pública: </a:t>
            </a:r>
            <a:r>
              <a:rPr lang="es-ES_tradnl" altLang="es-CO" sz="3000" dirty="0"/>
              <a:t>(Ley 599 de 2000).</a:t>
            </a:r>
          </a:p>
          <a:p>
            <a:pPr marL="609600" indent="-609600" algn="just">
              <a:buClr>
                <a:schemeClr val="tx1"/>
              </a:buClr>
              <a:buFont typeface="Wingdings" pitchFamily="2" charset="2"/>
              <a:buAutoNum type="arabicPeriod" startAt="3"/>
            </a:pPr>
            <a:r>
              <a:rPr lang="es-ES_tradnl" altLang="es-CO" sz="3600" b="1" u="sng" dirty="0"/>
              <a:t>Política</a:t>
            </a:r>
            <a:r>
              <a:rPr lang="es-ES_tradnl" altLang="es-CO" sz="3600" b="1" dirty="0"/>
              <a:t>: </a:t>
            </a:r>
            <a:r>
              <a:rPr lang="es-ES_tradnl" altLang="es-CO" sz="3600" dirty="0"/>
              <a:t>Se controla al gobierno – se mira la oportunidad y conveniencia- Moción de censura; citación a Ministros, Informes)</a:t>
            </a:r>
          </a:p>
          <a:p>
            <a:pPr marL="609600" indent="-609600" algn="just">
              <a:buClr>
                <a:schemeClr val="tx1"/>
              </a:buClr>
              <a:buNone/>
            </a:pPr>
            <a:r>
              <a:rPr lang="es-ES_tradnl" altLang="es-CO" sz="3600" b="1" dirty="0"/>
              <a:t>5.</a:t>
            </a:r>
            <a:r>
              <a:rPr lang="es-ES_tradnl" altLang="es-CO" sz="3600" dirty="0"/>
              <a:t>   </a:t>
            </a:r>
            <a:r>
              <a:rPr lang="es-ES_tradnl" altLang="es-CO" sz="3600" b="1" u="sng" dirty="0"/>
              <a:t>Disciplinaria</a:t>
            </a:r>
            <a:r>
              <a:rPr lang="es-ES_tradnl" altLang="es-CO" sz="3600" b="1" dirty="0"/>
              <a:t>:</a:t>
            </a:r>
            <a:r>
              <a:rPr lang="es-ES_tradnl" altLang="es-CO" sz="3600" dirty="0"/>
              <a:t> Ley 734 de 2002.</a:t>
            </a:r>
            <a:r>
              <a:rPr lang="es-ES_tradnl" altLang="es-CO" sz="3600" dirty="0">
                <a:solidFill>
                  <a:schemeClr val="accent2"/>
                </a:solidFill>
              </a:rPr>
              <a:t> (1123)</a:t>
            </a:r>
            <a:endParaRPr lang="es-ES_tradnl" altLang="es-CO" sz="3600" b="1" dirty="0">
              <a:solidFill>
                <a:schemeClr val="accent2"/>
              </a:solidFill>
            </a:endParaRPr>
          </a:p>
          <a:p>
            <a:pPr marL="609600" indent="-609600" algn="just"/>
            <a:endParaRPr lang="es-ES" altLang="es-CO" dirty="0">
              <a:solidFill>
                <a:schemeClr val="accent2"/>
              </a:solidFill>
            </a:endParaRPr>
          </a:p>
        </p:txBody>
      </p:sp>
      <p:sp>
        <p:nvSpPr>
          <p:cNvPr id="129027" name="Rectangle 3">
            <a:extLst>
              <a:ext uri="{FF2B5EF4-FFF2-40B4-BE49-F238E27FC236}">
                <a16:creationId xmlns:a16="http://schemas.microsoft.com/office/drawing/2014/main" id="{D606E1A5-3806-D04C-9178-50324659CF17}"/>
              </a:ext>
            </a:extLst>
          </p:cNvPr>
          <p:cNvSpPr>
            <a:spLocks noGrp="1" noChangeArrowheads="1"/>
          </p:cNvSpPr>
          <p:nvPr>
            <p:ph type="title"/>
          </p:nvPr>
        </p:nvSpPr>
        <p:spPr>
          <a:xfrm>
            <a:off x="1" y="260350"/>
            <a:ext cx="12192000" cy="1098894"/>
          </a:xfrm>
        </p:spPr>
        <p:txBody>
          <a:bodyPr rtlCol="0" anchor="t">
            <a:normAutofit/>
          </a:bodyPr>
          <a:lstStyle/>
          <a:p>
            <a:pPr algn="ctr">
              <a:defRPr/>
            </a:pPr>
            <a:br>
              <a:rPr lang="es-ES_tradnl" sz="3200" b="1" i="1" dirty="0">
                <a:solidFill>
                  <a:schemeClr val="tx2"/>
                </a:solidFill>
                <a:effectLst>
                  <a:outerShdw blurRad="38100" dist="38100" dir="2700000" algn="tl">
                    <a:srgbClr val="000000">
                      <a:alpha val="43137"/>
                    </a:srgbClr>
                  </a:outerShdw>
                </a:effectLst>
              </a:rPr>
            </a:br>
            <a:r>
              <a:rPr lang="es-ES_tradnl" sz="3200" b="1" i="1" dirty="0">
                <a:solidFill>
                  <a:schemeClr val="tx2"/>
                </a:solidFill>
                <a:effectLst>
                  <a:outerShdw blurRad="38100" dist="38100" dir="2700000" algn="tl">
                    <a:srgbClr val="000000">
                      <a:alpha val="43137"/>
                    </a:srgbClr>
                  </a:outerShdw>
                </a:effectLst>
              </a:rPr>
              <a:t>RESPONSABILIDADES DEL SERVIDOR PÚBLICO</a:t>
            </a:r>
            <a:endParaRPr lang="es-ES" sz="3200" b="1" i="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97225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29027"/>
                                        </p:tgtEl>
                                        <p:attrNameLst>
                                          <p:attrName>style.visibility</p:attrName>
                                        </p:attrNameLst>
                                      </p:cBhvr>
                                      <p:to>
                                        <p:strVal val="visible"/>
                                      </p:to>
                                    </p:set>
                                    <p:anim calcmode="lin" valueType="num">
                                      <p:cBhvr>
                                        <p:cTn id="7" dur="5000" fill="hold"/>
                                        <p:tgtEl>
                                          <p:spTgt spid="129027"/>
                                        </p:tgtEl>
                                        <p:attrNameLst>
                                          <p:attrName>ppt_w</p:attrName>
                                        </p:attrNameLst>
                                      </p:cBhvr>
                                      <p:tavLst>
                                        <p:tav tm="0" fmla="#ppt_w*sin(2.5*pi*$)">
                                          <p:val>
                                            <p:fltVal val="0"/>
                                          </p:val>
                                        </p:tav>
                                        <p:tav tm="100000">
                                          <p:val>
                                            <p:fltVal val="1"/>
                                          </p:val>
                                        </p:tav>
                                      </p:tavLst>
                                    </p:anim>
                                    <p:anim calcmode="lin" valueType="num">
                                      <p:cBhvr>
                                        <p:cTn id="8" dur="5000" fill="hold"/>
                                        <p:tgtEl>
                                          <p:spTgt spid="12902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29026">
                                            <p:bg/>
                                          </p:spTgt>
                                        </p:tgtEl>
                                        <p:attrNameLst>
                                          <p:attrName>style.visibility</p:attrName>
                                        </p:attrNameLst>
                                      </p:cBhvr>
                                      <p:to>
                                        <p:strVal val="visible"/>
                                      </p:to>
                                    </p:set>
                                    <p:animEffect transition="in" filter="blinds(horizontal)">
                                      <p:cBhvr>
                                        <p:cTn id="13" dur="500"/>
                                        <p:tgtEl>
                                          <p:spTgt spid="129026">
                                            <p:bg/>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9026">
                                            <p:txEl>
                                              <p:pRg st="0" end="0"/>
                                            </p:txEl>
                                          </p:spTgt>
                                        </p:tgtEl>
                                        <p:attrNameLst>
                                          <p:attrName>style.visibility</p:attrName>
                                        </p:attrNameLst>
                                      </p:cBhvr>
                                      <p:to>
                                        <p:strVal val="visible"/>
                                      </p:to>
                                    </p:set>
                                    <p:animEffect transition="in" filter="blinds(horizontal)">
                                      <p:cBhvr>
                                        <p:cTn id="18" dur="500"/>
                                        <p:tgtEl>
                                          <p:spTgt spid="129026">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9026">
                                            <p:txEl>
                                              <p:pRg st="1" end="1"/>
                                            </p:txEl>
                                          </p:spTgt>
                                        </p:tgtEl>
                                        <p:attrNameLst>
                                          <p:attrName>style.visibility</p:attrName>
                                        </p:attrNameLst>
                                      </p:cBhvr>
                                      <p:to>
                                        <p:strVal val="visible"/>
                                      </p:to>
                                    </p:set>
                                    <p:animEffect transition="in" filter="blinds(horizontal)">
                                      <p:cBhvr>
                                        <p:cTn id="23" dur="500"/>
                                        <p:tgtEl>
                                          <p:spTgt spid="129026">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9026">
                                            <p:txEl>
                                              <p:pRg st="2" end="2"/>
                                            </p:txEl>
                                          </p:spTgt>
                                        </p:tgtEl>
                                        <p:attrNameLst>
                                          <p:attrName>style.visibility</p:attrName>
                                        </p:attrNameLst>
                                      </p:cBhvr>
                                      <p:to>
                                        <p:strVal val="visible"/>
                                      </p:to>
                                    </p:set>
                                    <p:animEffect transition="in" filter="blinds(horizontal)">
                                      <p:cBhvr>
                                        <p:cTn id="28" dur="500"/>
                                        <p:tgtEl>
                                          <p:spTgt spid="129026">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29026">
                                            <p:txEl>
                                              <p:pRg st="3" end="3"/>
                                            </p:txEl>
                                          </p:spTgt>
                                        </p:tgtEl>
                                        <p:attrNameLst>
                                          <p:attrName>style.visibility</p:attrName>
                                        </p:attrNameLst>
                                      </p:cBhvr>
                                      <p:to>
                                        <p:strVal val="visible"/>
                                      </p:to>
                                    </p:set>
                                    <p:animEffect transition="in" filter="blinds(horizontal)">
                                      <p:cBhvr>
                                        <p:cTn id="33" dur="500"/>
                                        <p:tgtEl>
                                          <p:spTgt spid="129026">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29026">
                                            <p:txEl>
                                              <p:pRg st="4" end="4"/>
                                            </p:txEl>
                                          </p:spTgt>
                                        </p:tgtEl>
                                        <p:attrNameLst>
                                          <p:attrName>style.visibility</p:attrName>
                                        </p:attrNameLst>
                                      </p:cBhvr>
                                      <p:to>
                                        <p:strVal val="visible"/>
                                      </p:to>
                                    </p:set>
                                    <p:animEffect transition="in" filter="blinds(horizontal)">
                                      <p:cBhvr>
                                        <p:cTn id="38" dur="500"/>
                                        <p:tgtEl>
                                          <p:spTgt spid="1290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build="p" animBg="1"/>
      <p:bldP spid="1290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80C18749-2176-F648-B01E-DA1A90579A9A}"/>
              </a:ext>
            </a:extLst>
          </p:cNvPr>
          <p:cNvSpPr>
            <a:spLocks noGrp="1" noChangeArrowheads="1"/>
          </p:cNvSpPr>
          <p:nvPr>
            <p:ph type="body" idx="1"/>
          </p:nvPr>
        </p:nvSpPr>
        <p:spPr>
          <a:xfrm>
            <a:off x="0" y="1124466"/>
            <a:ext cx="12192000" cy="5715682"/>
          </a:xfrm>
          <a:solidFill>
            <a:schemeClr val="accent5">
              <a:lumMod val="40000"/>
              <a:lumOff val="60000"/>
            </a:schemeClr>
          </a:solidFill>
        </p:spPr>
        <p:txBody>
          <a:bodyPr/>
          <a:lstStyle/>
          <a:p>
            <a:pPr algn="just" eaLnBrk="1" hangingPunct="1">
              <a:spcBef>
                <a:spcPct val="0"/>
              </a:spcBef>
              <a:buFont typeface="Monotype Sorts" pitchFamily="2" charset="2"/>
              <a:buNone/>
            </a:pPr>
            <a:r>
              <a:rPr lang="es-ES_tradnl" altLang="es-CO" dirty="0"/>
              <a:t>	</a:t>
            </a:r>
          </a:p>
          <a:p>
            <a:pPr algn="just" eaLnBrk="1" hangingPunct="1">
              <a:spcBef>
                <a:spcPct val="0"/>
              </a:spcBef>
              <a:buFont typeface="Monotype Sorts" pitchFamily="2" charset="2"/>
              <a:buNone/>
            </a:pPr>
            <a:r>
              <a:rPr lang="es-ES_tradnl" altLang="es-CO" sz="4200" dirty="0"/>
              <a:t>Es una acción civil de carácter patrimonial que deberá ejercerse en contra del servidor o ex-servidor público que como consecuencia de su conducta dolosa o gravemente culposa ha dado lugar a reconocimiento indemnizatorio por parte del Estado a través de una condena, conciliación u otra forma de terminación de conflicto.</a:t>
            </a:r>
          </a:p>
          <a:p>
            <a:pPr algn="just" eaLnBrk="1" hangingPunct="1"/>
            <a:endParaRPr lang="es-ES" altLang="es-CO" dirty="0">
              <a:solidFill>
                <a:schemeClr val="accent2"/>
              </a:solidFill>
            </a:endParaRPr>
          </a:p>
        </p:txBody>
      </p:sp>
      <p:sp>
        <p:nvSpPr>
          <p:cNvPr id="131075" name="Rectangle 3">
            <a:extLst>
              <a:ext uri="{FF2B5EF4-FFF2-40B4-BE49-F238E27FC236}">
                <a16:creationId xmlns:a16="http://schemas.microsoft.com/office/drawing/2014/main" id="{BEE40EC0-B990-9B4D-A276-EFDFBD0D671F}"/>
              </a:ext>
            </a:extLst>
          </p:cNvPr>
          <p:cNvSpPr>
            <a:spLocks noGrp="1" noChangeArrowheads="1"/>
          </p:cNvSpPr>
          <p:nvPr>
            <p:ph type="title"/>
          </p:nvPr>
        </p:nvSpPr>
        <p:spPr>
          <a:xfrm>
            <a:off x="951471" y="260348"/>
            <a:ext cx="10070756" cy="864118"/>
          </a:xfrm>
        </p:spPr>
        <p:txBody>
          <a:bodyPr rtlCol="0" anchor="t">
            <a:normAutofit/>
          </a:bodyPr>
          <a:lstStyle/>
          <a:p>
            <a:pPr algn="ctr">
              <a:defRPr/>
            </a:pPr>
            <a:r>
              <a:rPr lang="es-ES_tradnl" sz="3600" b="1" i="1" dirty="0">
                <a:solidFill>
                  <a:schemeClr val="tx2"/>
                </a:solidFill>
                <a:effectLst>
                  <a:outerShdw blurRad="38100" dist="38100" dir="2700000" algn="tl">
                    <a:srgbClr val="000000">
                      <a:alpha val="43137"/>
                    </a:srgbClr>
                  </a:outerShdw>
                </a:effectLst>
              </a:rPr>
              <a:t>ACCIÓN DE REPETICIÓN</a:t>
            </a:r>
            <a:endParaRPr lang="es-ES" sz="3600" i="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3649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31075"/>
                                        </p:tgtEl>
                                        <p:attrNameLst>
                                          <p:attrName>style.visibility</p:attrName>
                                        </p:attrNameLst>
                                      </p:cBhvr>
                                      <p:to>
                                        <p:strVal val="visible"/>
                                      </p:to>
                                    </p:set>
                                    <p:anim calcmode="lin" valueType="num">
                                      <p:cBhvr>
                                        <p:cTn id="7" dur="5000" fill="hold"/>
                                        <p:tgtEl>
                                          <p:spTgt spid="131075"/>
                                        </p:tgtEl>
                                        <p:attrNameLst>
                                          <p:attrName>ppt_w</p:attrName>
                                        </p:attrNameLst>
                                      </p:cBhvr>
                                      <p:tavLst>
                                        <p:tav tm="0" fmla="#ppt_w*sin(2.5*pi*$)">
                                          <p:val>
                                            <p:fltVal val="0"/>
                                          </p:val>
                                        </p:tav>
                                        <p:tav tm="100000">
                                          <p:val>
                                            <p:fltVal val="1"/>
                                          </p:val>
                                        </p:tav>
                                      </p:tavLst>
                                    </p:anim>
                                    <p:anim calcmode="lin" valueType="num">
                                      <p:cBhvr>
                                        <p:cTn id="8" dur="5000" fill="hold"/>
                                        <p:tgtEl>
                                          <p:spTgt spid="131075"/>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31074">
                                            <p:bg/>
                                          </p:spTgt>
                                        </p:tgtEl>
                                        <p:attrNameLst>
                                          <p:attrName>style.visibility</p:attrName>
                                        </p:attrNameLst>
                                      </p:cBhvr>
                                      <p:to>
                                        <p:strVal val="visible"/>
                                      </p:to>
                                    </p:set>
                                    <p:animEffect transition="in" filter="blinds(horizontal)">
                                      <p:cBhvr>
                                        <p:cTn id="13" dur="500"/>
                                        <p:tgtEl>
                                          <p:spTgt spid="131074">
                                            <p:bg/>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31074">
                                            <p:txEl>
                                              <p:pRg st="0" end="0"/>
                                            </p:txEl>
                                          </p:spTgt>
                                        </p:tgtEl>
                                        <p:attrNameLst>
                                          <p:attrName>style.visibility</p:attrName>
                                        </p:attrNameLst>
                                      </p:cBhvr>
                                      <p:to>
                                        <p:strVal val="visible"/>
                                      </p:to>
                                    </p:set>
                                    <p:animEffect transition="in" filter="blinds(horizontal)">
                                      <p:cBhvr>
                                        <p:cTn id="18" dur="500"/>
                                        <p:tgtEl>
                                          <p:spTgt spid="13107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31074">
                                            <p:txEl>
                                              <p:pRg st="1" end="1"/>
                                            </p:txEl>
                                          </p:spTgt>
                                        </p:tgtEl>
                                        <p:attrNameLst>
                                          <p:attrName>style.visibility</p:attrName>
                                        </p:attrNameLst>
                                      </p:cBhvr>
                                      <p:to>
                                        <p:strVal val="visible"/>
                                      </p:to>
                                    </p:set>
                                    <p:animEffect transition="in" filter="blinds(horizontal)">
                                      <p:cBhvr>
                                        <p:cTn id="23" dur="500"/>
                                        <p:tgtEl>
                                          <p:spTgt spid="1310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build="p" animBg="1"/>
      <p:bldP spid="13107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29C1B482-85FB-2140-9950-CFB7CA000079}"/>
              </a:ext>
            </a:extLst>
          </p:cNvPr>
          <p:cNvSpPr>
            <a:spLocks noGrp="1" noChangeArrowheads="1"/>
          </p:cNvSpPr>
          <p:nvPr>
            <p:ph type="body" idx="1"/>
          </p:nvPr>
        </p:nvSpPr>
        <p:spPr>
          <a:xfrm>
            <a:off x="0" y="1099751"/>
            <a:ext cx="12192000" cy="5758249"/>
          </a:xfrm>
          <a:solidFill>
            <a:schemeClr val="accent5">
              <a:lumMod val="40000"/>
              <a:lumOff val="60000"/>
            </a:schemeClr>
          </a:solidFill>
        </p:spPr>
        <p:txBody>
          <a:bodyPr/>
          <a:lstStyle/>
          <a:p>
            <a:pPr algn="just" eaLnBrk="1" hangingPunct="1"/>
            <a:r>
              <a:rPr lang="es-ES_tradnl" altLang="es-CO" dirty="0">
                <a:solidFill>
                  <a:srgbClr val="011893"/>
                </a:solidFill>
              </a:rPr>
              <a:t>Que se acredite el Daño antijurídico atribuible al Estado.</a:t>
            </a:r>
          </a:p>
          <a:p>
            <a:pPr algn="just" eaLnBrk="1" hangingPunct="1"/>
            <a:r>
              <a:rPr lang="es-ES_tradnl" altLang="es-CO" dirty="0">
                <a:solidFill>
                  <a:srgbClr val="011893"/>
                </a:solidFill>
              </a:rPr>
              <a:t>Que exista un Fallo condenatorio en contra de la entidad, acta de conciliación o auto aprobándola.</a:t>
            </a:r>
          </a:p>
          <a:p>
            <a:pPr algn="just" eaLnBrk="1" hangingPunct="1"/>
            <a:r>
              <a:rPr lang="es-ES_tradnl" altLang="es-CO" dirty="0">
                <a:solidFill>
                  <a:srgbClr val="011893"/>
                </a:solidFill>
              </a:rPr>
              <a:t>Que este daño sea causado por acción u omisión de </a:t>
            </a:r>
            <a:r>
              <a:rPr lang="es-ES_tradnl" altLang="es-CO" dirty="0">
                <a:solidFill>
                  <a:srgbClr val="011893"/>
                </a:solidFill>
                <a:highlight>
                  <a:srgbClr val="FFFF00"/>
                </a:highlight>
              </a:rPr>
              <a:t>uno de sus agentes</a:t>
            </a:r>
            <a:r>
              <a:rPr lang="es-ES_tradnl" altLang="es-CO" dirty="0">
                <a:solidFill>
                  <a:srgbClr val="011893"/>
                </a:solidFill>
              </a:rPr>
              <a:t>. </a:t>
            </a:r>
          </a:p>
          <a:p>
            <a:pPr algn="just" eaLnBrk="1" hangingPunct="1"/>
            <a:r>
              <a:rPr lang="es-ES_tradnl" altLang="es-CO" dirty="0">
                <a:solidFill>
                  <a:srgbClr val="011893"/>
                </a:solidFill>
              </a:rPr>
              <a:t>Que sea constitutivo de </a:t>
            </a:r>
            <a:r>
              <a:rPr lang="es-ES_tradnl" altLang="es-CO" dirty="0">
                <a:solidFill>
                  <a:srgbClr val="011893"/>
                </a:solidFill>
                <a:highlight>
                  <a:srgbClr val="FFFF00"/>
                </a:highlight>
              </a:rPr>
              <a:t>dolo</a:t>
            </a:r>
            <a:r>
              <a:rPr lang="es-ES_tradnl" altLang="es-CO" dirty="0">
                <a:solidFill>
                  <a:srgbClr val="011893"/>
                </a:solidFill>
              </a:rPr>
              <a:t> o </a:t>
            </a:r>
            <a:r>
              <a:rPr lang="es-ES_tradnl" altLang="es-CO" dirty="0">
                <a:solidFill>
                  <a:srgbClr val="FF0000"/>
                </a:solidFill>
              </a:rPr>
              <a:t>culpa grave</a:t>
            </a:r>
            <a:r>
              <a:rPr lang="es-ES_tradnl" altLang="es-CO" dirty="0">
                <a:solidFill>
                  <a:srgbClr val="011893"/>
                </a:solidFill>
              </a:rPr>
              <a:t>.</a:t>
            </a:r>
          </a:p>
          <a:p>
            <a:pPr algn="just" eaLnBrk="1" hangingPunct="1"/>
            <a:r>
              <a:rPr lang="es-ES_tradnl" altLang="es-CO" dirty="0">
                <a:solidFill>
                  <a:srgbClr val="011893"/>
                </a:solidFill>
              </a:rPr>
              <a:t>Que se haya ocasionado en ejercicio o con motivo de sus funciones</a:t>
            </a:r>
            <a:r>
              <a:rPr lang="es-ES_tradnl" altLang="es-CO" dirty="0"/>
              <a:t>.</a:t>
            </a:r>
          </a:p>
          <a:p>
            <a:pPr algn="just">
              <a:buFont typeface="Monotype Sorts" pitchFamily="2" charset="2"/>
              <a:buChar char="ë"/>
            </a:pPr>
            <a:r>
              <a:rPr lang="es-ES_tradnl" altLang="es-CO" dirty="0">
                <a:solidFill>
                  <a:srgbClr val="7030A0"/>
                </a:solidFill>
              </a:rPr>
              <a:t>Vs</a:t>
            </a:r>
            <a:r>
              <a:rPr lang="es-ES_tradnl" altLang="es-CO" dirty="0">
                <a:solidFill>
                  <a:srgbClr val="7A81FF"/>
                </a:solidFill>
              </a:rPr>
              <a:t>. </a:t>
            </a:r>
            <a:r>
              <a:rPr lang="es-ES_tradnl" altLang="es-CO" dirty="0">
                <a:solidFill>
                  <a:srgbClr val="945200"/>
                </a:solidFill>
              </a:rPr>
              <a:t>Servidores públicos</a:t>
            </a:r>
          </a:p>
          <a:p>
            <a:pPr algn="just">
              <a:buFont typeface="Monotype Sorts" pitchFamily="2" charset="2"/>
              <a:buChar char="ë"/>
            </a:pPr>
            <a:r>
              <a:rPr lang="es-ES_tradnl" altLang="es-CO" dirty="0">
                <a:solidFill>
                  <a:srgbClr val="7030A0"/>
                </a:solidFill>
              </a:rPr>
              <a:t>Vs</a:t>
            </a:r>
            <a:r>
              <a:rPr lang="es-ES_tradnl" altLang="es-CO" dirty="0">
                <a:solidFill>
                  <a:srgbClr val="7A81FF"/>
                </a:solidFill>
              </a:rPr>
              <a:t>. </a:t>
            </a:r>
            <a:r>
              <a:rPr lang="es-ES_tradnl" altLang="es-CO" dirty="0">
                <a:solidFill>
                  <a:srgbClr val="945200"/>
                </a:solidFill>
              </a:rPr>
              <a:t>Ex-servidores públicos</a:t>
            </a:r>
          </a:p>
          <a:p>
            <a:pPr algn="just">
              <a:buFont typeface="Monotype Sorts" pitchFamily="2" charset="2"/>
              <a:buChar char="ë"/>
            </a:pPr>
            <a:r>
              <a:rPr lang="es-ES_tradnl" altLang="es-CO" dirty="0">
                <a:solidFill>
                  <a:srgbClr val="7030A0"/>
                </a:solidFill>
              </a:rPr>
              <a:t>Vs</a:t>
            </a:r>
            <a:r>
              <a:rPr lang="es-ES_tradnl" altLang="es-CO" dirty="0">
                <a:solidFill>
                  <a:srgbClr val="7A81FF"/>
                </a:solidFill>
              </a:rPr>
              <a:t>. </a:t>
            </a:r>
            <a:r>
              <a:rPr lang="es-ES_tradnl" altLang="es-CO" dirty="0">
                <a:solidFill>
                  <a:srgbClr val="945200"/>
                </a:solidFill>
              </a:rPr>
              <a:t>Particulares en ejercicio de funciones públicas (contratista, interventor, consultor,  asesor y otros.)</a:t>
            </a:r>
          </a:p>
          <a:p>
            <a:pPr algn="just">
              <a:buFont typeface="Monotype Sorts" pitchFamily="2" charset="2"/>
              <a:buChar char="ë"/>
            </a:pPr>
            <a:r>
              <a:rPr lang="es-ES_tradnl" altLang="es-CO" dirty="0">
                <a:solidFill>
                  <a:srgbClr val="7030A0"/>
                </a:solidFill>
              </a:rPr>
              <a:t>Vs</a:t>
            </a:r>
            <a:r>
              <a:rPr lang="es-ES_tradnl" altLang="es-CO" dirty="0">
                <a:solidFill>
                  <a:srgbClr val="7A81FF"/>
                </a:solidFill>
              </a:rPr>
              <a:t>. </a:t>
            </a:r>
            <a:r>
              <a:rPr lang="es-ES_tradnl" altLang="es-CO" dirty="0">
                <a:solidFill>
                  <a:srgbClr val="945200"/>
                </a:solidFill>
              </a:rPr>
              <a:t>Funcionarios Rama Judicial y Justicia Penal Militar.</a:t>
            </a:r>
          </a:p>
          <a:p>
            <a:pPr algn="just" eaLnBrk="1" hangingPunct="1"/>
            <a:endParaRPr lang="es-ES_tradnl" altLang="es-CO" dirty="0"/>
          </a:p>
          <a:p>
            <a:pPr algn="just" eaLnBrk="1" hangingPunct="1">
              <a:buFontTx/>
              <a:buNone/>
            </a:pPr>
            <a:endParaRPr lang="es-ES" altLang="es-CO" dirty="0">
              <a:solidFill>
                <a:schemeClr val="accent2"/>
              </a:solidFill>
            </a:endParaRPr>
          </a:p>
        </p:txBody>
      </p:sp>
      <p:sp>
        <p:nvSpPr>
          <p:cNvPr id="132099" name="Rectangle 3">
            <a:extLst>
              <a:ext uri="{FF2B5EF4-FFF2-40B4-BE49-F238E27FC236}">
                <a16:creationId xmlns:a16="http://schemas.microsoft.com/office/drawing/2014/main" id="{215E1EBF-663D-E849-9FB8-EFC0ABA6472B}"/>
              </a:ext>
            </a:extLst>
          </p:cNvPr>
          <p:cNvSpPr>
            <a:spLocks noGrp="1" noChangeArrowheads="1"/>
          </p:cNvSpPr>
          <p:nvPr>
            <p:ph type="title"/>
          </p:nvPr>
        </p:nvSpPr>
        <p:spPr>
          <a:xfrm>
            <a:off x="0" y="0"/>
            <a:ext cx="12192000" cy="1099751"/>
          </a:xfrm>
        </p:spPr>
        <p:txBody>
          <a:bodyPr rtlCol="0" anchor="t">
            <a:normAutofit fontScale="90000"/>
          </a:bodyPr>
          <a:lstStyle/>
          <a:p>
            <a:pPr algn="ctr">
              <a:defRPr/>
            </a:pPr>
            <a:r>
              <a:rPr lang="es-ES_tradnl" sz="4000" b="1" dirty="0">
                <a:solidFill>
                  <a:schemeClr val="tx2"/>
                </a:solidFill>
                <a:effectLst>
                  <a:outerShdw blurRad="38100" dist="38100" dir="2700000" algn="tl">
                    <a:srgbClr val="000000">
                      <a:alpha val="43137"/>
                    </a:srgbClr>
                  </a:outerShdw>
                </a:effectLst>
              </a:rPr>
              <a:t>REQUISITOS</a:t>
            </a:r>
            <a:br>
              <a:rPr lang="es-ES_tradnl" sz="3600" b="1" dirty="0">
                <a:solidFill>
                  <a:schemeClr val="tx2"/>
                </a:solidFill>
                <a:effectLst>
                  <a:outerShdw blurRad="38100" dist="38100" dir="2700000" algn="tl">
                    <a:srgbClr val="000000">
                      <a:alpha val="43137"/>
                    </a:srgbClr>
                  </a:outerShdw>
                </a:effectLst>
              </a:rPr>
            </a:br>
            <a:br>
              <a:rPr lang="es-ES_tradnl" sz="3600" b="1" i="1" dirty="0">
                <a:solidFill>
                  <a:schemeClr val="tx2"/>
                </a:solidFill>
                <a:effectLst>
                  <a:outerShdw blurRad="38100" dist="38100" dir="2700000" algn="tl">
                    <a:srgbClr val="000000">
                      <a:alpha val="43137"/>
                    </a:srgbClr>
                  </a:outerShdw>
                </a:effectLst>
              </a:rPr>
            </a:br>
            <a:br>
              <a:rPr lang="es-ES_tradnl" sz="3600" b="1" i="1" dirty="0">
                <a:solidFill>
                  <a:schemeClr val="tx2"/>
                </a:solidFill>
                <a:effectLst>
                  <a:outerShdw blurRad="38100" dist="38100" dir="2700000" algn="tl">
                    <a:srgbClr val="000000">
                      <a:alpha val="43137"/>
                    </a:srgbClr>
                  </a:outerShdw>
                </a:effectLst>
              </a:rPr>
            </a:br>
            <a:br>
              <a:rPr lang="es-ES_tradnl" sz="3600" b="1" i="1" dirty="0">
                <a:solidFill>
                  <a:schemeClr val="tx2"/>
                </a:solidFill>
                <a:effectLst>
                  <a:outerShdw blurRad="38100" dist="38100" dir="2700000" algn="tl">
                    <a:srgbClr val="000000">
                      <a:alpha val="43137"/>
                    </a:srgbClr>
                  </a:outerShdw>
                </a:effectLst>
              </a:rPr>
            </a:br>
            <a:br>
              <a:rPr lang="es-ES_tradnl" sz="3600" i="1" dirty="0">
                <a:solidFill>
                  <a:schemeClr val="accent2"/>
                </a:solidFill>
                <a:effectLst>
                  <a:outerShdw blurRad="38100" dist="38100" dir="2700000" algn="tl">
                    <a:srgbClr val="000000">
                      <a:alpha val="43137"/>
                    </a:srgbClr>
                  </a:outerShdw>
                </a:effectLst>
              </a:rPr>
            </a:br>
            <a:endParaRPr lang="es-ES" sz="3600" i="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1447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32099"/>
                                        </p:tgtEl>
                                        <p:attrNameLst>
                                          <p:attrName>style.visibility</p:attrName>
                                        </p:attrNameLst>
                                      </p:cBhvr>
                                      <p:to>
                                        <p:strVal val="visible"/>
                                      </p:to>
                                    </p:set>
                                    <p:anim calcmode="lin" valueType="num">
                                      <p:cBhvr>
                                        <p:cTn id="7" dur="5000" fill="hold"/>
                                        <p:tgtEl>
                                          <p:spTgt spid="132099"/>
                                        </p:tgtEl>
                                        <p:attrNameLst>
                                          <p:attrName>ppt_w</p:attrName>
                                        </p:attrNameLst>
                                      </p:cBhvr>
                                      <p:tavLst>
                                        <p:tav tm="0" fmla="#ppt_w*sin(2.5*pi*$)">
                                          <p:val>
                                            <p:fltVal val="0"/>
                                          </p:val>
                                        </p:tav>
                                        <p:tav tm="100000">
                                          <p:val>
                                            <p:fltVal val="1"/>
                                          </p:val>
                                        </p:tav>
                                      </p:tavLst>
                                    </p:anim>
                                    <p:anim calcmode="lin" valueType="num">
                                      <p:cBhvr>
                                        <p:cTn id="8" dur="5000" fill="hold"/>
                                        <p:tgtEl>
                                          <p:spTgt spid="132099"/>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32098">
                                            <p:bg/>
                                          </p:spTgt>
                                        </p:tgtEl>
                                        <p:attrNameLst>
                                          <p:attrName>style.visibility</p:attrName>
                                        </p:attrNameLst>
                                      </p:cBhvr>
                                      <p:to>
                                        <p:strVal val="visible"/>
                                      </p:to>
                                    </p:set>
                                    <p:animEffect transition="in" filter="blinds(horizontal)">
                                      <p:cBhvr>
                                        <p:cTn id="13" dur="500"/>
                                        <p:tgtEl>
                                          <p:spTgt spid="132098">
                                            <p:bg/>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32098">
                                            <p:txEl>
                                              <p:pRg st="0" end="0"/>
                                            </p:txEl>
                                          </p:spTgt>
                                        </p:tgtEl>
                                        <p:attrNameLst>
                                          <p:attrName>style.visibility</p:attrName>
                                        </p:attrNameLst>
                                      </p:cBhvr>
                                      <p:to>
                                        <p:strVal val="visible"/>
                                      </p:to>
                                    </p:set>
                                    <p:animEffect transition="in" filter="blinds(horizontal)">
                                      <p:cBhvr>
                                        <p:cTn id="18" dur="500"/>
                                        <p:tgtEl>
                                          <p:spTgt spid="132098">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32098">
                                            <p:txEl>
                                              <p:pRg st="1" end="1"/>
                                            </p:txEl>
                                          </p:spTgt>
                                        </p:tgtEl>
                                        <p:attrNameLst>
                                          <p:attrName>style.visibility</p:attrName>
                                        </p:attrNameLst>
                                      </p:cBhvr>
                                      <p:to>
                                        <p:strVal val="visible"/>
                                      </p:to>
                                    </p:set>
                                    <p:animEffect transition="in" filter="blinds(horizontal)">
                                      <p:cBhvr>
                                        <p:cTn id="23" dur="500"/>
                                        <p:tgtEl>
                                          <p:spTgt spid="132098">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32098">
                                            <p:txEl>
                                              <p:pRg st="2" end="2"/>
                                            </p:txEl>
                                          </p:spTgt>
                                        </p:tgtEl>
                                        <p:attrNameLst>
                                          <p:attrName>style.visibility</p:attrName>
                                        </p:attrNameLst>
                                      </p:cBhvr>
                                      <p:to>
                                        <p:strVal val="visible"/>
                                      </p:to>
                                    </p:set>
                                    <p:animEffect transition="in" filter="blinds(horizontal)">
                                      <p:cBhvr>
                                        <p:cTn id="28" dur="500"/>
                                        <p:tgtEl>
                                          <p:spTgt spid="132098">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32098">
                                            <p:txEl>
                                              <p:pRg st="3" end="3"/>
                                            </p:txEl>
                                          </p:spTgt>
                                        </p:tgtEl>
                                        <p:attrNameLst>
                                          <p:attrName>style.visibility</p:attrName>
                                        </p:attrNameLst>
                                      </p:cBhvr>
                                      <p:to>
                                        <p:strVal val="visible"/>
                                      </p:to>
                                    </p:set>
                                    <p:animEffect transition="in" filter="blinds(horizontal)">
                                      <p:cBhvr>
                                        <p:cTn id="33" dur="500"/>
                                        <p:tgtEl>
                                          <p:spTgt spid="132098">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32098">
                                            <p:txEl>
                                              <p:pRg st="4" end="4"/>
                                            </p:txEl>
                                          </p:spTgt>
                                        </p:tgtEl>
                                        <p:attrNameLst>
                                          <p:attrName>style.visibility</p:attrName>
                                        </p:attrNameLst>
                                      </p:cBhvr>
                                      <p:to>
                                        <p:strVal val="visible"/>
                                      </p:to>
                                    </p:set>
                                    <p:animEffect transition="in" filter="blinds(horizontal)">
                                      <p:cBhvr>
                                        <p:cTn id="38" dur="500"/>
                                        <p:tgtEl>
                                          <p:spTgt spid="132098">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32098">
                                            <p:txEl>
                                              <p:pRg st="5" end="5"/>
                                            </p:txEl>
                                          </p:spTgt>
                                        </p:tgtEl>
                                        <p:attrNameLst>
                                          <p:attrName>style.visibility</p:attrName>
                                        </p:attrNameLst>
                                      </p:cBhvr>
                                      <p:to>
                                        <p:strVal val="visible"/>
                                      </p:to>
                                    </p:set>
                                    <p:animEffect transition="in" filter="blinds(horizontal)">
                                      <p:cBhvr>
                                        <p:cTn id="43" dur="500"/>
                                        <p:tgtEl>
                                          <p:spTgt spid="132098">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32098">
                                            <p:txEl>
                                              <p:pRg st="6" end="6"/>
                                            </p:txEl>
                                          </p:spTgt>
                                        </p:tgtEl>
                                        <p:attrNameLst>
                                          <p:attrName>style.visibility</p:attrName>
                                        </p:attrNameLst>
                                      </p:cBhvr>
                                      <p:to>
                                        <p:strVal val="visible"/>
                                      </p:to>
                                    </p:set>
                                    <p:animEffect transition="in" filter="blinds(horizontal)">
                                      <p:cBhvr>
                                        <p:cTn id="48" dur="500"/>
                                        <p:tgtEl>
                                          <p:spTgt spid="132098">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32098">
                                            <p:txEl>
                                              <p:pRg st="7" end="7"/>
                                            </p:txEl>
                                          </p:spTgt>
                                        </p:tgtEl>
                                        <p:attrNameLst>
                                          <p:attrName>style.visibility</p:attrName>
                                        </p:attrNameLst>
                                      </p:cBhvr>
                                      <p:to>
                                        <p:strVal val="visible"/>
                                      </p:to>
                                    </p:set>
                                    <p:animEffect transition="in" filter="blinds(horizontal)">
                                      <p:cBhvr>
                                        <p:cTn id="53" dur="500"/>
                                        <p:tgtEl>
                                          <p:spTgt spid="132098">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32098">
                                            <p:txEl>
                                              <p:pRg st="8" end="8"/>
                                            </p:txEl>
                                          </p:spTgt>
                                        </p:tgtEl>
                                        <p:attrNameLst>
                                          <p:attrName>style.visibility</p:attrName>
                                        </p:attrNameLst>
                                      </p:cBhvr>
                                      <p:to>
                                        <p:strVal val="visible"/>
                                      </p:to>
                                    </p:set>
                                    <p:animEffect transition="in" filter="blinds(horizontal)">
                                      <p:cBhvr>
                                        <p:cTn id="58" dur="500"/>
                                        <p:tgtEl>
                                          <p:spTgt spid="13209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build="p" animBg="1"/>
      <p:bldP spid="13209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ctrTitle"/>
          </p:nvPr>
        </p:nvSpPr>
        <p:spPr>
          <a:xfrm>
            <a:off x="1" y="0"/>
            <a:ext cx="12191998" cy="1916832"/>
          </a:xfrm>
          <a:solidFill>
            <a:schemeClr val="accent4">
              <a:lumMod val="20000"/>
              <a:lumOff val="80000"/>
            </a:schemeClr>
          </a:solidFill>
        </p:spPr>
        <p:txBody>
          <a:bodyPr>
            <a:normAutofit fontScale="90000"/>
          </a:bodyPr>
          <a:lstStyle/>
          <a:p>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r>
              <a:rPr lang="es-CO" sz="4400" b="1" dirty="0">
                <a:solidFill>
                  <a:srgbClr val="0070C0"/>
                </a:solidFill>
              </a:rPr>
              <a:t>La responsabilidad se asume desde lo personal – </a:t>
            </a:r>
            <a:br>
              <a:rPr lang="es-CO" sz="4400" b="1" dirty="0">
                <a:solidFill>
                  <a:srgbClr val="0070C0"/>
                </a:solidFill>
              </a:rPr>
            </a:br>
            <a:r>
              <a:rPr lang="es-CO" sz="4000" b="1" i="1" dirty="0">
                <a:solidFill>
                  <a:srgbClr val="0070C0"/>
                </a:solidFill>
              </a:rPr>
              <a:t>Libre albedrío </a:t>
            </a:r>
            <a:br>
              <a:rPr lang="es-CO" sz="4000" b="1" i="1" dirty="0">
                <a:solidFill>
                  <a:srgbClr val="0070C0"/>
                </a:solidFill>
              </a:rPr>
            </a:br>
            <a:endParaRPr lang="es-CO" sz="4000" i="1" dirty="0">
              <a:latin typeface="Algerian" panose="04020705040A02060702" pitchFamily="82" charset="0"/>
            </a:endParaRPr>
          </a:p>
        </p:txBody>
      </p:sp>
      <p:sp>
        <p:nvSpPr>
          <p:cNvPr id="13" name="12 Subtítulo"/>
          <p:cNvSpPr>
            <a:spLocks noGrp="1"/>
          </p:cNvSpPr>
          <p:nvPr>
            <p:ph type="subTitle" idx="1"/>
          </p:nvPr>
        </p:nvSpPr>
        <p:spPr>
          <a:xfrm>
            <a:off x="0" y="1916832"/>
            <a:ext cx="12191999" cy="4941168"/>
          </a:xfrm>
          <a:solidFill>
            <a:schemeClr val="accent1">
              <a:lumMod val="20000"/>
              <a:lumOff val="80000"/>
            </a:schemeClr>
          </a:solidFill>
        </p:spPr>
        <p:txBody>
          <a:bodyPr>
            <a:normAutofit/>
          </a:bodyPr>
          <a:lstStyle/>
          <a:p>
            <a:r>
              <a:rPr lang="es-CO" sz="4000" dirty="0">
                <a:solidFill>
                  <a:srgbClr val="7030A0"/>
                </a:solidFill>
              </a:rPr>
              <a:t>Es la propia persona quien decide ingresar al servicio público y, por ende, debe asumir las cargas que de éste se derivan, pues nadie está obligado a entrar a ejercer funciones públicas; por lo que no es de recibo que asuma funciones públicas y eluda a su vez los deberes que ello implica</a:t>
            </a:r>
            <a:r>
              <a:rPr lang="es-CO" sz="4000" dirty="0"/>
              <a:t>.</a:t>
            </a:r>
          </a:p>
          <a:p>
            <a:pPr algn="just"/>
            <a:endParaRPr lang="es-CO" dirty="0"/>
          </a:p>
        </p:txBody>
      </p:sp>
    </p:spTree>
    <p:extLst>
      <p:ext uri="{BB962C8B-B14F-4D97-AF65-F5344CB8AC3E}">
        <p14:creationId xmlns:p14="http://schemas.microsoft.com/office/powerpoint/2010/main" val="614293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ctrTitle"/>
          </p:nvPr>
        </p:nvSpPr>
        <p:spPr>
          <a:xfrm>
            <a:off x="0" y="0"/>
            <a:ext cx="12192000" cy="1268760"/>
          </a:xfrm>
        </p:spPr>
        <p:txBody>
          <a:bodyPr>
            <a:normAutofit fontScale="90000"/>
          </a:bodyPr>
          <a:lstStyle/>
          <a:p>
            <a:br>
              <a:rPr lang="es-CO" sz="4000" i="1" dirty="0">
                <a:solidFill>
                  <a:srgbClr val="002060"/>
                </a:solidFill>
              </a:rPr>
            </a:br>
            <a:r>
              <a:rPr lang="es-CO" sz="4000" dirty="0">
                <a:solidFill>
                  <a:srgbClr val="FF0000"/>
                </a:solidFill>
                <a:latin typeface="Algerian" pitchFamily="82" charset="0"/>
              </a:rPr>
              <a:t>DE LA  RESPONSABILIDAD</a:t>
            </a:r>
            <a:br>
              <a:rPr lang="es-CO" sz="4000" dirty="0">
                <a:solidFill>
                  <a:srgbClr val="FF0000"/>
                </a:solidFill>
                <a:latin typeface="Algerian" pitchFamily="82" charset="0"/>
              </a:rPr>
            </a:br>
            <a:r>
              <a:rPr lang="es-CO" sz="2000" i="1" dirty="0">
                <a:solidFill>
                  <a:srgbClr val="002060"/>
                </a:solidFill>
              </a:rPr>
              <a:t>ARTICULO 6o.</a:t>
            </a:r>
            <a:endParaRPr lang="es-CO" sz="2000" dirty="0">
              <a:latin typeface="Algerian" panose="04020705040A02060702" pitchFamily="82" charset="0"/>
            </a:endParaRPr>
          </a:p>
        </p:txBody>
      </p:sp>
      <p:sp>
        <p:nvSpPr>
          <p:cNvPr id="13" name="12 Subtítulo"/>
          <p:cNvSpPr>
            <a:spLocks noGrp="1"/>
          </p:cNvSpPr>
          <p:nvPr>
            <p:ph type="subTitle" idx="1"/>
          </p:nvPr>
        </p:nvSpPr>
        <p:spPr>
          <a:xfrm>
            <a:off x="0" y="1556950"/>
            <a:ext cx="12192000" cy="5112409"/>
          </a:xfrm>
          <a:solidFill>
            <a:schemeClr val="accent1">
              <a:lumMod val="20000"/>
              <a:lumOff val="80000"/>
            </a:schemeClr>
          </a:solidFill>
        </p:spPr>
        <p:txBody>
          <a:bodyPr>
            <a:normAutofit/>
          </a:bodyPr>
          <a:lstStyle/>
          <a:p>
            <a:endParaRPr lang="es-CO" dirty="0"/>
          </a:p>
          <a:p>
            <a:pPr algn="just"/>
            <a:r>
              <a:rPr lang="es-CO" sz="5400" dirty="0">
                <a:solidFill>
                  <a:srgbClr val="002060"/>
                </a:solidFill>
              </a:rPr>
              <a:t>Los particulares sólo son responsables ante las autoridades por infringir la Constitución y las leyes. </a:t>
            </a:r>
            <a:r>
              <a:rPr lang="es-CO" sz="5400" b="1" dirty="0">
                <a:solidFill>
                  <a:srgbClr val="002060"/>
                </a:solidFill>
              </a:rPr>
              <a:t>Los servidores públicos </a:t>
            </a:r>
            <a:r>
              <a:rPr lang="es-CO" sz="5400" b="1" u="sng" dirty="0">
                <a:solidFill>
                  <a:srgbClr val="002060"/>
                </a:solidFill>
              </a:rPr>
              <a:t>lo son</a:t>
            </a:r>
            <a:r>
              <a:rPr lang="es-CO" sz="5400" dirty="0">
                <a:solidFill>
                  <a:srgbClr val="002060"/>
                </a:solidFill>
              </a:rPr>
              <a:t> por la misma causa y </a:t>
            </a:r>
            <a:r>
              <a:rPr lang="es-CO" sz="5400" b="1" dirty="0">
                <a:solidFill>
                  <a:srgbClr val="002060"/>
                </a:solidFill>
              </a:rPr>
              <a:t>por omisión o extralimitación </a:t>
            </a:r>
            <a:r>
              <a:rPr lang="es-CO" sz="5400" dirty="0">
                <a:solidFill>
                  <a:srgbClr val="002060"/>
                </a:solidFill>
              </a:rPr>
              <a:t>en el ejercicio de sus funciones.</a:t>
            </a:r>
          </a:p>
          <a:p>
            <a:endParaRPr lang="es-CO" dirty="0"/>
          </a:p>
        </p:txBody>
      </p:sp>
    </p:spTree>
    <p:extLst>
      <p:ext uri="{BB962C8B-B14F-4D97-AF65-F5344CB8AC3E}">
        <p14:creationId xmlns:p14="http://schemas.microsoft.com/office/powerpoint/2010/main" val="1987814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ctrTitle"/>
          </p:nvPr>
        </p:nvSpPr>
        <p:spPr>
          <a:xfrm>
            <a:off x="0" y="0"/>
            <a:ext cx="12192000" cy="1532077"/>
          </a:xfrm>
        </p:spPr>
        <p:txBody>
          <a:bodyPr>
            <a:normAutofit fontScale="90000"/>
          </a:bodyPr>
          <a:lstStyle/>
          <a:p>
            <a:br>
              <a:rPr lang="es-CO" sz="3200" dirty="0">
                <a:solidFill>
                  <a:srgbClr val="FF0000"/>
                </a:solidFill>
                <a:latin typeface="Algerian" pitchFamily="82" charset="0"/>
              </a:rPr>
            </a:br>
            <a:br>
              <a:rPr lang="es-CO" sz="3200" dirty="0">
                <a:solidFill>
                  <a:srgbClr val="FF0000"/>
                </a:solidFill>
                <a:latin typeface="Algerian" pitchFamily="82" charset="0"/>
              </a:rPr>
            </a:br>
            <a:br>
              <a:rPr lang="es-CO" sz="3200" dirty="0">
                <a:solidFill>
                  <a:srgbClr val="FF0000"/>
                </a:solidFill>
                <a:latin typeface="Algerian" pitchFamily="82" charset="0"/>
              </a:rPr>
            </a:br>
            <a:br>
              <a:rPr lang="es-CO" sz="3200" dirty="0">
                <a:solidFill>
                  <a:srgbClr val="FF0000"/>
                </a:solidFill>
                <a:latin typeface="Algerian" pitchFamily="82" charset="0"/>
              </a:rPr>
            </a:br>
            <a:br>
              <a:rPr lang="es-CO" sz="3200" dirty="0">
                <a:solidFill>
                  <a:srgbClr val="FF0000"/>
                </a:solidFill>
                <a:latin typeface="Algerian" pitchFamily="82" charset="0"/>
              </a:rPr>
            </a:br>
            <a:br>
              <a:rPr lang="es-CO" sz="2000" dirty="0">
                <a:solidFill>
                  <a:srgbClr val="00B050"/>
                </a:solidFill>
              </a:rPr>
            </a:br>
            <a:br>
              <a:rPr lang="es-CO" sz="4000" b="1" dirty="0">
                <a:solidFill>
                  <a:schemeClr val="accent6">
                    <a:lumMod val="50000"/>
                  </a:schemeClr>
                </a:solidFill>
                <a:latin typeface="Algerian" panose="04020705040A02060702" pitchFamily="82" charset="0"/>
              </a:rPr>
            </a:br>
            <a:r>
              <a:rPr lang="es-CO" sz="4000" dirty="0">
                <a:solidFill>
                  <a:srgbClr val="FF0000"/>
                </a:solidFill>
                <a:latin typeface="Algerian" pitchFamily="82" charset="0"/>
              </a:rPr>
              <a:t>DE  LA  RESPONSABILIDAD</a:t>
            </a:r>
            <a:br>
              <a:rPr lang="es-CO" sz="4000" dirty="0">
                <a:solidFill>
                  <a:srgbClr val="FF0000"/>
                </a:solidFill>
                <a:latin typeface="Algerian" pitchFamily="82" charset="0"/>
              </a:rPr>
            </a:br>
            <a:r>
              <a:rPr lang="es-CO" sz="2000" dirty="0">
                <a:solidFill>
                  <a:srgbClr val="00B050"/>
                </a:solidFill>
              </a:rPr>
              <a:t>ARTICULO  90.</a:t>
            </a:r>
            <a:endParaRPr lang="es-CO" sz="4000" dirty="0">
              <a:latin typeface="Algerian" panose="04020705040A02060702" pitchFamily="82" charset="0"/>
            </a:endParaRPr>
          </a:p>
        </p:txBody>
      </p:sp>
      <p:sp>
        <p:nvSpPr>
          <p:cNvPr id="13" name="12 Subtítulo"/>
          <p:cNvSpPr>
            <a:spLocks noGrp="1"/>
          </p:cNvSpPr>
          <p:nvPr>
            <p:ph type="subTitle" idx="1"/>
          </p:nvPr>
        </p:nvSpPr>
        <p:spPr>
          <a:xfrm>
            <a:off x="0" y="1532077"/>
            <a:ext cx="12192000" cy="5325923"/>
          </a:xfrm>
          <a:solidFill>
            <a:schemeClr val="accent1">
              <a:lumMod val="20000"/>
              <a:lumOff val="80000"/>
            </a:schemeClr>
          </a:solidFill>
        </p:spPr>
        <p:txBody>
          <a:bodyPr>
            <a:normAutofit lnSpcReduction="10000"/>
          </a:bodyPr>
          <a:lstStyle/>
          <a:p>
            <a:pPr algn="just"/>
            <a:r>
              <a:rPr lang="es-CO" sz="4400" dirty="0">
                <a:solidFill>
                  <a:srgbClr val="002060"/>
                </a:solidFill>
              </a:rPr>
              <a:t>El Estado </a:t>
            </a:r>
            <a:r>
              <a:rPr lang="es-CO" sz="4400" b="1" dirty="0">
                <a:solidFill>
                  <a:srgbClr val="002060"/>
                </a:solidFill>
              </a:rPr>
              <a:t>responderá</a:t>
            </a:r>
            <a:r>
              <a:rPr lang="es-CO" sz="4400" dirty="0">
                <a:solidFill>
                  <a:srgbClr val="002060"/>
                </a:solidFill>
              </a:rPr>
              <a:t> patrimonialmente por los daños antijurídicos que le sean imputables, causados </a:t>
            </a:r>
            <a:r>
              <a:rPr lang="es-CO" sz="4400" b="1" dirty="0">
                <a:solidFill>
                  <a:srgbClr val="002060"/>
                </a:solidFill>
              </a:rPr>
              <a:t>por</a:t>
            </a:r>
            <a:r>
              <a:rPr lang="es-CO" sz="4400" dirty="0">
                <a:solidFill>
                  <a:srgbClr val="002060"/>
                </a:solidFill>
              </a:rPr>
              <a:t> la </a:t>
            </a:r>
            <a:r>
              <a:rPr lang="es-CO" sz="4400" b="1" u="sng" dirty="0">
                <a:solidFill>
                  <a:srgbClr val="002060"/>
                </a:solidFill>
              </a:rPr>
              <a:t>acción</a:t>
            </a:r>
            <a:r>
              <a:rPr lang="es-CO" sz="4400" dirty="0">
                <a:solidFill>
                  <a:srgbClr val="002060"/>
                </a:solidFill>
              </a:rPr>
              <a:t> o la </a:t>
            </a:r>
            <a:r>
              <a:rPr lang="es-CO" sz="4400" b="1" u="sng" dirty="0">
                <a:solidFill>
                  <a:srgbClr val="002060"/>
                </a:solidFill>
              </a:rPr>
              <a:t>omisión</a:t>
            </a:r>
            <a:r>
              <a:rPr lang="es-CO" sz="4400" dirty="0">
                <a:solidFill>
                  <a:srgbClr val="002060"/>
                </a:solidFill>
              </a:rPr>
              <a:t> de las </a:t>
            </a:r>
            <a:r>
              <a:rPr lang="es-CO" sz="4400" b="1" dirty="0">
                <a:solidFill>
                  <a:srgbClr val="002060"/>
                </a:solidFill>
              </a:rPr>
              <a:t>autoridades públicas</a:t>
            </a:r>
            <a:r>
              <a:rPr lang="es-CO" sz="4400" dirty="0">
                <a:solidFill>
                  <a:srgbClr val="002060"/>
                </a:solidFill>
              </a:rPr>
              <a:t>. </a:t>
            </a:r>
          </a:p>
          <a:p>
            <a:pPr algn="just"/>
            <a:r>
              <a:rPr lang="es-CO" sz="4400" dirty="0">
                <a:solidFill>
                  <a:srgbClr val="002060"/>
                </a:solidFill>
              </a:rPr>
              <a:t>En el evento de ser condenado el Estado a la reparación patrimonial de uno de tales daños, que haya sido consecuencia de la conducta dolosa o gravemente culposa de un agente suyo, aquél deberá repetir contra éste</a:t>
            </a:r>
            <a:r>
              <a:rPr lang="es-CO" dirty="0">
                <a:solidFill>
                  <a:srgbClr val="002060"/>
                </a:solidFill>
              </a:rPr>
              <a:t>.</a:t>
            </a:r>
          </a:p>
          <a:p>
            <a:pPr algn="just"/>
            <a:endParaRPr lang="es-CO" dirty="0"/>
          </a:p>
        </p:txBody>
      </p:sp>
    </p:spTree>
    <p:extLst>
      <p:ext uri="{BB962C8B-B14F-4D97-AF65-F5344CB8AC3E}">
        <p14:creationId xmlns:p14="http://schemas.microsoft.com/office/powerpoint/2010/main" val="2136125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ctrTitle"/>
          </p:nvPr>
        </p:nvSpPr>
        <p:spPr>
          <a:xfrm>
            <a:off x="0" y="247136"/>
            <a:ext cx="12191999" cy="753762"/>
          </a:xfrm>
        </p:spPr>
        <p:txBody>
          <a:bodyPr>
            <a:normAutofit fontScale="90000"/>
          </a:bodyPr>
          <a:lstStyle/>
          <a:p>
            <a:br>
              <a:rPr lang="es-CO" sz="3200" b="1" dirty="0">
                <a:solidFill>
                  <a:srgbClr val="0070C0"/>
                </a:solidFill>
              </a:rPr>
            </a:br>
            <a:br>
              <a:rPr lang="es-CO" sz="4000" b="1" i="1" dirty="0">
                <a:solidFill>
                  <a:schemeClr val="accent6">
                    <a:lumMod val="50000"/>
                  </a:schemeClr>
                </a:solidFill>
                <a:latin typeface="Algerian" panose="04020705040A02060702" pitchFamily="82" charset="0"/>
              </a:rPr>
            </a:br>
            <a:r>
              <a:rPr lang="es-CO" sz="4400" b="1" dirty="0">
                <a:solidFill>
                  <a:srgbClr val="0070C0"/>
                </a:solidFill>
              </a:rPr>
              <a:t>Administración como Organización</a:t>
            </a:r>
            <a:endParaRPr lang="es-CO" sz="4400" b="1" dirty="0">
              <a:latin typeface="Algerian" panose="04020705040A02060702" pitchFamily="82" charset="0"/>
            </a:endParaRPr>
          </a:p>
        </p:txBody>
      </p:sp>
      <p:sp>
        <p:nvSpPr>
          <p:cNvPr id="13" name="12 Subtítulo"/>
          <p:cNvSpPr>
            <a:spLocks noGrp="1"/>
          </p:cNvSpPr>
          <p:nvPr>
            <p:ph type="subTitle" idx="1"/>
          </p:nvPr>
        </p:nvSpPr>
        <p:spPr>
          <a:xfrm>
            <a:off x="0" y="1112108"/>
            <a:ext cx="12191999" cy="5745892"/>
          </a:xfrm>
          <a:solidFill>
            <a:schemeClr val="accent2">
              <a:lumMod val="20000"/>
              <a:lumOff val="80000"/>
            </a:schemeClr>
          </a:solidFill>
        </p:spPr>
        <p:txBody>
          <a:bodyPr>
            <a:normAutofit/>
          </a:bodyPr>
          <a:lstStyle/>
          <a:p>
            <a:pPr algn="just"/>
            <a:endParaRPr lang="es-CO" b="1">
              <a:solidFill>
                <a:schemeClr val="accent6">
                  <a:lumMod val="50000"/>
                </a:schemeClr>
              </a:solidFill>
            </a:endParaRPr>
          </a:p>
          <a:p>
            <a:pPr algn="just"/>
            <a:r>
              <a:rPr lang="es-CO" sz="4000" b="1" dirty="0">
                <a:solidFill>
                  <a:schemeClr val="accent6">
                    <a:lumMod val="50000"/>
                  </a:schemeClr>
                </a:solidFill>
              </a:rPr>
              <a:t>La administración pública como organización estatal, </a:t>
            </a:r>
            <a:r>
              <a:rPr lang="es-CO" sz="4000" b="1" i="1" dirty="0">
                <a:solidFill>
                  <a:schemeClr val="accent6">
                    <a:lumMod val="50000"/>
                  </a:schemeClr>
                </a:solidFill>
              </a:rPr>
              <a:t>primero que todo está al servicio de los intereses generales, por lo que </a:t>
            </a:r>
            <a:r>
              <a:rPr lang="es-CO" sz="4000" b="1" dirty="0">
                <a:solidFill>
                  <a:schemeClr val="accent6">
                    <a:lumMod val="50000"/>
                  </a:schemeClr>
                </a:solidFill>
              </a:rPr>
              <a:t>debe asegurar un adecuado funcionamiento mediante la utilización de instrumentos encaminados a asegurar la disciplina, el orden interno, el respeto por los bienes estatales, la tutela y amparo de bienes jurídicamente tutelados, la convivencia pacífica y el logro de los fines esenciales del Estado, con base en unos principios, preceptos o valores</a:t>
            </a:r>
          </a:p>
          <a:p>
            <a:pPr algn="just"/>
            <a:endParaRPr lang="es-CO" dirty="0"/>
          </a:p>
        </p:txBody>
      </p:sp>
    </p:spTree>
    <p:extLst>
      <p:ext uri="{BB962C8B-B14F-4D97-AF65-F5344CB8AC3E}">
        <p14:creationId xmlns:p14="http://schemas.microsoft.com/office/powerpoint/2010/main" val="3348328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ctrTitle"/>
          </p:nvPr>
        </p:nvSpPr>
        <p:spPr>
          <a:xfrm>
            <a:off x="2247089" y="0"/>
            <a:ext cx="9479474" cy="1037968"/>
          </a:xfrm>
        </p:spPr>
        <p:txBody>
          <a:bodyPr>
            <a:normAutofit/>
          </a:bodyPr>
          <a:lstStyle/>
          <a:p>
            <a:r>
              <a:rPr lang="es-CO" sz="3500" dirty="0">
                <a:solidFill>
                  <a:srgbClr val="FF0000"/>
                </a:solidFill>
                <a:latin typeface="Algerian" pitchFamily="82" charset="0"/>
              </a:rPr>
              <a:t>DE LA  RESPONSABILIDAD </a:t>
            </a:r>
            <a:r>
              <a:rPr lang="es-CO" sz="2400" dirty="0">
                <a:solidFill>
                  <a:srgbClr val="00B050"/>
                </a:solidFill>
                <a:latin typeface="+mn-lt"/>
              </a:rPr>
              <a:t>ART. 95 </a:t>
            </a:r>
          </a:p>
        </p:txBody>
      </p:sp>
      <p:sp>
        <p:nvSpPr>
          <p:cNvPr id="13" name="12 Subtítulo"/>
          <p:cNvSpPr>
            <a:spLocks noGrp="1"/>
          </p:cNvSpPr>
          <p:nvPr>
            <p:ph type="subTitle" idx="1"/>
          </p:nvPr>
        </p:nvSpPr>
        <p:spPr>
          <a:xfrm>
            <a:off x="0" y="1203262"/>
            <a:ext cx="12191999" cy="5654737"/>
          </a:xfrm>
          <a:solidFill>
            <a:schemeClr val="accent1">
              <a:lumMod val="20000"/>
              <a:lumOff val="80000"/>
            </a:schemeClr>
          </a:solidFill>
        </p:spPr>
        <p:txBody>
          <a:bodyPr>
            <a:noAutofit/>
          </a:bodyPr>
          <a:lstStyle/>
          <a:p>
            <a:pPr algn="just"/>
            <a:r>
              <a:rPr lang="es-CO" sz="1800" dirty="0">
                <a:solidFill>
                  <a:srgbClr val="002060"/>
                </a:solidFill>
              </a:rPr>
              <a:t>La calidad de colombiano enaltece a todos los miembros de la comunidad nacional. </a:t>
            </a:r>
            <a:r>
              <a:rPr lang="es-CO" sz="1800" dirty="0">
                <a:solidFill>
                  <a:srgbClr val="002060"/>
                </a:solidFill>
                <a:highlight>
                  <a:srgbClr val="FFFF00"/>
                </a:highlight>
              </a:rPr>
              <a:t>Todos están en el deber de engrandecerla y dignificarla.</a:t>
            </a:r>
            <a:r>
              <a:rPr lang="es-CO" sz="1800" dirty="0">
                <a:solidFill>
                  <a:srgbClr val="002060"/>
                </a:solidFill>
              </a:rPr>
              <a:t> </a:t>
            </a:r>
            <a:r>
              <a:rPr lang="es-CO" sz="1800" b="1" dirty="0">
                <a:solidFill>
                  <a:srgbClr val="945200"/>
                </a:solidFill>
              </a:rPr>
              <a:t>El ejercicio de los derechos y libertades reconocidos en esta Constitución </a:t>
            </a:r>
            <a:r>
              <a:rPr lang="es-CO" sz="1800" b="1" dirty="0">
                <a:solidFill>
                  <a:srgbClr val="002060"/>
                </a:solidFill>
              </a:rPr>
              <a:t>implica responsabilidades</a:t>
            </a:r>
            <a:r>
              <a:rPr lang="es-CO" sz="1800" dirty="0">
                <a:solidFill>
                  <a:srgbClr val="002060"/>
                </a:solidFill>
              </a:rPr>
              <a:t>.   </a:t>
            </a:r>
            <a:r>
              <a:rPr lang="es-CO" sz="1800" u="sng" dirty="0">
                <a:solidFill>
                  <a:srgbClr val="002060"/>
                </a:solidFill>
              </a:rPr>
              <a:t>Toda persona está obligada a cumplir la Constitución y las leyes</a:t>
            </a:r>
            <a:r>
              <a:rPr lang="es-CO" sz="1800" dirty="0">
                <a:solidFill>
                  <a:srgbClr val="002060"/>
                </a:solidFill>
              </a:rPr>
              <a:t>. </a:t>
            </a:r>
          </a:p>
          <a:p>
            <a:r>
              <a:rPr lang="es-CO" sz="2800" b="1" dirty="0">
                <a:solidFill>
                  <a:srgbClr val="00B050"/>
                </a:solidFill>
              </a:rPr>
              <a:t>Son deberes de la persona y del ciudadano: </a:t>
            </a:r>
          </a:p>
          <a:p>
            <a:pPr algn="just"/>
            <a:r>
              <a:rPr lang="es-CO" sz="2200" dirty="0">
                <a:solidFill>
                  <a:srgbClr val="002060"/>
                </a:solidFill>
              </a:rPr>
              <a:t>1. Respetar los derechos ajenos y no abusar de los propios; </a:t>
            </a:r>
          </a:p>
          <a:p>
            <a:pPr algn="just"/>
            <a:r>
              <a:rPr lang="es-CO" sz="2200" dirty="0">
                <a:solidFill>
                  <a:srgbClr val="002060"/>
                </a:solidFill>
              </a:rPr>
              <a:t>2. Obrar conforme al principio de solidaridad social, </a:t>
            </a:r>
            <a:r>
              <a:rPr lang="es-CO" sz="2200" dirty="0">
                <a:solidFill>
                  <a:srgbClr val="C00000"/>
                </a:solidFill>
              </a:rPr>
              <a:t>respondiendo</a:t>
            </a:r>
            <a:r>
              <a:rPr lang="es-CO" sz="2200" dirty="0">
                <a:solidFill>
                  <a:srgbClr val="002060"/>
                </a:solidFill>
              </a:rPr>
              <a:t> con acciones humanitarias ante situaciones que pongan en peligro la vida o la salud de las personas; </a:t>
            </a:r>
          </a:p>
          <a:p>
            <a:pPr algn="just"/>
            <a:r>
              <a:rPr lang="es-CO" sz="2200" dirty="0">
                <a:solidFill>
                  <a:srgbClr val="002060"/>
                </a:solidFill>
              </a:rPr>
              <a:t>3. Respetar y apoyar a las autoridades democráticas legítimamente constituidas</a:t>
            </a:r>
          </a:p>
          <a:p>
            <a:pPr algn="just"/>
            <a:r>
              <a:rPr lang="es-CO" sz="2200" dirty="0">
                <a:solidFill>
                  <a:srgbClr val="002060"/>
                </a:solidFill>
              </a:rPr>
              <a:t>4. Defender y difundir los derechos humanos como fundamento de la convivencia pacífica; </a:t>
            </a:r>
          </a:p>
          <a:p>
            <a:pPr algn="just"/>
            <a:r>
              <a:rPr lang="es-CO" sz="2200" dirty="0">
                <a:solidFill>
                  <a:srgbClr val="002060"/>
                </a:solidFill>
              </a:rPr>
              <a:t>5. Participar en la vida política, cívica y comunitaria del país; </a:t>
            </a:r>
          </a:p>
          <a:p>
            <a:pPr algn="just"/>
            <a:r>
              <a:rPr lang="es-CO" sz="2200" dirty="0">
                <a:solidFill>
                  <a:srgbClr val="002060"/>
                </a:solidFill>
              </a:rPr>
              <a:t>6. Propender al logro y mantenimiento de la paz</a:t>
            </a:r>
          </a:p>
          <a:p>
            <a:pPr algn="just"/>
            <a:r>
              <a:rPr lang="es-CO" sz="2200" dirty="0">
                <a:solidFill>
                  <a:srgbClr val="002060"/>
                </a:solidFill>
              </a:rPr>
              <a:t>7. Colaborar para el buen funcionamiento de la administración de la justicia; </a:t>
            </a:r>
          </a:p>
          <a:p>
            <a:pPr algn="just"/>
            <a:r>
              <a:rPr lang="es-CO" sz="2200" dirty="0">
                <a:solidFill>
                  <a:srgbClr val="002060"/>
                </a:solidFill>
              </a:rPr>
              <a:t>8. Proteger los recursos culturales y naturales del país y velar por la conservación de un ambiente sano; </a:t>
            </a:r>
          </a:p>
          <a:p>
            <a:pPr algn="just"/>
            <a:r>
              <a:rPr lang="es-CO" sz="2200" dirty="0">
                <a:solidFill>
                  <a:srgbClr val="002060"/>
                </a:solidFill>
              </a:rPr>
              <a:t>9. Contribuir al financiamiento de los gastos e inversiones del Estado dentro de conceptos de equidad</a:t>
            </a:r>
          </a:p>
          <a:p>
            <a:pPr algn="just"/>
            <a:endParaRPr lang="es-CO" sz="1800" dirty="0"/>
          </a:p>
        </p:txBody>
      </p:sp>
    </p:spTree>
    <p:extLst>
      <p:ext uri="{BB962C8B-B14F-4D97-AF65-F5344CB8AC3E}">
        <p14:creationId xmlns:p14="http://schemas.microsoft.com/office/powerpoint/2010/main" val="2459860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ctrTitle"/>
          </p:nvPr>
        </p:nvSpPr>
        <p:spPr>
          <a:xfrm>
            <a:off x="0" y="116634"/>
            <a:ext cx="12191998" cy="764703"/>
          </a:xfrm>
        </p:spPr>
        <p:txBody>
          <a:bodyPr>
            <a:normAutofit fontScale="90000"/>
          </a:bodyPr>
          <a:lstStyle/>
          <a:p>
            <a:br>
              <a:rPr lang="es-CO" sz="3200" dirty="0">
                <a:solidFill>
                  <a:srgbClr val="FF0000"/>
                </a:solidFill>
                <a:latin typeface="Algerian" pitchFamily="82" charset="0"/>
              </a:rPr>
            </a:br>
            <a:br>
              <a:rPr lang="es-CO" sz="3200" b="1" dirty="0">
                <a:solidFill>
                  <a:schemeClr val="accent6">
                    <a:lumMod val="50000"/>
                  </a:schemeClr>
                </a:solidFill>
                <a:latin typeface="Algerian" panose="04020705040A02060702" pitchFamily="82" charset="0"/>
              </a:rPr>
            </a:br>
            <a:r>
              <a:rPr lang="es-CO" sz="4000" dirty="0">
                <a:solidFill>
                  <a:srgbClr val="FF0000"/>
                </a:solidFill>
                <a:latin typeface="Algerian" pitchFamily="82" charset="0"/>
              </a:rPr>
              <a:t>DE  LA  RESPONSABILIDAD </a:t>
            </a:r>
            <a:endParaRPr lang="es-CO" sz="4000" dirty="0">
              <a:latin typeface="Algerian" panose="04020705040A02060702" pitchFamily="82" charset="0"/>
            </a:endParaRPr>
          </a:p>
        </p:txBody>
      </p:sp>
      <p:sp>
        <p:nvSpPr>
          <p:cNvPr id="13" name="12 Subtítulo"/>
          <p:cNvSpPr>
            <a:spLocks noGrp="1"/>
          </p:cNvSpPr>
          <p:nvPr>
            <p:ph type="subTitle" idx="1"/>
          </p:nvPr>
        </p:nvSpPr>
        <p:spPr>
          <a:xfrm>
            <a:off x="0" y="1062680"/>
            <a:ext cx="12191999" cy="5795320"/>
          </a:xfrm>
          <a:solidFill>
            <a:schemeClr val="accent1">
              <a:lumMod val="20000"/>
              <a:lumOff val="80000"/>
            </a:schemeClr>
          </a:solidFill>
        </p:spPr>
        <p:txBody>
          <a:bodyPr>
            <a:normAutofit fontScale="92500" lnSpcReduction="20000"/>
          </a:bodyPr>
          <a:lstStyle/>
          <a:p>
            <a:pPr algn="just"/>
            <a:r>
              <a:rPr lang="es-CO" sz="3400" b="1" dirty="0">
                <a:solidFill>
                  <a:schemeClr val="accent4">
                    <a:lumMod val="50000"/>
                  </a:schemeClr>
                </a:solidFill>
              </a:rPr>
              <a:t>a. 121</a:t>
            </a:r>
            <a:r>
              <a:rPr lang="es-CO" sz="3400" dirty="0">
                <a:solidFill>
                  <a:schemeClr val="accent4">
                    <a:lumMod val="50000"/>
                  </a:schemeClr>
                </a:solidFill>
              </a:rPr>
              <a:t>. Ninguna autoridad del Estado podrá ejercer </a:t>
            </a:r>
            <a:r>
              <a:rPr lang="es-CO" sz="3400" b="1" dirty="0">
                <a:solidFill>
                  <a:schemeClr val="accent4">
                    <a:lumMod val="50000"/>
                  </a:schemeClr>
                </a:solidFill>
              </a:rPr>
              <a:t>funciones distintas </a:t>
            </a:r>
            <a:r>
              <a:rPr lang="es-CO" sz="3400" dirty="0">
                <a:solidFill>
                  <a:schemeClr val="accent4">
                    <a:lumMod val="50000"/>
                  </a:schemeClr>
                </a:solidFill>
              </a:rPr>
              <a:t>de las que le atribuyen la Constitución y la ley. </a:t>
            </a:r>
          </a:p>
          <a:p>
            <a:pPr algn="just"/>
            <a:r>
              <a:rPr lang="es-CO" sz="3400" b="1" dirty="0">
                <a:solidFill>
                  <a:schemeClr val="accent4">
                    <a:lumMod val="50000"/>
                  </a:schemeClr>
                </a:solidFill>
              </a:rPr>
              <a:t>a. 122</a:t>
            </a:r>
            <a:r>
              <a:rPr lang="es-CO" sz="3400" dirty="0">
                <a:solidFill>
                  <a:schemeClr val="accent4">
                    <a:lumMod val="50000"/>
                  </a:schemeClr>
                </a:solidFill>
              </a:rPr>
              <a:t>. - No habrá empleo público </a:t>
            </a:r>
            <a:r>
              <a:rPr lang="es-CO" sz="3400" b="1" dirty="0">
                <a:solidFill>
                  <a:schemeClr val="accent4">
                    <a:lumMod val="50000"/>
                  </a:schemeClr>
                </a:solidFill>
              </a:rPr>
              <a:t>que no tenga funciones </a:t>
            </a:r>
            <a:r>
              <a:rPr lang="es-CO" sz="3400" dirty="0">
                <a:solidFill>
                  <a:schemeClr val="accent4">
                    <a:lumMod val="50000"/>
                  </a:schemeClr>
                </a:solidFill>
              </a:rPr>
              <a:t>detalladas en ley o reglamento (…) </a:t>
            </a:r>
          </a:p>
          <a:p>
            <a:pPr algn="just"/>
            <a:r>
              <a:rPr lang="es-CO" sz="3400" dirty="0">
                <a:solidFill>
                  <a:schemeClr val="accent4">
                    <a:lumMod val="50000"/>
                  </a:schemeClr>
                </a:solidFill>
              </a:rPr>
              <a:t>- Ningún servidor público entrará a ejercer su cargo sin prestar juramento de cumplir y defender la Constitución y desempeñar los deberes que le incumben. </a:t>
            </a:r>
          </a:p>
          <a:p>
            <a:pPr algn="just"/>
            <a:r>
              <a:rPr lang="es-CO" sz="3400" b="1" dirty="0">
                <a:solidFill>
                  <a:schemeClr val="accent4">
                    <a:lumMod val="50000"/>
                  </a:schemeClr>
                </a:solidFill>
              </a:rPr>
              <a:t>a. 123 </a:t>
            </a:r>
            <a:r>
              <a:rPr lang="es-CO" sz="3400" dirty="0">
                <a:solidFill>
                  <a:schemeClr val="accent4">
                    <a:lumMod val="50000"/>
                  </a:schemeClr>
                </a:solidFill>
              </a:rPr>
              <a:t>= </a:t>
            </a:r>
            <a:r>
              <a:rPr lang="es-CO" sz="3400" b="1" dirty="0">
                <a:solidFill>
                  <a:schemeClr val="accent6">
                    <a:lumMod val="50000"/>
                  </a:schemeClr>
                </a:solidFill>
              </a:rPr>
              <a:t>Son servidores públicos: </a:t>
            </a:r>
            <a:r>
              <a:rPr lang="es-CO" sz="3400" dirty="0">
                <a:solidFill>
                  <a:schemeClr val="accent6">
                    <a:lumMod val="50000"/>
                  </a:schemeClr>
                </a:solidFill>
              </a:rPr>
              <a:t>los miembros de las corporaciones, los empleados y trabajadores del Estado y de sus entidades descentralizadas territorialmente y por servicios</a:t>
            </a:r>
            <a:r>
              <a:rPr lang="es-CO" sz="3400" dirty="0"/>
              <a:t>. </a:t>
            </a:r>
          </a:p>
          <a:p>
            <a:pPr algn="just"/>
            <a:r>
              <a:rPr lang="es-CO" sz="3400" b="1" dirty="0">
                <a:solidFill>
                  <a:srgbClr val="002060"/>
                </a:solidFill>
              </a:rPr>
              <a:t>Los servidores públicos están al servicio del Estado y de la comunidad; ejercerán sus funciones en la forma prevista por la Constitución, la ley y el reglamento</a:t>
            </a:r>
            <a:r>
              <a:rPr lang="es-CO" sz="3400" dirty="0"/>
              <a:t>. </a:t>
            </a:r>
          </a:p>
          <a:p>
            <a:pPr algn="just"/>
            <a:r>
              <a:rPr lang="es-CO" sz="3400" dirty="0">
                <a:solidFill>
                  <a:srgbClr val="007635"/>
                </a:solidFill>
              </a:rPr>
              <a:t>La ley determinará el régimen aplicable a los particulares que temporalmente desempeñen funciones públicas y regulará su ejercicio</a:t>
            </a:r>
            <a:r>
              <a:rPr lang="es-CO" sz="3400" dirty="0"/>
              <a:t>. </a:t>
            </a:r>
          </a:p>
          <a:p>
            <a:pPr algn="just"/>
            <a:endParaRPr lang="es-CO" dirty="0">
              <a:solidFill>
                <a:schemeClr val="accent4">
                  <a:lumMod val="50000"/>
                </a:schemeClr>
              </a:solidFill>
            </a:endParaRPr>
          </a:p>
        </p:txBody>
      </p:sp>
    </p:spTree>
    <p:extLst>
      <p:ext uri="{BB962C8B-B14F-4D97-AF65-F5344CB8AC3E}">
        <p14:creationId xmlns:p14="http://schemas.microsoft.com/office/powerpoint/2010/main" val="1922227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ctrTitle"/>
          </p:nvPr>
        </p:nvSpPr>
        <p:spPr>
          <a:xfrm>
            <a:off x="0" y="188642"/>
            <a:ext cx="12192000" cy="1034677"/>
          </a:xfrm>
        </p:spPr>
        <p:txBody>
          <a:bodyPr>
            <a:normAutofit fontScale="90000"/>
          </a:bodyPr>
          <a:lstStyle/>
          <a:p>
            <a:br>
              <a:rPr lang="es-CO" sz="4000" dirty="0">
                <a:solidFill>
                  <a:srgbClr val="FF0000"/>
                </a:solidFill>
                <a:latin typeface="Algerian" pitchFamily="82" charset="0"/>
              </a:rPr>
            </a:br>
            <a:r>
              <a:rPr lang="es-CO" sz="4000" dirty="0">
                <a:solidFill>
                  <a:srgbClr val="FF0000"/>
                </a:solidFill>
                <a:latin typeface="Algerian" pitchFamily="82" charset="0"/>
              </a:rPr>
              <a:t>DE LA RESPONSABILIDAD</a:t>
            </a:r>
            <a:endParaRPr lang="es-CO" sz="4000" dirty="0">
              <a:latin typeface="Algerian" panose="04020705040A02060702" pitchFamily="82" charset="0"/>
            </a:endParaRPr>
          </a:p>
        </p:txBody>
      </p:sp>
      <p:sp>
        <p:nvSpPr>
          <p:cNvPr id="13" name="12 Subtítulo"/>
          <p:cNvSpPr>
            <a:spLocks noGrp="1"/>
          </p:cNvSpPr>
          <p:nvPr>
            <p:ph type="subTitle" idx="1"/>
          </p:nvPr>
        </p:nvSpPr>
        <p:spPr>
          <a:xfrm>
            <a:off x="0" y="1223319"/>
            <a:ext cx="12192001" cy="5634681"/>
          </a:xfrm>
          <a:solidFill>
            <a:schemeClr val="accent1">
              <a:lumMod val="20000"/>
              <a:lumOff val="80000"/>
            </a:schemeClr>
          </a:solidFill>
        </p:spPr>
        <p:txBody>
          <a:bodyPr>
            <a:normAutofit/>
          </a:bodyPr>
          <a:lstStyle/>
          <a:p>
            <a:r>
              <a:rPr lang="es-CO" b="1" dirty="0">
                <a:solidFill>
                  <a:srgbClr val="005024"/>
                </a:solidFill>
              </a:rPr>
              <a:t>Art. 124. 209 y art. 3º C.P.A.C.A.</a:t>
            </a:r>
          </a:p>
          <a:p>
            <a:pPr algn="just"/>
            <a:r>
              <a:rPr lang="es-CO" sz="3800" b="1" dirty="0">
                <a:solidFill>
                  <a:srgbClr val="005024"/>
                </a:solidFill>
              </a:rPr>
              <a:t>Todo El SS.PP. Debe cumplir con los fines del Estado y observar los </a:t>
            </a:r>
            <a:r>
              <a:rPr lang="es-CO" sz="3800" b="1" dirty="0">
                <a:solidFill>
                  <a:schemeClr val="accent6">
                    <a:lumMod val="50000"/>
                  </a:schemeClr>
                </a:solidFill>
              </a:rPr>
              <a:t>principios</a:t>
            </a:r>
            <a:r>
              <a:rPr lang="es-CO" sz="3800" b="1" dirty="0">
                <a:solidFill>
                  <a:srgbClr val="005024"/>
                </a:solidFill>
              </a:rPr>
              <a:t> de la Administración Pública. La ley determinará la responsabilidad de los SS.PP. Y la forma de hacerla efectiva.</a:t>
            </a:r>
          </a:p>
          <a:p>
            <a:r>
              <a:rPr lang="es-CO" sz="3800" dirty="0"/>
              <a:t>Igualdad, </a:t>
            </a:r>
            <a:r>
              <a:rPr lang="es-CO" sz="3800" dirty="0">
                <a:solidFill>
                  <a:srgbClr val="7030A0"/>
                </a:solidFill>
              </a:rPr>
              <a:t>Moralidad</a:t>
            </a:r>
            <a:r>
              <a:rPr lang="es-CO" sz="3800" dirty="0"/>
              <a:t>, </a:t>
            </a:r>
            <a:r>
              <a:rPr lang="es-CO" sz="3800" dirty="0">
                <a:solidFill>
                  <a:srgbClr val="002060"/>
                </a:solidFill>
              </a:rPr>
              <a:t>Eficacia</a:t>
            </a:r>
            <a:r>
              <a:rPr lang="es-CO" sz="3800" dirty="0"/>
              <a:t>, </a:t>
            </a:r>
            <a:r>
              <a:rPr lang="es-CO" sz="3800" dirty="0">
                <a:solidFill>
                  <a:schemeClr val="accent6">
                    <a:lumMod val="50000"/>
                  </a:schemeClr>
                </a:solidFill>
              </a:rPr>
              <a:t>Economía</a:t>
            </a:r>
            <a:r>
              <a:rPr lang="es-CO" sz="3800" dirty="0"/>
              <a:t>, </a:t>
            </a:r>
            <a:r>
              <a:rPr lang="es-CO" sz="3800" dirty="0">
                <a:solidFill>
                  <a:schemeClr val="accent4">
                    <a:lumMod val="50000"/>
                  </a:schemeClr>
                </a:solidFill>
              </a:rPr>
              <a:t>Celeridad</a:t>
            </a:r>
            <a:r>
              <a:rPr lang="es-CO" sz="3800" dirty="0"/>
              <a:t>, </a:t>
            </a:r>
            <a:r>
              <a:rPr lang="es-CO" sz="3800" dirty="0">
                <a:solidFill>
                  <a:schemeClr val="accent2">
                    <a:lumMod val="75000"/>
                  </a:schemeClr>
                </a:solidFill>
              </a:rPr>
              <a:t>Imparcialidad</a:t>
            </a:r>
            <a:r>
              <a:rPr lang="es-CO" sz="3800" dirty="0"/>
              <a:t>, </a:t>
            </a:r>
            <a:r>
              <a:rPr lang="es-CO" sz="3800" dirty="0">
                <a:solidFill>
                  <a:schemeClr val="accent6">
                    <a:lumMod val="75000"/>
                  </a:schemeClr>
                </a:solidFill>
              </a:rPr>
              <a:t>Publicidad</a:t>
            </a:r>
            <a:r>
              <a:rPr lang="es-CO" sz="3800" dirty="0"/>
              <a:t>, </a:t>
            </a:r>
            <a:r>
              <a:rPr lang="es-CO" sz="3800" dirty="0">
                <a:solidFill>
                  <a:srgbClr val="C00000"/>
                </a:solidFill>
              </a:rPr>
              <a:t>Debido Proceso</a:t>
            </a:r>
            <a:r>
              <a:rPr lang="es-CO" sz="3800" dirty="0"/>
              <a:t>, </a:t>
            </a:r>
            <a:r>
              <a:rPr lang="es-CO" sz="3800" dirty="0">
                <a:solidFill>
                  <a:srgbClr val="00B0F0"/>
                </a:solidFill>
              </a:rPr>
              <a:t>Buena fe</a:t>
            </a:r>
            <a:r>
              <a:rPr lang="es-CO" sz="3800" dirty="0"/>
              <a:t>, </a:t>
            </a:r>
            <a:r>
              <a:rPr lang="es-CO" sz="3800" dirty="0">
                <a:solidFill>
                  <a:schemeClr val="accent4">
                    <a:lumMod val="75000"/>
                  </a:schemeClr>
                </a:solidFill>
              </a:rPr>
              <a:t>Participación</a:t>
            </a:r>
            <a:r>
              <a:rPr lang="es-CO" sz="3800" dirty="0"/>
              <a:t>, Responsabilidad, </a:t>
            </a:r>
            <a:r>
              <a:rPr lang="es-CO" sz="3800" dirty="0">
                <a:solidFill>
                  <a:schemeClr val="accent2">
                    <a:lumMod val="75000"/>
                  </a:schemeClr>
                </a:solidFill>
              </a:rPr>
              <a:t>transparencia</a:t>
            </a:r>
            <a:r>
              <a:rPr lang="es-CO" sz="3800" dirty="0"/>
              <a:t>, </a:t>
            </a:r>
            <a:r>
              <a:rPr lang="es-CO" sz="3800" dirty="0">
                <a:solidFill>
                  <a:schemeClr val="accent3">
                    <a:lumMod val="75000"/>
                  </a:schemeClr>
                </a:solidFill>
              </a:rPr>
              <a:t>coordinación</a:t>
            </a:r>
            <a:r>
              <a:rPr lang="es-CO" sz="3800" dirty="0"/>
              <a:t>, </a:t>
            </a:r>
            <a:r>
              <a:rPr lang="es-CO" sz="3800" dirty="0">
                <a:solidFill>
                  <a:srgbClr val="00FA00"/>
                </a:solidFill>
              </a:rPr>
              <a:t>descentralización</a:t>
            </a:r>
            <a:r>
              <a:rPr lang="es-CO" sz="3800" dirty="0"/>
              <a:t>, </a:t>
            </a:r>
            <a:r>
              <a:rPr lang="es-CO" sz="3800" dirty="0">
                <a:solidFill>
                  <a:srgbClr val="FF85FF"/>
                </a:solidFill>
              </a:rPr>
              <a:t>delegación </a:t>
            </a:r>
            <a:r>
              <a:rPr lang="es-CO" sz="3800" dirty="0"/>
              <a:t>y </a:t>
            </a:r>
            <a:r>
              <a:rPr lang="es-CO" sz="3800" dirty="0">
                <a:solidFill>
                  <a:srgbClr val="945200"/>
                </a:solidFill>
              </a:rPr>
              <a:t>desconcentración </a:t>
            </a:r>
            <a:r>
              <a:rPr lang="es-CO" sz="3800" dirty="0"/>
              <a:t> de funciones.</a:t>
            </a:r>
          </a:p>
          <a:p>
            <a:endParaRPr lang="es-CO" dirty="0"/>
          </a:p>
        </p:txBody>
      </p:sp>
    </p:spTree>
    <p:extLst>
      <p:ext uri="{BB962C8B-B14F-4D97-AF65-F5344CB8AC3E}">
        <p14:creationId xmlns:p14="http://schemas.microsoft.com/office/powerpoint/2010/main" val="4075543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88640"/>
            <a:ext cx="12192000" cy="998134"/>
          </a:xfrm>
        </p:spPr>
        <p:txBody>
          <a:bodyPr>
            <a:normAutofit/>
          </a:bodyPr>
          <a:lstStyle/>
          <a:p>
            <a:pPr algn="ctr"/>
            <a:r>
              <a:rPr lang="es-CO" sz="4000" dirty="0">
                <a:solidFill>
                  <a:srgbClr val="FF0000"/>
                </a:solidFill>
                <a:latin typeface="Algerian" pitchFamily="82" charset="0"/>
              </a:rPr>
              <a:t>DE LA  RESPONSABILIDAD</a:t>
            </a:r>
            <a:endParaRPr lang="es-CO" sz="4000" dirty="0"/>
          </a:p>
        </p:txBody>
      </p:sp>
      <p:sp>
        <p:nvSpPr>
          <p:cNvPr id="3" name="2 Marcador de contenido"/>
          <p:cNvSpPr>
            <a:spLocks noGrp="1"/>
          </p:cNvSpPr>
          <p:nvPr>
            <p:ph idx="1"/>
          </p:nvPr>
        </p:nvSpPr>
        <p:spPr>
          <a:xfrm>
            <a:off x="0" y="1186774"/>
            <a:ext cx="12192000" cy="5671226"/>
          </a:xfrm>
        </p:spPr>
        <p:txBody>
          <a:bodyPr numCol="2">
            <a:normAutofit fontScale="25000" lnSpcReduction="20000"/>
          </a:bodyPr>
          <a:lstStyle/>
          <a:p>
            <a:pPr marL="0" indent="0" algn="ctr">
              <a:buNone/>
            </a:pPr>
            <a:r>
              <a:rPr lang="es-CO" sz="4900" dirty="0"/>
              <a:t>Artículo 124</a:t>
            </a:r>
          </a:p>
          <a:p>
            <a:pPr marL="0" indent="0">
              <a:buNone/>
            </a:pPr>
            <a:r>
              <a:rPr lang="es-CO" sz="8000" b="1" dirty="0">
                <a:solidFill>
                  <a:schemeClr val="accent1">
                    <a:lumMod val="50000"/>
                  </a:schemeClr>
                </a:solidFill>
              </a:rPr>
              <a:t>La ley determinará la responsabilidad de los servidores públicos y la manera de hacerla efectiva. </a:t>
            </a:r>
            <a:endParaRPr lang="es-CO" sz="8000" dirty="0"/>
          </a:p>
          <a:p>
            <a:pPr marL="0" indent="0">
              <a:buNone/>
            </a:pPr>
            <a:r>
              <a:rPr lang="es-CO" sz="8000" dirty="0"/>
              <a:t>Ley 80 de 1993; Art. </a:t>
            </a:r>
            <a:r>
              <a:rPr lang="es-CO" sz="8000" dirty="0">
                <a:hlinkClick r:id="rId2"/>
              </a:rPr>
              <a:t>26</a:t>
            </a:r>
            <a:r>
              <a:rPr lang="es-CO" sz="8000" dirty="0"/>
              <a:t>; Art. </a:t>
            </a:r>
            <a:r>
              <a:rPr lang="es-CO" sz="8000" dirty="0">
                <a:hlinkClick r:id="rId3"/>
              </a:rPr>
              <a:t>51</a:t>
            </a:r>
            <a:r>
              <a:rPr lang="es-CO" sz="8000" dirty="0"/>
              <a:t> – </a:t>
            </a:r>
            <a:r>
              <a:rPr lang="es-CO" sz="8000" dirty="0">
                <a:hlinkClick r:id="rId4"/>
              </a:rPr>
              <a:t>5</a:t>
            </a:r>
            <a:r>
              <a:rPr lang="es-CO" sz="8000" dirty="0"/>
              <a:t>8;  = </a:t>
            </a:r>
            <a:r>
              <a:rPr lang="es-CO" sz="8000" b="1" dirty="0">
                <a:solidFill>
                  <a:schemeClr val="accent2">
                    <a:lumMod val="75000"/>
                  </a:schemeClr>
                </a:solidFill>
              </a:rPr>
              <a:t>Responsabilidad Contractual</a:t>
            </a:r>
            <a:r>
              <a:rPr lang="es-CO" sz="8000" dirty="0"/>
              <a:t> </a:t>
            </a:r>
          </a:p>
          <a:p>
            <a:pPr marL="0" indent="0">
              <a:buNone/>
            </a:pPr>
            <a:r>
              <a:rPr lang="es-CO" sz="4000" dirty="0"/>
              <a:t> </a:t>
            </a:r>
            <a:endParaRPr lang="es-CO" sz="4000" dirty="0">
              <a:hlinkClick r:id="rId5"/>
            </a:endParaRPr>
          </a:p>
          <a:p>
            <a:pPr marL="0" indent="0">
              <a:buNone/>
            </a:pPr>
            <a:r>
              <a:rPr lang="es-CO" sz="8000" dirty="0">
                <a:hlinkClick r:id="rId5"/>
              </a:rPr>
              <a:t>Ley 190 de 1995</a:t>
            </a:r>
            <a:r>
              <a:rPr lang="es-CO" sz="8000" dirty="0"/>
              <a:t> </a:t>
            </a:r>
            <a:r>
              <a:rPr lang="es-CO" sz="8000" b="1" dirty="0">
                <a:solidFill>
                  <a:schemeClr val="accent2">
                    <a:lumMod val="75000"/>
                  </a:schemeClr>
                </a:solidFill>
              </a:rPr>
              <a:t>Estatuto Anticorrupción</a:t>
            </a:r>
            <a:r>
              <a:rPr lang="es-CO" sz="8000" dirty="0"/>
              <a:t> </a:t>
            </a:r>
          </a:p>
          <a:p>
            <a:pPr marL="0" indent="0">
              <a:buNone/>
            </a:pPr>
            <a:r>
              <a:rPr lang="es-CO" sz="4000" dirty="0"/>
              <a:t> </a:t>
            </a:r>
          </a:p>
          <a:p>
            <a:pPr marL="0" indent="0">
              <a:buNone/>
            </a:pPr>
            <a:r>
              <a:rPr lang="es-CO" sz="8000" dirty="0">
                <a:hlinkClick r:id="rId6"/>
              </a:rPr>
              <a:t>Ley 412 de 1997</a:t>
            </a:r>
            <a:r>
              <a:rPr lang="es-CO" sz="8000" dirty="0"/>
              <a:t> </a:t>
            </a:r>
            <a:r>
              <a:rPr lang="es-CO" sz="8000" b="1" dirty="0">
                <a:solidFill>
                  <a:schemeClr val="accent2">
                    <a:lumMod val="75000"/>
                  </a:schemeClr>
                </a:solidFill>
              </a:rPr>
              <a:t>Convención Interamericana Vs. La Corrupción.</a:t>
            </a:r>
            <a:r>
              <a:rPr lang="es-CO" sz="8000" dirty="0"/>
              <a:t> </a:t>
            </a:r>
          </a:p>
          <a:p>
            <a:pPr marL="0" indent="0">
              <a:buNone/>
            </a:pPr>
            <a:endParaRPr lang="es-CO" sz="4000" dirty="0"/>
          </a:p>
          <a:p>
            <a:pPr marL="0" indent="0">
              <a:buNone/>
            </a:pPr>
            <a:r>
              <a:rPr lang="es-CO" sz="8000" dirty="0">
                <a:hlinkClick r:id="rId7"/>
              </a:rPr>
              <a:t>Ley 610 de 2000</a:t>
            </a:r>
            <a:r>
              <a:rPr lang="es-CO" sz="8000" dirty="0"/>
              <a:t> </a:t>
            </a:r>
            <a:r>
              <a:rPr lang="es-CO" sz="8000" b="1" dirty="0"/>
              <a:t>Responsabilidad Fiscal </a:t>
            </a:r>
          </a:p>
          <a:p>
            <a:pPr marL="0" indent="0">
              <a:buNone/>
            </a:pPr>
            <a:endParaRPr lang="es-CO" sz="3200" dirty="0"/>
          </a:p>
          <a:p>
            <a:pPr marL="0" indent="0">
              <a:buNone/>
            </a:pPr>
            <a:r>
              <a:rPr lang="es-CO" sz="8000" dirty="0">
                <a:hlinkClick r:id="rId8"/>
              </a:rPr>
              <a:t>Ley 678 de 2001</a:t>
            </a:r>
            <a:r>
              <a:rPr lang="es-CO" sz="8000" dirty="0"/>
              <a:t> </a:t>
            </a:r>
            <a:r>
              <a:rPr lang="es-CO" sz="8000" b="1" dirty="0" err="1">
                <a:solidFill>
                  <a:schemeClr val="accent2">
                    <a:lumMod val="75000"/>
                  </a:schemeClr>
                </a:solidFill>
              </a:rPr>
              <a:t>Resp</a:t>
            </a:r>
            <a:r>
              <a:rPr lang="es-CO" sz="8000" b="1" dirty="0">
                <a:solidFill>
                  <a:schemeClr val="accent2">
                    <a:lumMod val="75000"/>
                  </a:schemeClr>
                </a:solidFill>
              </a:rPr>
              <a:t>. Patrimonial  Acción de Repetición </a:t>
            </a:r>
          </a:p>
          <a:p>
            <a:pPr marL="0" indent="0">
              <a:buNone/>
            </a:pPr>
            <a:endParaRPr lang="es-CO" sz="3200" b="1" dirty="0">
              <a:solidFill>
                <a:schemeClr val="accent2">
                  <a:lumMod val="75000"/>
                </a:schemeClr>
              </a:solidFill>
            </a:endParaRPr>
          </a:p>
          <a:p>
            <a:pPr marL="0" indent="0">
              <a:buNone/>
            </a:pPr>
            <a:r>
              <a:rPr lang="es-CO" sz="8000" dirty="0">
                <a:hlinkClick r:id="rId9"/>
              </a:rPr>
              <a:t>Ley 734 de 2002</a:t>
            </a:r>
            <a:r>
              <a:rPr lang="es-CO" sz="8000" dirty="0"/>
              <a:t> </a:t>
            </a:r>
            <a:r>
              <a:rPr lang="es-CO" sz="8000" b="1" dirty="0">
                <a:solidFill>
                  <a:schemeClr val="accent2">
                    <a:lumMod val="75000"/>
                  </a:schemeClr>
                </a:solidFill>
              </a:rPr>
              <a:t>C.D.U.</a:t>
            </a:r>
            <a:endParaRPr lang="es-CO" sz="8000" dirty="0"/>
          </a:p>
          <a:p>
            <a:pPr marL="0" indent="0">
              <a:buNone/>
            </a:pPr>
            <a:r>
              <a:rPr lang="es-CO" sz="8000" dirty="0"/>
              <a:t>Ley 819 de 2003; Art. </a:t>
            </a:r>
            <a:r>
              <a:rPr lang="es-CO" sz="8000" dirty="0">
                <a:hlinkClick r:id="rId10"/>
              </a:rPr>
              <a:t>13</a:t>
            </a:r>
            <a:r>
              <a:rPr lang="es-CO" sz="8000" dirty="0"/>
              <a:t>; Art. </a:t>
            </a:r>
            <a:r>
              <a:rPr lang="es-CO" sz="8000" dirty="0">
                <a:hlinkClick r:id="rId11"/>
              </a:rPr>
              <a:t>25</a:t>
            </a:r>
            <a:r>
              <a:rPr lang="es-CO" sz="8000" dirty="0"/>
              <a:t>; Art. </a:t>
            </a:r>
            <a:r>
              <a:rPr lang="es-CO" sz="8000" dirty="0">
                <a:hlinkClick r:id="rId12"/>
              </a:rPr>
              <a:t>26</a:t>
            </a:r>
            <a:r>
              <a:rPr lang="es-CO" sz="8000" dirty="0"/>
              <a:t>  </a:t>
            </a:r>
          </a:p>
          <a:p>
            <a:pPr marL="0" indent="0">
              <a:buNone/>
            </a:pPr>
            <a:r>
              <a:rPr lang="es-CO" sz="8000" dirty="0">
                <a:hlinkClick r:id="rId13"/>
              </a:rPr>
              <a:t>Ley 836 de 2003</a:t>
            </a:r>
            <a:r>
              <a:rPr lang="es-CO" sz="8000" dirty="0"/>
              <a:t> </a:t>
            </a:r>
            <a:r>
              <a:rPr lang="es-CO" sz="8000" b="1" dirty="0">
                <a:solidFill>
                  <a:schemeClr val="accent2">
                    <a:lumMod val="75000"/>
                  </a:schemeClr>
                </a:solidFill>
              </a:rPr>
              <a:t>C.D.U. FF.MM. </a:t>
            </a:r>
            <a:endParaRPr lang="es-CO" sz="8000" b="1" dirty="0">
              <a:solidFill>
                <a:srgbClr val="0563C1"/>
              </a:solidFill>
              <a:hlinkClick r:id="" action="ppaction://noaction">
                <a:extLst>
                  <a:ext uri="{A12FA001-AC4F-418D-AE19-62706E023703}">
                    <ahyp:hlinkClr xmlns:ahyp="http://schemas.microsoft.com/office/drawing/2018/hyperlinkcolor" val="tx"/>
                  </a:ext>
                </a:extLst>
              </a:hlinkClick>
            </a:endParaRPr>
          </a:p>
          <a:p>
            <a:pPr marL="0" indent="0">
              <a:buNone/>
            </a:pPr>
            <a:r>
              <a:rPr lang="es-CO" sz="8000" b="1" dirty="0">
                <a:solidFill>
                  <a:srgbClr val="0563C1"/>
                </a:solidFill>
                <a:hlinkClick r:id="" action="ppaction://noaction">
                  <a:extLst>
                    <a:ext uri="{A12FA001-AC4F-418D-AE19-62706E023703}">
                      <ahyp:hlinkClr xmlns:ahyp="http://schemas.microsoft.com/office/drawing/2018/hyperlinkcolor" val="tx"/>
                    </a:ext>
                  </a:extLst>
                </a:hlinkClick>
              </a:rPr>
              <a:t>Ley 599 de 2000 (</a:t>
            </a:r>
            <a:r>
              <a:rPr lang="es-CO" sz="8000" b="1" dirty="0">
                <a:solidFill>
                  <a:srgbClr val="945200"/>
                </a:solidFill>
                <a:hlinkClick r:id="rId14">
                  <a:extLst>
                    <a:ext uri="{A12FA001-AC4F-418D-AE19-62706E023703}">
                      <ahyp:hlinkClr xmlns:ahyp="http://schemas.microsoft.com/office/drawing/2018/hyperlinkcolor" val="tx"/>
                    </a:ext>
                  </a:extLst>
                </a:hlinkClick>
              </a:rPr>
              <a:t>Código Penal</a:t>
            </a:r>
            <a:r>
              <a:rPr lang="es-CO" sz="8000" b="1" dirty="0">
                <a:solidFill>
                  <a:srgbClr val="0563C1"/>
                </a:solidFill>
                <a:hlinkClick r:id="rId14">
                  <a:extLst>
                    <a:ext uri="{A12FA001-AC4F-418D-AE19-62706E023703}">
                      <ahyp:hlinkClr xmlns:ahyp="http://schemas.microsoft.com/office/drawing/2018/hyperlinkcolor" val="tx"/>
                    </a:ext>
                  </a:extLst>
                </a:hlinkClick>
              </a:rPr>
              <a:t>)</a:t>
            </a:r>
          </a:p>
          <a:p>
            <a:pPr marL="0" indent="0">
              <a:buNone/>
            </a:pPr>
            <a:endParaRPr lang="es-CO" sz="8000" dirty="0">
              <a:solidFill>
                <a:srgbClr val="0563C1"/>
              </a:solidFill>
              <a:hlinkClick r:id="" action="ppaction://noaction">
                <a:extLst>
                  <a:ext uri="{A12FA001-AC4F-418D-AE19-62706E023703}">
                    <ahyp:hlinkClr xmlns:ahyp="http://schemas.microsoft.com/office/drawing/2018/hyperlinkcolor" val="tx"/>
                  </a:ext>
                </a:extLst>
              </a:hlinkClick>
            </a:endParaRPr>
          </a:p>
          <a:p>
            <a:pPr marL="0" indent="0">
              <a:buNone/>
            </a:pPr>
            <a:r>
              <a:rPr lang="es-CO" sz="8000" dirty="0">
                <a:solidFill>
                  <a:srgbClr val="0563C1"/>
                </a:solidFill>
                <a:hlinkClick r:id="" action="ppaction://noaction">
                  <a:extLst>
                    <a:ext uri="{A12FA001-AC4F-418D-AE19-62706E023703}">
                      <ahyp:hlinkClr xmlns:ahyp="http://schemas.microsoft.com/office/drawing/2018/hyperlinkcolor" val="tx"/>
                    </a:ext>
                  </a:extLst>
                </a:hlinkClick>
              </a:rPr>
              <a:t>Ley 842 de 2003</a:t>
            </a:r>
            <a:r>
              <a:rPr lang="es-CO" sz="8000" dirty="0"/>
              <a:t> : C. ÉTICA INGENIERÍA</a:t>
            </a:r>
          </a:p>
          <a:p>
            <a:pPr marL="0" indent="0">
              <a:buNone/>
            </a:pPr>
            <a:endParaRPr lang="es-CO" sz="3200" dirty="0"/>
          </a:p>
          <a:p>
            <a:r>
              <a:rPr lang="es-CO" sz="8000" dirty="0"/>
              <a:t>Ley 996 de 2005; Art. </a:t>
            </a:r>
            <a:r>
              <a:rPr lang="es-CO" sz="8000" dirty="0">
                <a:hlinkClick r:id="rId15"/>
              </a:rPr>
              <a:t>38</a:t>
            </a:r>
            <a:r>
              <a:rPr lang="es-CO" sz="8000" dirty="0"/>
              <a:t>; Art. </a:t>
            </a:r>
            <a:r>
              <a:rPr lang="es-CO" sz="8000" dirty="0">
                <a:hlinkClick r:id="rId16"/>
              </a:rPr>
              <a:t>39</a:t>
            </a:r>
            <a:r>
              <a:rPr lang="es-CO" sz="8000" dirty="0"/>
              <a:t>; Art. </a:t>
            </a:r>
            <a:r>
              <a:rPr lang="es-CO" sz="8000" dirty="0">
                <a:hlinkClick r:id="rId17"/>
              </a:rPr>
              <a:t>40</a:t>
            </a:r>
            <a:r>
              <a:rPr lang="es-CO" sz="8000" dirty="0"/>
              <a:t>; Art. </a:t>
            </a:r>
            <a:r>
              <a:rPr lang="es-CO" sz="8000" dirty="0">
                <a:hlinkClick r:id="rId18"/>
              </a:rPr>
              <a:t>41</a:t>
            </a:r>
            <a:r>
              <a:rPr lang="es-CO" sz="8000" dirty="0"/>
              <a:t> </a:t>
            </a:r>
            <a:r>
              <a:rPr lang="es-CO" sz="8000" b="1" dirty="0">
                <a:solidFill>
                  <a:schemeClr val="accent2">
                    <a:lumMod val="75000"/>
                  </a:schemeClr>
                </a:solidFill>
              </a:rPr>
              <a:t>Regulación Reelección Presidencial</a:t>
            </a:r>
          </a:p>
          <a:p>
            <a:pPr marL="0" indent="0">
              <a:buNone/>
            </a:pPr>
            <a:r>
              <a:rPr lang="es-CO" sz="8000" dirty="0"/>
              <a:t> </a:t>
            </a:r>
            <a:endParaRPr lang="es-CO" sz="3600" dirty="0"/>
          </a:p>
          <a:p>
            <a:r>
              <a:rPr lang="es-CO" sz="8000" dirty="0"/>
              <a:t>Ley </a:t>
            </a:r>
            <a:r>
              <a:rPr lang="es-CO" sz="8000" dirty="0">
                <a:hlinkClick r:id="rId19"/>
              </a:rPr>
              <a:t>1010</a:t>
            </a:r>
            <a:r>
              <a:rPr lang="es-CO" sz="8000" dirty="0"/>
              <a:t> de 2006 </a:t>
            </a:r>
            <a:r>
              <a:rPr lang="es-CO" sz="8000" b="1" dirty="0">
                <a:solidFill>
                  <a:schemeClr val="accent2">
                    <a:lumMod val="75000"/>
                  </a:schemeClr>
                </a:solidFill>
              </a:rPr>
              <a:t>Acoso laboral</a:t>
            </a:r>
          </a:p>
          <a:p>
            <a:pPr marL="0" indent="0">
              <a:buNone/>
            </a:pPr>
            <a:r>
              <a:rPr lang="es-CO" sz="8000" dirty="0"/>
              <a:t> </a:t>
            </a:r>
            <a:r>
              <a:rPr lang="es-CO" sz="3600" dirty="0"/>
              <a:t> </a:t>
            </a:r>
          </a:p>
          <a:p>
            <a:r>
              <a:rPr lang="es-CO" sz="8000" dirty="0"/>
              <a:t>Ley </a:t>
            </a:r>
            <a:r>
              <a:rPr lang="es-CO" sz="8000" dirty="0">
                <a:hlinkClick r:id="rId20"/>
              </a:rPr>
              <a:t>1015</a:t>
            </a:r>
            <a:r>
              <a:rPr lang="es-CO" sz="8000" dirty="0"/>
              <a:t> de 2006 C.D. </a:t>
            </a:r>
            <a:r>
              <a:rPr lang="es-CO" sz="8000" dirty="0" err="1"/>
              <a:t>Polinal</a:t>
            </a:r>
            <a:endParaRPr lang="es-CO" sz="8000" dirty="0"/>
          </a:p>
          <a:p>
            <a:endParaRPr lang="es-CO" sz="3200" dirty="0"/>
          </a:p>
          <a:p>
            <a:r>
              <a:rPr lang="es-CO" sz="8000" dirty="0"/>
              <a:t>Ley 1056 de 2006; Art. </a:t>
            </a:r>
            <a:r>
              <a:rPr lang="es-CO" sz="8000" dirty="0">
                <a:hlinkClick r:id="rId21"/>
              </a:rPr>
              <a:t>5</a:t>
            </a:r>
            <a:r>
              <a:rPr lang="es-CO" sz="8000" dirty="0"/>
              <a:t>o.– Deber de informar</a:t>
            </a:r>
          </a:p>
          <a:p>
            <a:pPr marL="0" indent="0">
              <a:buNone/>
            </a:pPr>
            <a:r>
              <a:rPr lang="es-CO" sz="8000" dirty="0"/>
              <a:t>  </a:t>
            </a:r>
            <a:endParaRPr lang="es-CO" sz="3600" dirty="0"/>
          </a:p>
          <a:p>
            <a:r>
              <a:rPr lang="es-CO" sz="8000" dirty="0">
                <a:hlinkClick r:id="rId22"/>
              </a:rPr>
              <a:t>Ley 1201 de 2008</a:t>
            </a:r>
            <a:r>
              <a:rPr lang="es-CO" sz="8000" dirty="0"/>
              <a:t> Hallazgo de Bienes   </a:t>
            </a:r>
          </a:p>
          <a:p>
            <a:pPr lvl="8"/>
            <a:endParaRPr lang="es-CO" sz="7000" dirty="0"/>
          </a:p>
          <a:p>
            <a:r>
              <a:rPr lang="es-CO" sz="8000" dirty="0">
                <a:hlinkClick r:id="rId23"/>
              </a:rPr>
              <a:t>Ley 1474 de 2011</a:t>
            </a:r>
            <a:r>
              <a:rPr lang="es-CO" sz="8000" dirty="0"/>
              <a:t> ESTATUTO  ANTICORRUPCIÓN</a:t>
            </a:r>
          </a:p>
          <a:p>
            <a:pPr marL="0" indent="0">
              <a:buNone/>
            </a:pPr>
            <a:r>
              <a:rPr lang="es-CO" sz="3600" dirty="0"/>
              <a:t> </a:t>
            </a:r>
          </a:p>
          <a:p>
            <a:r>
              <a:rPr lang="es-CO" sz="8000" dirty="0">
                <a:hlinkClick r:id="rId24"/>
              </a:rPr>
              <a:t>Ley 1476 de 2011</a:t>
            </a:r>
            <a:r>
              <a:rPr lang="es-CO" sz="8000" dirty="0"/>
              <a:t> Responsabilidad Administrativa de los miembros del Ministerio de Defensa</a:t>
            </a:r>
          </a:p>
          <a:p>
            <a:pPr marL="0" indent="0">
              <a:buNone/>
            </a:pPr>
            <a:r>
              <a:rPr lang="es-CO" sz="8000" dirty="0"/>
              <a:t> </a:t>
            </a:r>
          </a:p>
        </p:txBody>
      </p:sp>
    </p:spTree>
    <p:extLst>
      <p:ext uri="{BB962C8B-B14F-4D97-AF65-F5344CB8AC3E}">
        <p14:creationId xmlns:p14="http://schemas.microsoft.com/office/powerpoint/2010/main" val="2656450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F983E8-85EA-6449-BE60-60C3289731BD}"/>
              </a:ext>
            </a:extLst>
          </p:cNvPr>
          <p:cNvSpPr>
            <a:spLocks noGrp="1"/>
          </p:cNvSpPr>
          <p:nvPr>
            <p:ph type="title"/>
          </p:nvPr>
        </p:nvSpPr>
        <p:spPr>
          <a:xfrm>
            <a:off x="0" y="0"/>
            <a:ext cx="12191999" cy="1232928"/>
          </a:xfrm>
          <a:solidFill>
            <a:schemeClr val="accent2">
              <a:lumMod val="40000"/>
              <a:lumOff val="60000"/>
            </a:schemeClr>
          </a:solidFill>
        </p:spPr>
        <p:txBody>
          <a:bodyPr/>
          <a:lstStyle/>
          <a:p>
            <a:pPr algn="ctr"/>
            <a:r>
              <a:rPr lang="es-CO" b="1" dirty="0">
                <a:solidFill>
                  <a:srgbClr val="7030A0"/>
                </a:solidFill>
              </a:rPr>
              <a:t>RESPONSABILIDAD FISCAL</a:t>
            </a:r>
          </a:p>
        </p:txBody>
      </p:sp>
      <p:sp>
        <p:nvSpPr>
          <p:cNvPr id="3" name="Marcador de contenido 2">
            <a:extLst>
              <a:ext uri="{FF2B5EF4-FFF2-40B4-BE49-F238E27FC236}">
                <a16:creationId xmlns:a16="http://schemas.microsoft.com/office/drawing/2014/main" id="{6A61A072-E5DB-6E46-8606-7BD6897B836B}"/>
              </a:ext>
            </a:extLst>
          </p:cNvPr>
          <p:cNvSpPr>
            <a:spLocks noGrp="1"/>
          </p:cNvSpPr>
          <p:nvPr>
            <p:ph idx="1"/>
          </p:nvPr>
        </p:nvSpPr>
        <p:spPr>
          <a:xfrm>
            <a:off x="0" y="1232928"/>
            <a:ext cx="12192000" cy="5625071"/>
          </a:xfrm>
          <a:solidFill>
            <a:schemeClr val="accent5">
              <a:lumMod val="20000"/>
              <a:lumOff val="80000"/>
            </a:schemeClr>
          </a:solidFill>
        </p:spPr>
        <p:txBody>
          <a:bodyPr>
            <a:noAutofit/>
          </a:bodyPr>
          <a:lstStyle/>
          <a:p>
            <a:pPr algn="just"/>
            <a:r>
              <a:rPr lang="es-CO" sz="3200" dirty="0">
                <a:solidFill>
                  <a:srgbClr val="011893"/>
                </a:solidFill>
              </a:rPr>
              <a:t>La R/F. se establece mediante un proceso que valora, evalúa y califica el comportamiento de un gestor fiscal (SS.PP. o Part) o de quien con ocasión de ella, ha dado lugar a un detrimento patrimonial del Estado.</a:t>
            </a:r>
          </a:p>
          <a:p>
            <a:pPr algn="just"/>
            <a:r>
              <a:rPr lang="es-CO" sz="3200" dirty="0">
                <a:solidFill>
                  <a:srgbClr val="011893"/>
                </a:solidFill>
              </a:rPr>
              <a:t>A ella se llega agotando momentos previos a saber: (</a:t>
            </a:r>
            <a:r>
              <a:rPr lang="es-CO" sz="3200" dirty="0">
                <a:solidFill>
                  <a:srgbClr val="011893"/>
                </a:solidFill>
                <a:highlight>
                  <a:srgbClr val="FFFF00"/>
                </a:highlight>
              </a:rPr>
              <a:t>1</a:t>
            </a:r>
            <a:r>
              <a:rPr lang="es-CO" sz="3200" dirty="0">
                <a:solidFill>
                  <a:srgbClr val="011893"/>
                </a:solidFill>
              </a:rPr>
              <a:t>) Un </a:t>
            </a:r>
            <a:r>
              <a:rPr lang="es-CO" sz="3200" dirty="0">
                <a:solidFill>
                  <a:srgbClr val="C00000"/>
                </a:solidFill>
              </a:rPr>
              <a:t>proceso auditor </a:t>
            </a:r>
            <a:r>
              <a:rPr lang="es-CO" sz="3200" dirty="0">
                <a:solidFill>
                  <a:srgbClr val="011893"/>
                </a:solidFill>
              </a:rPr>
              <a:t>a cargo de las Contralorías, (</a:t>
            </a:r>
            <a:r>
              <a:rPr lang="es-CO" sz="3200" dirty="0">
                <a:solidFill>
                  <a:srgbClr val="011893"/>
                </a:solidFill>
                <a:highlight>
                  <a:srgbClr val="FFFF00"/>
                </a:highlight>
              </a:rPr>
              <a:t>2</a:t>
            </a:r>
            <a:r>
              <a:rPr lang="es-CO" sz="3200" dirty="0">
                <a:solidFill>
                  <a:srgbClr val="011893"/>
                </a:solidFill>
              </a:rPr>
              <a:t>) de un </a:t>
            </a:r>
            <a:r>
              <a:rPr lang="es-CO" sz="3200" dirty="0">
                <a:solidFill>
                  <a:srgbClr val="945200"/>
                </a:solidFill>
              </a:rPr>
              <a:t>informe de la O.C.I</a:t>
            </a:r>
            <a:r>
              <a:rPr lang="es-CO" sz="3200" dirty="0">
                <a:solidFill>
                  <a:srgbClr val="011893"/>
                </a:solidFill>
              </a:rPr>
              <a:t>.;  (</a:t>
            </a:r>
            <a:r>
              <a:rPr lang="es-CO" sz="3200" dirty="0">
                <a:solidFill>
                  <a:srgbClr val="011893"/>
                </a:solidFill>
                <a:highlight>
                  <a:srgbClr val="FFFF00"/>
                </a:highlight>
              </a:rPr>
              <a:t>3</a:t>
            </a:r>
            <a:r>
              <a:rPr lang="es-CO" sz="3200" dirty="0">
                <a:solidFill>
                  <a:srgbClr val="011893"/>
                </a:solidFill>
              </a:rPr>
              <a:t>) de una </a:t>
            </a:r>
            <a:r>
              <a:rPr lang="es-CO" sz="3200" dirty="0">
                <a:solidFill>
                  <a:schemeClr val="accent6">
                    <a:lumMod val="50000"/>
                  </a:schemeClr>
                </a:solidFill>
              </a:rPr>
              <a:t>queja ciudadana, (</a:t>
            </a:r>
            <a:r>
              <a:rPr lang="es-CO" sz="3200" dirty="0">
                <a:solidFill>
                  <a:srgbClr val="0432FF"/>
                </a:solidFill>
                <a:highlight>
                  <a:srgbClr val="FFFF00"/>
                </a:highlight>
              </a:rPr>
              <a:t>4</a:t>
            </a:r>
            <a:r>
              <a:rPr lang="es-CO" sz="3200" dirty="0">
                <a:solidFill>
                  <a:schemeClr val="accent6">
                    <a:lumMod val="50000"/>
                  </a:schemeClr>
                </a:solidFill>
              </a:rPr>
              <a:t>)</a:t>
            </a:r>
            <a:r>
              <a:rPr lang="es-CO" sz="3200" dirty="0">
                <a:solidFill>
                  <a:srgbClr val="011893"/>
                </a:solidFill>
              </a:rPr>
              <a:t> de in informe de un servidor público (</a:t>
            </a:r>
            <a:r>
              <a:rPr lang="es-CO" sz="3200" dirty="0">
                <a:solidFill>
                  <a:srgbClr val="7030A0"/>
                </a:solidFill>
              </a:rPr>
              <a:t>C/Copias</a:t>
            </a:r>
            <a:r>
              <a:rPr lang="es-CO" sz="3200" dirty="0">
                <a:solidFill>
                  <a:srgbClr val="011893"/>
                </a:solidFill>
              </a:rPr>
              <a:t>), (5) diligencias Preliminares o al inicio del proceso formal, que tine dos momentos: (2)</a:t>
            </a:r>
            <a:r>
              <a:rPr lang="es-CO" sz="3200" dirty="0">
                <a:solidFill>
                  <a:srgbClr val="C00000"/>
                </a:solidFill>
              </a:rPr>
              <a:t>la investigación </a:t>
            </a:r>
            <a:r>
              <a:rPr lang="es-CO" sz="3200" dirty="0">
                <a:solidFill>
                  <a:srgbClr val="011893"/>
                </a:solidFill>
              </a:rPr>
              <a:t>y (3) el </a:t>
            </a:r>
            <a:r>
              <a:rPr lang="es-CO" sz="3200" dirty="0">
                <a:solidFill>
                  <a:srgbClr val="C00000"/>
                </a:solidFill>
              </a:rPr>
              <a:t>juicio fiscal.</a:t>
            </a:r>
          </a:p>
          <a:p>
            <a:pPr algn="just"/>
            <a:r>
              <a:rPr lang="es-CO" sz="3200" dirty="0">
                <a:solidFill>
                  <a:srgbClr val="011893"/>
                </a:solidFill>
                <a:highlight>
                  <a:srgbClr val="FFFF00"/>
                </a:highlight>
              </a:rPr>
              <a:t>INVESTIGACIÓN</a:t>
            </a:r>
            <a:r>
              <a:rPr lang="es-CO" sz="3200" dirty="0">
                <a:solidFill>
                  <a:srgbClr val="011893"/>
                </a:solidFill>
              </a:rPr>
              <a:t>: A/A, notificación, versión, pruebas, valoración (+5 m)</a:t>
            </a:r>
          </a:p>
          <a:p>
            <a:pPr algn="just"/>
            <a:r>
              <a:rPr lang="es-CO" sz="3200" dirty="0">
                <a:solidFill>
                  <a:srgbClr val="011893"/>
                </a:solidFill>
                <a:highlight>
                  <a:srgbClr val="FFFF00"/>
                </a:highlight>
              </a:rPr>
              <a:t>JUICIO FISCAL</a:t>
            </a:r>
            <a:r>
              <a:rPr lang="es-CO" sz="3200" dirty="0">
                <a:solidFill>
                  <a:srgbClr val="011893"/>
                </a:solidFill>
              </a:rPr>
              <a:t>: A/Cargos o A/Imputación Fiscal, descargos, pruebas, valoración=&gt; Archivo o Declaratoria de Responsabilidad Fiscal (2años)</a:t>
            </a:r>
          </a:p>
        </p:txBody>
      </p:sp>
    </p:spTree>
    <p:extLst>
      <p:ext uri="{BB962C8B-B14F-4D97-AF65-F5344CB8AC3E}">
        <p14:creationId xmlns:p14="http://schemas.microsoft.com/office/powerpoint/2010/main" val="3179392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1849" y="274637"/>
            <a:ext cx="11492040" cy="1106615"/>
          </a:xfrm>
        </p:spPr>
        <p:txBody>
          <a:bodyPr>
            <a:normAutofit/>
          </a:bodyPr>
          <a:lstStyle/>
          <a:p>
            <a:pPr algn="ctr"/>
            <a:r>
              <a:rPr lang="es-CO" sz="3400" dirty="0">
                <a:latin typeface="Algerian" panose="04020705040A02060702" pitchFamily="82" charset="0"/>
              </a:rPr>
              <a:t>Responsabilidad - Jurisprudencia</a:t>
            </a:r>
          </a:p>
        </p:txBody>
      </p:sp>
      <p:sp>
        <p:nvSpPr>
          <p:cNvPr id="3" name="2 Marcador de contenido"/>
          <p:cNvSpPr>
            <a:spLocks noGrp="1"/>
          </p:cNvSpPr>
          <p:nvPr>
            <p:ph idx="1"/>
          </p:nvPr>
        </p:nvSpPr>
        <p:spPr>
          <a:xfrm>
            <a:off x="885217" y="1593769"/>
            <a:ext cx="10573965" cy="4729210"/>
          </a:xfrm>
        </p:spPr>
        <p:txBody>
          <a:bodyPr/>
          <a:lstStyle/>
          <a:p>
            <a:pPr marL="0" indent="0" algn="just">
              <a:buNone/>
            </a:pPr>
            <a:r>
              <a:rPr lang="es-CO" sz="3200" b="1" dirty="0">
                <a:solidFill>
                  <a:srgbClr val="007635"/>
                </a:solidFill>
              </a:rPr>
              <a:t>Art. 6º </a:t>
            </a:r>
            <a:r>
              <a:rPr lang="es-CO" sz="3200" dirty="0"/>
              <a:t>= C-104/95, C-139/96, SU-510/98, C-669/02</a:t>
            </a:r>
          </a:p>
          <a:p>
            <a:pPr marL="0" indent="0" algn="just">
              <a:buNone/>
            </a:pPr>
            <a:r>
              <a:rPr lang="es-CO" sz="3200" b="1" dirty="0">
                <a:solidFill>
                  <a:srgbClr val="007635"/>
                </a:solidFill>
              </a:rPr>
              <a:t>Art. 90 </a:t>
            </a:r>
            <a:r>
              <a:rPr lang="es-CO" sz="3200" dirty="0"/>
              <a:t>= C-358/96, C-274/98, C-248/02, C-372/02, C-190/06, </a:t>
            </a:r>
          </a:p>
          <a:p>
            <a:pPr marL="0" indent="0" algn="just">
              <a:buNone/>
            </a:pPr>
            <a:r>
              <a:rPr lang="es-CO" sz="3200" dirty="0"/>
              <a:t>C-038/06</a:t>
            </a:r>
          </a:p>
          <a:p>
            <a:pPr marL="0" indent="0" algn="just">
              <a:buNone/>
            </a:pPr>
            <a:r>
              <a:rPr lang="es-CO" sz="3200" b="1" dirty="0">
                <a:solidFill>
                  <a:srgbClr val="007635"/>
                </a:solidFill>
              </a:rPr>
              <a:t>Artículo 95</a:t>
            </a:r>
            <a:r>
              <a:rPr lang="es-CO" sz="3200" dirty="0"/>
              <a:t>= C-734/02, C-850/05, C-155/05, C-121/06</a:t>
            </a:r>
          </a:p>
          <a:p>
            <a:pPr marL="0" indent="0" algn="just">
              <a:buNone/>
            </a:pPr>
            <a:r>
              <a:rPr lang="es-CO" sz="3200" b="1" dirty="0">
                <a:solidFill>
                  <a:srgbClr val="007635"/>
                </a:solidFill>
              </a:rPr>
              <a:t>Art. 121 </a:t>
            </a:r>
            <a:r>
              <a:rPr lang="es-CO" sz="3200" dirty="0"/>
              <a:t>= C-473/97, C-390/02, C-760/02, C-734/05</a:t>
            </a:r>
          </a:p>
          <a:p>
            <a:pPr marL="0" indent="0" algn="just">
              <a:buNone/>
            </a:pPr>
            <a:r>
              <a:rPr lang="es-CO" sz="3200" b="1" dirty="0">
                <a:solidFill>
                  <a:srgbClr val="007635"/>
                </a:solidFill>
              </a:rPr>
              <a:t>Art. 122 </a:t>
            </a:r>
            <a:r>
              <a:rPr lang="es-CO" sz="3200" dirty="0"/>
              <a:t>= C-616/97, C-218/99, C-423/05 y T-399/98</a:t>
            </a:r>
          </a:p>
          <a:p>
            <a:pPr marL="0" indent="0" algn="just">
              <a:buNone/>
            </a:pPr>
            <a:r>
              <a:rPr lang="es-CO" sz="3200" b="1" dirty="0">
                <a:solidFill>
                  <a:srgbClr val="007635"/>
                </a:solidFill>
              </a:rPr>
              <a:t>Art. 123 </a:t>
            </a:r>
            <a:r>
              <a:rPr lang="es-CO" sz="3200" dirty="0"/>
              <a:t>= C-1171/04, C-1172/05, C-1260/05, C-805/06</a:t>
            </a:r>
          </a:p>
          <a:p>
            <a:pPr marL="0" indent="0" algn="just">
              <a:buNone/>
            </a:pPr>
            <a:r>
              <a:rPr lang="es-CO" sz="3200" b="1" dirty="0">
                <a:solidFill>
                  <a:srgbClr val="007635"/>
                </a:solidFill>
              </a:rPr>
              <a:t>Art. 124 </a:t>
            </a:r>
            <a:r>
              <a:rPr lang="es-CO" sz="3200" dirty="0"/>
              <a:t>= C-37/96, C.244/96, C-187/98, C-448/98,  C-077/06</a:t>
            </a:r>
          </a:p>
          <a:p>
            <a:pPr marL="0" indent="0" algn="just">
              <a:buNone/>
            </a:pPr>
            <a:endParaRPr lang="es-CO" sz="2900" dirty="0"/>
          </a:p>
        </p:txBody>
      </p:sp>
    </p:spTree>
    <p:extLst>
      <p:ext uri="{BB962C8B-B14F-4D97-AF65-F5344CB8AC3E}">
        <p14:creationId xmlns:p14="http://schemas.microsoft.com/office/powerpoint/2010/main" val="339045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8A066A-CA95-1D4D-AF2E-D6965C6D1ECD}"/>
              </a:ext>
            </a:extLst>
          </p:cNvPr>
          <p:cNvSpPr>
            <a:spLocks noGrp="1"/>
          </p:cNvSpPr>
          <p:nvPr>
            <p:ph type="title"/>
          </p:nvPr>
        </p:nvSpPr>
        <p:spPr>
          <a:xfrm>
            <a:off x="0" y="1"/>
            <a:ext cx="12192000" cy="1690688"/>
          </a:xfrm>
          <a:solidFill>
            <a:schemeClr val="accent2">
              <a:lumMod val="20000"/>
              <a:lumOff val="80000"/>
            </a:schemeClr>
          </a:solidFill>
        </p:spPr>
        <p:txBody>
          <a:bodyPr>
            <a:normAutofit/>
          </a:bodyPr>
          <a:lstStyle/>
          <a:p>
            <a:pPr algn="ctr"/>
            <a:r>
              <a:rPr lang="es-CO" sz="3800" dirty="0"/>
              <a:t>¿Como se edicifca la responsabilidad  </a:t>
            </a:r>
            <a:br>
              <a:rPr lang="es-CO" sz="3800" dirty="0"/>
            </a:br>
            <a:r>
              <a:rPr lang="es-CO" sz="3800" dirty="0"/>
              <a:t>en asuntos fiscales?</a:t>
            </a:r>
          </a:p>
        </p:txBody>
      </p:sp>
      <p:sp>
        <p:nvSpPr>
          <p:cNvPr id="3" name="Marcador de contenido 2">
            <a:extLst>
              <a:ext uri="{FF2B5EF4-FFF2-40B4-BE49-F238E27FC236}">
                <a16:creationId xmlns:a16="http://schemas.microsoft.com/office/drawing/2014/main" id="{EDB845BB-47E7-2043-9F56-9394E8898202}"/>
              </a:ext>
            </a:extLst>
          </p:cNvPr>
          <p:cNvSpPr>
            <a:spLocks noGrp="1"/>
          </p:cNvSpPr>
          <p:nvPr>
            <p:ph idx="1"/>
          </p:nvPr>
        </p:nvSpPr>
        <p:spPr>
          <a:xfrm>
            <a:off x="-1" y="1439692"/>
            <a:ext cx="12191999" cy="5418307"/>
          </a:xfrm>
        </p:spPr>
        <p:txBody>
          <a:bodyPr>
            <a:normAutofit fontScale="92500" lnSpcReduction="10000"/>
          </a:bodyPr>
          <a:lstStyle/>
          <a:p>
            <a:endParaRPr lang="es-CO" dirty="0"/>
          </a:p>
          <a:p>
            <a:pPr algn="just"/>
            <a:r>
              <a:rPr lang="es-CO" sz="3600" dirty="0">
                <a:solidFill>
                  <a:srgbClr val="011893"/>
                </a:solidFill>
              </a:rPr>
              <a:t>Hemos dicho que son varias las puertas o ventanas por las cuales se puede ingresar a un proceso de responsabilidad fiscal (</a:t>
            </a:r>
            <a:r>
              <a:rPr lang="es-CO" sz="3600" dirty="0">
                <a:solidFill>
                  <a:srgbClr val="C00000"/>
                </a:solidFill>
              </a:rPr>
              <a:t>1</a:t>
            </a:r>
            <a:r>
              <a:rPr lang="es-CO" sz="3600" dirty="0">
                <a:solidFill>
                  <a:srgbClr val="011893"/>
                </a:solidFill>
              </a:rPr>
              <a:t>. </a:t>
            </a:r>
            <a:r>
              <a:rPr lang="es-CO" sz="3600" dirty="0">
                <a:solidFill>
                  <a:srgbClr val="0432FF"/>
                </a:solidFill>
              </a:rPr>
              <a:t>Queja ciudadana, </a:t>
            </a:r>
            <a:r>
              <a:rPr lang="es-CO" sz="3600" dirty="0">
                <a:solidFill>
                  <a:srgbClr val="C00000"/>
                </a:solidFill>
              </a:rPr>
              <a:t>2</a:t>
            </a:r>
            <a:r>
              <a:rPr lang="es-CO" sz="3600" dirty="0">
                <a:solidFill>
                  <a:srgbClr val="0432FF"/>
                </a:solidFill>
              </a:rPr>
              <a:t>. solicitud de la propia entidad vigilada, </a:t>
            </a:r>
            <a:r>
              <a:rPr lang="es-CO" sz="3600" dirty="0">
                <a:solidFill>
                  <a:srgbClr val="C00000"/>
                </a:solidFill>
              </a:rPr>
              <a:t>3</a:t>
            </a:r>
            <a:r>
              <a:rPr lang="es-CO" sz="3600" dirty="0">
                <a:solidFill>
                  <a:srgbClr val="0432FF"/>
                </a:solidFill>
              </a:rPr>
              <a:t>. informe técnicos (hallazgos), </a:t>
            </a:r>
            <a:r>
              <a:rPr lang="es-CO" sz="3600" dirty="0">
                <a:solidFill>
                  <a:srgbClr val="C00000"/>
                </a:solidFill>
              </a:rPr>
              <a:t>4</a:t>
            </a:r>
            <a:r>
              <a:rPr lang="es-CO" sz="3600" dirty="0">
                <a:solidFill>
                  <a:srgbClr val="0432FF"/>
                </a:solidFill>
              </a:rPr>
              <a:t>. informes de auditoría que realiza la Oficina de Control Interno (Gestión), </a:t>
            </a:r>
            <a:r>
              <a:rPr lang="es-CO" sz="3600" dirty="0">
                <a:solidFill>
                  <a:srgbClr val="C00000"/>
                </a:solidFill>
              </a:rPr>
              <a:t>5</a:t>
            </a:r>
            <a:r>
              <a:rPr lang="es-CO" sz="3600" dirty="0">
                <a:solidFill>
                  <a:srgbClr val="0432FF"/>
                </a:solidFill>
              </a:rPr>
              <a:t>. Indagación Preliminar, </a:t>
            </a:r>
            <a:r>
              <a:rPr lang="es-CO" sz="3600" dirty="0">
                <a:solidFill>
                  <a:srgbClr val="C00000"/>
                </a:solidFill>
              </a:rPr>
              <a:t>6</a:t>
            </a:r>
            <a:r>
              <a:rPr lang="es-CO" sz="3600" dirty="0">
                <a:solidFill>
                  <a:srgbClr val="0432FF"/>
                </a:solidFill>
              </a:rPr>
              <a:t>. compulsa de copias desde sede penal o disciplinaria</a:t>
            </a:r>
            <a:r>
              <a:rPr lang="es-CO" sz="3600" dirty="0">
                <a:solidFill>
                  <a:srgbClr val="011893"/>
                </a:solidFill>
              </a:rPr>
              <a:t>… etc.</a:t>
            </a:r>
          </a:p>
          <a:p>
            <a:pPr algn="just"/>
            <a:r>
              <a:rPr lang="es-CO" sz="3600" dirty="0">
                <a:solidFill>
                  <a:srgbClr val="011893"/>
                </a:solidFill>
              </a:rPr>
              <a:t>Esencialmente se hace desde los </a:t>
            </a:r>
            <a:r>
              <a:rPr lang="es-CO" sz="3600" dirty="0">
                <a:solidFill>
                  <a:srgbClr val="011893"/>
                </a:solidFill>
                <a:highlight>
                  <a:srgbClr val="FFFF00"/>
                </a:highlight>
              </a:rPr>
              <a:t>HALLAZGOS</a:t>
            </a:r>
            <a:r>
              <a:rPr lang="es-CO" sz="3600" dirty="0">
                <a:solidFill>
                  <a:srgbClr val="011893"/>
                </a:solidFill>
              </a:rPr>
              <a:t> (informes o evaluaciones técnicas)</a:t>
            </a:r>
          </a:p>
          <a:p>
            <a:pPr algn="just"/>
            <a:r>
              <a:rPr lang="es-CO" sz="3600" dirty="0">
                <a:solidFill>
                  <a:srgbClr val="011893"/>
                </a:solidFill>
              </a:rPr>
              <a:t>Razón por la que nos detendremos a analizar la especificidad de este tipo de informes, documentos, valoraciones que hace inicialmente el ente de control fiscal</a:t>
            </a:r>
          </a:p>
        </p:txBody>
      </p:sp>
    </p:spTree>
    <p:extLst>
      <p:ext uri="{BB962C8B-B14F-4D97-AF65-F5344CB8AC3E}">
        <p14:creationId xmlns:p14="http://schemas.microsoft.com/office/powerpoint/2010/main" val="1145180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FB161D-49C3-644E-A85B-920F7C62EDB3}"/>
              </a:ext>
            </a:extLst>
          </p:cNvPr>
          <p:cNvSpPr>
            <a:spLocks noGrp="1"/>
          </p:cNvSpPr>
          <p:nvPr>
            <p:ph type="title"/>
          </p:nvPr>
        </p:nvSpPr>
        <p:spPr>
          <a:xfrm>
            <a:off x="0" y="0"/>
            <a:ext cx="12192000" cy="1011677"/>
          </a:xfrm>
          <a:solidFill>
            <a:schemeClr val="accent2">
              <a:lumMod val="40000"/>
              <a:lumOff val="60000"/>
            </a:schemeClr>
          </a:solidFill>
        </p:spPr>
        <p:txBody>
          <a:bodyPr>
            <a:normAutofit/>
          </a:bodyPr>
          <a:lstStyle/>
          <a:p>
            <a:pPr algn="ctr"/>
            <a:r>
              <a:rPr lang="es-CO" sz="3800" b="1" dirty="0">
                <a:solidFill>
                  <a:srgbClr val="C00000"/>
                </a:solidFill>
              </a:rPr>
              <a:t>AUDITORÍA</a:t>
            </a:r>
            <a:r>
              <a:rPr lang="es-CO" sz="3800" b="1" dirty="0">
                <a:solidFill>
                  <a:srgbClr val="7030A0"/>
                </a:solidFill>
              </a:rPr>
              <a:t>    &amp;.   </a:t>
            </a:r>
            <a:r>
              <a:rPr lang="es-CO" sz="3800" b="1" dirty="0">
                <a:solidFill>
                  <a:srgbClr val="FF0000"/>
                </a:solidFill>
              </a:rPr>
              <a:t>PROCESO AUDITOR</a:t>
            </a:r>
          </a:p>
        </p:txBody>
      </p:sp>
      <p:sp>
        <p:nvSpPr>
          <p:cNvPr id="3" name="Marcador de contenido 2">
            <a:extLst>
              <a:ext uri="{FF2B5EF4-FFF2-40B4-BE49-F238E27FC236}">
                <a16:creationId xmlns:a16="http://schemas.microsoft.com/office/drawing/2014/main" id="{618FC45E-A3C6-2847-8216-E476E28916D5}"/>
              </a:ext>
            </a:extLst>
          </p:cNvPr>
          <p:cNvSpPr>
            <a:spLocks noGrp="1"/>
          </p:cNvSpPr>
          <p:nvPr>
            <p:ph idx="1"/>
          </p:nvPr>
        </p:nvSpPr>
        <p:spPr>
          <a:xfrm>
            <a:off x="0" y="1108953"/>
            <a:ext cx="12192000" cy="5749047"/>
          </a:xfrm>
          <a:solidFill>
            <a:schemeClr val="accent4">
              <a:lumMod val="20000"/>
              <a:lumOff val="80000"/>
            </a:schemeClr>
          </a:solidFill>
        </p:spPr>
        <p:txBody>
          <a:bodyPr>
            <a:normAutofit lnSpcReduction="10000"/>
          </a:bodyPr>
          <a:lstStyle/>
          <a:p>
            <a:pPr algn="just"/>
            <a:r>
              <a:rPr lang="es-CO" sz="3000" dirty="0">
                <a:solidFill>
                  <a:srgbClr val="7030A0"/>
                </a:solidFill>
              </a:rPr>
              <a:t>La auditoría = </a:t>
            </a:r>
            <a:r>
              <a:rPr lang="es-CO" sz="3000" dirty="0"/>
              <a:t>medio de control fiscal sistémico. </a:t>
            </a:r>
          </a:p>
          <a:p>
            <a:pPr algn="just"/>
            <a:r>
              <a:rPr lang="es-CO" sz="3000" dirty="0">
                <a:solidFill>
                  <a:srgbClr val="C00000"/>
                </a:solidFill>
              </a:rPr>
              <a:t>Auditoría</a:t>
            </a:r>
            <a:r>
              <a:rPr lang="es-CO" sz="3000" dirty="0"/>
              <a:t>= revisión de actividades, resultados y procedimientos de un sujeto de control, para comprobar que funcionan conforme a las normas, principios y procedimientos establecidos</a:t>
            </a:r>
            <a:r>
              <a:rPr lang="es-CO" dirty="0"/>
              <a:t>.</a:t>
            </a:r>
          </a:p>
          <a:p>
            <a:pPr algn="just"/>
            <a:r>
              <a:rPr lang="es-CO" sz="3200" b="1" dirty="0">
                <a:solidFill>
                  <a:srgbClr val="945200"/>
                </a:solidFill>
              </a:rPr>
              <a:t>La auditoría de desempeño</a:t>
            </a:r>
            <a:r>
              <a:rPr lang="es-CO" sz="3200" dirty="0">
                <a:solidFill>
                  <a:srgbClr val="945200"/>
                </a:solidFill>
              </a:rPr>
              <a:t>= </a:t>
            </a:r>
            <a:r>
              <a:rPr lang="es-CO" sz="3200" dirty="0"/>
              <a:t>medio de vigilancia y control fiscal </a:t>
            </a:r>
            <a:r>
              <a:rPr lang="es-CO" sz="2600" strike="sngStrike" dirty="0"/>
              <a:t>posterior y selectivo</a:t>
            </a:r>
            <a:r>
              <a:rPr lang="es-CO" sz="2600" dirty="0"/>
              <a:t>, </a:t>
            </a:r>
            <a:r>
              <a:rPr lang="es-CO" sz="3200" dirty="0"/>
              <a:t>es una </a:t>
            </a:r>
            <a:r>
              <a:rPr lang="es-CO" sz="3200" dirty="0">
                <a:highlight>
                  <a:srgbClr val="FFFF00"/>
                </a:highlight>
              </a:rPr>
              <a:t>revisión independiente, objetiva y confiable</a:t>
            </a:r>
            <a:r>
              <a:rPr lang="es-CO" sz="3200" dirty="0"/>
              <a:t> de la </a:t>
            </a:r>
            <a:r>
              <a:rPr lang="es-CO" sz="3200" dirty="0">
                <a:highlight>
                  <a:srgbClr val="00FFFF"/>
                </a:highlight>
              </a:rPr>
              <a:t>gestión fiscal y de los resultados </a:t>
            </a:r>
            <a:r>
              <a:rPr lang="es-CO" sz="3200" dirty="0"/>
              <a:t>e impactos de la administración pública, para determinar si las políticas, programas, planes, proyectos, acciones, sistemas, operaciones, actividades u organizaciones de los sujetos vigilados operan de acuerdo con los principios de economía, eficiencia y eficacia; y si existen áreas de mejora. La auditoría de desempeño también tiene en cuenta la equidad y la valoración de costos ambientales.</a:t>
            </a:r>
          </a:p>
        </p:txBody>
      </p:sp>
    </p:spTree>
    <p:extLst>
      <p:ext uri="{BB962C8B-B14F-4D97-AF65-F5344CB8AC3E}">
        <p14:creationId xmlns:p14="http://schemas.microsoft.com/office/powerpoint/2010/main" val="1837248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2359E8BE-6BD1-6A46-BD10-59A8274A69B1}"/>
              </a:ext>
            </a:extLst>
          </p:cNvPr>
          <p:cNvSpPr>
            <a:spLocks noGrp="1"/>
          </p:cNvSpPr>
          <p:nvPr>
            <p:ph type="title"/>
          </p:nvPr>
        </p:nvSpPr>
        <p:spPr>
          <a:xfrm>
            <a:off x="0" y="0"/>
            <a:ext cx="12192000" cy="981075"/>
          </a:xfrm>
          <a:solidFill>
            <a:schemeClr val="accent2">
              <a:lumMod val="40000"/>
              <a:lumOff val="60000"/>
            </a:schemeClr>
          </a:solidFill>
        </p:spPr>
        <p:txBody>
          <a:bodyPr rtlCol="0">
            <a:normAutofit/>
          </a:bodyPr>
          <a:lstStyle/>
          <a:p>
            <a:pPr algn="ctr">
              <a:defRPr/>
            </a:pPr>
            <a:r>
              <a:rPr lang="es-CO" dirty="0">
                <a:solidFill>
                  <a:srgbClr val="002060"/>
                </a:solidFill>
                <a:effectLst>
                  <a:outerShdw blurRad="38100" dist="38100" dir="2700000" algn="tl">
                    <a:srgbClr val="000000">
                      <a:alpha val="43137"/>
                    </a:srgbClr>
                  </a:outerShdw>
                </a:effectLst>
                <a:latin typeface="Algerian" pitchFamily="82" charset="0"/>
              </a:rPr>
              <a:t>H A L </a:t>
            </a:r>
            <a:r>
              <a:rPr lang="es-CO" dirty="0" err="1">
                <a:solidFill>
                  <a:srgbClr val="002060"/>
                </a:solidFill>
                <a:effectLst>
                  <a:outerShdw blurRad="38100" dist="38100" dir="2700000" algn="tl">
                    <a:srgbClr val="000000">
                      <a:alpha val="43137"/>
                    </a:srgbClr>
                  </a:outerShdw>
                </a:effectLst>
                <a:latin typeface="Algerian" pitchFamily="82" charset="0"/>
              </a:rPr>
              <a:t>L</a:t>
            </a:r>
            <a:r>
              <a:rPr lang="es-CO" dirty="0">
                <a:solidFill>
                  <a:srgbClr val="002060"/>
                </a:solidFill>
                <a:effectLst>
                  <a:outerShdw blurRad="38100" dist="38100" dir="2700000" algn="tl">
                    <a:srgbClr val="000000">
                      <a:alpha val="43137"/>
                    </a:srgbClr>
                  </a:outerShdw>
                </a:effectLst>
                <a:latin typeface="Algerian" pitchFamily="82" charset="0"/>
              </a:rPr>
              <a:t> A Z G O S</a:t>
            </a:r>
          </a:p>
        </p:txBody>
      </p:sp>
      <p:sp>
        <p:nvSpPr>
          <p:cNvPr id="3" name="2 Marcador de contenido">
            <a:extLst>
              <a:ext uri="{FF2B5EF4-FFF2-40B4-BE49-F238E27FC236}">
                <a16:creationId xmlns:a16="http://schemas.microsoft.com/office/drawing/2014/main" id="{CC2360F0-F731-E54A-86B5-989C392F80C0}"/>
              </a:ext>
            </a:extLst>
          </p:cNvPr>
          <p:cNvSpPr>
            <a:spLocks noGrp="1"/>
          </p:cNvSpPr>
          <p:nvPr>
            <p:ph idx="1"/>
          </p:nvPr>
        </p:nvSpPr>
        <p:spPr>
          <a:xfrm>
            <a:off x="0" y="981074"/>
            <a:ext cx="12192000" cy="5876925"/>
          </a:xfrm>
          <a:solidFill>
            <a:schemeClr val="accent4">
              <a:lumMod val="20000"/>
              <a:lumOff val="80000"/>
            </a:schemeClr>
          </a:solidFill>
        </p:spPr>
        <p:txBody>
          <a:bodyPr rtlCol="0">
            <a:normAutofit/>
          </a:bodyPr>
          <a:lstStyle/>
          <a:p>
            <a:pPr algn="ctr">
              <a:defRPr/>
            </a:pPr>
            <a:r>
              <a:rPr lang="es-CO" b="1" dirty="0">
                <a:solidFill>
                  <a:srgbClr val="7030A0"/>
                </a:solidFill>
                <a:effectLst>
                  <a:outerShdw blurRad="38100" dist="38100" dir="2700000" algn="tl">
                    <a:srgbClr val="000000">
                      <a:alpha val="43137"/>
                    </a:srgbClr>
                  </a:outerShdw>
                </a:effectLst>
              </a:rPr>
              <a:t>CONCEPTO</a:t>
            </a:r>
          </a:p>
          <a:p>
            <a:pPr marL="0" indent="0" algn="just">
              <a:buNone/>
              <a:defRPr/>
            </a:pPr>
            <a:r>
              <a:rPr lang="es-CO" sz="3300" dirty="0">
                <a:solidFill>
                  <a:srgbClr val="002060"/>
                </a:solidFill>
              </a:rPr>
              <a:t>Hecho relevante que se constituye en un resultado determinante en la evaluación de un asunto en particular al comparar </a:t>
            </a:r>
            <a:r>
              <a:rPr lang="es-CO" sz="3300" b="1" i="1" dirty="0">
                <a:solidFill>
                  <a:srgbClr val="FF0000"/>
                </a:solidFill>
                <a:effectLst>
                  <a:outerShdw blurRad="38100" dist="38100" dir="2700000" algn="tl">
                    <a:srgbClr val="000000">
                      <a:alpha val="43137"/>
                    </a:srgbClr>
                  </a:outerShdw>
                </a:effectLst>
              </a:rPr>
              <a:t>LA CONDICIÓN </a:t>
            </a:r>
            <a:r>
              <a:rPr lang="es-CO" sz="3300" dirty="0"/>
              <a:t>{</a:t>
            </a:r>
            <a:r>
              <a:rPr lang="es-CO" sz="3300" b="1" dirty="0">
                <a:solidFill>
                  <a:srgbClr val="57257D"/>
                </a:solidFill>
              </a:rPr>
              <a:t>situación detectada</a:t>
            </a:r>
            <a:r>
              <a:rPr lang="es-CO" sz="3300" dirty="0">
                <a:solidFill>
                  <a:srgbClr val="002060"/>
                </a:solidFill>
              </a:rPr>
              <a:t>} con el </a:t>
            </a:r>
            <a:r>
              <a:rPr lang="es-CO" sz="3300" b="1" i="1" dirty="0">
                <a:solidFill>
                  <a:srgbClr val="FF0000"/>
                </a:solidFill>
                <a:effectLst>
                  <a:outerShdw blurRad="38100" dist="38100" dir="2700000" algn="tl">
                    <a:srgbClr val="000000">
                      <a:alpha val="43137"/>
                    </a:srgbClr>
                  </a:outerShdw>
                </a:effectLst>
              </a:rPr>
              <a:t>CRITERIO</a:t>
            </a:r>
            <a:r>
              <a:rPr lang="es-CO" sz="3300" dirty="0"/>
              <a:t> [</a:t>
            </a:r>
            <a:r>
              <a:rPr lang="es-CO" sz="3300" b="1" dirty="0">
                <a:solidFill>
                  <a:srgbClr val="7030A0"/>
                </a:solidFill>
              </a:rPr>
              <a:t>deber ser</a:t>
            </a:r>
            <a:r>
              <a:rPr lang="es-CO" sz="3300" dirty="0"/>
              <a:t>]</a:t>
            </a:r>
          </a:p>
          <a:p>
            <a:pPr marL="0" indent="0" algn="just">
              <a:buNone/>
              <a:defRPr/>
            </a:pPr>
            <a:r>
              <a:rPr lang="es-CO" sz="3300" dirty="0">
                <a:solidFill>
                  <a:srgbClr val="0082B0"/>
                </a:solidFill>
              </a:rPr>
              <a:t>Situación determinada al aplicar pruebas de auditoría que se complementará estableciendo sus causas y efectos</a:t>
            </a:r>
          </a:p>
          <a:p>
            <a:pPr marL="0" indent="0" algn="just">
              <a:buNone/>
              <a:defRPr/>
            </a:pPr>
            <a:r>
              <a:rPr lang="es-CO" sz="3300" dirty="0">
                <a:solidFill>
                  <a:srgbClr val="002060"/>
                </a:solidFill>
              </a:rPr>
              <a:t>Todos los hallazgos son Administrativos, sin importar sus efectos: </a:t>
            </a:r>
            <a:r>
              <a:rPr lang="es-CO" sz="3300" dirty="0">
                <a:solidFill>
                  <a:srgbClr val="C00000"/>
                </a:solidFill>
              </a:rPr>
              <a:t>Fiscales</a:t>
            </a:r>
            <a:r>
              <a:rPr lang="es-CO" sz="3300" dirty="0">
                <a:solidFill>
                  <a:srgbClr val="002060"/>
                </a:solidFill>
              </a:rPr>
              <a:t>, </a:t>
            </a:r>
            <a:r>
              <a:rPr lang="es-CO" sz="3300" dirty="0">
                <a:solidFill>
                  <a:srgbClr val="00642D"/>
                </a:solidFill>
              </a:rPr>
              <a:t>Penales</a:t>
            </a:r>
            <a:r>
              <a:rPr lang="es-CO" sz="3300" dirty="0">
                <a:solidFill>
                  <a:srgbClr val="002060"/>
                </a:solidFill>
              </a:rPr>
              <a:t>, Discip/  independientemente de las normas violadas.</a:t>
            </a:r>
          </a:p>
          <a:p>
            <a:pPr algn="just"/>
            <a:r>
              <a:rPr lang="es-CO" sz="3200" i="1" dirty="0"/>
              <a:t>Los hallazgos encontrados en las auditorías fiscales tendrán validez probatoria dentro del proceso de responsabilidad fiscal, siempre que sean recaudados con el lleno de los requisitos sustanciales de ley.</a:t>
            </a:r>
          </a:p>
          <a:p>
            <a:pPr marL="0" indent="0" algn="just">
              <a:buNone/>
              <a:defRPr/>
            </a:pPr>
            <a:endParaRPr lang="es-CO" sz="3300" dirty="0">
              <a:solidFill>
                <a:srgbClr val="002060"/>
              </a:solidFill>
            </a:endParaRPr>
          </a:p>
        </p:txBody>
      </p:sp>
    </p:spTree>
    <p:extLst>
      <p:ext uri="{BB962C8B-B14F-4D97-AF65-F5344CB8AC3E}">
        <p14:creationId xmlns:p14="http://schemas.microsoft.com/office/powerpoint/2010/main" val="588917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ctrTitle"/>
          </p:nvPr>
        </p:nvSpPr>
        <p:spPr>
          <a:xfrm>
            <a:off x="0" y="1"/>
            <a:ext cx="12192000" cy="980728"/>
          </a:xfrm>
          <a:solidFill>
            <a:schemeClr val="accent2">
              <a:lumMod val="40000"/>
              <a:lumOff val="60000"/>
            </a:schemeClr>
          </a:solidFill>
        </p:spPr>
        <p:txBody>
          <a:bodyPr>
            <a:normAutofit fontScale="90000"/>
          </a:bodyPr>
          <a:lstStyle/>
          <a:p>
            <a:br>
              <a:rPr lang="es-CO" sz="3200" dirty="0">
                <a:solidFill>
                  <a:srgbClr val="002060"/>
                </a:solidFill>
                <a:latin typeface="Engravers MT" panose="02090707080505020304" pitchFamily="18" charset="0"/>
              </a:rPr>
            </a:br>
            <a:br>
              <a:rPr lang="es-CO" sz="3200" dirty="0">
                <a:solidFill>
                  <a:srgbClr val="002060"/>
                </a:solidFill>
                <a:latin typeface="Engravers MT" panose="02090707080505020304" pitchFamily="18" charset="0"/>
              </a:rPr>
            </a:br>
            <a:br>
              <a:rPr lang="es-CO" sz="4000" b="1" dirty="0">
                <a:solidFill>
                  <a:srgbClr val="C00000"/>
                </a:solidFill>
                <a:latin typeface="Algerian" panose="04020705040A02060702" pitchFamily="82" charset="0"/>
              </a:rPr>
            </a:br>
            <a:r>
              <a:rPr lang="es-CO" sz="4000" dirty="0">
                <a:solidFill>
                  <a:srgbClr val="C00000"/>
                </a:solidFill>
                <a:latin typeface="Engravers MT" panose="02090707080505020304" pitchFamily="18" charset="0"/>
              </a:rPr>
              <a:t>HALLAZGOS</a:t>
            </a:r>
            <a:endParaRPr lang="es-CO" sz="4000" dirty="0">
              <a:solidFill>
                <a:srgbClr val="C00000"/>
              </a:solidFill>
              <a:latin typeface="Algerian" panose="04020705040A02060702" pitchFamily="82" charset="0"/>
            </a:endParaRPr>
          </a:p>
        </p:txBody>
      </p:sp>
      <p:sp>
        <p:nvSpPr>
          <p:cNvPr id="13" name="12 Subtítulo"/>
          <p:cNvSpPr>
            <a:spLocks noGrp="1"/>
          </p:cNvSpPr>
          <p:nvPr>
            <p:ph type="subTitle" idx="1"/>
          </p:nvPr>
        </p:nvSpPr>
        <p:spPr>
          <a:xfrm>
            <a:off x="0" y="980727"/>
            <a:ext cx="12192000" cy="5877271"/>
          </a:xfrm>
          <a:solidFill>
            <a:schemeClr val="accent4">
              <a:lumMod val="20000"/>
              <a:lumOff val="80000"/>
            </a:schemeClr>
          </a:solidFill>
        </p:spPr>
        <p:txBody>
          <a:bodyPr>
            <a:normAutofit/>
          </a:bodyPr>
          <a:lstStyle/>
          <a:p>
            <a:pPr algn="just"/>
            <a:r>
              <a:rPr lang="es-CO" sz="3600" b="1" dirty="0">
                <a:solidFill>
                  <a:srgbClr val="002060"/>
                </a:solidFill>
              </a:rPr>
              <a:t>Son hechos o situaciones relevantes y de importancia en la evaluación, el control y la vigilancia de la gestión fiscal.</a:t>
            </a:r>
          </a:p>
          <a:p>
            <a:pPr algn="just"/>
            <a:r>
              <a:rPr lang="es-CO" sz="3600" b="1" dirty="0">
                <a:solidFill>
                  <a:srgbClr val="0070C0"/>
                </a:solidFill>
              </a:rPr>
              <a:t>Son el Fruto del ejercicio de la aplicación de los sistemas de control en el ejercicio del Proceso Auditor. </a:t>
            </a:r>
          </a:p>
          <a:p>
            <a:pPr algn="just"/>
            <a:r>
              <a:rPr lang="es-CO" sz="3600" b="1" dirty="0">
                <a:solidFill>
                  <a:srgbClr val="C00000"/>
                </a:solidFill>
              </a:rPr>
              <a:t>Positivos</a:t>
            </a:r>
            <a:r>
              <a:rPr lang="es-CO" sz="3600" b="1" dirty="0">
                <a:solidFill>
                  <a:srgbClr val="002060"/>
                </a:solidFill>
              </a:rPr>
              <a:t>= </a:t>
            </a:r>
            <a:r>
              <a:rPr lang="es-CO" sz="3600" dirty="0">
                <a:solidFill>
                  <a:srgbClr val="002060"/>
                </a:solidFill>
              </a:rPr>
              <a:t>Se</a:t>
            </a:r>
            <a:r>
              <a:rPr lang="es-CO" sz="3600" b="1" dirty="0">
                <a:solidFill>
                  <a:srgbClr val="002060"/>
                </a:solidFill>
              </a:rPr>
              <a:t> </a:t>
            </a:r>
            <a:r>
              <a:rPr lang="es-CO" sz="3600" dirty="0">
                <a:solidFill>
                  <a:srgbClr val="002060"/>
                </a:solidFill>
              </a:rPr>
              <a:t>establecen aspectos exitosos, útiles, convenientes o destacables de la gestión fiscal.</a:t>
            </a:r>
          </a:p>
          <a:p>
            <a:pPr algn="just"/>
            <a:r>
              <a:rPr lang="es-CO" sz="3600" b="1" dirty="0">
                <a:solidFill>
                  <a:srgbClr val="C00000"/>
                </a:solidFill>
              </a:rPr>
              <a:t>Negativos</a:t>
            </a:r>
            <a:r>
              <a:rPr lang="es-CO" sz="3600" b="1" dirty="0">
                <a:solidFill>
                  <a:srgbClr val="002060"/>
                </a:solidFill>
              </a:rPr>
              <a:t> = </a:t>
            </a:r>
            <a:r>
              <a:rPr lang="es-CO" sz="3600" dirty="0">
                <a:solidFill>
                  <a:srgbClr val="002060"/>
                </a:solidFill>
              </a:rPr>
              <a:t>hechos irregulares, reprochables, inconvenientes, perjudiciales, o dañinos en el desarrollo de la gestión fiscal. </a:t>
            </a:r>
          </a:p>
          <a:p>
            <a:pPr algn="just"/>
            <a:r>
              <a:rPr lang="es-CO" sz="3600" b="1" dirty="0">
                <a:solidFill>
                  <a:srgbClr val="C00000"/>
                </a:solidFill>
              </a:rPr>
              <a:t>Tipos</a:t>
            </a:r>
            <a:r>
              <a:rPr lang="es-CO" sz="3600" dirty="0">
                <a:solidFill>
                  <a:srgbClr val="002060"/>
                </a:solidFill>
              </a:rPr>
              <a:t> = (Administrativos, fiscales, disciplinarios, penales.) </a:t>
            </a:r>
          </a:p>
          <a:p>
            <a:pPr algn="just"/>
            <a:r>
              <a:rPr lang="es-CO" sz="3600" dirty="0">
                <a:solidFill>
                  <a:srgbClr val="002060"/>
                </a:solidFill>
              </a:rPr>
              <a:t>Los administrativos son susceptibles de mejorar</a:t>
            </a:r>
          </a:p>
          <a:p>
            <a:endParaRPr lang="es-CO" dirty="0"/>
          </a:p>
        </p:txBody>
      </p:sp>
    </p:spTree>
    <p:extLst>
      <p:ext uri="{BB962C8B-B14F-4D97-AF65-F5344CB8AC3E}">
        <p14:creationId xmlns:p14="http://schemas.microsoft.com/office/powerpoint/2010/main" val="1860843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EAFAA-6187-E040-8599-19AF3555BA75}"/>
              </a:ext>
            </a:extLst>
          </p:cNvPr>
          <p:cNvSpPr>
            <a:spLocks noGrp="1"/>
          </p:cNvSpPr>
          <p:nvPr>
            <p:ph type="title"/>
          </p:nvPr>
        </p:nvSpPr>
        <p:spPr>
          <a:xfrm>
            <a:off x="838200" y="365126"/>
            <a:ext cx="10515600" cy="660486"/>
          </a:xfrm>
        </p:spPr>
        <p:txBody>
          <a:bodyPr>
            <a:normAutofit/>
          </a:bodyPr>
          <a:lstStyle/>
          <a:p>
            <a:pPr algn="ctr"/>
            <a:r>
              <a:rPr lang="es-CO" sz="3600" b="1" dirty="0"/>
              <a:t>Preceptos, Ppios o valores de la A/Pública</a:t>
            </a:r>
          </a:p>
        </p:txBody>
      </p:sp>
      <p:sp>
        <p:nvSpPr>
          <p:cNvPr id="3" name="Marcador de contenido 2">
            <a:extLst>
              <a:ext uri="{FF2B5EF4-FFF2-40B4-BE49-F238E27FC236}">
                <a16:creationId xmlns:a16="http://schemas.microsoft.com/office/drawing/2014/main" id="{AA4BC054-507E-294D-A5BE-3BC7F275E9FA}"/>
              </a:ext>
            </a:extLst>
          </p:cNvPr>
          <p:cNvSpPr>
            <a:spLocks noGrp="1"/>
          </p:cNvSpPr>
          <p:nvPr>
            <p:ph idx="1"/>
          </p:nvPr>
        </p:nvSpPr>
        <p:spPr>
          <a:xfrm>
            <a:off x="564205" y="1315310"/>
            <a:ext cx="11237550" cy="4817720"/>
          </a:xfrm>
          <a:solidFill>
            <a:schemeClr val="accent2">
              <a:lumMod val="20000"/>
              <a:lumOff val="80000"/>
            </a:schemeClr>
          </a:solidFill>
        </p:spPr>
        <p:txBody>
          <a:bodyPr>
            <a:noAutofit/>
          </a:bodyPr>
          <a:lstStyle/>
          <a:p>
            <a:pPr marL="0" indent="0" algn="just">
              <a:buNone/>
            </a:pPr>
            <a:r>
              <a:rPr lang="es-CO" sz="3200" dirty="0"/>
              <a:t>La F/Adiva. está al servicio de los intereses generales </a:t>
            </a:r>
          </a:p>
          <a:p>
            <a:pPr marL="0" indent="0" algn="just">
              <a:buNone/>
            </a:pPr>
            <a:r>
              <a:rPr lang="es-CO" sz="3200" dirty="0"/>
              <a:t>La F/Adiva, se desarrolla con fundamento en los principios:</a:t>
            </a:r>
          </a:p>
          <a:p>
            <a:pPr marL="0" indent="0" algn="just">
              <a:buNone/>
            </a:pPr>
            <a:r>
              <a:rPr lang="es-CO" sz="4400" dirty="0"/>
              <a:t>igualdad, </a:t>
            </a:r>
            <a:r>
              <a:rPr lang="es-CO" sz="4400" dirty="0">
                <a:solidFill>
                  <a:srgbClr val="7030A0"/>
                </a:solidFill>
              </a:rPr>
              <a:t>moralidad</a:t>
            </a:r>
            <a:r>
              <a:rPr lang="es-CO" sz="4400" dirty="0"/>
              <a:t>, </a:t>
            </a:r>
            <a:r>
              <a:rPr lang="es-CO" sz="4400" dirty="0">
                <a:solidFill>
                  <a:srgbClr val="002060"/>
                </a:solidFill>
              </a:rPr>
              <a:t>eficacia</a:t>
            </a:r>
            <a:r>
              <a:rPr lang="es-CO" sz="4400" dirty="0"/>
              <a:t>, </a:t>
            </a:r>
            <a:r>
              <a:rPr lang="es-CO" sz="4400" dirty="0">
                <a:solidFill>
                  <a:schemeClr val="accent6">
                    <a:lumMod val="50000"/>
                  </a:schemeClr>
                </a:solidFill>
              </a:rPr>
              <a:t>economía</a:t>
            </a:r>
            <a:r>
              <a:rPr lang="es-CO" sz="4400" dirty="0"/>
              <a:t>, </a:t>
            </a:r>
            <a:r>
              <a:rPr lang="es-CO" sz="4400" dirty="0">
                <a:solidFill>
                  <a:schemeClr val="accent4">
                    <a:lumMod val="50000"/>
                  </a:schemeClr>
                </a:solidFill>
              </a:rPr>
              <a:t>celeridad</a:t>
            </a:r>
            <a:r>
              <a:rPr lang="es-CO" sz="4400" dirty="0"/>
              <a:t>, </a:t>
            </a:r>
            <a:r>
              <a:rPr lang="es-CO" sz="4400" dirty="0">
                <a:solidFill>
                  <a:schemeClr val="accent2">
                    <a:lumMod val="75000"/>
                  </a:schemeClr>
                </a:solidFill>
              </a:rPr>
              <a:t>imparcialidad</a:t>
            </a:r>
            <a:r>
              <a:rPr lang="es-CO" sz="4400" dirty="0"/>
              <a:t>, </a:t>
            </a:r>
            <a:r>
              <a:rPr lang="es-CO" sz="4400" dirty="0">
                <a:solidFill>
                  <a:schemeClr val="accent6">
                    <a:lumMod val="75000"/>
                  </a:schemeClr>
                </a:solidFill>
              </a:rPr>
              <a:t>publicidad</a:t>
            </a:r>
            <a:r>
              <a:rPr lang="es-CO" sz="4400" dirty="0"/>
              <a:t>, </a:t>
            </a:r>
            <a:r>
              <a:rPr lang="es-CO" sz="4400" dirty="0">
                <a:solidFill>
                  <a:srgbClr val="C00000"/>
                </a:solidFill>
              </a:rPr>
              <a:t>debido proceso</a:t>
            </a:r>
            <a:r>
              <a:rPr lang="es-CO" sz="4400" dirty="0"/>
              <a:t>, </a:t>
            </a:r>
            <a:r>
              <a:rPr lang="es-CO" sz="4400" dirty="0">
                <a:solidFill>
                  <a:srgbClr val="00B0F0"/>
                </a:solidFill>
              </a:rPr>
              <a:t>buena fe</a:t>
            </a:r>
            <a:r>
              <a:rPr lang="es-CO" sz="4400" dirty="0"/>
              <a:t>, </a:t>
            </a:r>
            <a:r>
              <a:rPr lang="es-CO" sz="4400" dirty="0">
                <a:solidFill>
                  <a:schemeClr val="accent4">
                    <a:lumMod val="75000"/>
                  </a:schemeClr>
                </a:solidFill>
              </a:rPr>
              <a:t>participación</a:t>
            </a:r>
            <a:r>
              <a:rPr lang="es-CO" sz="4400" dirty="0"/>
              <a:t>, responsabilidad, </a:t>
            </a:r>
            <a:r>
              <a:rPr lang="es-CO" sz="4400" dirty="0">
                <a:solidFill>
                  <a:schemeClr val="accent2">
                    <a:lumMod val="75000"/>
                  </a:schemeClr>
                </a:solidFill>
              </a:rPr>
              <a:t>transparencia</a:t>
            </a:r>
            <a:r>
              <a:rPr lang="es-CO" sz="4400" dirty="0"/>
              <a:t>,  </a:t>
            </a:r>
            <a:r>
              <a:rPr lang="es-CO" sz="4400" dirty="0">
                <a:solidFill>
                  <a:schemeClr val="accent3">
                    <a:lumMod val="75000"/>
                  </a:schemeClr>
                </a:solidFill>
              </a:rPr>
              <a:t>coordinación</a:t>
            </a:r>
            <a:r>
              <a:rPr lang="es-CO" sz="4400" dirty="0"/>
              <a:t>, </a:t>
            </a:r>
            <a:r>
              <a:rPr lang="es-CO" sz="4400" dirty="0">
                <a:solidFill>
                  <a:srgbClr val="00FA00"/>
                </a:solidFill>
              </a:rPr>
              <a:t>descentralización</a:t>
            </a:r>
            <a:r>
              <a:rPr lang="es-CO" sz="4400" dirty="0"/>
              <a:t>,</a:t>
            </a:r>
            <a:r>
              <a:rPr lang="es-CO" sz="4400" dirty="0">
                <a:solidFill>
                  <a:srgbClr val="FF85FF"/>
                </a:solidFill>
              </a:rPr>
              <a:t>delegación </a:t>
            </a:r>
            <a:r>
              <a:rPr lang="es-CO" sz="4400" dirty="0"/>
              <a:t>y </a:t>
            </a:r>
            <a:r>
              <a:rPr lang="es-CO" sz="4400" dirty="0">
                <a:solidFill>
                  <a:srgbClr val="945200"/>
                </a:solidFill>
              </a:rPr>
              <a:t>desconcentración </a:t>
            </a:r>
            <a:r>
              <a:rPr lang="es-CO" sz="4400" dirty="0"/>
              <a:t> de funciones.</a:t>
            </a:r>
          </a:p>
        </p:txBody>
      </p:sp>
    </p:spTree>
    <p:extLst>
      <p:ext uri="{BB962C8B-B14F-4D97-AF65-F5344CB8AC3E}">
        <p14:creationId xmlns:p14="http://schemas.microsoft.com/office/powerpoint/2010/main" val="688589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D279243C-FBD7-C44A-AF82-0895613236A1}"/>
              </a:ext>
            </a:extLst>
          </p:cNvPr>
          <p:cNvSpPr>
            <a:spLocks noGrp="1"/>
          </p:cNvSpPr>
          <p:nvPr>
            <p:ph type="title"/>
          </p:nvPr>
        </p:nvSpPr>
        <p:spPr>
          <a:xfrm>
            <a:off x="0" y="1"/>
            <a:ext cx="12192000" cy="1021403"/>
          </a:xfrm>
          <a:solidFill>
            <a:schemeClr val="accent2">
              <a:lumMod val="40000"/>
              <a:lumOff val="60000"/>
            </a:schemeClr>
          </a:solidFill>
        </p:spPr>
        <p:txBody>
          <a:bodyPr rtlCol="0">
            <a:normAutofit/>
          </a:bodyPr>
          <a:lstStyle/>
          <a:p>
            <a:pPr algn="ctr">
              <a:defRPr/>
            </a:pPr>
            <a:r>
              <a:rPr lang="es-CO" sz="3600" b="1" dirty="0">
                <a:latin typeface="Algerian" pitchFamily="82" charset="0"/>
              </a:rPr>
              <a:t>Características   del  hallazgo</a:t>
            </a:r>
          </a:p>
        </p:txBody>
      </p:sp>
      <p:sp>
        <p:nvSpPr>
          <p:cNvPr id="4" name="3 Marcador de contenido">
            <a:extLst>
              <a:ext uri="{FF2B5EF4-FFF2-40B4-BE49-F238E27FC236}">
                <a16:creationId xmlns:a16="http://schemas.microsoft.com/office/drawing/2014/main" id="{053AA95C-CC46-8548-B46A-BFE70271436D}"/>
              </a:ext>
            </a:extLst>
          </p:cNvPr>
          <p:cNvSpPr>
            <a:spLocks noGrp="1"/>
          </p:cNvSpPr>
          <p:nvPr>
            <p:ph sz="half" idx="1"/>
          </p:nvPr>
        </p:nvSpPr>
        <p:spPr>
          <a:xfrm>
            <a:off x="1" y="1021404"/>
            <a:ext cx="4474722" cy="5836597"/>
          </a:xfrm>
          <a:solidFill>
            <a:schemeClr val="accent1">
              <a:lumMod val="40000"/>
              <a:lumOff val="60000"/>
            </a:schemeClr>
          </a:solidFill>
        </p:spPr>
        <p:txBody>
          <a:bodyPr rtlCol="0">
            <a:normAutofit/>
          </a:bodyPr>
          <a:lstStyle/>
          <a:p>
            <a:pPr marL="0" indent="0" algn="ctr">
              <a:buNone/>
              <a:defRPr/>
            </a:pPr>
            <a:r>
              <a:rPr lang="es-CO" b="1" dirty="0">
                <a:solidFill>
                  <a:srgbClr val="00B050"/>
                </a:solidFill>
              </a:rPr>
              <a:t>Objetivo</a:t>
            </a:r>
          </a:p>
          <a:p>
            <a:pPr marL="0" indent="0" algn="ctr">
              <a:buNone/>
              <a:defRPr/>
            </a:pPr>
            <a:r>
              <a:rPr lang="es-CO" b="1" dirty="0">
                <a:solidFill>
                  <a:srgbClr val="57257D"/>
                </a:solidFill>
              </a:rPr>
              <a:t>Factual </a:t>
            </a:r>
          </a:p>
          <a:p>
            <a:pPr marL="0" indent="0" algn="ctr">
              <a:buNone/>
              <a:defRPr/>
            </a:pPr>
            <a:r>
              <a:rPr lang="es-CO" b="1" dirty="0">
                <a:solidFill>
                  <a:srgbClr val="0070C0"/>
                </a:solidFill>
              </a:rPr>
              <a:t>Relevante</a:t>
            </a:r>
          </a:p>
          <a:p>
            <a:pPr marL="0" indent="0" algn="ctr">
              <a:buNone/>
              <a:defRPr/>
            </a:pPr>
            <a:endParaRPr lang="es-CO" dirty="0"/>
          </a:p>
          <a:p>
            <a:pPr marL="0" indent="0" algn="ctr">
              <a:buNone/>
              <a:defRPr/>
            </a:pPr>
            <a:r>
              <a:rPr lang="es-CO" b="1" dirty="0">
                <a:solidFill>
                  <a:schemeClr val="accent6">
                    <a:lumMod val="50000"/>
                  </a:schemeClr>
                </a:solidFill>
              </a:rPr>
              <a:t>Claro y Preciso</a:t>
            </a:r>
          </a:p>
          <a:p>
            <a:pPr marL="0" indent="0" algn="ctr">
              <a:buNone/>
              <a:defRPr/>
            </a:pPr>
            <a:endParaRPr lang="es-CO" dirty="0">
              <a:solidFill>
                <a:schemeClr val="accent6">
                  <a:lumMod val="50000"/>
                </a:schemeClr>
              </a:solidFill>
            </a:endParaRPr>
          </a:p>
          <a:p>
            <a:pPr marL="0" indent="0" algn="ctr">
              <a:buNone/>
              <a:defRPr/>
            </a:pPr>
            <a:endParaRPr lang="es-CO" dirty="0">
              <a:solidFill>
                <a:schemeClr val="accent6">
                  <a:lumMod val="50000"/>
                </a:schemeClr>
              </a:solidFill>
            </a:endParaRPr>
          </a:p>
          <a:p>
            <a:pPr marL="0" indent="0" algn="ctr">
              <a:buNone/>
              <a:defRPr/>
            </a:pPr>
            <a:r>
              <a:rPr lang="es-CO" b="1" dirty="0">
                <a:solidFill>
                  <a:srgbClr val="004274"/>
                </a:solidFill>
              </a:rPr>
              <a:t>Verificable</a:t>
            </a:r>
          </a:p>
          <a:p>
            <a:pPr marL="0" indent="0" algn="ctr">
              <a:buNone/>
              <a:defRPr/>
            </a:pPr>
            <a:endParaRPr lang="es-CO" dirty="0">
              <a:solidFill>
                <a:srgbClr val="C00000"/>
              </a:solidFill>
            </a:endParaRPr>
          </a:p>
          <a:p>
            <a:pPr marL="0" indent="0" algn="ctr">
              <a:buNone/>
              <a:defRPr/>
            </a:pPr>
            <a:r>
              <a:rPr lang="es-CO" b="1" dirty="0">
                <a:solidFill>
                  <a:srgbClr val="C00000"/>
                </a:solidFill>
              </a:rPr>
              <a:t>Útil</a:t>
            </a:r>
          </a:p>
        </p:txBody>
      </p:sp>
      <p:sp>
        <p:nvSpPr>
          <p:cNvPr id="5" name="4 Marcador de contenido">
            <a:extLst>
              <a:ext uri="{FF2B5EF4-FFF2-40B4-BE49-F238E27FC236}">
                <a16:creationId xmlns:a16="http://schemas.microsoft.com/office/drawing/2014/main" id="{07B0FAA0-6208-174B-A34D-B47F46ED3E76}"/>
              </a:ext>
            </a:extLst>
          </p:cNvPr>
          <p:cNvSpPr>
            <a:spLocks noGrp="1"/>
          </p:cNvSpPr>
          <p:nvPr>
            <p:ph sz="half" idx="2"/>
          </p:nvPr>
        </p:nvSpPr>
        <p:spPr>
          <a:xfrm>
            <a:off x="4572000" y="1021404"/>
            <a:ext cx="6708843" cy="5836597"/>
          </a:xfrm>
        </p:spPr>
        <p:txBody>
          <a:bodyPr rtlCol="0">
            <a:normAutofit/>
          </a:bodyPr>
          <a:lstStyle/>
          <a:p>
            <a:pPr marL="0" indent="0" algn="just">
              <a:buNone/>
              <a:defRPr/>
            </a:pPr>
            <a:r>
              <a:rPr lang="es-CO" dirty="0">
                <a:solidFill>
                  <a:srgbClr val="00B050"/>
                </a:solidFill>
              </a:rPr>
              <a:t>Contrastar  el </a:t>
            </a:r>
            <a:r>
              <a:rPr lang="es-CO" dirty="0">
                <a:solidFill>
                  <a:srgbClr val="C00000"/>
                </a:solidFill>
              </a:rPr>
              <a:t>Criterio</a:t>
            </a:r>
            <a:r>
              <a:rPr lang="es-CO" dirty="0">
                <a:solidFill>
                  <a:srgbClr val="00B050"/>
                </a:solidFill>
              </a:rPr>
              <a:t> con </a:t>
            </a:r>
            <a:r>
              <a:rPr lang="es-CO" dirty="0">
                <a:solidFill>
                  <a:srgbClr val="FF0000"/>
                </a:solidFill>
              </a:rPr>
              <a:t>Condición</a:t>
            </a:r>
          </a:p>
          <a:p>
            <a:pPr marL="0" indent="0" algn="just">
              <a:buNone/>
              <a:defRPr/>
            </a:pPr>
            <a:r>
              <a:rPr lang="es-CO" dirty="0">
                <a:solidFill>
                  <a:srgbClr val="57257D"/>
                </a:solidFill>
              </a:rPr>
              <a:t>Reales, objetivos, ciertos, concretos.</a:t>
            </a:r>
          </a:p>
          <a:p>
            <a:pPr marL="0" indent="0" algn="just">
              <a:buNone/>
              <a:defRPr/>
            </a:pPr>
            <a:r>
              <a:rPr lang="es-CO" dirty="0">
                <a:solidFill>
                  <a:srgbClr val="0070C0"/>
                </a:solidFill>
              </a:rPr>
              <a:t>Trascendente que merezca pronunciamiento y sea consensuado</a:t>
            </a:r>
          </a:p>
          <a:p>
            <a:pPr marL="0" indent="0" algn="just">
              <a:buNone/>
              <a:defRPr/>
            </a:pPr>
            <a:r>
              <a:rPr lang="es-CO" dirty="0">
                <a:solidFill>
                  <a:schemeClr val="accent6">
                    <a:lumMod val="50000"/>
                  </a:schemeClr>
                </a:solidFill>
              </a:rPr>
              <a:t>Afirmaciones inequívocas, no ambigüedades, argumentado, con validez para los interesados</a:t>
            </a:r>
          </a:p>
          <a:p>
            <a:pPr marL="0" indent="0">
              <a:buNone/>
              <a:defRPr/>
            </a:pPr>
            <a:r>
              <a:rPr lang="es-CO" dirty="0">
                <a:solidFill>
                  <a:srgbClr val="004274"/>
                </a:solidFill>
              </a:rPr>
              <a:t>Contrastable, comparable, </a:t>
            </a:r>
            <a:r>
              <a:rPr lang="es-CO" dirty="0" err="1">
                <a:solidFill>
                  <a:srgbClr val="004274"/>
                </a:solidFill>
              </a:rPr>
              <a:t>enfrentable</a:t>
            </a:r>
            <a:r>
              <a:rPr lang="es-CO" dirty="0">
                <a:solidFill>
                  <a:srgbClr val="004274"/>
                </a:solidFill>
              </a:rPr>
              <a:t> con otra versión o realidad, </a:t>
            </a:r>
            <a:r>
              <a:rPr lang="es-CO" b="1" u="sng" dirty="0">
                <a:solidFill>
                  <a:srgbClr val="004274"/>
                </a:solidFill>
              </a:rPr>
              <a:t>pruebas o hechos</a:t>
            </a:r>
          </a:p>
          <a:p>
            <a:pPr marL="0" indent="0">
              <a:buNone/>
              <a:defRPr/>
            </a:pPr>
            <a:r>
              <a:rPr lang="es-CO" dirty="0">
                <a:solidFill>
                  <a:srgbClr val="C00000"/>
                </a:solidFill>
              </a:rPr>
              <a:t>Que su establecimiento contribuya a la $, eficacia, eficiencia, equidad y sostenibilidad ambiental en el empleo de los Recursos. </a:t>
            </a:r>
            <a:r>
              <a:rPr lang="es-CO" dirty="0" err="1">
                <a:solidFill>
                  <a:srgbClr val="C00000"/>
                </a:solidFill>
              </a:rPr>
              <a:t>Xa</a:t>
            </a:r>
            <a:r>
              <a:rPr lang="es-CO" dirty="0">
                <a:solidFill>
                  <a:srgbClr val="C00000"/>
                </a:solidFill>
              </a:rPr>
              <a:t> Mejoramiento continuo.</a:t>
            </a:r>
          </a:p>
        </p:txBody>
      </p:sp>
    </p:spTree>
    <p:extLst>
      <p:ext uri="{BB962C8B-B14F-4D97-AF65-F5344CB8AC3E}">
        <p14:creationId xmlns:p14="http://schemas.microsoft.com/office/powerpoint/2010/main" val="4257427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990FB1E5-4CB7-FD47-9CAB-0BED51A8F3C3}"/>
              </a:ext>
            </a:extLst>
          </p:cNvPr>
          <p:cNvSpPr>
            <a:spLocks noGrp="1"/>
          </p:cNvSpPr>
          <p:nvPr>
            <p:ph type="title"/>
          </p:nvPr>
        </p:nvSpPr>
        <p:spPr>
          <a:xfrm>
            <a:off x="0" y="1"/>
            <a:ext cx="12192000" cy="885216"/>
          </a:xfrm>
          <a:solidFill>
            <a:schemeClr val="accent2">
              <a:lumMod val="40000"/>
              <a:lumOff val="60000"/>
            </a:schemeClr>
          </a:solidFill>
        </p:spPr>
        <p:txBody>
          <a:bodyPr rtlCol="0">
            <a:normAutofit/>
          </a:bodyPr>
          <a:lstStyle/>
          <a:p>
            <a:pPr algn="ctr">
              <a:defRPr/>
            </a:pPr>
            <a:r>
              <a:rPr lang="es-CO" sz="3400" b="1" dirty="0"/>
              <a:t>Consideraciones para validar el HALLAZGO</a:t>
            </a:r>
          </a:p>
        </p:txBody>
      </p:sp>
      <p:sp>
        <p:nvSpPr>
          <p:cNvPr id="3" name="2 Marcador de contenido">
            <a:extLst>
              <a:ext uri="{FF2B5EF4-FFF2-40B4-BE49-F238E27FC236}">
                <a16:creationId xmlns:a16="http://schemas.microsoft.com/office/drawing/2014/main" id="{CF01F5DE-32A3-5D4C-B6B0-AD2E8FB8F6A9}"/>
              </a:ext>
            </a:extLst>
          </p:cNvPr>
          <p:cNvSpPr>
            <a:spLocks noGrp="1"/>
          </p:cNvSpPr>
          <p:nvPr>
            <p:ph idx="1"/>
          </p:nvPr>
        </p:nvSpPr>
        <p:spPr>
          <a:xfrm>
            <a:off x="0" y="885217"/>
            <a:ext cx="12191999" cy="5972784"/>
          </a:xfrm>
          <a:solidFill>
            <a:schemeClr val="accent4">
              <a:lumMod val="20000"/>
              <a:lumOff val="80000"/>
            </a:schemeClr>
          </a:solidFill>
        </p:spPr>
        <p:txBody>
          <a:bodyPr rtlCol="0">
            <a:normAutofit lnSpcReduction="10000"/>
          </a:bodyPr>
          <a:lstStyle/>
          <a:p>
            <a:pPr marL="0" indent="0" algn="just">
              <a:buNone/>
              <a:defRPr/>
            </a:pPr>
            <a:r>
              <a:rPr lang="es-CO" dirty="0">
                <a:solidFill>
                  <a:srgbClr val="C00000"/>
                </a:solidFill>
              </a:rPr>
              <a:t>Para que el equipo Auditor tenga seguridad en el Hallazgo, en la información, los presuntos responsables y las conclusiones alcanzadas, deben de tener en cuenta los siguiente</a:t>
            </a:r>
            <a:r>
              <a:rPr lang="es-CO" dirty="0"/>
              <a:t>:</a:t>
            </a:r>
          </a:p>
          <a:p>
            <a:pPr marL="0" indent="0" algn="just">
              <a:buNone/>
              <a:defRPr/>
            </a:pPr>
            <a:endParaRPr lang="es-CO" dirty="0"/>
          </a:p>
          <a:p>
            <a:pPr algn="just">
              <a:defRPr/>
            </a:pPr>
            <a:r>
              <a:rPr lang="es-CO" sz="3500" u="sng" dirty="0">
                <a:solidFill>
                  <a:srgbClr val="57257D"/>
                </a:solidFill>
              </a:rPr>
              <a:t>Determinar</a:t>
            </a:r>
            <a:r>
              <a:rPr lang="es-CO" sz="3500" dirty="0">
                <a:solidFill>
                  <a:srgbClr val="57257D"/>
                </a:solidFill>
              </a:rPr>
              <a:t> y evaluar la </a:t>
            </a:r>
            <a:r>
              <a:rPr lang="es-CO" sz="3500" b="1" dirty="0">
                <a:solidFill>
                  <a:srgbClr val="57257D"/>
                </a:solidFill>
              </a:rPr>
              <a:t>condición</a:t>
            </a:r>
            <a:r>
              <a:rPr lang="es-CO" sz="3500" dirty="0">
                <a:solidFill>
                  <a:srgbClr val="57257D"/>
                </a:solidFill>
              </a:rPr>
              <a:t> y compararla con el </a:t>
            </a:r>
            <a:r>
              <a:rPr lang="es-CO" sz="3500" b="1" dirty="0">
                <a:solidFill>
                  <a:srgbClr val="57257D"/>
                </a:solidFill>
              </a:rPr>
              <a:t>criterio</a:t>
            </a:r>
          </a:p>
          <a:p>
            <a:pPr algn="just">
              <a:defRPr/>
            </a:pPr>
            <a:r>
              <a:rPr lang="es-CO" sz="3500" u="sng" dirty="0">
                <a:solidFill>
                  <a:srgbClr val="00642D"/>
                </a:solidFill>
              </a:rPr>
              <a:t>Verificar</a:t>
            </a:r>
            <a:r>
              <a:rPr lang="es-CO" sz="3500" dirty="0">
                <a:solidFill>
                  <a:srgbClr val="00642D"/>
                </a:solidFill>
              </a:rPr>
              <a:t>: causa, efecto y recurrencia de lo observado</a:t>
            </a:r>
          </a:p>
          <a:p>
            <a:pPr algn="just">
              <a:defRPr/>
            </a:pPr>
            <a:r>
              <a:rPr lang="es-CO" sz="3500" u="sng" dirty="0">
                <a:solidFill>
                  <a:schemeClr val="accent6">
                    <a:lumMod val="50000"/>
                  </a:schemeClr>
                </a:solidFill>
              </a:rPr>
              <a:t>Evaluar</a:t>
            </a:r>
            <a:r>
              <a:rPr lang="es-CO" sz="3500" dirty="0">
                <a:solidFill>
                  <a:schemeClr val="accent6">
                    <a:lumMod val="50000"/>
                  </a:schemeClr>
                </a:solidFill>
              </a:rPr>
              <a:t> suficiencia, pertinencia y utilidad de la evidencia</a:t>
            </a:r>
          </a:p>
          <a:p>
            <a:pPr algn="just">
              <a:defRPr/>
            </a:pPr>
            <a:r>
              <a:rPr lang="es-CO" sz="3500" u="sng" dirty="0">
                <a:solidFill>
                  <a:schemeClr val="tx2">
                    <a:lumMod val="75000"/>
                  </a:schemeClr>
                </a:solidFill>
              </a:rPr>
              <a:t>Identificar</a:t>
            </a:r>
            <a:r>
              <a:rPr lang="es-CO" sz="3500" dirty="0">
                <a:solidFill>
                  <a:schemeClr val="tx2">
                    <a:lumMod val="75000"/>
                  </a:schemeClr>
                </a:solidFill>
              </a:rPr>
              <a:t> y valorar a los responsables y líneas de autoridad</a:t>
            </a:r>
          </a:p>
          <a:p>
            <a:pPr algn="just">
              <a:defRPr/>
            </a:pPr>
            <a:r>
              <a:rPr lang="es-CO" sz="3500" u="sng" dirty="0"/>
              <a:t>Comunicar</a:t>
            </a:r>
            <a:r>
              <a:rPr lang="es-CO" sz="3500" dirty="0"/>
              <a:t> y trasladar al auditado las observaciones</a:t>
            </a:r>
          </a:p>
          <a:p>
            <a:pPr algn="just">
              <a:defRPr/>
            </a:pPr>
            <a:r>
              <a:rPr lang="es-CO" sz="3500" u="sng" dirty="0">
                <a:solidFill>
                  <a:srgbClr val="FF0000"/>
                </a:solidFill>
              </a:rPr>
              <a:t>Evaluar</a:t>
            </a:r>
            <a:r>
              <a:rPr lang="es-CO" sz="3500" dirty="0">
                <a:solidFill>
                  <a:srgbClr val="FF0000"/>
                </a:solidFill>
              </a:rPr>
              <a:t> y validar (contrastar) las respuestas y las pruebas</a:t>
            </a:r>
          </a:p>
          <a:p>
            <a:pPr algn="just">
              <a:defRPr/>
            </a:pPr>
            <a:r>
              <a:rPr lang="es-CO" sz="3500" u="sng" dirty="0">
                <a:solidFill>
                  <a:srgbClr val="002060"/>
                </a:solidFill>
              </a:rPr>
              <a:t>Trasladar</a:t>
            </a:r>
            <a:r>
              <a:rPr lang="es-CO" sz="3500" dirty="0">
                <a:solidFill>
                  <a:srgbClr val="002060"/>
                </a:solidFill>
              </a:rPr>
              <a:t> o hacer entrega del Hallazgo al funcionario competente</a:t>
            </a:r>
          </a:p>
          <a:p>
            <a:pPr marL="0" indent="0" algn="just">
              <a:buNone/>
              <a:defRPr/>
            </a:pPr>
            <a:endParaRPr lang="es-CO" dirty="0"/>
          </a:p>
        </p:txBody>
      </p:sp>
    </p:spTree>
    <p:extLst>
      <p:ext uri="{BB962C8B-B14F-4D97-AF65-F5344CB8AC3E}">
        <p14:creationId xmlns:p14="http://schemas.microsoft.com/office/powerpoint/2010/main" val="3297934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FC5237E1-15CC-E449-A426-8FC63FB20BC6}"/>
              </a:ext>
            </a:extLst>
          </p:cNvPr>
          <p:cNvSpPr>
            <a:spLocks noGrp="1"/>
          </p:cNvSpPr>
          <p:nvPr>
            <p:ph type="title"/>
          </p:nvPr>
        </p:nvSpPr>
        <p:spPr>
          <a:xfrm>
            <a:off x="0" y="1"/>
            <a:ext cx="12192000" cy="972765"/>
          </a:xfrm>
          <a:solidFill>
            <a:schemeClr val="accent2">
              <a:lumMod val="40000"/>
              <a:lumOff val="60000"/>
            </a:schemeClr>
          </a:solidFill>
        </p:spPr>
        <p:txBody>
          <a:bodyPr rtlCol="0">
            <a:normAutofit/>
          </a:bodyPr>
          <a:lstStyle/>
          <a:p>
            <a:pPr algn="ctr">
              <a:defRPr/>
            </a:pPr>
            <a:r>
              <a:rPr lang="es-CO" sz="3200" dirty="0">
                <a:latin typeface="Cooper Black" pitchFamily="18" charset="0"/>
              </a:rPr>
              <a:t>ELEMENTOS   DEL  HALLAZGO  FISCAL</a:t>
            </a:r>
          </a:p>
        </p:txBody>
      </p:sp>
      <p:sp>
        <p:nvSpPr>
          <p:cNvPr id="3" name="2 Marcador de contenido">
            <a:extLst>
              <a:ext uri="{FF2B5EF4-FFF2-40B4-BE49-F238E27FC236}">
                <a16:creationId xmlns:a16="http://schemas.microsoft.com/office/drawing/2014/main" id="{54A7A124-F68C-854D-9DA1-830EE32BA501}"/>
              </a:ext>
            </a:extLst>
          </p:cNvPr>
          <p:cNvSpPr>
            <a:spLocks noGrp="1"/>
          </p:cNvSpPr>
          <p:nvPr>
            <p:ph idx="1"/>
          </p:nvPr>
        </p:nvSpPr>
        <p:spPr>
          <a:xfrm>
            <a:off x="0" y="972766"/>
            <a:ext cx="12192000" cy="5885235"/>
          </a:xfrm>
          <a:solidFill>
            <a:schemeClr val="accent4">
              <a:lumMod val="20000"/>
              <a:lumOff val="80000"/>
            </a:schemeClr>
          </a:solidFill>
        </p:spPr>
        <p:txBody>
          <a:bodyPr rtlCol="0">
            <a:normAutofit/>
          </a:bodyPr>
          <a:lstStyle/>
          <a:p>
            <a:pPr marL="0" indent="0">
              <a:buNone/>
              <a:defRPr/>
            </a:pPr>
            <a:r>
              <a:rPr lang="es-CO" sz="3200" dirty="0">
                <a:solidFill>
                  <a:srgbClr val="6B3305"/>
                </a:solidFill>
              </a:rPr>
              <a:t>Los elementos mínimos a considerar en este hallazgo son los contenidos en la ley 610 y 1474, a saber:</a:t>
            </a:r>
          </a:p>
          <a:p>
            <a:pPr marL="0" indent="0">
              <a:buNone/>
              <a:defRPr/>
            </a:pPr>
            <a:r>
              <a:rPr lang="es-CO" sz="3200" dirty="0">
                <a:solidFill>
                  <a:srgbClr val="6B3305"/>
                </a:solidFill>
              </a:rPr>
              <a:t>-  </a:t>
            </a:r>
            <a:r>
              <a:rPr lang="es-CO" sz="3200" b="1" dirty="0">
                <a:solidFill>
                  <a:srgbClr val="FF0000"/>
                </a:solidFill>
              </a:rPr>
              <a:t>GESTION   FISCAL </a:t>
            </a:r>
            <a:r>
              <a:rPr lang="es-CO" sz="3200" dirty="0">
                <a:solidFill>
                  <a:srgbClr val="6B3305"/>
                </a:solidFill>
              </a:rPr>
              <a:t>(art. 3º Ley 610)</a:t>
            </a:r>
          </a:p>
          <a:p>
            <a:pPr>
              <a:buFontTx/>
              <a:buChar char="-"/>
              <a:defRPr/>
            </a:pPr>
            <a:r>
              <a:rPr lang="es-CO" sz="3200" dirty="0">
                <a:solidFill>
                  <a:srgbClr val="6B3305"/>
                </a:solidFill>
              </a:rPr>
              <a:t>Objeto del Proceso de Responsabilidad Fiscal</a:t>
            </a:r>
          </a:p>
          <a:p>
            <a:pPr>
              <a:buFontTx/>
              <a:buChar char="-"/>
              <a:defRPr/>
            </a:pPr>
            <a:r>
              <a:rPr lang="es-CO" sz="3200" dirty="0">
                <a:solidFill>
                  <a:srgbClr val="6B3305"/>
                </a:solidFill>
              </a:rPr>
              <a:t>Características del Proceso de Responsabilidad FF.</a:t>
            </a:r>
          </a:p>
          <a:p>
            <a:pPr>
              <a:buFontTx/>
              <a:buChar char="-"/>
              <a:defRPr/>
            </a:pPr>
            <a:r>
              <a:rPr lang="es-CO" sz="3200" dirty="0">
                <a:solidFill>
                  <a:srgbClr val="6B3305"/>
                </a:solidFill>
              </a:rPr>
              <a:t>Elementos de la Responsabilidad FF. (C-D-NC)</a:t>
            </a:r>
          </a:p>
          <a:p>
            <a:pPr>
              <a:buFontTx/>
              <a:buChar char="-"/>
              <a:defRPr/>
            </a:pPr>
            <a:r>
              <a:rPr lang="es-CO" sz="3200" b="1" dirty="0">
                <a:solidFill>
                  <a:srgbClr val="FF0000"/>
                </a:solidFill>
              </a:rPr>
              <a:t>Daño Patrimonial </a:t>
            </a:r>
            <a:r>
              <a:rPr lang="es-CO" sz="3200" dirty="0">
                <a:solidFill>
                  <a:srgbClr val="6B3305"/>
                </a:solidFill>
              </a:rPr>
              <a:t>(art. 6º) y </a:t>
            </a:r>
            <a:r>
              <a:rPr lang="es-CO" sz="3200" b="1" dirty="0">
                <a:solidFill>
                  <a:srgbClr val="FF0000"/>
                </a:solidFill>
              </a:rPr>
              <a:t>cuantificación</a:t>
            </a:r>
          </a:p>
          <a:p>
            <a:pPr>
              <a:buFontTx/>
              <a:buChar char="-"/>
              <a:defRPr/>
            </a:pPr>
            <a:r>
              <a:rPr lang="es-CO" sz="3200" b="1" dirty="0">
                <a:solidFill>
                  <a:srgbClr val="FF0000"/>
                </a:solidFill>
              </a:rPr>
              <a:t>Entidad</a:t>
            </a:r>
            <a:r>
              <a:rPr lang="es-CO" sz="3200" dirty="0">
                <a:solidFill>
                  <a:srgbClr val="6B3305"/>
                </a:solidFill>
              </a:rPr>
              <a:t> Afectada</a:t>
            </a:r>
          </a:p>
          <a:p>
            <a:pPr>
              <a:buFontTx/>
              <a:buChar char="-"/>
              <a:defRPr/>
            </a:pPr>
            <a:r>
              <a:rPr lang="es-CO" sz="3200" dirty="0">
                <a:solidFill>
                  <a:srgbClr val="6B3305"/>
                </a:solidFill>
              </a:rPr>
              <a:t>Identificación de presuntos responsables y habilitación legal para desempeñarse como </a:t>
            </a:r>
            <a:r>
              <a:rPr lang="es-CO" sz="3200" b="1" dirty="0">
                <a:solidFill>
                  <a:srgbClr val="FF0000"/>
                </a:solidFill>
              </a:rPr>
              <a:t>GESTORES FISCALES </a:t>
            </a:r>
          </a:p>
          <a:p>
            <a:pPr>
              <a:buFontTx/>
              <a:buChar char="-"/>
              <a:defRPr/>
            </a:pPr>
            <a:endParaRPr lang="es-CO" dirty="0">
              <a:solidFill>
                <a:srgbClr val="6B3305"/>
              </a:solidFill>
            </a:endParaRPr>
          </a:p>
        </p:txBody>
      </p:sp>
    </p:spTree>
    <p:extLst>
      <p:ext uri="{BB962C8B-B14F-4D97-AF65-F5344CB8AC3E}">
        <p14:creationId xmlns:p14="http://schemas.microsoft.com/office/powerpoint/2010/main" val="1360321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C75D01A7-494F-5745-943E-F69F359E98BA}"/>
              </a:ext>
            </a:extLst>
          </p:cNvPr>
          <p:cNvSpPr>
            <a:spLocks noGrp="1"/>
          </p:cNvSpPr>
          <p:nvPr>
            <p:ph type="title"/>
          </p:nvPr>
        </p:nvSpPr>
        <p:spPr>
          <a:xfrm>
            <a:off x="0" y="0"/>
            <a:ext cx="12192000" cy="914400"/>
          </a:xfrm>
          <a:solidFill>
            <a:schemeClr val="accent2">
              <a:lumMod val="40000"/>
              <a:lumOff val="60000"/>
            </a:schemeClr>
          </a:solidFill>
        </p:spPr>
        <p:txBody>
          <a:bodyPr rtlCol="0">
            <a:normAutofit/>
          </a:bodyPr>
          <a:lstStyle/>
          <a:p>
            <a:pPr algn="ctr">
              <a:defRPr/>
            </a:pPr>
            <a:r>
              <a:rPr lang="es-CO" sz="3200" b="1" dirty="0">
                <a:solidFill>
                  <a:srgbClr val="0432FF"/>
                </a:solidFill>
              </a:rPr>
              <a:t>PRUEBAS  QUE  SOPORTAN   EL  HALLAZGO  FISCAL</a:t>
            </a:r>
          </a:p>
        </p:txBody>
      </p:sp>
      <p:sp>
        <p:nvSpPr>
          <p:cNvPr id="3" name="2 Marcador de contenido">
            <a:extLst>
              <a:ext uri="{FF2B5EF4-FFF2-40B4-BE49-F238E27FC236}">
                <a16:creationId xmlns:a16="http://schemas.microsoft.com/office/drawing/2014/main" id="{9F51D8BF-2B01-1D45-9DB9-2D1638ED6B5F}"/>
              </a:ext>
            </a:extLst>
          </p:cNvPr>
          <p:cNvSpPr>
            <a:spLocks noGrp="1"/>
          </p:cNvSpPr>
          <p:nvPr>
            <p:ph idx="1"/>
          </p:nvPr>
        </p:nvSpPr>
        <p:spPr>
          <a:xfrm>
            <a:off x="0" y="914400"/>
            <a:ext cx="12192000" cy="5943600"/>
          </a:xfrm>
          <a:noFill/>
        </p:spPr>
        <p:txBody>
          <a:bodyPr rtlCol="0">
            <a:normAutofit/>
          </a:bodyPr>
          <a:lstStyle/>
          <a:p>
            <a:pPr marL="0" indent="0" algn="just">
              <a:buNone/>
              <a:defRPr/>
            </a:pPr>
            <a:r>
              <a:rPr lang="es-CO" sz="3700" dirty="0">
                <a:solidFill>
                  <a:srgbClr val="7030A0"/>
                </a:solidFill>
              </a:rPr>
              <a:t>Las pruebas deben ser </a:t>
            </a:r>
            <a:r>
              <a:rPr lang="es-CO" sz="3700" dirty="0">
                <a:solidFill>
                  <a:srgbClr val="0082B0"/>
                </a:solidFill>
              </a:rPr>
              <a:t>útiles</a:t>
            </a:r>
            <a:r>
              <a:rPr lang="es-CO" sz="3700" dirty="0">
                <a:solidFill>
                  <a:srgbClr val="7030A0"/>
                </a:solidFill>
              </a:rPr>
              <a:t>, pertinentes y </a:t>
            </a:r>
            <a:r>
              <a:rPr lang="es-CO" sz="3700" dirty="0">
                <a:solidFill>
                  <a:srgbClr val="004274"/>
                </a:solidFill>
              </a:rPr>
              <a:t>conducentes</a:t>
            </a:r>
            <a:r>
              <a:rPr lang="es-CO" sz="3700" dirty="0">
                <a:solidFill>
                  <a:srgbClr val="7030A0"/>
                </a:solidFill>
              </a:rPr>
              <a:t>, y que comprometan la responsabilidad de los gestores  y pueden ser:  </a:t>
            </a:r>
            <a:r>
              <a:rPr lang="es-CO" sz="3700" dirty="0">
                <a:solidFill>
                  <a:srgbClr val="002060"/>
                </a:solidFill>
              </a:rPr>
              <a:t>Cuentas, facturas, contratos, pólizas, cheques, las fotocopias o scanner de documentos  tomados directamente de los archivos de la entidad auditada. Actas de visita, etc</a:t>
            </a:r>
            <a:r>
              <a:rPr lang="es-CO" sz="3700" dirty="0">
                <a:solidFill>
                  <a:srgbClr val="7030A0"/>
                </a:solidFill>
              </a:rPr>
              <a:t>.</a:t>
            </a:r>
          </a:p>
          <a:p>
            <a:pPr marL="0" indent="0" algn="just">
              <a:buNone/>
              <a:defRPr/>
            </a:pPr>
            <a:r>
              <a:rPr lang="es-CO" sz="3700" dirty="0">
                <a:solidFill>
                  <a:srgbClr val="7030A0"/>
                </a:solidFill>
              </a:rPr>
              <a:t> Formato de H.V; Últimas declaraciones de bienes; Certificados de cargos y salarios; manual de funciones, actas de posesión, contratos, actas de junta; pólizas de Cumplimiento, cotizaciones, avalúos, pagos y comprobantes; conceptos Jurídicos y técnicos, libros de contabilidad; Estados Contables; fotos, etc</a:t>
            </a:r>
            <a:r>
              <a:rPr lang="es-CO" sz="3600" dirty="0">
                <a:solidFill>
                  <a:srgbClr val="7030A0"/>
                </a:solidFill>
              </a:rPr>
              <a:t>.</a:t>
            </a:r>
          </a:p>
        </p:txBody>
      </p:sp>
    </p:spTree>
    <p:extLst>
      <p:ext uri="{BB962C8B-B14F-4D97-AF65-F5344CB8AC3E}">
        <p14:creationId xmlns:p14="http://schemas.microsoft.com/office/powerpoint/2010/main" val="3336132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A6660B-33B4-D346-B92E-B2A3B93A43CF}"/>
              </a:ext>
            </a:extLst>
          </p:cNvPr>
          <p:cNvSpPr>
            <a:spLocks noGrp="1"/>
          </p:cNvSpPr>
          <p:nvPr>
            <p:ph type="title"/>
          </p:nvPr>
        </p:nvSpPr>
        <p:spPr>
          <a:xfrm>
            <a:off x="0" y="0"/>
            <a:ext cx="12192000" cy="1264596"/>
          </a:xfrm>
          <a:solidFill>
            <a:schemeClr val="accent4">
              <a:lumMod val="20000"/>
              <a:lumOff val="80000"/>
            </a:schemeClr>
          </a:solidFill>
        </p:spPr>
        <p:txBody>
          <a:bodyPr>
            <a:normAutofit/>
          </a:bodyPr>
          <a:lstStyle/>
          <a:p>
            <a:pPr algn="ctr"/>
            <a:r>
              <a:rPr lang="es-CO" sz="2900" dirty="0">
                <a:solidFill>
                  <a:srgbClr val="011893"/>
                </a:solidFill>
                <a:latin typeface="Castellar" panose="020A0402060406010301" pitchFamily="18" charset="77"/>
              </a:rPr>
              <a:t>Responsabilidad de los Servidores Públicos </a:t>
            </a:r>
            <a:endParaRPr lang="es-CO" sz="2900" dirty="0">
              <a:solidFill>
                <a:srgbClr val="000000"/>
              </a:solidFill>
            </a:endParaRPr>
          </a:p>
        </p:txBody>
      </p:sp>
      <p:pic>
        <p:nvPicPr>
          <p:cNvPr id="7" name="Imagen 6">
            <a:extLst>
              <a:ext uri="{FF2B5EF4-FFF2-40B4-BE49-F238E27FC236}">
                <a16:creationId xmlns:a16="http://schemas.microsoft.com/office/drawing/2014/main" id="{80174604-9575-A643-9ACE-7EB2085DECD6}"/>
              </a:ext>
            </a:extLst>
          </p:cNvPr>
          <p:cNvPicPr>
            <a:picLocks noChangeAspect="1"/>
          </p:cNvPicPr>
          <p:nvPr/>
        </p:nvPicPr>
        <p:blipFill rotWithShape="1">
          <a:blip r:embed="rId2">
            <a:alphaModFix/>
          </a:blip>
          <a:srcRect l="13945" r="9455" b="-1"/>
          <a:stretch/>
        </p:blipFill>
        <p:spPr>
          <a:xfrm>
            <a:off x="171449" y="1362999"/>
            <a:ext cx="4153712" cy="5076712"/>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Marcador de contenido 2">
            <a:extLst>
              <a:ext uri="{FF2B5EF4-FFF2-40B4-BE49-F238E27FC236}">
                <a16:creationId xmlns:a16="http://schemas.microsoft.com/office/drawing/2014/main" id="{73D66EF3-231C-5648-9848-0E26A52FABA3}"/>
              </a:ext>
            </a:extLst>
          </p:cNvPr>
          <p:cNvSpPr>
            <a:spLocks noGrp="1"/>
          </p:cNvSpPr>
          <p:nvPr>
            <p:ph idx="1"/>
          </p:nvPr>
        </p:nvSpPr>
        <p:spPr>
          <a:xfrm>
            <a:off x="4416357" y="1624654"/>
            <a:ext cx="7604194" cy="5233346"/>
          </a:xfrm>
          <a:solidFill>
            <a:schemeClr val="accent5">
              <a:lumMod val="20000"/>
              <a:lumOff val="80000"/>
            </a:schemeClr>
          </a:solidFill>
        </p:spPr>
        <p:txBody>
          <a:bodyPr anchor="ctr">
            <a:normAutofit/>
          </a:bodyPr>
          <a:lstStyle/>
          <a:p>
            <a:pPr marL="0" indent="0">
              <a:buNone/>
            </a:pPr>
            <a:r>
              <a:rPr lang="es-CO" sz="3200" dirty="0">
                <a:solidFill>
                  <a:srgbClr val="000000"/>
                </a:solidFill>
              </a:rPr>
              <a:t>FUNDAMENTOS CONSTITUCIONALES</a:t>
            </a:r>
          </a:p>
          <a:p>
            <a:r>
              <a:rPr lang="es-CO" sz="3200" dirty="0">
                <a:solidFill>
                  <a:srgbClr val="000000"/>
                </a:solidFill>
              </a:rPr>
              <a:t>1º,  2º  4º; </a:t>
            </a:r>
            <a:r>
              <a:rPr lang="es-CO" sz="3200" dirty="0">
                <a:solidFill>
                  <a:srgbClr val="0432FF"/>
                </a:solidFill>
              </a:rPr>
              <a:t>6</a:t>
            </a:r>
            <a:r>
              <a:rPr lang="es-CO" sz="3200" dirty="0">
                <a:solidFill>
                  <a:srgbClr val="000000"/>
                </a:solidFill>
              </a:rPr>
              <a:t>º; 13; 23; 25; 29; 31; 33; 40; 74, </a:t>
            </a:r>
            <a:r>
              <a:rPr lang="es-CO" sz="3200" dirty="0">
                <a:solidFill>
                  <a:srgbClr val="0432FF"/>
                </a:solidFill>
              </a:rPr>
              <a:t>90; 121; 122; 123; 124</a:t>
            </a:r>
            <a:r>
              <a:rPr lang="es-CO" sz="3200" dirty="0">
                <a:solidFill>
                  <a:srgbClr val="000000"/>
                </a:solidFill>
              </a:rPr>
              <a:t>; 125, 126; 127; 128; 129, </a:t>
            </a:r>
            <a:r>
              <a:rPr lang="es-CO" sz="3200" dirty="0">
                <a:solidFill>
                  <a:srgbClr val="0432FF"/>
                </a:solidFill>
              </a:rPr>
              <a:t>209</a:t>
            </a:r>
            <a:r>
              <a:rPr lang="es-CO" sz="3200" dirty="0">
                <a:solidFill>
                  <a:srgbClr val="000000"/>
                </a:solidFill>
              </a:rPr>
              <a:t>, 267, 268, 272, </a:t>
            </a:r>
          </a:p>
          <a:p>
            <a:r>
              <a:rPr lang="es-CO" sz="2000" dirty="0">
                <a:solidFill>
                  <a:srgbClr val="000000"/>
                </a:solidFill>
              </a:rPr>
              <a:t> </a:t>
            </a:r>
          </a:p>
        </p:txBody>
      </p:sp>
      <p:pic>
        <p:nvPicPr>
          <p:cNvPr id="6" name="Imagen 5">
            <a:extLst>
              <a:ext uri="{FF2B5EF4-FFF2-40B4-BE49-F238E27FC236}">
                <a16:creationId xmlns:a16="http://schemas.microsoft.com/office/drawing/2014/main" id="{382F6503-F59F-7545-97F1-CFAB65824016}"/>
              </a:ext>
            </a:extLst>
          </p:cNvPr>
          <p:cNvPicPr>
            <a:picLocks noChangeAspect="1"/>
          </p:cNvPicPr>
          <p:nvPr/>
        </p:nvPicPr>
        <p:blipFill>
          <a:blip r:embed="rId3"/>
          <a:stretch>
            <a:fillRect/>
          </a:stretch>
        </p:blipFill>
        <p:spPr>
          <a:xfrm>
            <a:off x="11108987" y="0"/>
            <a:ext cx="1082991" cy="1264596"/>
          </a:xfrm>
          <a:prstGeom prst="rect">
            <a:avLst/>
          </a:prstGeom>
        </p:spPr>
      </p:pic>
    </p:spTree>
    <p:extLst>
      <p:ext uri="{BB962C8B-B14F-4D97-AF65-F5344CB8AC3E}">
        <p14:creationId xmlns:p14="http://schemas.microsoft.com/office/powerpoint/2010/main" val="28950145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ED738D-C4AE-5B44-AB5A-1AD29463E532}"/>
              </a:ext>
            </a:extLst>
          </p:cNvPr>
          <p:cNvSpPr>
            <a:spLocks noGrp="1"/>
          </p:cNvSpPr>
          <p:nvPr>
            <p:ph type="title"/>
          </p:nvPr>
        </p:nvSpPr>
        <p:spPr>
          <a:xfrm>
            <a:off x="0" y="0"/>
            <a:ext cx="4953000" cy="1401892"/>
          </a:xfrm>
          <a:solidFill>
            <a:schemeClr val="accent4">
              <a:lumMod val="20000"/>
              <a:lumOff val="80000"/>
            </a:schemeClr>
          </a:solidFill>
        </p:spPr>
        <p:txBody>
          <a:bodyPr>
            <a:normAutofit fontScale="90000"/>
          </a:bodyPr>
          <a:lstStyle/>
          <a:p>
            <a:pPr algn="ctr"/>
            <a:br>
              <a:rPr lang="es-CO" sz="2800" dirty="0">
                <a:solidFill>
                  <a:srgbClr val="C00000"/>
                </a:solidFill>
              </a:rPr>
            </a:br>
            <a:br>
              <a:rPr lang="es-CO" sz="2800" dirty="0">
                <a:solidFill>
                  <a:srgbClr val="C00000"/>
                </a:solidFill>
              </a:rPr>
            </a:br>
            <a:br>
              <a:rPr lang="es-CO" sz="2800" dirty="0">
                <a:solidFill>
                  <a:srgbClr val="C00000"/>
                </a:solidFill>
              </a:rPr>
            </a:br>
            <a:br>
              <a:rPr lang="es-CO" sz="2800" dirty="0">
                <a:solidFill>
                  <a:srgbClr val="C00000"/>
                </a:solidFill>
              </a:rPr>
            </a:br>
            <a:br>
              <a:rPr lang="es-CO" sz="2800" dirty="0">
                <a:solidFill>
                  <a:srgbClr val="C00000"/>
                </a:solidFill>
              </a:rPr>
            </a:br>
            <a:br>
              <a:rPr lang="es-CO" sz="2800" dirty="0">
                <a:solidFill>
                  <a:srgbClr val="C00000"/>
                </a:solidFill>
              </a:rPr>
            </a:br>
            <a:br>
              <a:rPr lang="es-CO" sz="2800" dirty="0">
                <a:solidFill>
                  <a:srgbClr val="C00000"/>
                </a:solidFill>
              </a:rPr>
            </a:br>
            <a:br>
              <a:rPr lang="es-CO" sz="2800" dirty="0">
                <a:solidFill>
                  <a:srgbClr val="C00000"/>
                </a:solidFill>
              </a:rPr>
            </a:br>
            <a:br>
              <a:rPr lang="es-CO" sz="2800" dirty="0">
                <a:solidFill>
                  <a:srgbClr val="C00000"/>
                </a:solidFill>
              </a:rPr>
            </a:br>
            <a:br>
              <a:rPr lang="es-CO" sz="2800" dirty="0">
                <a:solidFill>
                  <a:srgbClr val="C00000"/>
                </a:solidFill>
              </a:rPr>
            </a:br>
            <a:br>
              <a:rPr lang="es-CO" sz="2800" dirty="0">
                <a:solidFill>
                  <a:srgbClr val="C00000"/>
                </a:solidFill>
              </a:rPr>
            </a:br>
            <a:r>
              <a:rPr lang="es-CO" sz="2800" dirty="0">
                <a:solidFill>
                  <a:srgbClr val="C00000"/>
                </a:solidFill>
              </a:rPr>
              <a:t>        </a:t>
            </a:r>
            <a:r>
              <a:rPr lang="es-CO" sz="3100" b="1" dirty="0">
                <a:solidFill>
                  <a:srgbClr val="C00000"/>
                </a:solidFill>
                <a:latin typeface="Book Antiqua" panose="02040602050305030304" pitchFamily="18" charset="0"/>
              </a:rPr>
              <a:t>Categorías </a:t>
            </a:r>
            <a:br>
              <a:rPr lang="es-CO" sz="3100" b="1" dirty="0">
                <a:solidFill>
                  <a:srgbClr val="C00000"/>
                </a:solidFill>
                <a:latin typeface="Book Antiqua" panose="02040602050305030304" pitchFamily="18" charset="0"/>
              </a:rPr>
            </a:br>
            <a:r>
              <a:rPr lang="es-CO" sz="3100" b="1" dirty="0">
                <a:solidFill>
                  <a:srgbClr val="C00000"/>
                </a:solidFill>
                <a:latin typeface="Book Antiqua" panose="02040602050305030304" pitchFamily="18" charset="0"/>
              </a:rPr>
              <a:t>        Dogmáticas</a:t>
            </a:r>
            <a:br>
              <a:rPr lang="es-CO" sz="2800" dirty="0">
                <a:solidFill>
                  <a:srgbClr val="C00000"/>
                </a:solidFill>
              </a:rPr>
            </a:br>
            <a:endParaRPr lang="es-CO" sz="2800" dirty="0"/>
          </a:p>
        </p:txBody>
      </p:sp>
      <p:sp>
        <p:nvSpPr>
          <p:cNvPr id="3" name="Marcador de contenido 2">
            <a:extLst>
              <a:ext uri="{FF2B5EF4-FFF2-40B4-BE49-F238E27FC236}">
                <a16:creationId xmlns:a16="http://schemas.microsoft.com/office/drawing/2014/main" id="{1DA64345-7ED8-354E-8C78-8D6FD6336CFB}"/>
              </a:ext>
            </a:extLst>
          </p:cNvPr>
          <p:cNvSpPr>
            <a:spLocks noGrp="1"/>
          </p:cNvSpPr>
          <p:nvPr>
            <p:ph idx="1"/>
          </p:nvPr>
        </p:nvSpPr>
        <p:spPr>
          <a:xfrm>
            <a:off x="5183188" y="0"/>
            <a:ext cx="7008812" cy="6858000"/>
          </a:xfrm>
          <a:solidFill>
            <a:schemeClr val="accent2">
              <a:lumMod val="20000"/>
              <a:lumOff val="80000"/>
            </a:schemeClr>
          </a:solidFill>
        </p:spPr>
        <p:txBody>
          <a:bodyPr>
            <a:normAutofit/>
          </a:bodyPr>
          <a:lstStyle/>
          <a:p>
            <a:pPr algn="ctr"/>
            <a:r>
              <a:rPr lang="es-CO" dirty="0">
                <a:solidFill>
                  <a:srgbClr val="011893"/>
                </a:solidFill>
              </a:rPr>
              <a:t>Dignidad Humana </a:t>
            </a:r>
          </a:p>
          <a:p>
            <a:pPr algn="ctr"/>
            <a:r>
              <a:rPr lang="es-CO" dirty="0">
                <a:solidFill>
                  <a:srgbClr val="011893"/>
                </a:solidFill>
              </a:rPr>
              <a:t>Titularidad de la potestad ‘resarcitoria’ y Autonomía </a:t>
            </a:r>
          </a:p>
          <a:p>
            <a:pPr algn="ctr"/>
            <a:r>
              <a:rPr lang="es-CO" dirty="0">
                <a:solidFill>
                  <a:srgbClr val="011893"/>
                </a:solidFill>
              </a:rPr>
              <a:t>Poder Fiscal Preferente </a:t>
            </a:r>
          </a:p>
          <a:p>
            <a:pPr algn="ctr"/>
            <a:r>
              <a:rPr lang="es-CO" sz="3400" dirty="0">
                <a:solidFill>
                  <a:srgbClr val="011893"/>
                </a:solidFill>
              </a:rPr>
              <a:t>Principio de Legalidad </a:t>
            </a:r>
          </a:p>
          <a:p>
            <a:pPr algn="ctr"/>
            <a:r>
              <a:rPr lang="es-CO" dirty="0">
                <a:solidFill>
                  <a:srgbClr val="011893"/>
                </a:solidFill>
              </a:rPr>
              <a:t>Fines de la declatatoria de Rr.FF. </a:t>
            </a:r>
          </a:p>
          <a:p>
            <a:pPr algn="ctr"/>
            <a:r>
              <a:rPr lang="es-CO" dirty="0">
                <a:solidFill>
                  <a:srgbClr val="011893"/>
                </a:solidFill>
              </a:rPr>
              <a:t>Debido Proceso</a:t>
            </a:r>
          </a:p>
          <a:p>
            <a:pPr algn="ctr"/>
            <a:r>
              <a:rPr lang="es-CO" sz="3600" dirty="0">
                <a:solidFill>
                  <a:srgbClr val="011893"/>
                </a:solidFill>
              </a:rPr>
              <a:t>Prinipio de Igualdad </a:t>
            </a:r>
          </a:p>
          <a:p>
            <a:pPr algn="ctr"/>
            <a:r>
              <a:rPr lang="es-CO" sz="3300" dirty="0">
                <a:solidFill>
                  <a:srgbClr val="011893"/>
                </a:solidFill>
              </a:rPr>
              <a:t>Principio de Favorabilidad </a:t>
            </a:r>
          </a:p>
          <a:p>
            <a:pPr algn="ctr"/>
            <a:r>
              <a:rPr lang="es-CO" sz="3600" dirty="0">
                <a:solidFill>
                  <a:srgbClr val="011893"/>
                </a:solidFill>
              </a:rPr>
              <a:t>Presunción de Inicencia</a:t>
            </a:r>
          </a:p>
          <a:p>
            <a:pPr algn="ctr"/>
            <a:r>
              <a:rPr lang="es-CO" sz="3600" dirty="0">
                <a:solidFill>
                  <a:srgbClr val="011893"/>
                </a:solidFill>
              </a:rPr>
              <a:t>Exclusión de Responsabilidad </a:t>
            </a:r>
            <a:endParaRPr lang="es-CO" sz="2400" dirty="0">
              <a:solidFill>
                <a:srgbClr val="011893"/>
              </a:solidFill>
            </a:endParaRPr>
          </a:p>
        </p:txBody>
      </p:sp>
      <p:sp>
        <p:nvSpPr>
          <p:cNvPr id="5" name="Marcador de texto 4">
            <a:extLst>
              <a:ext uri="{FF2B5EF4-FFF2-40B4-BE49-F238E27FC236}">
                <a16:creationId xmlns:a16="http://schemas.microsoft.com/office/drawing/2014/main" id="{BC0996F4-4AF6-0B46-B743-803551A61780}"/>
              </a:ext>
            </a:extLst>
          </p:cNvPr>
          <p:cNvSpPr>
            <a:spLocks noGrp="1"/>
          </p:cNvSpPr>
          <p:nvPr>
            <p:ph type="body" sz="half" idx="2"/>
          </p:nvPr>
        </p:nvSpPr>
        <p:spPr>
          <a:xfrm>
            <a:off x="0" y="1401892"/>
            <a:ext cx="4953000" cy="5456108"/>
          </a:xfrm>
          <a:solidFill>
            <a:schemeClr val="accent5">
              <a:lumMod val="20000"/>
              <a:lumOff val="80000"/>
            </a:schemeClr>
          </a:solidFill>
        </p:spPr>
        <p:txBody>
          <a:bodyPr>
            <a:normAutofit/>
          </a:bodyPr>
          <a:lstStyle/>
          <a:p>
            <a:endParaRPr lang="es-CO" dirty="0"/>
          </a:p>
          <a:p>
            <a:pPr algn="just"/>
            <a:r>
              <a:rPr lang="es-CO" sz="2800" dirty="0">
                <a:solidFill>
                  <a:srgbClr val="0432FF"/>
                </a:solidFill>
              </a:rPr>
              <a:t>La dogmática nos ubica y obliga a </a:t>
            </a:r>
            <a:r>
              <a:rPr lang="es-CO" sz="2800" b="1" dirty="0">
                <a:solidFill>
                  <a:srgbClr val="0432FF"/>
                </a:solidFill>
              </a:rPr>
              <a:t>trabajar con normas....</a:t>
            </a:r>
          </a:p>
          <a:p>
            <a:pPr algn="just"/>
            <a:r>
              <a:rPr lang="es-CO" sz="2800" dirty="0">
                <a:solidFill>
                  <a:srgbClr val="0432FF"/>
                </a:solidFill>
              </a:rPr>
              <a:t>La dogmática nos precisa viajar entre </a:t>
            </a:r>
            <a:r>
              <a:rPr lang="es-CO" sz="2800" dirty="0">
                <a:solidFill>
                  <a:srgbClr val="C00000"/>
                </a:solidFill>
              </a:rPr>
              <a:t>realidades fácticas y normas</a:t>
            </a:r>
          </a:p>
          <a:p>
            <a:pPr algn="ctr"/>
            <a:r>
              <a:rPr lang="es-CO" sz="2800" dirty="0">
                <a:solidFill>
                  <a:srgbClr val="0432FF"/>
                </a:solidFill>
              </a:rPr>
              <a:t>La Dogmática nos enseña a ser </a:t>
            </a:r>
            <a:r>
              <a:rPr lang="es-CO" sz="2800" dirty="0">
                <a:solidFill>
                  <a:srgbClr val="C00000"/>
                </a:solidFill>
              </a:rPr>
              <a:t>racionales</a:t>
            </a:r>
            <a:r>
              <a:rPr lang="es-CO" sz="2800" dirty="0">
                <a:solidFill>
                  <a:srgbClr val="0432FF"/>
                </a:solidFill>
              </a:rPr>
              <a:t>...elimina subjetivismos e intuiciones</a:t>
            </a:r>
          </a:p>
          <a:p>
            <a:pPr algn="ctr"/>
            <a:endParaRPr lang="es-CO" sz="2800" dirty="0">
              <a:solidFill>
                <a:srgbClr val="0432FF"/>
              </a:solidFill>
            </a:endParaRPr>
          </a:p>
          <a:p>
            <a:pPr algn="just"/>
            <a:endParaRPr lang="es-CO" sz="2800" dirty="0">
              <a:solidFill>
                <a:srgbClr val="C00000"/>
              </a:solidFill>
            </a:endParaRPr>
          </a:p>
          <a:p>
            <a:endParaRPr lang="es-CO" dirty="0"/>
          </a:p>
        </p:txBody>
      </p:sp>
      <p:pic>
        <p:nvPicPr>
          <p:cNvPr id="6" name="Imagen 5">
            <a:extLst>
              <a:ext uri="{FF2B5EF4-FFF2-40B4-BE49-F238E27FC236}">
                <a16:creationId xmlns:a16="http://schemas.microsoft.com/office/drawing/2014/main" id="{70F45DBA-4A06-A248-97EE-BD57C4985399}"/>
              </a:ext>
            </a:extLst>
          </p:cNvPr>
          <p:cNvPicPr>
            <a:picLocks noChangeAspect="1"/>
          </p:cNvPicPr>
          <p:nvPr/>
        </p:nvPicPr>
        <p:blipFill>
          <a:blip r:embed="rId2"/>
          <a:stretch>
            <a:fillRect/>
          </a:stretch>
        </p:blipFill>
        <p:spPr>
          <a:xfrm>
            <a:off x="2921540" y="5311301"/>
            <a:ext cx="1736725" cy="1246249"/>
          </a:xfrm>
          <a:prstGeom prst="rect">
            <a:avLst/>
          </a:prstGeom>
        </p:spPr>
      </p:pic>
      <p:pic>
        <p:nvPicPr>
          <p:cNvPr id="7" name="Imagen 6">
            <a:extLst>
              <a:ext uri="{FF2B5EF4-FFF2-40B4-BE49-F238E27FC236}">
                <a16:creationId xmlns:a16="http://schemas.microsoft.com/office/drawing/2014/main" id="{C9BE96ED-3E47-3548-94F3-4CD45D907024}"/>
              </a:ext>
            </a:extLst>
          </p:cNvPr>
          <p:cNvPicPr>
            <a:picLocks noChangeAspect="1"/>
          </p:cNvPicPr>
          <p:nvPr/>
        </p:nvPicPr>
        <p:blipFill>
          <a:blip r:embed="rId3"/>
          <a:stretch>
            <a:fillRect/>
          </a:stretch>
        </p:blipFill>
        <p:spPr>
          <a:xfrm>
            <a:off x="301557" y="5311301"/>
            <a:ext cx="1909720" cy="1473666"/>
          </a:xfrm>
          <a:prstGeom prst="rect">
            <a:avLst/>
          </a:prstGeom>
        </p:spPr>
      </p:pic>
    </p:spTree>
    <p:extLst>
      <p:ext uri="{BB962C8B-B14F-4D97-AF65-F5344CB8AC3E}">
        <p14:creationId xmlns:p14="http://schemas.microsoft.com/office/powerpoint/2010/main" val="2340518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D5D0B8-DC5E-034A-BBD2-6115774FCC51}"/>
              </a:ext>
            </a:extLst>
          </p:cNvPr>
          <p:cNvSpPr>
            <a:spLocks noGrp="1"/>
          </p:cNvSpPr>
          <p:nvPr>
            <p:ph type="title"/>
          </p:nvPr>
        </p:nvSpPr>
        <p:spPr>
          <a:xfrm>
            <a:off x="0" y="0"/>
            <a:ext cx="5156630" cy="1600200"/>
          </a:xfrm>
          <a:solidFill>
            <a:schemeClr val="accent4">
              <a:lumMod val="20000"/>
              <a:lumOff val="80000"/>
            </a:schemeClr>
          </a:solidFill>
        </p:spPr>
        <p:txBody>
          <a:bodyPr>
            <a:normAutofit/>
          </a:bodyPr>
          <a:lstStyle/>
          <a:p>
            <a:pPr algn="ctr"/>
            <a:r>
              <a:rPr lang="es-CO" sz="2800" dirty="0">
                <a:solidFill>
                  <a:srgbClr val="C00000"/>
                </a:solidFill>
              </a:rPr>
              <a:t>                 </a:t>
            </a:r>
            <a:r>
              <a:rPr lang="es-CO" sz="3000" b="1" dirty="0">
                <a:solidFill>
                  <a:srgbClr val="7030A0"/>
                </a:solidFill>
                <a:latin typeface="Book Antiqua" panose="02040602050305030304" pitchFamily="18" charset="0"/>
              </a:rPr>
              <a:t>Categorías </a:t>
            </a:r>
            <a:br>
              <a:rPr lang="es-CO" sz="3000" b="1" dirty="0">
                <a:solidFill>
                  <a:srgbClr val="7030A0"/>
                </a:solidFill>
                <a:latin typeface="Book Antiqua" panose="02040602050305030304" pitchFamily="18" charset="0"/>
              </a:rPr>
            </a:br>
            <a:r>
              <a:rPr lang="es-CO" sz="3000" b="1" dirty="0">
                <a:solidFill>
                  <a:srgbClr val="7030A0"/>
                </a:solidFill>
                <a:latin typeface="Book Antiqua" panose="02040602050305030304" pitchFamily="18" charset="0"/>
              </a:rPr>
              <a:t>               Dogmáticas</a:t>
            </a:r>
            <a:br>
              <a:rPr lang="es-CO" sz="2800" dirty="0">
                <a:solidFill>
                  <a:srgbClr val="C00000"/>
                </a:solidFill>
              </a:rPr>
            </a:br>
            <a:endParaRPr lang="es-CO" sz="2800" dirty="0"/>
          </a:p>
        </p:txBody>
      </p:sp>
      <p:sp>
        <p:nvSpPr>
          <p:cNvPr id="3" name="Marcador de contenido 2">
            <a:extLst>
              <a:ext uri="{FF2B5EF4-FFF2-40B4-BE49-F238E27FC236}">
                <a16:creationId xmlns:a16="http://schemas.microsoft.com/office/drawing/2014/main" id="{0CB7E388-75D0-D844-914C-5AB010B53F39}"/>
              </a:ext>
            </a:extLst>
          </p:cNvPr>
          <p:cNvSpPr>
            <a:spLocks noGrp="1"/>
          </p:cNvSpPr>
          <p:nvPr>
            <p:ph idx="1"/>
          </p:nvPr>
        </p:nvSpPr>
        <p:spPr>
          <a:xfrm>
            <a:off x="5183188" y="0"/>
            <a:ext cx="7008812" cy="6858000"/>
          </a:xfrm>
          <a:solidFill>
            <a:schemeClr val="accent2">
              <a:lumMod val="20000"/>
              <a:lumOff val="80000"/>
            </a:schemeClr>
          </a:solidFill>
        </p:spPr>
        <p:txBody>
          <a:bodyPr>
            <a:normAutofit/>
          </a:bodyPr>
          <a:lstStyle/>
          <a:p>
            <a:pPr marL="0" indent="0" algn="ctr">
              <a:buNone/>
            </a:pPr>
            <a:endParaRPr lang="es-CO" sz="3200" dirty="0">
              <a:solidFill>
                <a:srgbClr val="C00000"/>
              </a:solidFill>
            </a:endParaRPr>
          </a:p>
          <a:p>
            <a:pPr algn="ctr"/>
            <a:r>
              <a:rPr lang="es-CO" sz="3600" dirty="0">
                <a:solidFill>
                  <a:srgbClr val="011893"/>
                </a:solidFill>
              </a:rPr>
              <a:t>Gratuidad de la Actuación</a:t>
            </a:r>
          </a:p>
          <a:p>
            <a:pPr algn="ctr"/>
            <a:r>
              <a:rPr lang="es-CO" sz="3600" dirty="0">
                <a:solidFill>
                  <a:srgbClr val="011893"/>
                </a:solidFill>
              </a:rPr>
              <a:t>Celeridad de la Actuación</a:t>
            </a:r>
          </a:p>
          <a:p>
            <a:pPr algn="ctr"/>
            <a:r>
              <a:rPr lang="es-CO" sz="3600" dirty="0">
                <a:solidFill>
                  <a:srgbClr val="011893"/>
                </a:solidFill>
              </a:rPr>
              <a:t>Investigación Integral </a:t>
            </a:r>
          </a:p>
          <a:p>
            <a:pPr algn="ctr"/>
            <a:r>
              <a:rPr lang="es-CO" sz="3600" dirty="0">
                <a:solidFill>
                  <a:srgbClr val="011893"/>
                </a:solidFill>
              </a:rPr>
              <a:t>Motivación decisiones </a:t>
            </a:r>
          </a:p>
          <a:p>
            <a:pPr algn="ctr"/>
            <a:r>
              <a:rPr lang="es-CO" sz="3600" dirty="0">
                <a:solidFill>
                  <a:srgbClr val="011893"/>
                </a:solidFill>
                <a:highlight>
                  <a:srgbClr val="FFFF00"/>
                </a:highlight>
              </a:rPr>
              <a:t>Congruencia</a:t>
            </a:r>
          </a:p>
          <a:p>
            <a:pPr algn="ctr"/>
            <a:r>
              <a:rPr lang="es-CO" sz="3600" dirty="0">
                <a:solidFill>
                  <a:srgbClr val="011893"/>
                </a:solidFill>
              </a:rPr>
              <a:t>Cláusula de Exclusión</a:t>
            </a:r>
          </a:p>
          <a:p>
            <a:pPr algn="ctr"/>
            <a:r>
              <a:rPr lang="es-CO" sz="3600" dirty="0">
                <a:solidFill>
                  <a:srgbClr val="011893"/>
                </a:solidFill>
              </a:rPr>
              <a:t>Principios Rectores </a:t>
            </a:r>
          </a:p>
          <a:p>
            <a:pPr algn="ctr"/>
            <a:r>
              <a:rPr lang="es-CO" sz="3600" dirty="0">
                <a:solidFill>
                  <a:srgbClr val="011893"/>
                </a:solidFill>
              </a:rPr>
              <a:t>Integración Normativa</a:t>
            </a:r>
          </a:p>
        </p:txBody>
      </p:sp>
      <p:sp>
        <p:nvSpPr>
          <p:cNvPr id="5" name="Marcador de texto 4">
            <a:extLst>
              <a:ext uri="{FF2B5EF4-FFF2-40B4-BE49-F238E27FC236}">
                <a16:creationId xmlns:a16="http://schemas.microsoft.com/office/drawing/2014/main" id="{FE6E885B-ECF2-6440-B732-6AFD18FE7D20}"/>
              </a:ext>
            </a:extLst>
          </p:cNvPr>
          <p:cNvSpPr>
            <a:spLocks noGrp="1"/>
          </p:cNvSpPr>
          <p:nvPr>
            <p:ph type="body" sz="half" idx="2"/>
          </p:nvPr>
        </p:nvSpPr>
        <p:spPr>
          <a:xfrm>
            <a:off x="0" y="1600199"/>
            <a:ext cx="5183188" cy="5257801"/>
          </a:xfrm>
          <a:solidFill>
            <a:schemeClr val="accent6">
              <a:lumMod val="20000"/>
              <a:lumOff val="80000"/>
            </a:schemeClr>
          </a:solidFill>
        </p:spPr>
        <p:txBody>
          <a:bodyPr>
            <a:normAutofit lnSpcReduction="10000"/>
          </a:bodyPr>
          <a:lstStyle/>
          <a:p>
            <a:pPr algn="just"/>
            <a:r>
              <a:rPr lang="es-CO" sz="3000" dirty="0">
                <a:solidFill>
                  <a:srgbClr val="0432FF"/>
                </a:solidFill>
              </a:rPr>
              <a:t>Nos permite trasladar las consecuencias de las normas para soluconar un caso. </a:t>
            </a:r>
          </a:p>
          <a:p>
            <a:pPr algn="just"/>
            <a:r>
              <a:rPr lang="es-CO" sz="3000" dirty="0">
                <a:solidFill>
                  <a:srgbClr val="0432FF"/>
                </a:solidFill>
              </a:rPr>
              <a:t>(</a:t>
            </a:r>
            <a:r>
              <a:rPr lang="es-CO" sz="3000" dirty="0"/>
              <a:t>Vencer obstáculos que están en normas constitucionales...Ppio de legalidad,  Culpabilidad, Ppio de Acto, Ppio de proporcionalidad, debido proceso</a:t>
            </a:r>
            <a:r>
              <a:rPr lang="es-CO" sz="3000" dirty="0">
                <a:solidFill>
                  <a:srgbClr val="0432FF"/>
                </a:solidFill>
              </a:rPr>
              <a:t>). </a:t>
            </a:r>
          </a:p>
          <a:p>
            <a:pPr algn="just"/>
            <a:r>
              <a:rPr lang="es-CO" sz="3000" dirty="0">
                <a:solidFill>
                  <a:srgbClr val="0432FF"/>
                </a:solidFill>
              </a:rPr>
              <a:t>En general trata del desarrollo de las GARANTÍAS CONSTITUCIONALES</a:t>
            </a:r>
          </a:p>
          <a:p>
            <a:endParaRPr lang="es-CO" dirty="0"/>
          </a:p>
        </p:txBody>
      </p:sp>
    </p:spTree>
    <p:extLst>
      <p:ext uri="{BB962C8B-B14F-4D97-AF65-F5344CB8AC3E}">
        <p14:creationId xmlns:p14="http://schemas.microsoft.com/office/powerpoint/2010/main" val="3577783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2B50E93-D86B-4A41-91E1-260434FEF444}"/>
              </a:ext>
            </a:extLst>
          </p:cNvPr>
          <p:cNvSpPr>
            <a:spLocks noGrp="1"/>
          </p:cNvSpPr>
          <p:nvPr>
            <p:ph type="title"/>
          </p:nvPr>
        </p:nvSpPr>
        <p:spPr>
          <a:xfrm>
            <a:off x="0" y="0"/>
            <a:ext cx="12192000" cy="1001949"/>
          </a:xfrm>
          <a:solidFill>
            <a:schemeClr val="accent4">
              <a:lumMod val="20000"/>
              <a:lumOff val="80000"/>
            </a:schemeClr>
          </a:solidFill>
        </p:spPr>
        <p:txBody>
          <a:bodyPr>
            <a:normAutofit/>
          </a:bodyPr>
          <a:lstStyle/>
          <a:p>
            <a:pPr algn="ctr"/>
            <a:r>
              <a:rPr lang="es-CO" sz="3600" dirty="0">
                <a:latin typeface="Century Schoolbook" panose="02040604050505020304" pitchFamily="18" charset="0"/>
              </a:rPr>
              <a:t>Conceptos básicos del Control fiscal</a:t>
            </a:r>
          </a:p>
        </p:txBody>
      </p:sp>
      <p:sp>
        <p:nvSpPr>
          <p:cNvPr id="6" name="Marcador de contenido 5">
            <a:extLst>
              <a:ext uri="{FF2B5EF4-FFF2-40B4-BE49-F238E27FC236}">
                <a16:creationId xmlns:a16="http://schemas.microsoft.com/office/drawing/2014/main" id="{BEDF3FE0-6C90-2B49-8F96-ECB226C91305}"/>
              </a:ext>
            </a:extLst>
          </p:cNvPr>
          <p:cNvSpPr>
            <a:spLocks noGrp="1"/>
          </p:cNvSpPr>
          <p:nvPr>
            <p:ph idx="1"/>
          </p:nvPr>
        </p:nvSpPr>
        <p:spPr>
          <a:xfrm>
            <a:off x="-1" y="1089499"/>
            <a:ext cx="12192001" cy="5768502"/>
          </a:xfrm>
          <a:solidFill>
            <a:schemeClr val="accent2">
              <a:lumMod val="20000"/>
              <a:lumOff val="80000"/>
            </a:schemeClr>
          </a:solidFill>
        </p:spPr>
        <p:txBody>
          <a:bodyPr>
            <a:normAutofit fontScale="25000" lnSpcReduction="20000"/>
          </a:bodyPr>
          <a:lstStyle/>
          <a:p>
            <a:pPr marL="0" indent="0" algn="just">
              <a:buNone/>
            </a:pPr>
            <a:r>
              <a:rPr lang="es-CO" sz="10400" dirty="0">
                <a:latin typeface="Abadi MT Condensed Light" panose="020B0306030101010103" pitchFamily="34" charset="77"/>
              </a:rPr>
              <a:t> </a:t>
            </a:r>
            <a:r>
              <a:rPr lang="es-CO" sz="10800" b="1" dirty="0">
                <a:highlight>
                  <a:srgbClr val="00FF00"/>
                </a:highlight>
                <a:latin typeface="Abadi MT Condensed Light" panose="020B0306030101010103" pitchFamily="34" charset="77"/>
              </a:rPr>
              <a:t>Vigilancia fiscal</a:t>
            </a:r>
            <a:r>
              <a:rPr lang="es-CO" sz="10800" dirty="0">
                <a:latin typeface="Abadi MT Condensed Light" panose="020B0306030101010103" pitchFamily="34" charset="77"/>
              </a:rPr>
              <a:t>. Es la </a:t>
            </a:r>
            <a:r>
              <a:rPr lang="es-CO" sz="10800" dirty="0">
                <a:highlight>
                  <a:srgbClr val="FFFF00"/>
                </a:highlight>
                <a:latin typeface="Abadi MT Condensed Light" panose="020B0306030101010103" pitchFamily="34" charset="77"/>
              </a:rPr>
              <a:t>función pública </a:t>
            </a:r>
            <a:r>
              <a:rPr lang="es-CO" sz="10800" dirty="0">
                <a:latin typeface="Abadi MT Condensed Light" panose="020B0306030101010103" pitchFamily="34" charset="77"/>
              </a:rPr>
              <a:t>de seguimiento y control de la gestión fiscal, que ejercen los órganos de control fiscal de manera autónoma e independiente de cualquier otra forma de inspección y vigilancia administrativa. </a:t>
            </a:r>
            <a:r>
              <a:rPr lang="es-CO" sz="10800" dirty="0">
                <a:solidFill>
                  <a:srgbClr val="011893"/>
                </a:solidFill>
                <a:latin typeface="Abadi MT Condensed Light" panose="020B0306030101010103" pitchFamily="34" charset="77"/>
              </a:rPr>
              <a:t>Consiste en observar el desarrollo o ejecución de los procesos o toma de decisiones de los sujetos de control, sin intervenir en aquellos o tener injerencia en estas, así como con posterioridad al ejercicio de la gestión fiscal, con el fin de obtener información útil para realizar el control fiscal.</a:t>
            </a:r>
            <a:r>
              <a:rPr lang="es-CO" sz="10800" dirty="0">
                <a:latin typeface="Abadi MT Condensed Light" panose="020B0306030101010103" pitchFamily="34" charset="77"/>
              </a:rPr>
              <a:t> </a:t>
            </a:r>
          </a:p>
          <a:p>
            <a:pPr marL="0" indent="0" algn="just">
              <a:buNone/>
            </a:pPr>
            <a:endParaRPr lang="es-CO" sz="4400" b="1" dirty="0">
              <a:highlight>
                <a:srgbClr val="FFFF00"/>
              </a:highlight>
              <a:latin typeface="Abadi MT Condensed Light" panose="020B0306030101010103" pitchFamily="34" charset="77"/>
            </a:endParaRPr>
          </a:p>
          <a:p>
            <a:pPr marL="0" indent="0" algn="just">
              <a:buNone/>
            </a:pPr>
            <a:r>
              <a:rPr lang="es-CO" sz="10800" b="1" dirty="0">
                <a:highlight>
                  <a:srgbClr val="FFFF00"/>
                </a:highlight>
                <a:latin typeface="Abadi MT Condensed Light" panose="020B0306030101010103" pitchFamily="34" charset="77"/>
              </a:rPr>
              <a:t>Control fiscal</a:t>
            </a:r>
            <a:r>
              <a:rPr lang="es-CO" sz="10800" b="1" dirty="0">
                <a:latin typeface="Abadi MT Condensed Light" panose="020B0306030101010103" pitchFamily="34" charset="77"/>
              </a:rPr>
              <a:t>:</a:t>
            </a:r>
            <a:r>
              <a:rPr lang="es-CO" sz="10800" dirty="0">
                <a:latin typeface="Abadi MT Condensed Light" panose="020B0306030101010103" pitchFamily="34" charset="77"/>
              </a:rPr>
              <a:t> Es la </a:t>
            </a:r>
            <a:r>
              <a:rPr lang="es-CO" sz="10800" dirty="0">
                <a:solidFill>
                  <a:srgbClr val="FF0000"/>
                </a:solidFill>
                <a:latin typeface="Abadi MT Condensed Light" panose="020B0306030101010103" pitchFamily="34" charset="77"/>
              </a:rPr>
              <a:t>función pública</a:t>
            </a:r>
            <a:r>
              <a:rPr lang="es-CO" sz="10800" dirty="0">
                <a:latin typeface="Abadi MT Condensed Light" panose="020B0306030101010103" pitchFamily="34" charset="77"/>
              </a:rPr>
              <a:t> de fiscalización de la gestión fiscal, que ejercen los órganos de control fiscal de manera autónoma e independiente de cualquier otra forma de inspección y vigilancia administrativa, </a:t>
            </a:r>
            <a:r>
              <a:rPr lang="es-CO" sz="10800" dirty="0">
                <a:solidFill>
                  <a:srgbClr val="011893"/>
                </a:solidFill>
                <a:latin typeface="Abadi MT Condensed Light" panose="020B0306030101010103" pitchFamily="34" charset="77"/>
              </a:rPr>
              <a:t>con el fin de determinar si la gestión fiscal y sus resultados se ajustan a los principios, políticas, planes, programas, proyectos, presupuestos y normatividad aplicables y logran efectos positivos para la consecución de los fines esenciales del Estado</a:t>
            </a:r>
            <a:r>
              <a:rPr lang="es-CO" sz="10800" dirty="0">
                <a:latin typeface="Abadi MT Condensed Light" panose="020B0306030101010103" pitchFamily="34" charset="77"/>
              </a:rPr>
              <a:t>, y supone un pronunciamiento de carácter valorativo sobre la gestión examinada y el adelantamiento del proceso de responsabilidad fiscal si se dan los presupuestos para ello. </a:t>
            </a:r>
          </a:p>
          <a:p>
            <a:pPr marL="0" indent="0" algn="just">
              <a:buNone/>
            </a:pPr>
            <a:endParaRPr lang="es-CO" sz="4400" b="1" dirty="0">
              <a:highlight>
                <a:srgbClr val="FFFF00"/>
              </a:highlight>
              <a:latin typeface="Abadi MT Condensed Light" panose="020B0306030101010103" pitchFamily="34" charset="77"/>
            </a:endParaRPr>
          </a:p>
          <a:p>
            <a:pPr marL="0" indent="0" algn="just">
              <a:buNone/>
            </a:pPr>
            <a:r>
              <a:rPr lang="es-CO" sz="11200" b="1" dirty="0">
                <a:highlight>
                  <a:srgbClr val="FFFF00"/>
                </a:highlight>
                <a:latin typeface="Abadi MT Condensed Light" panose="020B0306030101010103" pitchFamily="34" charset="77"/>
              </a:rPr>
              <a:t>El control fiscal</a:t>
            </a:r>
            <a:r>
              <a:rPr lang="es-CO" sz="11200" dirty="0">
                <a:highlight>
                  <a:srgbClr val="FFFF00"/>
                </a:highlight>
                <a:latin typeface="Abadi MT Condensed Light" panose="020B0306030101010103" pitchFamily="34" charset="77"/>
              </a:rPr>
              <a:t> </a:t>
            </a:r>
            <a:r>
              <a:rPr lang="es-CO" sz="11200" dirty="0">
                <a:latin typeface="Abadi MT Condensed Light" panose="020B0306030101010103" pitchFamily="34" charset="77"/>
              </a:rPr>
              <a:t>será ejercido en forma posterior y selectiva por los órganos de control fiscal, sin perjuicio del control concomitante y preventivo, para garantizar la defensa y protección del patrimonio público en los términos que establece la Constitución Política y la ley.</a:t>
            </a:r>
          </a:p>
          <a:p>
            <a:pPr marL="0" indent="0">
              <a:buNone/>
            </a:pPr>
            <a:endParaRPr lang="es-CO" dirty="0"/>
          </a:p>
          <a:p>
            <a:endParaRPr lang="es-CO" dirty="0"/>
          </a:p>
        </p:txBody>
      </p:sp>
    </p:spTree>
    <p:extLst>
      <p:ext uri="{BB962C8B-B14F-4D97-AF65-F5344CB8AC3E}">
        <p14:creationId xmlns:p14="http://schemas.microsoft.com/office/powerpoint/2010/main" val="4335071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DF914C6-0411-D848-A8B7-157542A33165}"/>
              </a:ext>
            </a:extLst>
          </p:cNvPr>
          <p:cNvSpPr>
            <a:spLocks noGrp="1"/>
          </p:cNvSpPr>
          <p:nvPr>
            <p:ph type="title"/>
          </p:nvPr>
        </p:nvSpPr>
        <p:spPr>
          <a:xfrm>
            <a:off x="0" y="1"/>
            <a:ext cx="12192000" cy="1235412"/>
          </a:xfrm>
          <a:solidFill>
            <a:schemeClr val="accent4">
              <a:lumMod val="20000"/>
              <a:lumOff val="80000"/>
            </a:schemeClr>
          </a:solidFill>
        </p:spPr>
        <p:txBody>
          <a:bodyPr>
            <a:normAutofit/>
          </a:bodyPr>
          <a:lstStyle/>
          <a:p>
            <a:pPr algn="ctr"/>
            <a:r>
              <a:rPr lang="es-CO" sz="4000" dirty="0">
                <a:latin typeface="Century Schoolbook" panose="02040604050505020304" pitchFamily="18" charset="0"/>
              </a:rPr>
              <a:t>Conceptos básicos del Control fiscal</a:t>
            </a:r>
          </a:p>
        </p:txBody>
      </p:sp>
      <p:sp>
        <p:nvSpPr>
          <p:cNvPr id="6" name="Marcador de contenido 5">
            <a:extLst>
              <a:ext uri="{FF2B5EF4-FFF2-40B4-BE49-F238E27FC236}">
                <a16:creationId xmlns:a16="http://schemas.microsoft.com/office/drawing/2014/main" id="{B044B017-75A1-0244-B668-BFA0C15D4FA9}"/>
              </a:ext>
            </a:extLst>
          </p:cNvPr>
          <p:cNvSpPr>
            <a:spLocks noGrp="1"/>
          </p:cNvSpPr>
          <p:nvPr>
            <p:ph idx="1"/>
          </p:nvPr>
        </p:nvSpPr>
        <p:spPr>
          <a:xfrm>
            <a:off x="0" y="1235413"/>
            <a:ext cx="12192000" cy="5622586"/>
          </a:xfrm>
          <a:solidFill>
            <a:schemeClr val="accent5">
              <a:lumMod val="20000"/>
              <a:lumOff val="80000"/>
            </a:schemeClr>
          </a:solidFill>
        </p:spPr>
        <p:txBody>
          <a:bodyPr>
            <a:normAutofit fontScale="70000" lnSpcReduction="20000"/>
          </a:bodyPr>
          <a:lstStyle/>
          <a:p>
            <a:pPr marL="0" indent="0" algn="just">
              <a:buNone/>
            </a:pPr>
            <a:r>
              <a:rPr lang="es-CO" sz="3700" b="1" dirty="0">
                <a:solidFill>
                  <a:srgbClr val="C00000"/>
                </a:solidFill>
                <a:latin typeface="+mj-lt"/>
              </a:rPr>
              <a:t>Objeto de vigilancia y control</a:t>
            </a:r>
            <a:r>
              <a:rPr lang="es-CO" sz="3700" dirty="0">
                <a:latin typeface="+mj-lt"/>
              </a:rPr>
              <a:t>: las actividades, acciones, omisiones, operaciones, procesos, cuenta, contrato, convenio, </a:t>
            </a:r>
            <a:r>
              <a:rPr lang="es-CO" sz="3700" u="sng" dirty="0">
                <a:latin typeface="+mj-lt"/>
              </a:rPr>
              <a:t>proyecto</a:t>
            </a:r>
            <a:r>
              <a:rPr lang="es-CO" sz="3700" dirty="0">
                <a:latin typeface="+mj-lt"/>
              </a:rPr>
              <a:t>, </a:t>
            </a:r>
            <a:r>
              <a:rPr lang="es-CO" sz="3700" u="sng" dirty="0">
                <a:latin typeface="+mj-lt"/>
              </a:rPr>
              <a:t>programa</a:t>
            </a:r>
            <a:r>
              <a:rPr lang="es-CO" sz="3700" dirty="0">
                <a:latin typeface="+mj-lt"/>
              </a:rPr>
              <a:t>, acto o hecho, y demás asuntos que se encuentren comprendidos o que incidan directa o indirectamente en la </a:t>
            </a:r>
            <a:r>
              <a:rPr lang="es-CO" sz="3700" dirty="0">
                <a:solidFill>
                  <a:srgbClr val="C00000"/>
                </a:solidFill>
                <a:latin typeface="+mj-lt"/>
              </a:rPr>
              <a:t>gestión fiscal </a:t>
            </a:r>
            <a:r>
              <a:rPr lang="es-CO" sz="3700" dirty="0">
                <a:latin typeface="+mj-lt"/>
              </a:rPr>
              <a:t>o que involucren bienes, fondos o recursos públicos, así como el uso, explotación, exploración, administración o beneficio de los mismos.</a:t>
            </a:r>
          </a:p>
          <a:p>
            <a:pPr marL="0" indent="0" algn="just">
              <a:buNone/>
            </a:pPr>
            <a:endParaRPr lang="es-CO" sz="2300" b="1" dirty="0">
              <a:highlight>
                <a:srgbClr val="FFFF00"/>
              </a:highlight>
              <a:latin typeface="+mj-lt"/>
            </a:endParaRPr>
          </a:p>
          <a:p>
            <a:pPr marL="0" indent="0" algn="just">
              <a:buNone/>
            </a:pPr>
            <a:r>
              <a:rPr lang="es-CO" sz="3900" b="1" dirty="0">
                <a:highlight>
                  <a:srgbClr val="FFFF00"/>
                </a:highlight>
                <a:latin typeface="+mj-lt"/>
              </a:rPr>
              <a:t>Sujeto de vigilancia y control</a:t>
            </a:r>
            <a:r>
              <a:rPr lang="es-CO" sz="3900" dirty="0">
                <a:latin typeface="+mj-lt"/>
              </a:rPr>
              <a:t>: Son sujetos de vigilancia y control fiscal: (i) todos los órganos o entidades que integran las ramas del poder público, (ii) los órganos autónomos e independientes, (iii) los de control y electorales, (iv) los organismos creados por la Constitución Política y la ley que tienen régimen especial, (v) el Banco de la República, y (vi) </a:t>
            </a:r>
            <a:r>
              <a:rPr lang="es-CO" sz="3900" u="sng" dirty="0">
                <a:latin typeface="+mj-lt"/>
              </a:rPr>
              <a:t>las demás entidades públicas en todos los niveles administrativos</a:t>
            </a:r>
            <a:r>
              <a:rPr lang="es-CO" sz="3900" dirty="0">
                <a:latin typeface="+mj-lt"/>
              </a:rPr>
              <a:t>, (vii) los particulares, las personas jurídicas y cualquier otro tipo de organización o sociedad que a cualquier título </a:t>
            </a:r>
            <a:r>
              <a:rPr lang="es-CO" sz="3900" dirty="0">
                <a:solidFill>
                  <a:srgbClr val="C00000"/>
                </a:solidFill>
                <a:latin typeface="+mj-lt"/>
              </a:rPr>
              <a:t>recauden</a:t>
            </a:r>
            <a:r>
              <a:rPr lang="es-CO" sz="3900" dirty="0">
                <a:latin typeface="+mj-lt"/>
              </a:rPr>
              <a:t>, </a:t>
            </a:r>
            <a:r>
              <a:rPr lang="es-CO" sz="3900" dirty="0">
                <a:solidFill>
                  <a:srgbClr val="C00000"/>
                </a:solidFill>
                <a:latin typeface="+mj-lt"/>
              </a:rPr>
              <a:t>administren</a:t>
            </a:r>
            <a:r>
              <a:rPr lang="es-CO" sz="3900" dirty="0">
                <a:latin typeface="+mj-lt"/>
              </a:rPr>
              <a:t>, </a:t>
            </a:r>
            <a:r>
              <a:rPr lang="es-CO" sz="3900" dirty="0">
                <a:solidFill>
                  <a:srgbClr val="C00000"/>
                </a:solidFill>
                <a:latin typeface="+mj-lt"/>
              </a:rPr>
              <a:t>manejen</a:t>
            </a:r>
            <a:r>
              <a:rPr lang="es-CO" sz="3900" dirty="0">
                <a:latin typeface="+mj-lt"/>
              </a:rPr>
              <a:t>, </a:t>
            </a:r>
            <a:r>
              <a:rPr lang="es-CO" sz="3900" dirty="0">
                <a:solidFill>
                  <a:srgbClr val="C00000"/>
                </a:solidFill>
                <a:latin typeface="+mj-lt"/>
              </a:rPr>
              <a:t>dispongan o inviertan </a:t>
            </a:r>
            <a:r>
              <a:rPr lang="es-CO" sz="3900" dirty="0">
                <a:latin typeface="+mj-lt"/>
              </a:rPr>
              <a:t>fondos, recursos del Estado y/o bienes o recursos públicos en lo relacionado con éstos.</a:t>
            </a:r>
          </a:p>
          <a:p>
            <a:pPr marL="0" indent="0" algn="just">
              <a:buNone/>
            </a:pPr>
            <a:endParaRPr lang="es-CO" sz="1500" b="1" dirty="0">
              <a:latin typeface="+mj-lt"/>
            </a:endParaRPr>
          </a:p>
          <a:p>
            <a:pPr marL="0" indent="0" algn="just">
              <a:buNone/>
            </a:pPr>
            <a:r>
              <a:rPr lang="es-CO" sz="3700" b="1" dirty="0">
                <a:latin typeface="+mj-lt"/>
              </a:rPr>
              <a:t>Órganos de Control Fiscal</a:t>
            </a:r>
            <a:r>
              <a:rPr lang="es-CO" sz="3700" dirty="0">
                <a:latin typeface="+mj-lt"/>
              </a:rPr>
              <a:t>: C.G.R., las Contralorías Territoriales, y la Auditoría General de la República, encargados de la vigilancia y control fiscal de la gestión fiscal, en sus respectivos ámbitos de competencia.</a:t>
            </a:r>
          </a:p>
          <a:p>
            <a:endParaRPr lang="es-CO" dirty="0"/>
          </a:p>
        </p:txBody>
      </p:sp>
    </p:spTree>
    <p:extLst>
      <p:ext uri="{BB962C8B-B14F-4D97-AF65-F5344CB8AC3E}">
        <p14:creationId xmlns:p14="http://schemas.microsoft.com/office/powerpoint/2010/main" val="18581320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50270F6-CA40-0D41-8EF0-329C7624640C}"/>
              </a:ext>
            </a:extLst>
          </p:cNvPr>
          <p:cNvSpPr>
            <a:spLocks noGrp="1"/>
          </p:cNvSpPr>
          <p:nvPr>
            <p:ph type="title"/>
          </p:nvPr>
        </p:nvSpPr>
        <p:spPr>
          <a:xfrm>
            <a:off x="0" y="0"/>
            <a:ext cx="12192000" cy="1108954"/>
          </a:xfrm>
          <a:solidFill>
            <a:schemeClr val="accent4">
              <a:lumMod val="20000"/>
              <a:lumOff val="80000"/>
            </a:schemeClr>
          </a:solidFill>
        </p:spPr>
        <p:txBody>
          <a:bodyPr>
            <a:normAutofit/>
          </a:bodyPr>
          <a:lstStyle/>
          <a:p>
            <a:pPr algn="ctr"/>
            <a:r>
              <a:rPr lang="es-CO" sz="3600" b="1" dirty="0">
                <a:solidFill>
                  <a:srgbClr val="FF40FF"/>
                </a:solidFill>
              </a:rPr>
              <a:t>Principios de la Vigilancia y el Control Fiscal</a:t>
            </a:r>
            <a:r>
              <a:rPr lang="es-CO" sz="3600" dirty="0"/>
              <a:t>. </a:t>
            </a:r>
            <a:r>
              <a:rPr lang="es-CO" sz="2800" dirty="0"/>
              <a:t>a.3o</a:t>
            </a:r>
          </a:p>
        </p:txBody>
      </p:sp>
      <p:sp>
        <p:nvSpPr>
          <p:cNvPr id="6" name="Marcador de texto 5">
            <a:extLst>
              <a:ext uri="{FF2B5EF4-FFF2-40B4-BE49-F238E27FC236}">
                <a16:creationId xmlns:a16="http://schemas.microsoft.com/office/drawing/2014/main" id="{ABB94918-B6B9-D448-B6A1-7DAB0A5B8B63}"/>
              </a:ext>
            </a:extLst>
          </p:cNvPr>
          <p:cNvSpPr>
            <a:spLocks noGrp="1"/>
          </p:cNvSpPr>
          <p:nvPr>
            <p:ph type="body" idx="1"/>
          </p:nvPr>
        </p:nvSpPr>
        <p:spPr>
          <a:xfrm>
            <a:off x="839788" y="1108954"/>
            <a:ext cx="5157787" cy="45719"/>
          </a:xfrm>
        </p:spPr>
        <p:txBody>
          <a:bodyPr>
            <a:normAutofit fontScale="25000" lnSpcReduction="20000"/>
          </a:bodyPr>
          <a:lstStyle/>
          <a:p>
            <a:endParaRPr lang="es-CO" dirty="0"/>
          </a:p>
        </p:txBody>
      </p:sp>
      <p:sp>
        <p:nvSpPr>
          <p:cNvPr id="7" name="Marcador de contenido 6">
            <a:extLst>
              <a:ext uri="{FF2B5EF4-FFF2-40B4-BE49-F238E27FC236}">
                <a16:creationId xmlns:a16="http://schemas.microsoft.com/office/drawing/2014/main" id="{C616849C-4838-684A-9A15-F5FDEC62A331}"/>
              </a:ext>
            </a:extLst>
          </p:cNvPr>
          <p:cNvSpPr>
            <a:spLocks noGrp="1"/>
          </p:cNvSpPr>
          <p:nvPr>
            <p:ph sz="half" idx="2"/>
          </p:nvPr>
        </p:nvSpPr>
        <p:spPr>
          <a:xfrm>
            <a:off x="0" y="1154672"/>
            <a:ext cx="5997575" cy="5703327"/>
          </a:xfrm>
        </p:spPr>
        <p:txBody>
          <a:bodyPr>
            <a:normAutofit/>
          </a:bodyPr>
          <a:lstStyle/>
          <a:p>
            <a:r>
              <a:rPr lang="es-CO" sz="3200" dirty="0"/>
              <a:t>a)     Eficiencia:  </a:t>
            </a:r>
          </a:p>
          <a:p>
            <a:r>
              <a:rPr lang="es-CO" sz="3200" dirty="0"/>
              <a:t>b)	Eficacia:  </a:t>
            </a:r>
          </a:p>
          <a:p>
            <a:r>
              <a:rPr lang="es-CO" sz="3200" dirty="0"/>
              <a:t>c)	Equidad:  </a:t>
            </a:r>
          </a:p>
          <a:p>
            <a:r>
              <a:rPr lang="es-CO" sz="3200" dirty="0"/>
              <a:t>d)	Economía:  </a:t>
            </a:r>
          </a:p>
          <a:p>
            <a:r>
              <a:rPr lang="es-CO" sz="3200" dirty="0"/>
              <a:t>e)	Concurrencia:</a:t>
            </a:r>
          </a:p>
          <a:p>
            <a:r>
              <a:rPr lang="es-CO" sz="3200" dirty="0"/>
              <a:t>f).    Coordinación.  </a:t>
            </a:r>
          </a:p>
          <a:p>
            <a:r>
              <a:rPr lang="es-CO" sz="3200" dirty="0"/>
              <a:t>g)	Desarrollo sostenible: </a:t>
            </a:r>
          </a:p>
          <a:p>
            <a:r>
              <a:rPr lang="es-CO" sz="3200" dirty="0"/>
              <a:t>h)	Valoración de costos ambient</a:t>
            </a:r>
          </a:p>
          <a:p>
            <a:r>
              <a:rPr lang="es-CO" sz="3200" dirty="0"/>
              <a:t>i)	Efecto disuasivo:  </a:t>
            </a:r>
          </a:p>
          <a:p>
            <a:endParaRPr lang="es-CO" dirty="0"/>
          </a:p>
        </p:txBody>
      </p:sp>
      <p:sp>
        <p:nvSpPr>
          <p:cNvPr id="8" name="Marcador de texto 7">
            <a:extLst>
              <a:ext uri="{FF2B5EF4-FFF2-40B4-BE49-F238E27FC236}">
                <a16:creationId xmlns:a16="http://schemas.microsoft.com/office/drawing/2014/main" id="{9ECAB1D5-2122-1049-8F07-9AF630F793C0}"/>
              </a:ext>
            </a:extLst>
          </p:cNvPr>
          <p:cNvSpPr>
            <a:spLocks noGrp="1"/>
          </p:cNvSpPr>
          <p:nvPr>
            <p:ph type="body" sz="quarter" idx="3"/>
          </p:nvPr>
        </p:nvSpPr>
        <p:spPr>
          <a:xfrm>
            <a:off x="6172200" y="1108954"/>
            <a:ext cx="5183188" cy="45719"/>
          </a:xfrm>
        </p:spPr>
        <p:txBody>
          <a:bodyPr>
            <a:normAutofit fontScale="25000" lnSpcReduction="20000"/>
          </a:bodyPr>
          <a:lstStyle/>
          <a:p>
            <a:endParaRPr lang="es-CO" dirty="0"/>
          </a:p>
        </p:txBody>
      </p:sp>
      <p:sp>
        <p:nvSpPr>
          <p:cNvPr id="9" name="Marcador de contenido 8">
            <a:extLst>
              <a:ext uri="{FF2B5EF4-FFF2-40B4-BE49-F238E27FC236}">
                <a16:creationId xmlns:a16="http://schemas.microsoft.com/office/drawing/2014/main" id="{4DB6C0C8-A63E-EB46-9CF8-6E2FC6741EFB}"/>
              </a:ext>
            </a:extLst>
          </p:cNvPr>
          <p:cNvSpPr>
            <a:spLocks noGrp="1"/>
          </p:cNvSpPr>
          <p:nvPr>
            <p:ph sz="quarter" idx="4"/>
          </p:nvPr>
        </p:nvSpPr>
        <p:spPr>
          <a:xfrm>
            <a:off x="6172199" y="1154672"/>
            <a:ext cx="5997575" cy="5703327"/>
          </a:xfrm>
        </p:spPr>
        <p:txBody>
          <a:bodyPr>
            <a:normAutofit/>
          </a:bodyPr>
          <a:lstStyle/>
          <a:p>
            <a:r>
              <a:rPr lang="es-CO" sz="3200" dirty="0"/>
              <a:t>J).   Especialización técnica </a:t>
            </a:r>
          </a:p>
          <a:p>
            <a:r>
              <a:rPr lang="es-CO" sz="3200" dirty="0"/>
              <a:t>k)	Inoponibilidad en el acceso </a:t>
            </a:r>
          </a:p>
          <a:p>
            <a:pPr marL="0" indent="0">
              <a:buNone/>
            </a:pPr>
            <a:r>
              <a:rPr lang="es-CO" sz="3200" dirty="0"/>
              <a:t>            a la información. </a:t>
            </a:r>
          </a:p>
          <a:p>
            <a:r>
              <a:rPr lang="es-CO" sz="3200" dirty="0"/>
              <a:t>l) 	Tecnificación:  </a:t>
            </a:r>
          </a:p>
          <a:p>
            <a:r>
              <a:rPr lang="es-ES_tradnl" sz="3200" dirty="0"/>
              <a:t>m)	Integralidad: </a:t>
            </a:r>
          </a:p>
          <a:p>
            <a:r>
              <a:rPr lang="es-ES_tradnl" sz="3200" dirty="0"/>
              <a:t>n)	Oportunidad. </a:t>
            </a:r>
            <a:endParaRPr lang="es-ES" sz="3200" dirty="0"/>
          </a:p>
          <a:p>
            <a:r>
              <a:rPr lang="es-ES_tradnl" sz="3200" dirty="0"/>
              <a:t>o)	Prevalencia. </a:t>
            </a:r>
            <a:endParaRPr lang="es-CO" sz="3200" dirty="0"/>
          </a:p>
          <a:p>
            <a:r>
              <a:rPr lang="es-ES_tradnl" sz="3200" dirty="0"/>
              <a:t>p)	Selectividad: </a:t>
            </a:r>
          </a:p>
          <a:p>
            <a:r>
              <a:rPr lang="es-CO" sz="3200" dirty="0"/>
              <a:t>q)	Subsidiariedad. </a:t>
            </a:r>
            <a:r>
              <a:rPr lang="es-ES_tradnl" sz="3200" dirty="0"/>
              <a:t> </a:t>
            </a:r>
            <a:endParaRPr lang="es-CO" sz="3200" dirty="0"/>
          </a:p>
          <a:p>
            <a:endParaRPr lang="es-CO" dirty="0"/>
          </a:p>
        </p:txBody>
      </p:sp>
    </p:spTree>
    <p:extLst>
      <p:ext uri="{BB962C8B-B14F-4D97-AF65-F5344CB8AC3E}">
        <p14:creationId xmlns:p14="http://schemas.microsoft.com/office/powerpoint/2010/main" val="3185869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ctrTitle"/>
          </p:nvPr>
        </p:nvSpPr>
        <p:spPr>
          <a:xfrm>
            <a:off x="988541" y="260649"/>
            <a:ext cx="10522522" cy="925599"/>
          </a:xfrm>
        </p:spPr>
        <p:txBody>
          <a:bodyPr>
            <a:normAutofit/>
          </a:bodyPr>
          <a:lstStyle/>
          <a:p>
            <a:r>
              <a:rPr lang="es-CO" sz="4000" dirty="0">
                <a:solidFill>
                  <a:srgbClr val="FF0000"/>
                </a:solidFill>
                <a:latin typeface="Algerian" pitchFamily="82" charset="0"/>
              </a:rPr>
              <a:t>DE LA RESPONSABILIDAD</a:t>
            </a:r>
            <a:endParaRPr lang="es-CO" sz="4000" dirty="0">
              <a:latin typeface="Algerian" panose="04020705040A02060702" pitchFamily="82" charset="0"/>
            </a:endParaRPr>
          </a:p>
        </p:txBody>
      </p:sp>
      <p:sp>
        <p:nvSpPr>
          <p:cNvPr id="13" name="12 Subtítulo"/>
          <p:cNvSpPr>
            <a:spLocks noGrp="1"/>
          </p:cNvSpPr>
          <p:nvPr>
            <p:ph type="subTitle" idx="1"/>
          </p:nvPr>
        </p:nvSpPr>
        <p:spPr>
          <a:xfrm>
            <a:off x="496110" y="1433384"/>
            <a:ext cx="11014953" cy="5424616"/>
          </a:xfrm>
          <a:solidFill>
            <a:schemeClr val="accent1">
              <a:lumMod val="20000"/>
              <a:lumOff val="80000"/>
            </a:schemeClr>
          </a:solidFill>
        </p:spPr>
        <p:txBody>
          <a:bodyPr>
            <a:normAutofit/>
          </a:bodyPr>
          <a:lstStyle/>
          <a:p>
            <a:pPr algn="just"/>
            <a:endParaRPr lang="es-CO" sz="2800" i="1" dirty="0">
              <a:solidFill>
                <a:srgbClr val="002060"/>
              </a:solidFill>
              <a:effectLst>
                <a:outerShdw blurRad="38100" dist="38100" dir="2700000" algn="tl">
                  <a:srgbClr val="000000">
                    <a:alpha val="43137"/>
                  </a:srgbClr>
                </a:outerShdw>
              </a:effectLst>
            </a:endParaRPr>
          </a:p>
          <a:p>
            <a:pPr algn="just"/>
            <a:r>
              <a:rPr lang="es-CO" sz="4000" i="1" dirty="0">
                <a:solidFill>
                  <a:srgbClr val="002060"/>
                </a:solidFill>
                <a:effectLst>
                  <a:outerShdw blurRad="38100" dist="38100" dir="2700000" algn="tl">
                    <a:srgbClr val="000000">
                      <a:alpha val="43137"/>
                    </a:srgbClr>
                  </a:outerShdw>
                </a:effectLst>
              </a:rPr>
              <a:t>RESPONDERE</a:t>
            </a:r>
            <a:r>
              <a:rPr lang="es-CO" sz="4000" dirty="0">
                <a:solidFill>
                  <a:srgbClr val="002060"/>
                </a:solidFill>
              </a:rPr>
              <a:t> = </a:t>
            </a:r>
            <a:r>
              <a:rPr lang="es-CO" sz="4000" dirty="0">
                <a:solidFill>
                  <a:srgbClr val="002060"/>
                </a:solidFill>
                <a:highlight>
                  <a:srgbClr val="FFFF00"/>
                </a:highlight>
              </a:rPr>
              <a:t>Capacidad de una persona para responder por sus propios actos o hechos</a:t>
            </a:r>
            <a:r>
              <a:rPr lang="es-CO" sz="4000" dirty="0">
                <a:solidFill>
                  <a:srgbClr val="002060"/>
                </a:solidFill>
              </a:rPr>
              <a:t>.</a:t>
            </a:r>
          </a:p>
          <a:p>
            <a:pPr algn="just"/>
            <a:r>
              <a:rPr lang="es-CO" sz="4000" dirty="0">
                <a:solidFill>
                  <a:srgbClr val="002060"/>
                </a:solidFill>
              </a:rPr>
              <a:t>Según la doctrina, </a:t>
            </a:r>
            <a:r>
              <a:rPr lang="es-CO" sz="4000" i="1" dirty="0">
                <a:solidFill>
                  <a:srgbClr val="002060"/>
                </a:solidFill>
                <a:effectLst>
                  <a:outerShdw blurRad="38100" dist="38100" dir="2700000" algn="tl">
                    <a:srgbClr val="000000">
                      <a:alpha val="43137"/>
                    </a:srgbClr>
                  </a:outerShdw>
                </a:effectLst>
              </a:rPr>
              <a:t>la responsabilidad</a:t>
            </a:r>
            <a:r>
              <a:rPr lang="es-CO" sz="4000" dirty="0">
                <a:solidFill>
                  <a:srgbClr val="002060"/>
                </a:solidFill>
              </a:rPr>
              <a:t>, es la sujeción de una persona que vulnera el deber de conducta impuesto en interés propio o de un tercero, con la obligación de reparar el daño producido o afectación del bien jurídico tutelado. </a:t>
            </a:r>
          </a:p>
          <a:p>
            <a:pPr algn="just"/>
            <a:endParaRPr lang="es-CO" dirty="0"/>
          </a:p>
        </p:txBody>
      </p:sp>
    </p:spTree>
    <p:extLst>
      <p:ext uri="{BB962C8B-B14F-4D97-AF65-F5344CB8AC3E}">
        <p14:creationId xmlns:p14="http://schemas.microsoft.com/office/powerpoint/2010/main" val="18866425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478F867B-2AA4-C24B-9EF8-835C17847644}"/>
              </a:ext>
            </a:extLst>
          </p:cNvPr>
          <p:cNvSpPr>
            <a:spLocks noGrp="1"/>
          </p:cNvSpPr>
          <p:nvPr>
            <p:ph type="title"/>
          </p:nvPr>
        </p:nvSpPr>
        <p:spPr>
          <a:xfrm>
            <a:off x="0" y="0"/>
            <a:ext cx="12192000" cy="1125538"/>
          </a:xfrm>
          <a:solidFill>
            <a:schemeClr val="accent6">
              <a:lumMod val="20000"/>
              <a:lumOff val="80000"/>
            </a:schemeClr>
          </a:solidFill>
        </p:spPr>
        <p:txBody>
          <a:bodyPr>
            <a:normAutofit/>
          </a:bodyPr>
          <a:lstStyle/>
          <a:p>
            <a:pPr algn="ctr">
              <a:defRPr/>
            </a:pPr>
            <a:r>
              <a:rPr lang="es-CO" sz="3600" b="1" dirty="0">
                <a:effectLst>
                  <a:outerShdw blurRad="38100" dist="38100" dir="2700000" algn="tl">
                    <a:srgbClr val="000000">
                      <a:alpha val="43137"/>
                    </a:srgbClr>
                  </a:outerShdw>
                </a:effectLst>
                <a:latin typeface="Engravers MT" panose="02090707080505020304" pitchFamily="18" charset="77"/>
              </a:rPr>
              <a:t>EL  DAÑO</a:t>
            </a:r>
            <a:endParaRPr lang="es-CO" sz="3600" dirty="0">
              <a:latin typeface="Engravers MT" panose="02090707080505020304" pitchFamily="18" charset="77"/>
            </a:endParaRPr>
          </a:p>
        </p:txBody>
      </p:sp>
      <p:sp>
        <p:nvSpPr>
          <p:cNvPr id="3" name="2 Marcador de contenido">
            <a:extLst>
              <a:ext uri="{FF2B5EF4-FFF2-40B4-BE49-F238E27FC236}">
                <a16:creationId xmlns:a16="http://schemas.microsoft.com/office/drawing/2014/main" id="{0B2313CA-E1F4-274C-BA2F-6F3CA06B22E7}"/>
              </a:ext>
            </a:extLst>
          </p:cNvPr>
          <p:cNvSpPr>
            <a:spLocks noGrp="1"/>
          </p:cNvSpPr>
          <p:nvPr>
            <p:ph idx="1"/>
          </p:nvPr>
        </p:nvSpPr>
        <p:spPr>
          <a:xfrm>
            <a:off x="0" y="1125538"/>
            <a:ext cx="12192000" cy="5732462"/>
          </a:xfrm>
          <a:solidFill>
            <a:schemeClr val="bg1">
              <a:lumMod val="85000"/>
            </a:schemeClr>
          </a:solidFill>
        </p:spPr>
        <p:txBody>
          <a:bodyPr/>
          <a:lstStyle/>
          <a:p>
            <a:pPr algn="just">
              <a:defRPr/>
            </a:pPr>
            <a:r>
              <a:rPr lang="es-ES" sz="2400" b="1" dirty="0">
                <a:solidFill>
                  <a:srgbClr val="002060"/>
                </a:solidFill>
              </a:rPr>
              <a:t>JUAN CARLOS HENAO</a:t>
            </a:r>
            <a:r>
              <a:rPr lang="es-ES" dirty="0">
                <a:solidFill>
                  <a:srgbClr val="002060"/>
                </a:solidFill>
              </a:rPr>
              <a:t>, sostiene que:</a:t>
            </a:r>
          </a:p>
          <a:p>
            <a:pPr marL="0" indent="0" algn="just">
              <a:buNone/>
              <a:defRPr/>
            </a:pPr>
            <a:r>
              <a:rPr lang="es-ES" dirty="0">
                <a:solidFill>
                  <a:srgbClr val="002060"/>
                </a:solidFill>
              </a:rPr>
              <a:t>“</a:t>
            </a:r>
            <a:r>
              <a:rPr lang="es-ES" b="1" i="1" dirty="0">
                <a:solidFill>
                  <a:srgbClr val="002060"/>
                </a:solidFill>
              </a:rPr>
              <a:t> </a:t>
            </a:r>
            <a:r>
              <a:rPr lang="es-ES" sz="3600" b="1" i="1" dirty="0">
                <a:solidFill>
                  <a:srgbClr val="002060"/>
                </a:solidFill>
              </a:rPr>
              <a:t>El Daño es la razón de ser de la responsabilidad”</a:t>
            </a:r>
            <a:r>
              <a:rPr lang="es-ES" sz="3600" dirty="0">
                <a:solidFill>
                  <a:srgbClr val="002060"/>
                </a:solidFill>
              </a:rPr>
              <a:t>, por lo que se debe  determinar: </a:t>
            </a:r>
            <a:r>
              <a:rPr lang="es-ES" sz="3600" dirty="0">
                <a:solidFill>
                  <a:srgbClr val="C00000"/>
                </a:solidFill>
              </a:rPr>
              <a:t>aspectos y cuantía</a:t>
            </a:r>
            <a:r>
              <a:rPr lang="es-ES" sz="3600" dirty="0">
                <a:solidFill>
                  <a:srgbClr val="002060"/>
                </a:solidFill>
              </a:rPr>
              <a:t>, ya que de no haber daño o de no poderse evaluar o cuantificar, no habría responsabilidad y hasta allí llegaría el esfuerzo del operador fiscal y la calificación de la eventual conducta del autor sería necia e inútil”. </a:t>
            </a:r>
            <a:r>
              <a:rPr lang="es-ES" sz="3600" b="1" dirty="0">
                <a:solidFill>
                  <a:srgbClr val="C00000"/>
                </a:solidFill>
              </a:rPr>
              <a:t>Axioma </a:t>
            </a:r>
            <a:r>
              <a:rPr lang="es-ES" sz="3600" dirty="0">
                <a:solidFill>
                  <a:srgbClr val="002060"/>
                </a:solidFill>
              </a:rPr>
              <a:t>del proceso de responsabilidad: </a:t>
            </a:r>
            <a:r>
              <a:rPr lang="es-ES" sz="3600" b="1" i="1" dirty="0">
                <a:solidFill>
                  <a:srgbClr val="003CB4"/>
                </a:solidFill>
              </a:rPr>
              <a:t>No hay responsabilidad sin daño demostrado</a:t>
            </a:r>
            <a:r>
              <a:rPr lang="es-ES" sz="3600" dirty="0">
                <a:solidFill>
                  <a:srgbClr val="002060"/>
                </a:solidFill>
              </a:rPr>
              <a:t>.  Este el típico caso de las eximentes de responsabilidad (Caso fortuito y fuerza mayor), ya que el daño es fácilmente independizable de la responsabilidad.</a:t>
            </a:r>
            <a:endParaRPr lang="es-CO" sz="3600" dirty="0">
              <a:solidFill>
                <a:srgbClr val="002060"/>
              </a:solidFill>
            </a:endParaRPr>
          </a:p>
          <a:p>
            <a:pPr>
              <a:defRPr/>
            </a:pPr>
            <a:endParaRPr lang="es-CO" dirty="0"/>
          </a:p>
        </p:txBody>
      </p:sp>
    </p:spTree>
    <p:extLst>
      <p:ext uri="{BB962C8B-B14F-4D97-AF65-F5344CB8AC3E}">
        <p14:creationId xmlns:p14="http://schemas.microsoft.com/office/powerpoint/2010/main" val="3897928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1 Título">
            <a:extLst>
              <a:ext uri="{FF2B5EF4-FFF2-40B4-BE49-F238E27FC236}">
                <a16:creationId xmlns:a16="http://schemas.microsoft.com/office/drawing/2014/main" id="{8CD9BA85-C10B-4646-88D6-DA9245FE8A09}"/>
              </a:ext>
            </a:extLst>
          </p:cNvPr>
          <p:cNvSpPr>
            <a:spLocks noGrp="1"/>
          </p:cNvSpPr>
          <p:nvPr>
            <p:ph type="title"/>
          </p:nvPr>
        </p:nvSpPr>
        <p:spPr>
          <a:xfrm>
            <a:off x="0" y="1"/>
            <a:ext cx="12192000" cy="981074"/>
          </a:xfrm>
          <a:solidFill>
            <a:schemeClr val="accent6">
              <a:lumMod val="20000"/>
              <a:lumOff val="80000"/>
            </a:schemeClr>
          </a:solidFill>
        </p:spPr>
        <p:txBody>
          <a:bodyPr>
            <a:normAutofit/>
          </a:bodyPr>
          <a:lstStyle/>
          <a:p>
            <a:pPr algn="ctr"/>
            <a:r>
              <a:rPr lang="es-CO" altLang="es-CO" sz="3600" dirty="0">
                <a:latin typeface="Engravers MT" panose="02090707080505020304" pitchFamily="18" charset="77"/>
                <a:ea typeface="ＭＳ Ｐゴシック" panose="020B0600070205080204" pitchFamily="34" charset="-128"/>
              </a:rPr>
              <a:t>El Daño </a:t>
            </a:r>
          </a:p>
        </p:txBody>
      </p:sp>
      <p:sp>
        <p:nvSpPr>
          <p:cNvPr id="38914" name="2 Marcador de contenido">
            <a:extLst>
              <a:ext uri="{FF2B5EF4-FFF2-40B4-BE49-F238E27FC236}">
                <a16:creationId xmlns:a16="http://schemas.microsoft.com/office/drawing/2014/main" id="{73CBBA02-5608-7F45-A601-1EFAC135CB7A}"/>
              </a:ext>
            </a:extLst>
          </p:cNvPr>
          <p:cNvSpPr>
            <a:spLocks noGrp="1"/>
          </p:cNvSpPr>
          <p:nvPr>
            <p:ph idx="1"/>
          </p:nvPr>
        </p:nvSpPr>
        <p:spPr>
          <a:xfrm>
            <a:off x="0" y="981075"/>
            <a:ext cx="12192000" cy="5876924"/>
          </a:xfrm>
          <a:solidFill>
            <a:schemeClr val="bg1">
              <a:lumMod val="85000"/>
            </a:schemeClr>
          </a:solidFill>
        </p:spPr>
        <p:txBody>
          <a:bodyPr>
            <a:noAutofit/>
          </a:bodyPr>
          <a:lstStyle/>
          <a:p>
            <a:pPr marL="0" indent="0" algn="just">
              <a:buNone/>
            </a:pPr>
            <a:r>
              <a:rPr lang="es-ES" altLang="es-CO" sz="3200" dirty="0">
                <a:solidFill>
                  <a:srgbClr val="003CB4"/>
                </a:solidFill>
                <a:ea typeface="ＭＳ Ｐゴシック" panose="020B0600070205080204" pitchFamily="34" charset="-128"/>
              </a:rPr>
              <a:t>El</a:t>
            </a:r>
            <a:r>
              <a:rPr lang="es-ES" altLang="es-CO" sz="3200" b="1" dirty="0">
                <a:solidFill>
                  <a:srgbClr val="003CB4"/>
                </a:solidFill>
                <a:ea typeface="ＭＳ Ｐゴシック" panose="020B0600070205080204" pitchFamily="34" charset="-128"/>
              </a:rPr>
              <a:t> </a:t>
            </a:r>
            <a:r>
              <a:rPr lang="es-ES" altLang="es-CO" sz="3200" b="1" dirty="0">
                <a:solidFill>
                  <a:srgbClr val="C00000"/>
                </a:solidFill>
                <a:ea typeface="ＭＳ Ｐゴシック" panose="020B0600070205080204" pitchFamily="34" charset="-128"/>
              </a:rPr>
              <a:t>Daño</a:t>
            </a:r>
            <a:r>
              <a:rPr lang="es-ES" altLang="es-CO" sz="3200" dirty="0">
                <a:solidFill>
                  <a:srgbClr val="C00000"/>
                </a:solidFill>
                <a:ea typeface="ＭＳ Ｐゴシック" panose="020B0600070205080204" pitchFamily="34" charset="-128"/>
              </a:rPr>
              <a:t>,</a:t>
            </a:r>
            <a:r>
              <a:rPr lang="es-ES" altLang="es-CO" sz="3200" dirty="0">
                <a:solidFill>
                  <a:srgbClr val="003CB4"/>
                </a:solidFill>
                <a:ea typeface="ＭＳ Ｐゴシック" panose="020B0600070205080204" pitchFamily="34" charset="-128"/>
              </a:rPr>
              <a:t> es el primer elemento de la r</a:t>
            </a:r>
            <a:r>
              <a:rPr lang="es-ES" altLang="es-CO" sz="3200" b="1" dirty="0">
                <a:solidFill>
                  <a:srgbClr val="003CB4"/>
                </a:solidFill>
                <a:ea typeface="ＭＳ Ｐゴシック" panose="020B0600070205080204" pitchFamily="34" charset="-128"/>
              </a:rPr>
              <a:t>esponsabilidad.</a:t>
            </a:r>
          </a:p>
          <a:p>
            <a:pPr marL="0" indent="0" algn="just">
              <a:buNone/>
            </a:pPr>
            <a:r>
              <a:rPr lang="es-ES" altLang="es-CO" sz="3200" dirty="0">
                <a:solidFill>
                  <a:srgbClr val="003CB4"/>
                </a:solidFill>
                <a:ea typeface="ＭＳ Ｐゴシック" panose="020B0600070205080204" pitchFamily="34" charset="-128"/>
              </a:rPr>
              <a:t>El daño es la </a:t>
            </a:r>
            <a:r>
              <a:rPr lang="es-ES" altLang="es-CO" sz="3200" dirty="0">
                <a:solidFill>
                  <a:srgbClr val="7B2952"/>
                </a:solidFill>
                <a:ea typeface="ＭＳ Ｐゴシック" panose="020B0600070205080204" pitchFamily="34" charset="-128"/>
              </a:rPr>
              <a:t>causa</a:t>
            </a:r>
            <a:r>
              <a:rPr lang="es-ES" altLang="es-CO" sz="3200" dirty="0">
                <a:solidFill>
                  <a:srgbClr val="003CB4"/>
                </a:solidFill>
                <a:ea typeface="ＭＳ Ｐゴシック" panose="020B0600070205080204" pitchFamily="34" charset="-128"/>
              </a:rPr>
              <a:t> y la </a:t>
            </a:r>
            <a:r>
              <a:rPr lang="es-ES" altLang="es-CO" sz="3200" b="1" dirty="0">
                <a:solidFill>
                  <a:srgbClr val="003CB4"/>
                </a:solidFill>
                <a:ea typeface="ＭＳ Ｐゴシック" panose="020B0600070205080204" pitchFamily="34" charset="-128"/>
              </a:rPr>
              <a:t>reparación</a:t>
            </a:r>
            <a:r>
              <a:rPr lang="es-ES" altLang="es-CO" sz="3200" dirty="0">
                <a:solidFill>
                  <a:srgbClr val="003CB4"/>
                </a:solidFill>
                <a:ea typeface="ＭＳ Ｐゴシック" panose="020B0600070205080204" pitchFamily="34" charset="-128"/>
              </a:rPr>
              <a:t> es la </a:t>
            </a:r>
            <a:r>
              <a:rPr lang="es-ES" altLang="es-CO" sz="3200" dirty="0">
                <a:solidFill>
                  <a:srgbClr val="7B2952"/>
                </a:solidFill>
                <a:ea typeface="ＭＳ Ｐゴシック" panose="020B0600070205080204" pitchFamily="34" charset="-128"/>
              </a:rPr>
              <a:t>finalidad</a:t>
            </a:r>
            <a:r>
              <a:rPr lang="es-ES" altLang="es-CO" sz="3200" dirty="0">
                <a:solidFill>
                  <a:srgbClr val="003CB4"/>
                </a:solidFill>
                <a:ea typeface="ＭＳ Ｐゴシック" panose="020B0600070205080204" pitchFamily="34" charset="-128"/>
              </a:rPr>
              <a:t> última de la responsabilidad. (JUAN CARLOS HENAO).</a:t>
            </a:r>
            <a:endParaRPr lang="es-CO" altLang="es-CO" sz="3200" dirty="0">
              <a:solidFill>
                <a:srgbClr val="003CB4"/>
              </a:solidFill>
              <a:ea typeface="ＭＳ Ｐゴシック" panose="020B0600070205080204" pitchFamily="34" charset="-128"/>
            </a:endParaRPr>
          </a:p>
          <a:p>
            <a:pPr marL="0" indent="0" algn="just">
              <a:buNone/>
            </a:pPr>
            <a:r>
              <a:rPr lang="es-ES" altLang="es-CO" sz="3200" dirty="0">
                <a:solidFill>
                  <a:srgbClr val="003CB4"/>
                </a:solidFill>
                <a:ea typeface="ＭＳ Ｐゴシック" panose="020B0600070205080204" pitchFamily="34" charset="-128"/>
              </a:rPr>
              <a:t>-En responsabilidad civil se afirma que “</a:t>
            </a:r>
            <a:r>
              <a:rPr lang="es-ES" altLang="es-CO" sz="3200" b="1" dirty="0">
                <a:solidFill>
                  <a:srgbClr val="003CB4"/>
                </a:solidFill>
                <a:ea typeface="ＭＳ Ｐゴシック" panose="020B0600070205080204" pitchFamily="34" charset="-128"/>
              </a:rPr>
              <a:t>sin perjuicio no hay responsabilidad</a:t>
            </a:r>
            <a:r>
              <a:rPr lang="es-ES" altLang="es-CO" sz="3200" dirty="0">
                <a:solidFill>
                  <a:srgbClr val="003CB4"/>
                </a:solidFill>
                <a:ea typeface="ＭＳ Ｐゴシック" panose="020B0600070205080204" pitchFamily="34" charset="-128"/>
              </a:rPr>
              <a:t>”, pueda que no haya daño patrimonial, pero se puede estar frente a un hallazgo disciplinario, lo cual se debe reportar</a:t>
            </a:r>
          </a:p>
          <a:p>
            <a:pPr marL="0" indent="0" algn="just">
              <a:buNone/>
            </a:pPr>
            <a:r>
              <a:rPr lang="es-ES" altLang="es-CO" sz="3200" dirty="0">
                <a:solidFill>
                  <a:srgbClr val="003CB4"/>
                </a:solidFill>
                <a:ea typeface="ＭＳ Ｐゴシック" panose="020B0600070205080204" pitchFamily="34" charset="-128"/>
              </a:rPr>
              <a:t>-Citando al tratadista RENÉ CHAPUS, el </a:t>
            </a:r>
            <a:r>
              <a:rPr lang="es-ES" altLang="es-CO" sz="3200" dirty="0" err="1">
                <a:solidFill>
                  <a:srgbClr val="003CB4"/>
                </a:solidFill>
                <a:ea typeface="ＭＳ Ｐゴシック" panose="020B0600070205080204" pitchFamily="34" charset="-128"/>
              </a:rPr>
              <a:t>dr.</a:t>
            </a:r>
            <a:r>
              <a:rPr lang="es-ES" altLang="es-CO" sz="3200" dirty="0">
                <a:solidFill>
                  <a:srgbClr val="003CB4"/>
                </a:solidFill>
                <a:ea typeface="ＭＳ Ｐゴシック" panose="020B0600070205080204" pitchFamily="34" charset="-128"/>
              </a:rPr>
              <a:t> HENAO, dice que “</a:t>
            </a:r>
            <a:r>
              <a:rPr lang="es-ES" altLang="es-CO" sz="3200" i="1" dirty="0">
                <a:solidFill>
                  <a:srgbClr val="003CB4"/>
                </a:solidFill>
                <a:ea typeface="ＭＳ Ｐゴシック" panose="020B0600070205080204" pitchFamily="34" charset="-128"/>
              </a:rPr>
              <a:t>la ausencia de perjuicio es suficiente para hacer vano cualquier intento de comprometer la responsabilidad del Estado</a:t>
            </a:r>
            <a:r>
              <a:rPr lang="es-ES" altLang="es-CO" sz="3200" dirty="0">
                <a:solidFill>
                  <a:srgbClr val="003CB4"/>
                </a:solidFill>
                <a:ea typeface="ＭＳ Ｐゴシック" panose="020B0600070205080204" pitchFamily="34" charset="-128"/>
              </a:rPr>
              <a:t>” Argumento que se refuerza con el pronunciamiento jurisprudencia en sentencia de 28.04.67., donde el magistrado C. Portocarrero, sostuvo que “</a:t>
            </a:r>
            <a:r>
              <a:rPr lang="es-ES" altLang="es-CO" sz="3200" i="1" dirty="0">
                <a:solidFill>
                  <a:srgbClr val="C00000"/>
                </a:solidFill>
                <a:ea typeface="ＭＳ Ｐゴシック" panose="020B0600070205080204" pitchFamily="34" charset="-128"/>
              </a:rPr>
              <a:t>el daño constituye un requisito de la obligación de indemnizar”</a:t>
            </a:r>
            <a:endParaRPr lang="es-CO" altLang="es-CO" sz="3200" dirty="0">
              <a:solidFill>
                <a:srgbClr val="C00000"/>
              </a:solidFill>
              <a:ea typeface="ＭＳ Ｐゴシック" panose="020B0600070205080204" pitchFamily="34" charset="-128"/>
            </a:endParaRPr>
          </a:p>
        </p:txBody>
      </p:sp>
    </p:spTree>
    <p:extLst>
      <p:ext uri="{BB962C8B-B14F-4D97-AF65-F5344CB8AC3E}">
        <p14:creationId xmlns:p14="http://schemas.microsoft.com/office/powerpoint/2010/main" val="3580708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Título">
            <a:extLst>
              <a:ext uri="{FF2B5EF4-FFF2-40B4-BE49-F238E27FC236}">
                <a16:creationId xmlns:a16="http://schemas.microsoft.com/office/drawing/2014/main" id="{1B4ACE78-768E-2A4E-8598-D5A9DFB80822}"/>
              </a:ext>
            </a:extLst>
          </p:cNvPr>
          <p:cNvSpPr>
            <a:spLocks noGrp="1"/>
          </p:cNvSpPr>
          <p:nvPr>
            <p:ph type="title"/>
          </p:nvPr>
        </p:nvSpPr>
        <p:spPr>
          <a:xfrm>
            <a:off x="0" y="0"/>
            <a:ext cx="12192000" cy="1361872"/>
          </a:xfrm>
          <a:solidFill>
            <a:schemeClr val="accent6">
              <a:lumMod val="20000"/>
              <a:lumOff val="80000"/>
            </a:schemeClr>
          </a:solidFill>
        </p:spPr>
        <p:txBody>
          <a:bodyPr>
            <a:normAutofit/>
          </a:bodyPr>
          <a:lstStyle/>
          <a:p>
            <a:pPr algn="ctr"/>
            <a:r>
              <a:rPr lang="es-CO" altLang="es-CO" sz="3600" b="1" dirty="0">
                <a:latin typeface="Engravers MT" panose="02090707080505020304" pitchFamily="18" charset="77"/>
                <a:ea typeface="ＭＳ Ｐゴシック" panose="020B0600070205080204" pitchFamily="34" charset="-128"/>
              </a:rPr>
              <a:t>Daño</a:t>
            </a:r>
          </a:p>
        </p:txBody>
      </p:sp>
      <p:sp>
        <p:nvSpPr>
          <p:cNvPr id="39938" name="2 Marcador de contenido">
            <a:extLst>
              <a:ext uri="{FF2B5EF4-FFF2-40B4-BE49-F238E27FC236}">
                <a16:creationId xmlns:a16="http://schemas.microsoft.com/office/drawing/2014/main" id="{D79F1842-6C17-204B-B8A3-241C0DFA8DF8}"/>
              </a:ext>
            </a:extLst>
          </p:cNvPr>
          <p:cNvSpPr>
            <a:spLocks noGrp="1"/>
          </p:cNvSpPr>
          <p:nvPr>
            <p:ph idx="1"/>
          </p:nvPr>
        </p:nvSpPr>
        <p:spPr>
          <a:xfrm>
            <a:off x="0" y="1361872"/>
            <a:ext cx="12192000" cy="5496128"/>
          </a:xfrm>
          <a:solidFill>
            <a:schemeClr val="bg1">
              <a:lumMod val="85000"/>
            </a:schemeClr>
          </a:solidFill>
        </p:spPr>
        <p:txBody>
          <a:bodyPr/>
          <a:lstStyle/>
          <a:p>
            <a:pPr algn="just"/>
            <a:r>
              <a:rPr lang="es-ES" altLang="es-CO" sz="4000" dirty="0">
                <a:solidFill>
                  <a:srgbClr val="003CB4"/>
                </a:solidFill>
                <a:ea typeface="ＭＳ Ｐゴシック" panose="020B0600070205080204" pitchFamily="34" charset="-128"/>
              </a:rPr>
              <a:t>El Daño debe ser </a:t>
            </a:r>
            <a:r>
              <a:rPr lang="es-ES" altLang="es-CO" sz="4000" dirty="0">
                <a:solidFill>
                  <a:srgbClr val="C00000"/>
                </a:solidFill>
                <a:ea typeface="ＭＳ Ｐゴシック" panose="020B0600070205080204" pitchFamily="34" charset="-128"/>
              </a:rPr>
              <a:t>suficiente</a:t>
            </a:r>
            <a:r>
              <a:rPr lang="es-ES" altLang="es-CO" sz="4000" dirty="0">
                <a:solidFill>
                  <a:srgbClr val="003CB4"/>
                </a:solidFill>
                <a:ea typeface="ＭＳ Ｐゴシック" panose="020B0600070205080204" pitchFamily="34" charset="-128"/>
              </a:rPr>
              <a:t>, es decir, debe tener una </a:t>
            </a:r>
            <a:r>
              <a:rPr lang="es-ES" altLang="es-CO" sz="4000" dirty="0">
                <a:solidFill>
                  <a:srgbClr val="C00000"/>
                </a:solidFill>
                <a:ea typeface="ＭＳ Ｐゴシック" panose="020B0600070205080204" pitchFamily="34" charset="-128"/>
              </a:rPr>
              <a:t>entidad patrimonial</a:t>
            </a:r>
            <a:r>
              <a:rPr lang="es-ES" altLang="es-CO" sz="4000" dirty="0">
                <a:solidFill>
                  <a:srgbClr val="003CB4"/>
                </a:solidFill>
                <a:ea typeface="ＭＳ Ｐゴシック" panose="020B0600070205080204" pitchFamily="34" charset="-128"/>
              </a:rPr>
              <a:t>, que amerite la declaratoria de responsabilidad, luego debe ser </a:t>
            </a:r>
            <a:r>
              <a:rPr lang="es-ES" altLang="es-CO" sz="4000" dirty="0">
                <a:solidFill>
                  <a:srgbClr val="002060"/>
                </a:solidFill>
                <a:ea typeface="ＭＳ Ｐゴシック" panose="020B0600070205080204" pitchFamily="34" charset="-128"/>
              </a:rPr>
              <a:t>indispensable que el daño sea un requisito necesario, bastante o significativo para que proceda la referida declaratoria</a:t>
            </a:r>
            <a:r>
              <a:rPr lang="es-ES" altLang="es-CO" sz="4000" dirty="0">
                <a:solidFill>
                  <a:srgbClr val="003CB4"/>
                </a:solidFill>
                <a:ea typeface="ＭＳ Ｐゴシック" panose="020B0600070205080204" pitchFamily="34" charset="-128"/>
              </a:rPr>
              <a:t>.</a:t>
            </a:r>
          </a:p>
          <a:p>
            <a:pPr marL="0" indent="0" algn="just">
              <a:buNone/>
            </a:pPr>
            <a:r>
              <a:rPr lang="es-ES" altLang="es-CO" sz="4000" dirty="0">
                <a:solidFill>
                  <a:srgbClr val="003CB4"/>
                </a:solidFill>
                <a:ea typeface="ＭＳ Ｐゴシック" panose="020B0600070205080204" pitchFamily="34" charset="-128"/>
              </a:rPr>
              <a:t> </a:t>
            </a:r>
            <a:endParaRPr lang="es-CO" altLang="es-CO" sz="4000" dirty="0">
              <a:solidFill>
                <a:srgbClr val="003CB4"/>
              </a:solidFill>
              <a:ea typeface="ＭＳ Ｐゴシック" panose="020B0600070205080204" pitchFamily="34" charset="-128"/>
            </a:endParaRPr>
          </a:p>
          <a:p>
            <a:pPr algn="just"/>
            <a:r>
              <a:rPr lang="es-ES" altLang="es-CO" sz="4000" dirty="0">
                <a:solidFill>
                  <a:srgbClr val="003CB4"/>
                </a:solidFill>
                <a:ea typeface="ＭＳ Ｐゴシック" panose="020B0600070205080204" pitchFamily="34" charset="-128"/>
              </a:rPr>
              <a:t>Hay eventos en donde hay daño, pero no se conoce el autor, o hay daño, pero se está frente a una causal de eximente de responsabilidad (no imputable).</a:t>
            </a:r>
            <a:endParaRPr lang="es-CO" altLang="es-CO" sz="4000" dirty="0">
              <a:solidFill>
                <a:srgbClr val="003CB4"/>
              </a:solidFill>
              <a:ea typeface="ＭＳ Ｐゴシック" panose="020B0600070205080204" pitchFamily="34" charset="-128"/>
            </a:endParaRPr>
          </a:p>
          <a:p>
            <a:endParaRPr lang="es-CO" altLang="es-CO" dirty="0">
              <a:solidFill>
                <a:srgbClr val="003CB4"/>
              </a:solidFill>
              <a:ea typeface="ＭＳ Ｐゴシック" panose="020B0600070205080204" pitchFamily="34" charset="-128"/>
            </a:endParaRPr>
          </a:p>
        </p:txBody>
      </p:sp>
    </p:spTree>
    <p:extLst>
      <p:ext uri="{BB962C8B-B14F-4D97-AF65-F5344CB8AC3E}">
        <p14:creationId xmlns:p14="http://schemas.microsoft.com/office/powerpoint/2010/main" val="11525933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1 Título">
            <a:extLst>
              <a:ext uri="{FF2B5EF4-FFF2-40B4-BE49-F238E27FC236}">
                <a16:creationId xmlns:a16="http://schemas.microsoft.com/office/drawing/2014/main" id="{E742E6BC-FA14-F64E-8F64-E25379A40555}"/>
              </a:ext>
            </a:extLst>
          </p:cNvPr>
          <p:cNvSpPr>
            <a:spLocks noGrp="1"/>
          </p:cNvSpPr>
          <p:nvPr>
            <p:ph type="title"/>
          </p:nvPr>
        </p:nvSpPr>
        <p:spPr>
          <a:xfrm>
            <a:off x="0" y="-1"/>
            <a:ext cx="12192000" cy="1196503"/>
          </a:xfrm>
          <a:solidFill>
            <a:schemeClr val="accent6">
              <a:lumMod val="20000"/>
              <a:lumOff val="80000"/>
            </a:schemeClr>
          </a:solidFill>
        </p:spPr>
        <p:txBody>
          <a:bodyPr>
            <a:normAutofit/>
          </a:bodyPr>
          <a:lstStyle/>
          <a:p>
            <a:pPr algn="ctr"/>
            <a:r>
              <a:rPr lang="es-CO" altLang="es-CO" sz="3800" dirty="0">
                <a:ea typeface="ＭＳ Ｐゴシック" panose="020B0600070205080204" pitchFamily="34" charset="-128"/>
              </a:rPr>
              <a:t>Daño</a:t>
            </a:r>
          </a:p>
        </p:txBody>
      </p:sp>
      <p:sp>
        <p:nvSpPr>
          <p:cNvPr id="3" name="2 Marcador de contenido">
            <a:extLst>
              <a:ext uri="{FF2B5EF4-FFF2-40B4-BE49-F238E27FC236}">
                <a16:creationId xmlns:a16="http://schemas.microsoft.com/office/drawing/2014/main" id="{95CC721D-DB38-7C4A-9E5A-A939F2A11A3A}"/>
              </a:ext>
            </a:extLst>
          </p:cNvPr>
          <p:cNvSpPr>
            <a:spLocks noGrp="1"/>
          </p:cNvSpPr>
          <p:nvPr>
            <p:ph idx="1"/>
          </p:nvPr>
        </p:nvSpPr>
        <p:spPr>
          <a:xfrm>
            <a:off x="0" y="1293780"/>
            <a:ext cx="12192000" cy="5564220"/>
          </a:xfrm>
          <a:solidFill>
            <a:schemeClr val="bg1">
              <a:lumMod val="85000"/>
            </a:schemeClr>
          </a:solidFill>
        </p:spPr>
        <p:txBody>
          <a:bodyPr/>
          <a:lstStyle/>
          <a:p>
            <a:pPr marL="0" indent="0" algn="just">
              <a:buNone/>
              <a:defRPr/>
            </a:pPr>
            <a:r>
              <a:rPr lang="es-ES" sz="3600" dirty="0">
                <a:solidFill>
                  <a:srgbClr val="003CB4"/>
                </a:solidFill>
              </a:rPr>
              <a:t>En materia civil, el daño debe ser probado por quien lo padece. </a:t>
            </a:r>
            <a:r>
              <a:rPr lang="es-ES" sz="3600" dirty="0">
                <a:solidFill>
                  <a:srgbClr val="002060"/>
                </a:solidFill>
              </a:rPr>
              <a:t>En los procesos de Responsabilidad Fiscal, le corresponde la carga de la prueba al operador fiscal </a:t>
            </a:r>
            <a:r>
              <a:rPr lang="es-ES" sz="3600" dirty="0">
                <a:solidFill>
                  <a:srgbClr val="003CB4"/>
                </a:solidFill>
              </a:rPr>
              <a:t>(Contralorías).</a:t>
            </a:r>
            <a:endParaRPr lang="es-CO" sz="3600" dirty="0">
              <a:solidFill>
                <a:srgbClr val="003CB4"/>
              </a:solidFill>
            </a:endParaRPr>
          </a:p>
          <a:p>
            <a:pPr marL="0" indent="0" algn="just">
              <a:buNone/>
              <a:defRPr/>
            </a:pPr>
            <a:endParaRPr lang="es-ES" sz="2400" dirty="0">
              <a:solidFill>
                <a:srgbClr val="003CB4"/>
              </a:solidFill>
            </a:endParaRPr>
          </a:p>
          <a:p>
            <a:pPr marL="0" indent="0" algn="just">
              <a:buNone/>
              <a:defRPr/>
            </a:pPr>
            <a:r>
              <a:rPr lang="es-ES" sz="3600" dirty="0">
                <a:solidFill>
                  <a:srgbClr val="003CB4"/>
                </a:solidFill>
              </a:rPr>
              <a:t>Probado el DAÑO, su </a:t>
            </a:r>
            <a:r>
              <a:rPr lang="es-ES" sz="3600" dirty="0">
                <a:solidFill>
                  <a:srgbClr val="C00000"/>
                </a:solidFill>
              </a:rPr>
              <a:t>cuantificación</a:t>
            </a:r>
            <a:r>
              <a:rPr lang="es-ES" sz="3600" dirty="0">
                <a:solidFill>
                  <a:srgbClr val="003CB4"/>
                </a:solidFill>
              </a:rPr>
              <a:t> es un tema secundario, más no deja de ser importante, ya que el proceso auditor o las diligencias preliminares establecerá su quantum. Esa </a:t>
            </a:r>
            <a:r>
              <a:rPr lang="es-ES" sz="3600" dirty="0">
                <a:solidFill>
                  <a:srgbClr val="C00000"/>
                </a:solidFill>
              </a:rPr>
              <a:t>estimación debe llegar de manera clara y precisa</a:t>
            </a:r>
            <a:r>
              <a:rPr lang="es-ES" sz="3600" dirty="0">
                <a:solidFill>
                  <a:srgbClr val="003CB4"/>
                </a:solidFill>
              </a:rPr>
              <a:t> al momento de la imputación de la responsabilidad fiscal, toda vez, que es de la esencia y de la naturaleza del auto de apertura o de imputación.</a:t>
            </a:r>
            <a:endParaRPr lang="es-CO" sz="3600" dirty="0">
              <a:solidFill>
                <a:srgbClr val="003CB4"/>
              </a:solidFill>
            </a:endParaRPr>
          </a:p>
          <a:p>
            <a:pPr>
              <a:defRPr/>
            </a:pPr>
            <a:endParaRPr lang="es-CO" dirty="0"/>
          </a:p>
        </p:txBody>
      </p:sp>
    </p:spTree>
    <p:extLst>
      <p:ext uri="{BB962C8B-B14F-4D97-AF65-F5344CB8AC3E}">
        <p14:creationId xmlns:p14="http://schemas.microsoft.com/office/powerpoint/2010/main" val="3178237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Título">
            <a:extLst>
              <a:ext uri="{FF2B5EF4-FFF2-40B4-BE49-F238E27FC236}">
                <a16:creationId xmlns:a16="http://schemas.microsoft.com/office/drawing/2014/main" id="{877FAFB0-CCF5-FF48-862F-938E86EC4471}"/>
              </a:ext>
            </a:extLst>
          </p:cNvPr>
          <p:cNvSpPr>
            <a:spLocks noGrp="1"/>
          </p:cNvSpPr>
          <p:nvPr>
            <p:ph type="title"/>
          </p:nvPr>
        </p:nvSpPr>
        <p:spPr>
          <a:xfrm>
            <a:off x="0" y="1"/>
            <a:ext cx="12192000" cy="1177046"/>
          </a:xfrm>
          <a:solidFill>
            <a:schemeClr val="accent6">
              <a:lumMod val="20000"/>
              <a:lumOff val="80000"/>
            </a:schemeClr>
          </a:solidFill>
        </p:spPr>
        <p:txBody>
          <a:bodyPr>
            <a:normAutofit fontScale="90000"/>
          </a:bodyPr>
          <a:lstStyle/>
          <a:p>
            <a:pPr algn="ctr"/>
            <a:br>
              <a:rPr lang="es-CO" altLang="es-CO" sz="3600" b="1" dirty="0">
                <a:ea typeface="ＭＳ Ｐゴシック" panose="020B0600070205080204" pitchFamily="34" charset="-128"/>
              </a:rPr>
            </a:br>
            <a:r>
              <a:rPr lang="es-CO" altLang="es-CO" sz="3100" b="1" dirty="0">
                <a:latin typeface="Lucida Calligraphy" panose="03010101010101010101" pitchFamily="66" charset="77"/>
                <a:ea typeface="ＭＳ Ｐゴシック" panose="020B0600070205080204" pitchFamily="34" charset="-128"/>
              </a:rPr>
              <a:t>Def. Daño art. 6º Ley 610</a:t>
            </a:r>
            <a:r>
              <a:rPr lang="es-CO" altLang="es-CO" sz="3600" b="1" dirty="0">
                <a:ea typeface="ＭＳ Ｐゴシック" panose="020B0600070205080204" pitchFamily="34" charset="-128"/>
              </a:rPr>
              <a:t>:</a:t>
            </a:r>
            <a:br>
              <a:rPr lang="es-CO" altLang="es-CO" sz="3600" b="1" dirty="0">
                <a:ea typeface="ＭＳ Ｐゴシック" panose="020B0600070205080204" pitchFamily="34" charset="-128"/>
              </a:rPr>
            </a:br>
            <a:r>
              <a:rPr lang="es-CO" altLang="es-CO" sz="3600" b="1" dirty="0">
                <a:ea typeface="ＭＳ Ｐゴシック" panose="020B0600070205080204" pitchFamily="34" charset="-128"/>
              </a:rPr>
              <a:t>solo para efectos de la ley, se entiende por tal…</a:t>
            </a:r>
            <a:br>
              <a:rPr lang="es-CO" altLang="es-CO" b="1" dirty="0">
                <a:ea typeface="ＭＳ Ｐゴシック" panose="020B0600070205080204" pitchFamily="34" charset="-128"/>
              </a:rPr>
            </a:br>
            <a:endParaRPr lang="es-CO" altLang="es-CO" dirty="0">
              <a:ea typeface="ＭＳ Ｐゴシック" panose="020B0600070205080204" pitchFamily="34" charset="-128"/>
            </a:endParaRPr>
          </a:p>
        </p:txBody>
      </p:sp>
      <p:sp>
        <p:nvSpPr>
          <p:cNvPr id="3" name="2 Marcador de contenido">
            <a:extLst>
              <a:ext uri="{FF2B5EF4-FFF2-40B4-BE49-F238E27FC236}">
                <a16:creationId xmlns:a16="http://schemas.microsoft.com/office/drawing/2014/main" id="{D5C60286-4D4F-F442-80DB-B073B35C4356}"/>
              </a:ext>
            </a:extLst>
          </p:cNvPr>
          <p:cNvSpPr>
            <a:spLocks noGrp="1"/>
          </p:cNvSpPr>
          <p:nvPr>
            <p:ph idx="1"/>
          </p:nvPr>
        </p:nvSpPr>
        <p:spPr>
          <a:xfrm>
            <a:off x="0" y="1177047"/>
            <a:ext cx="12192000" cy="5680952"/>
          </a:xfrm>
          <a:solidFill>
            <a:schemeClr val="bg1">
              <a:lumMod val="85000"/>
            </a:schemeClr>
          </a:solidFill>
        </p:spPr>
        <p:txBody>
          <a:bodyPr>
            <a:noAutofit/>
          </a:bodyPr>
          <a:lstStyle/>
          <a:p>
            <a:pPr marL="0" indent="0" algn="just">
              <a:buNone/>
              <a:defRPr/>
            </a:pPr>
            <a:r>
              <a:rPr lang="es-CO" sz="3200" b="1" dirty="0">
                <a:solidFill>
                  <a:srgbClr val="003CB4"/>
                </a:solidFill>
              </a:rPr>
              <a:t>La lesión del patrimonio público</a:t>
            </a:r>
            <a:r>
              <a:rPr lang="es-CO" sz="3200" dirty="0"/>
              <a:t>, representada en el </a:t>
            </a:r>
            <a:r>
              <a:rPr lang="es-CO" sz="3200" b="1" dirty="0"/>
              <a:t>menoscabo</a:t>
            </a:r>
            <a:r>
              <a:rPr lang="es-CO" sz="3200" dirty="0"/>
              <a:t>, </a:t>
            </a:r>
            <a:r>
              <a:rPr lang="es-CO" sz="3200" b="1" dirty="0">
                <a:solidFill>
                  <a:srgbClr val="002060"/>
                </a:solidFill>
              </a:rPr>
              <a:t>disminución</a:t>
            </a:r>
            <a:r>
              <a:rPr lang="es-CO" sz="3200" dirty="0"/>
              <a:t>, </a:t>
            </a:r>
            <a:r>
              <a:rPr lang="es-CO" sz="3200" b="1" dirty="0">
                <a:solidFill>
                  <a:srgbClr val="FF0000"/>
                </a:solidFill>
              </a:rPr>
              <a:t>perjuicio</a:t>
            </a:r>
            <a:r>
              <a:rPr lang="es-CO" sz="3200" dirty="0"/>
              <a:t>, </a:t>
            </a:r>
            <a:r>
              <a:rPr lang="es-CO" sz="3200" b="1" dirty="0">
                <a:solidFill>
                  <a:schemeClr val="accent6">
                    <a:lumMod val="50000"/>
                  </a:schemeClr>
                </a:solidFill>
              </a:rPr>
              <a:t>detrimento</a:t>
            </a:r>
            <a:r>
              <a:rPr lang="es-CO" sz="3200" dirty="0"/>
              <a:t>, </a:t>
            </a:r>
            <a:r>
              <a:rPr lang="es-CO" sz="3200" b="1" dirty="0">
                <a:solidFill>
                  <a:srgbClr val="003CB4"/>
                </a:solidFill>
              </a:rPr>
              <a:t>pérdida</a:t>
            </a:r>
            <a:r>
              <a:rPr lang="es-CO" sz="3200" dirty="0"/>
              <a:t>, </a:t>
            </a:r>
            <a:r>
              <a:rPr lang="es-CO" sz="3200" b="1" dirty="0"/>
              <a:t>uso indebido </a:t>
            </a:r>
            <a:r>
              <a:rPr lang="es-CO" sz="3200" dirty="0"/>
              <a:t>o </a:t>
            </a:r>
            <a:r>
              <a:rPr lang="es-CO" sz="3200" b="1" dirty="0">
                <a:solidFill>
                  <a:schemeClr val="accent2">
                    <a:lumMod val="50000"/>
                  </a:schemeClr>
                </a:solidFill>
              </a:rPr>
              <a:t>deterioro </a:t>
            </a:r>
            <a:r>
              <a:rPr lang="es-CO" sz="3200" dirty="0"/>
              <a:t>de los bienes o recursos públicos, o a los intereses patrimoniales del Estado, </a:t>
            </a:r>
            <a:r>
              <a:rPr lang="es-CO" sz="3200" b="1" dirty="0">
                <a:solidFill>
                  <a:srgbClr val="993366"/>
                </a:solidFill>
              </a:rPr>
              <a:t>producida por una gestión fiscal antieconómica, ineficaz, ineficiente, inequitativa e inoportuna</a:t>
            </a:r>
            <a:r>
              <a:rPr lang="es-CO" sz="3200" dirty="0"/>
              <a:t>, </a:t>
            </a:r>
            <a:r>
              <a:rPr lang="es-CO" sz="3200" b="1" dirty="0"/>
              <a:t>que no aplique </a:t>
            </a:r>
            <a:r>
              <a:rPr lang="es-CO" sz="3200" dirty="0"/>
              <a:t>al cumplimiento de los cometidos y de los </a:t>
            </a:r>
            <a:r>
              <a:rPr lang="es-CO" sz="3200" b="1" dirty="0">
                <a:solidFill>
                  <a:srgbClr val="993366"/>
                </a:solidFill>
              </a:rPr>
              <a:t>fines esenciales del Estado</a:t>
            </a:r>
            <a:r>
              <a:rPr lang="es-CO" sz="3200" dirty="0"/>
              <a:t>, particularizados por el objetivo funcional y organizacional, </a:t>
            </a:r>
            <a:r>
              <a:rPr lang="es-CO" sz="3200" dirty="0">
                <a:solidFill>
                  <a:srgbClr val="003CB4"/>
                </a:solidFill>
              </a:rPr>
              <a:t>programa o proyecto </a:t>
            </a:r>
            <a:r>
              <a:rPr lang="es-CO" sz="3200" dirty="0"/>
              <a:t>de los sujetos de vigilancia y control de las contralorías. </a:t>
            </a:r>
          </a:p>
          <a:p>
            <a:pPr marL="0" indent="0" algn="just">
              <a:buNone/>
              <a:defRPr/>
            </a:pPr>
            <a:endParaRPr lang="es-CO" sz="1400" dirty="0"/>
          </a:p>
          <a:p>
            <a:pPr marL="0" indent="0" algn="just">
              <a:buNone/>
              <a:defRPr/>
            </a:pPr>
            <a:r>
              <a:rPr lang="es-CO" sz="3200" dirty="0"/>
              <a:t>Dicho daño podrá ocasionarse por acción u omisión de los servidores públicos o por la persona natural o jurídica de derecho privado, que en forma dolosa o culposa produzcan directamente o contribuyan al detrimento al patrimonio público.</a:t>
            </a:r>
          </a:p>
        </p:txBody>
      </p:sp>
    </p:spTree>
    <p:extLst>
      <p:ext uri="{BB962C8B-B14F-4D97-AF65-F5344CB8AC3E}">
        <p14:creationId xmlns:p14="http://schemas.microsoft.com/office/powerpoint/2010/main" val="2336403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1 Título">
            <a:extLst>
              <a:ext uri="{FF2B5EF4-FFF2-40B4-BE49-F238E27FC236}">
                <a16:creationId xmlns:a16="http://schemas.microsoft.com/office/drawing/2014/main" id="{BFFB809C-C0F2-EF4D-9433-CF3365D2FDED}"/>
              </a:ext>
            </a:extLst>
          </p:cNvPr>
          <p:cNvSpPr>
            <a:spLocks noGrp="1"/>
          </p:cNvSpPr>
          <p:nvPr>
            <p:ph type="title"/>
          </p:nvPr>
        </p:nvSpPr>
        <p:spPr>
          <a:xfrm>
            <a:off x="0" y="1"/>
            <a:ext cx="12192000" cy="1186773"/>
          </a:xfrm>
        </p:spPr>
        <p:txBody>
          <a:bodyPr>
            <a:normAutofit/>
          </a:bodyPr>
          <a:lstStyle/>
          <a:p>
            <a:pPr algn="ctr"/>
            <a:br>
              <a:rPr lang="es-ES" altLang="es-CO" sz="1800" dirty="0">
                <a:ea typeface="ＭＳ Ｐゴシック" panose="020B0600070205080204" pitchFamily="34" charset="-128"/>
              </a:rPr>
            </a:br>
            <a:r>
              <a:rPr lang="es-ES" altLang="es-CO" sz="3600" b="1" dirty="0">
                <a:solidFill>
                  <a:srgbClr val="002060"/>
                </a:solidFill>
                <a:latin typeface="Century Schoolbook" panose="02040604050505020304" pitchFamily="18" charset="0"/>
                <a:ea typeface="ＭＳ Ｐゴシック" panose="020B0600070205080204" pitchFamily="34" charset="-128"/>
              </a:rPr>
              <a:t>Tautología en la definición del daño.</a:t>
            </a:r>
            <a:br>
              <a:rPr lang="es-CO" altLang="es-CO" sz="2400" dirty="0">
                <a:solidFill>
                  <a:srgbClr val="993366"/>
                </a:solidFill>
                <a:ea typeface="ＭＳ Ｐゴシック" panose="020B0600070205080204" pitchFamily="34" charset="-128"/>
              </a:rPr>
            </a:br>
            <a:endParaRPr lang="es-CO" altLang="es-CO" sz="2400" dirty="0">
              <a:solidFill>
                <a:srgbClr val="993366"/>
              </a:solidFill>
              <a:ea typeface="ＭＳ Ｐゴシック" panose="020B0600070205080204" pitchFamily="34" charset="-128"/>
            </a:endParaRPr>
          </a:p>
        </p:txBody>
      </p:sp>
      <p:sp>
        <p:nvSpPr>
          <p:cNvPr id="3" name="2 Marcador de contenido">
            <a:extLst>
              <a:ext uri="{FF2B5EF4-FFF2-40B4-BE49-F238E27FC236}">
                <a16:creationId xmlns:a16="http://schemas.microsoft.com/office/drawing/2014/main" id="{E8D3230B-3740-0C48-B067-4EA9767A4F3D}"/>
              </a:ext>
            </a:extLst>
          </p:cNvPr>
          <p:cNvSpPr>
            <a:spLocks noGrp="1"/>
          </p:cNvSpPr>
          <p:nvPr>
            <p:ph idx="1"/>
          </p:nvPr>
        </p:nvSpPr>
        <p:spPr>
          <a:xfrm>
            <a:off x="0" y="1186774"/>
            <a:ext cx="12192000" cy="5671225"/>
          </a:xfrm>
          <a:solidFill>
            <a:schemeClr val="bg1">
              <a:lumMod val="85000"/>
            </a:schemeClr>
          </a:solidFill>
        </p:spPr>
        <p:txBody>
          <a:bodyPr/>
          <a:lstStyle/>
          <a:p>
            <a:pPr>
              <a:defRPr/>
            </a:pPr>
            <a:r>
              <a:rPr lang="es-ES" sz="3200" b="1" dirty="0">
                <a:solidFill>
                  <a:srgbClr val="002060"/>
                </a:solidFill>
              </a:rPr>
              <a:t>Lesión</a:t>
            </a:r>
            <a:r>
              <a:rPr lang="es-ES" sz="3200" b="1" dirty="0"/>
              <a:t> que se representa, simboliza o concreta en:</a:t>
            </a:r>
            <a:endParaRPr lang="es-CO" sz="3200" dirty="0"/>
          </a:p>
          <a:p>
            <a:pPr>
              <a:defRPr/>
            </a:pPr>
            <a:r>
              <a:rPr lang="es-ES" sz="3200" b="1" dirty="0">
                <a:solidFill>
                  <a:srgbClr val="FF0000"/>
                </a:solidFill>
              </a:rPr>
              <a:t>Menoscabo</a:t>
            </a:r>
            <a:r>
              <a:rPr lang="es-ES" sz="3200" b="1" dirty="0"/>
              <a:t> = pérdida, deterioro, detrimento</a:t>
            </a:r>
            <a:endParaRPr lang="es-CO" sz="3200" dirty="0"/>
          </a:p>
          <a:p>
            <a:pPr>
              <a:defRPr/>
            </a:pPr>
            <a:r>
              <a:rPr lang="es-ES" sz="3200" b="1" dirty="0">
                <a:solidFill>
                  <a:srgbClr val="FF0000"/>
                </a:solidFill>
              </a:rPr>
              <a:t>Disminución</a:t>
            </a:r>
            <a:r>
              <a:rPr lang="es-ES" sz="3200" b="1" dirty="0"/>
              <a:t> = mengua, rebaja, reducción, desvalorización</a:t>
            </a:r>
            <a:endParaRPr lang="es-CO" sz="3200" dirty="0"/>
          </a:p>
          <a:p>
            <a:pPr>
              <a:defRPr/>
            </a:pPr>
            <a:r>
              <a:rPr lang="es-ES" sz="3200" b="1" dirty="0">
                <a:solidFill>
                  <a:srgbClr val="FF0000"/>
                </a:solidFill>
              </a:rPr>
              <a:t>Perjuicio</a:t>
            </a:r>
            <a:r>
              <a:rPr lang="es-ES" sz="3200" b="1" dirty="0"/>
              <a:t> = daño, menoscabo, detrimento, lesión</a:t>
            </a:r>
            <a:endParaRPr lang="es-CO" sz="3200" dirty="0"/>
          </a:p>
          <a:p>
            <a:pPr>
              <a:defRPr/>
            </a:pPr>
            <a:r>
              <a:rPr lang="es-ES" sz="3200" b="1" dirty="0">
                <a:solidFill>
                  <a:srgbClr val="FF0000"/>
                </a:solidFill>
              </a:rPr>
              <a:t>Detrimento</a:t>
            </a:r>
            <a:r>
              <a:rPr lang="es-ES" sz="3200" b="1" dirty="0"/>
              <a:t> = pérdida, menoscabo, deterioro, quebranto, </a:t>
            </a:r>
            <a:endParaRPr lang="es-CO" sz="3200" dirty="0"/>
          </a:p>
          <a:p>
            <a:pPr>
              <a:defRPr/>
            </a:pPr>
            <a:r>
              <a:rPr lang="es-ES" sz="3200" b="1" dirty="0">
                <a:solidFill>
                  <a:srgbClr val="FF0000"/>
                </a:solidFill>
              </a:rPr>
              <a:t>Pérdida </a:t>
            </a:r>
            <a:r>
              <a:rPr lang="es-ES" sz="3200" b="1" dirty="0"/>
              <a:t>= merma, quebranto, detrimento, disminución</a:t>
            </a:r>
            <a:endParaRPr lang="es-CO" sz="3200" dirty="0"/>
          </a:p>
          <a:p>
            <a:pPr>
              <a:defRPr/>
            </a:pPr>
            <a:r>
              <a:rPr lang="es-ES" sz="3200" b="1" dirty="0">
                <a:solidFill>
                  <a:srgbClr val="FF0000"/>
                </a:solidFill>
              </a:rPr>
              <a:t>Deterioro de los bienes</a:t>
            </a:r>
            <a:r>
              <a:rPr lang="es-CO" sz="3200" dirty="0"/>
              <a:t>,  </a:t>
            </a:r>
            <a:r>
              <a:rPr lang="es-ES" sz="3200" b="1" dirty="0">
                <a:solidFill>
                  <a:srgbClr val="FF0000"/>
                </a:solidFill>
              </a:rPr>
              <a:t>Deterioro de los recursos públicos</a:t>
            </a:r>
            <a:r>
              <a:rPr lang="es-CO" sz="3200" b="1" dirty="0">
                <a:solidFill>
                  <a:srgbClr val="FF0000"/>
                </a:solidFill>
              </a:rPr>
              <a:t>,  </a:t>
            </a:r>
            <a:r>
              <a:rPr lang="es-ES" sz="3200" b="1" dirty="0">
                <a:solidFill>
                  <a:srgbClr val="FF0000"/>
                </a:solidFill>
              </a:rPr>
              <a:t>Deterioro de los intereses patrimoniales del Estado</a:t>
            </a:r>
            <a:r>
              <a:rPr lang="es-ES" sz="3200" b="1" dirty="0"/>
              <a:t> = </a:t>
            </a:r>
          </a:p>
          <a:p>
            <a:pPr>
              <a:defRPr/>
            </a:pPr>
            <a:r>
              <a:rPr lang="es-ES" sz="3200" b="1" dirty="0"/>
              <a:t>Pérdida de valor, descuido, abandono</a:t>
            </a:r>
            <a:endParaRPr lang="es-CO" sz="3200" dirty="0">
              <a:solidFill>
                <a:srgbClr val="FF0000"/>
              </a:solidFill>
            </a:endParaRPr>
          </a:p>
          <a:p>
            <a:pPr marL="0" indent="0">
              <a:buNone/>
              <a:defRPr/>
            </a:pPr>
            <a:endParaRPr lang="es-CO" dirty="0"/>
          </a:p>
        </p:txBody>
      </p:sp>
    </p:spTree>
    <p:extLst>
      <p:ext uri="{BB962C8B-B14F-4D97-AF65-F5344CB8AC3E}">
        <p14:creationId xmlns:p14="http://schemas.microsoft.com/office/powerpoint/2010/main" val="42940711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Título">
            <a:extLst>
              <a:ext uri="{FF2B5EF4-FFF2-40B4-BE49-F238E27FC236}">
                <a16:creationId xmlns:a16="http://schemas.microsoft.com/office/drawing/2014/main" id="{45A240AB-CBC1-C34C-BF0B-E64BEECCDB32}"/>
              </a:ext>
            </a:extLst>
          </p:cNvPr>
          <p:cNvSpPr>
            <a:spLocks noGrp="1"/>
          </p:cNvSpPr>
          <p:nvPr>
            <p:ph type="title"/>
          </p:nvPr>
        </p:nvSpPr>
        <p:spPr>
          <a:xfrm>
            <a:off x="0" y="1"/>
            <a:ext cx="12192000" cy="1021404"/>
          </a:xfrm>
        </p:spPr>
        <p:txBody>
          <a:bodyPr>
            <a:normAutofit fontScale="90000"/>
          </a:bodyPr>
          <a:lstStyle/>
          <a:p>
            <a:pPr algn="ctr"/>
            <a:br>
              <a:rPr lang="es-ES" altLang="es-CO" b="1" dirty="0">
                <a:solidFill>
                  <a:srgbClr val="00B050"/>
                </a:solidFill>
                <a:ea typeface="ＭＳ Ｐゴシック" panose="020B0600070205080204" pitchFamily="34" charset="-128"/>
              </a:rPr>
            </a:br>
            <a:r>
              <a:rPr lang="es-ES" altLang="es-CO" sz="4000" b="1" dirty="0">
                <a:solidFill>
                  <a:srgbClr val="002060"/>
                </a:solidFill>
                <a:latin typeface="Century Schoolbook" panose="02040604050505020304" pitchFamily="18" charset="0"/>
                <a:ea typeface="ＭＳ Ｐゴシック" panose="020B0600070205080204" pitchFamily="34" charset="-128"/>
              </a:rPr>
              <a:t>Cuál es la causa de esa LESION</a:t>
            </a:r>
            <a:r>
              <a:rPr lang="es-ES" altLang="es-CO" sz="4000" b="1" dirty="0">
                <a:solidFill>
                  <a:srgbClr val="00B050"/>
                </a:solidFill>
                <a:latin typeface="Century Schoolbook" panose="02040604050505020304" pitchFamily="18" charset="0"/>
                <a:ea typeface="ＭＳ Ｐゴシック" panose="020B0600070205080204" pitchFamily="34" charset="-128"/>
              </a:rPr>
              <a:t>?</a:t>
            </a:r>
            <a:br>
              <a:rPr lang="es-ES" altLang="es-CO" b="1" dirty="0">
                <a:solidFill>
                  <a:srgbClr val="00B050"/>
                </a:solidFill>
                <a:ea typeface="ＭＳ Ｐゴシック" panose="020B0600070205080204" pitchFamily="34" charset="-128"/>
              </a:rPr>
            </a:br>
            <a:endParaRPr lang="es-CO" altLang="es-CO" dirty="0">
              <a:ea typeface="ＭＳ Ｐゴシック" panose="020B0600070205080204" pitchFamily="34" charset="-128"/>
            </a:endParaRPr>
          </a:p>
        </p:txBody>
      </p:sp>
      <p:sp>
        <p:nvSpPr>
          <p:cNvPr id="3" name="2 Marcador de contenido">
            <a:extLst>
              <a:ext uri="{FF2B5EF4-FFF2-40B4-BE49-F238E27FC236}">
                <a16:creationId xmlns:a16="http://schemas.microsoft.com/office/drawing/2014/main" id="{CAEB67AD-AB09-7040-B3D8-C7AFEB70D48D}"/>
              </a:ext>
            </a:extLst>
          </p:cNvPr>
          <p:cNvSpPr>
            <a:spLocks noGrp="1"/>
          </p:cNvSpPr>
          <p:nvPr>
            <p:ph idx="1"/>
          </p:nvPr>
        </p:nvSpPr>
        <p:spPr>
          <a:xfrm>
            <a:off x="0" y="1341439"/>
            <a:ext cx="12192000" cy="5516560"/>
          </a:xfrm>
        </p:spPr>
        <p:txBody>
          <a:bodyPr>
            <a:normAutofit fontScale="92500" lnSpcReduction="20000"/>
          </a:bodyPr>
          <a:lstStyle/>
          <a:p>
            <a:pPr marL="0" indent="0" algn="ctr">
              <a:buNone/>
              <a:defRPr/>
            </a:pPr>
            <a:endParaRPr lang="es-ES" sz="900" b="1" dirty="0">
              <a:solidFill>
                <a:srgbClr val="00B050"/>
              </a:solidFill>
            </a:endParaRPr>
          </a:p>
          <a:p>
            <a:pPr>
              <a:defRPr/>
            </a:pPr>
            <a:r>
              <a:rPr lang="es-ES" b="1" dirty="0">
                <a:solidFill>
                  <a:srgbClr val="003CB4"/>
                </a:solidFill>
              </a:rPr>
              <a:t>Es el fruto, resultado o producto de  una gestión fiscal… </a:t>
            </a:r>
          </a:p>
          <a:p>
            <a:pPr>
              <a:defRPr/>
            </a:pPr>
            <a:endParaRPr lang="es-ES" b="1" dirty="0">
              <a:solidFill>
                <a:srgbClr val="003CB4"/>
              </a:solidFill>
            </a:endParaRPr>
          </a:p>
          <a:p>
            <a:pPr marL="0" indent="0">
              <a:buNone/>
              <a:defRPr/>
            </a:pPr>
            <a:r>
              <a:rPr lang="es-ES" sz="3200" b="1" dirty="0">
                <a:solidFill>
                  <a:srgbClr val="C00000"/>
                </a:solidFill>
              </a:rPr>
              <a:t>* Antieconómica</a:t>
            </a:r>
            <a:r>
              <a:rPr lang="es-ES" b="1" dirty="0">
                <a:solidFill>
                  <a:srgbClr val="00B050"/>
                </a:solidFill>
              </a:rPr>
              <a:t> =&gt; </a:t>
            </a:r>
            <a:r>
              <a:rPr lang="es-ES" dirty="0">
                <a:solidFill>
                  <a:srgbClr val="00B050"/>
                </a:solidFill>
              </a:rPr>
              <a:t>incorrecta, inadecuada, inapropiada adquisición, inversión, planeación</a:t>
            </a:r>
          </a:p>
          <a:p>
            <a:pPr>
              <a:defRPr/>
            </a:pPr>
            <a:endParaRPr lang="es-CO" dirty="0">
              <a:solidFill>
                <a:srgbClr val="00B050"/>
              </a:solidFill>
            </a:endParaRPr>
          </a:p>
          <a:p>
            <a:pPr marL="0" indent="0">
              <a:buNone/>
              <a:defRPr/>
            </a:pPr>
            <a:r>
              <a:rPr lang="es-ES" sz="3200" b="1" dirty="0">
                <a:solidFill>
                  <a:srgbClr val="FF0066"/>
                </a:solidFill>
              </a:rPr>
              <a:t>* Ineficaz… </a:t>
            </a:r>
            <a:r>
              <a:rPr lang="es-ES" b="1" dirty="0">
                <a:solidFill>
                  <a:srgbClr val="002060"/>
                </a:solidFill>
              </a:rPr>
              <a:t>(inútil) =&gt; </a:t>
            </a:r>
            <a:r>
              <a:rPr lang="es-ES" dirty="0">
                <a:solidFill>
                  <a:srgbClr val="002060"/>
                </a:solidFill>
              </a:rPr>
              <a:t>Q’ no logra los objetivos o las metas en el tiempo estimado </a:t>
            </a:r>
          </a:p>
          <a:p>
            <a:pPr>
              <a:defRPr/>
            </a:pPr>
            <a:endParaRPr lang="es-CO" sz="2600" dirty="0">
              <a:solidFill>
                <a:srgbClr val="002060"/>
              </a:solidFill>
            </a:endParaRPr>
          </a:p>
          <a:p>
            <a:pPr marL="0" indent="0" algn="just">
              <a:buNone/>
              <a:defRPr/>
            </a:pPr>
            <a:r>
              <a:rPr lang="es-ES" sz="3200" b="1" dirty="0">
                <a:solidFill>
                  <a:srgbClr val="993300"/>
                </a:solidFill>
              </a:rPr>
              <a:t>* Ineficiente</a:t>
            </a:r>
            <a:r>
              <a:rPr lang="es-ES" b="1" dirty="0">
                <a:solidFill>
                  <a:srgbClr val="00B050"/>
                </a:solidFill>
              </a:rPr>
              <a:t> =&gt; </a:t>
            </a:r>
            <a:r>
              <a:rPr lang="es-ES" dirty="0">
                <a:solidFill>
                  <a:srgbClr val="00B050"/>
                </a:solidFill>
              </a:rPr>
              <a:t>No maximiza o racionaliza los resultados con mejores costos o menores tiempos</a:t>
            </a:r>
          </a:p>
          <a:p>
            <a:pPr>
              <a:defRPr/>
            </a:pPr>
            <a:endParaRPr lang="es-CO" dirty="0">
              <a:solidFill>
                <a:srgbClr val="00B050"/>
              </a:solidFill>
            </a:endParaRPr>
          </a:p>
          <a:p>
            <a:pPr marL="0" indent="0">
              <a:buNone/>
              <a:defRPr/>
            </a:pPr>
            <a:r>
              <a:rPr lang="es-ES" sz="3200" b="1" dirty="0">
                <a:solidFill>
                  <a:srgbClr val="002060"/>
                </a:solidFill>
              </a:rPr>
              <a:t>* Inoportuna</a:t>
            </a:r>
            <a:r>
              <a:rPr lang="es-ES" b="1" dirty="0">
                <a:solidFill>
                  <a:srgbClr val="002060"/>
                </a:solidFill>
              </a:rPr>
              <a:t> </a:t>
            </a:r>
            <a:r>
              <a:rPr lang="es-ES" b="1" dirty="0">
                <a:solidFill>
                  <a:schemeClr val="accent2">
                    <a:lumMod val="50000"/>
                  </a:schemeClr>
                </a:solidFill>
              </a:rPr>
              <a:t>=&gt;</a:t>
            </a:r>
            <a:r>
              <a:rPr lang="es-ES" dirty="0">
                <a:solidFill>
                  <a:schemeClr val="accent2">
                    <a:lumMod val="50000"/>
                  </a:schemeClr>
                </a:solidFill>
              </a:rPr>
              <a:t> Realizada en el momento no adecuado, oportuno. En el tiempo adecuado</a:t>
            </a:r>
            <a:endParaRPr lang="es-CO" dirty="0">
              <a:solidFill>
                <a:schemeClr val="accent2">
                  <a:lumMod val="50000"/>
                </a:schemeClr>
              </a:solidFill>
            </a:endParaRPr>
          </a:p>
          <a:p>
            <a:pPr marL="0" indent="0">
              <a:buNone/>
              <a:defRPr/>
            </a:pPr>
            <a:r>
              <a:rPr lang="es-ES" b="1" dirty="0">
                <a:solidFill>
                  <a:srgbClr val="00B050"/>
                </a:solidFill>
              </a:rPr>
              <a:t> </a:t>
            </a:r>
            <a:endParaRPr lang="es-CO" dirty="0">
              <a:solidFill>
                <a:srgbClr val="00B050"/>
              </a:solidFill>
            </a:endParaRPr>
          </a:p>
          <a:p>
            <a:pPr>
              <a:defRPr/>
            </a:pPr>
            <a:endParaRPr lang="es-CO" dirty="0"/>
          </a:p>
        </p:txBody>
      </p:sp>
    </p:spTree>
    <p:extLst>
      <p:ext uri="{BB962C8B-B14F-4D97-AF65-F5344CB8AC3E}">
        <p14:creationId xmlns:p14="http://schemas.microsoft.com/office/powerpoint/2010/main" val="8673239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1 Título">
            <a:extLst>
              <a:ext uri="{FF2B5EF4-FFF2-40B4-BE49-F238E27FC236}">
                <a16:creationId xmlns:a16="http://schemas.microsoft.com/office/drawing/2014/main" id="{40A44764-2D92-7944-A8F7-804BC5B1DCD4}"/>
              </a:ext>
            </a:extLst>
          </p:cNvPr>
          <p:cNvSpPr>
            <a:spLocks noGrp="1"/>
          </p:cNvSpPr>
          <p:nvPr>
            <p:ph type="title"/>
          </p:nvPr>
        </p:nvSpPr>
        <p:spPr>
          <a:xfrm>
            <a:off x="0" y="0"/>
            <a:ext cx="12192000" cy="1011677"/>
          </a:xfrm>
          <a:solidFill>
            <a:schemeClr val="accent6">
              <a:lumMod val="20000"/>
              <a:lumOff val="80000"/>
            </a:schemeClr>
          </a:solidFill>
        </p:spPr>
        <p:txBody>
          <a:bodyPr>
            <a:normAutofit/>
          </a:bodyPr>
          <a:lstStyle/>
          <a:p>
            <a:pPr algn="ctr"/>
            <a:r>
              <a:rPr lang="es-ES" altLang="es-CO" b="1" dirty="0">
                <a:solidFill>
                  <a:srgbClr val="002060"/>
                </a:solidFill>
                <a:ea typeface="ＭＳ Ｐゴシック" panose="020B0600070205080204" pitchFamily="34" charset="-128"/>
              </a:rPr>
              <a:t>Daño Patrimonial</a:t>
            </a:r>
            <a:endParaRPr lang="es-CO" altLang="es-CO" dirty="0">
              <a:ea typeface="ＭＳ Ｐゴシック" panose="020B0600070205080204" pitchFamily="34" charset="-128"/>
            </a:endParaRPr>
          </a:p>
        </p:txBody>
      </p:sp>
      <p:sp>
        <p:nvSpPr>
          <p:cNvPr id="45058" name="2 Marcador de contenido">
            <a:extLst>
              <a:ext uri="{FF2B5EF4-FFF2-40B4-BE49-F238E27FC236}">
                <a16:creationId xmlns:a16="http://schemas.microsoft.com/office/drawing/2014/main" id="{44B1F50A-0C34-FB48-859E-B993CACB1D4C}"/>
              </a:ext>
            </a:extLst>
          </p:cNvPr>
          <p:cNvSpPr>
            <a:spLocks noGrp="1"/>
          </p:cNvSpPr>
          <p:nvPr>
            <p:ph idx="1"/>
          </p:nvPr>
        </p:nvSpPr>
        <p:spPr>
          <a:xfrm>
            <a:off x="0" y="1089498"/>
            <a:ext cx="12192000" cy="5768501"/>
          </a:xfrm>
          <a:solidFill>
            <a:schemeClr val="accent3">
              <a:lumMod val="20000"/>
              <a:lumOff val="80000"/>
            </a:schemeClr>
          </a:solidFill>
        </p:spPr>
        <p:txBody>
          <a:bodyPr>
            <a:normAutofit fontScale="85000" lnSpcReduction="20000"/>
          </a:bodyPr>
          <a:lstStyle/>
          <a:p>
            <a:pPr algn="just"/>
            <a:r>
              <a:rPr lang="es-ES" altLang="es-CO" dirty="0">
                <a:solidFill>
                  <a:srgbClr val="663300"/>
                </a:solidFill>
                <a:latin typeface="+mj-lt"/>
                <a:ea typeface="ＭＳ Ｐゴシック" panose="020B0600070205080204" pitchFamily="34" charset="-128"/>
              </a:rPr>
              <a:t>Lesión, afectación, deterioro, pérdida, </a:t>
            </a:r>
            <a:r>
              <a:rPr lang="es-ES" altLang="es-CO" dirty="0">
                <a:solidFill>
                  <a:srgbClr val="002060"/>
                </a:solidFill>
                <a:latin typeface="+mj-lt"/>
                <a:ea typeface="ＭＳ Ｐゴシック" panose="020B0600070205080204" pitchFamily="34" charset="-128"/>
              </a:rPr>
              <a:t>cualificada</a:t>
            </a:r>
            <a:r>
              <a:rPr lang="es-ES" altLang="es-CO" dirty="0">
                <a:solidFill>
                  <a:srgbClr val="663300"/>
                </a:solidFill>
                <a:latin typeface="+mj-lt"/>
                <a:ea typeface="ＭＳ Ｐゴシック" panose="020B0600070205080204" pitchFamily="34" charset="-128"/>
              </a:rPr>
              <a:t> al patrimonio del Estado, representado en una entidad, titular del derecho patrimonial preciso y determinado, que realiza un Funcionario público o particular, </a:t>
            </a:r>
            <a:r>
              <a:rPr lang="es-ES" altLang="es-CO" dirty="0">
                <a:solidFill>
                  <a:srgbClr val="002060"/>
                </a:solidFill>
                <a:latin typeface="+mj-lt"/>
                <a:ea typeface="ＭＳ Ｐゴシック" panose="020B0600070205080204" pitchFamily="34" charset="-128"/>
              </a:rPr>
              <a:t>previamente habilitado </a:t>
            </a:r>
            <a:r>
              <a:rPr lang="es-ES" altLang="es-CO" dirty="0">
                <a:solidFill>
                  <a:srgbClr val="663300"/>
                </a:solidFill>
                <a:latin typeface="+mj-lt"/>
                <a:ea typeface="ＭＳ Ｐゴシック" panose="020B0600070205080204" pitchFamily="34" charset="-128"/>
              </a:rPr>
              <a:t>para ello, que de manera dolosa o gravemente culposa produce de manera directa o cuando </a:t>
            </a:r>
            <a:r>
              <a:rPr lang="es-ES" altLang="es-CO" u="sng" dirty="0">
                <a:solidFill>
                  <a:srgbClr val="663300"/>
                </a:solidFill>
                <a:latin typeface="+mj-lt"/>
                <a:ea typeface="ＭＳ Ｐゴシック" panose="020B0600070205080204" pitchFamily="34" charset="-128"/>
              </a:rPr>
              <a:t>contribuye a su causación.</a:t>
            </a:r>
            <a:r>
              <a:rPr lang="es-ES" altLang="es-CO" dirty="0">
                <a:solidFill>
                  <a:srgbClr val="663300"/>
                </a:solidFill>
                <a:latin typeface="+mj-lt"/>
                <a:ea typeface="ＭＳ Ｐゴシック" panose="020B0600070205080204" pitchFamily="34" charset="-128"/>
              </a:rPr>
              <a:t> (C.840-01)</a:t>
            </a:r>
          </a:p>
          <a:p>
            <a:pPr algn="just"/>
            <a:endParaRPr lang="es-CO" altLang="es-CO" dirty="0">
              <a:solidFill>
                <a:srgbClr val="663300"/>
              </a:solidFill>
              <a:latin typeface="+mj-lt"/>
              <a:ea typeface="ＭＳ Ｐゴシック" panose="020B0600070205080204" pitchFamily="34" charset="-128"/>
            </a:endParaRPr>
          </a:p>
          <a:p>
            <a:pPr algn="just"/>
            <a:r>
              <a:rPr lang="es-ES_tradnl" i="1" dirty="0">
                <a:latin typeface="+mj-lt"/>
              </a:rPr>
              <a:t>C-840-01.  </a:t>
            </a:r>
            <a:r>
              <a:rPr lang="es-ES_tradnl" i="1" dirty="0">
                <a:solidFill>
                  <a:srgbClr val="0432FF"/>
                </a:solidFill>
                <a:latin typeface="+mj-lt"/>
              </a:rPr>
              <a:t>Cuando el daño fiscal sea </a:t>
            </a:r>
            <a:r>
              <a:rPr lang="es-ES_tradnl" i="1" u="sng" dirty="0">
                <a:solidFill>
                  <a:srgbClr val="0432FF"/>
                </a:solidFill>
                <a:latin typeface="+mj-lt"/>
              </a:rPr>
              <a:t>consecuencia</a:t>
            </a:r>
            <a:r>
              <a:rPr lang="es-ES_tradnl" i="1" dirty="0">
                <a:solidFill>
                  <a:srgbClr val="0432FF"/>
                </a:solidFill>
                <a:latin typeface="+mj-lt"/>
              </a:rPr>
              <a:t> de la conducta de una persona que tenga la </a:t>
            </a:r>
            <a:r>
              <a:rPr lang="es-ES_tradnl" i="1" u="sng" dirty="0">
                <a:solidFill>
                  <a:srgbClr val="0432FF"/>
                </a:solidFill>
                <a:latin typeface="+mj-lt"/>
              </a:rPr>
              <a:t>titularidad</a:t>
            </a:r>
            <a:r>
              <a:rPr lang="es-ES_tradnl" i="1" dirty="0">
                <a:solidFill>
                  <a:srgbClr val="0432FF"/>
                </a:solidFill>
                <a:latin typeface="+mj-lt"/>
              </a:rPr>
              <a:t> jurídica para manejar los fondos o bienes del Estado materia del detrimento, procederá la apertura del correspondiente </a:t>
            </a:r>
            <a:r>
              <a:rPr lang="es-ES_tradnl" b="1" i="1" dirty="0">
                <a:solidFill>
                  <a:srgbClr val="0432FF"/>
                </a:solidFill>
                <a:latin typeface="Century Schoolbook" panose="02040604050505020304" pitchFamily="18" charset="0"/>
              </a:rPr>
              <a:t>P.R.F.</a:t>
            </a:r>
            <a:r>
              <a:rPr lang="es-ES_tradnl" i="1" dirty="0">
                <a:solidFill>
                  <a:srgbClr val="0432FF"/>
                </a:solidFill>
                <a:latin typeface="+mj-lt"/>
              </a:rPr>
              <a:t>, sea su intervención directa o a guisa de contribución. </a:t>
            </a:r>
          </a:p>
          <a:p>
            <a:pPr marL="0" indent="0" algn="just">
              <a:buNone/>
            </a:pPr>
            <a:r>
              <a:rPr lang="es-ES_tradnl" i="1" dirty="0">
                <a:solidFill>
                  <a:srgbClr val="0432FF"/>
                </a:solidFill>
                <a:latin typeface="+mj-lt"/>
              </a:rPr>
              <a:t>En los demás casos, esto es, </a:t>
            </a:r>
            <a:r>
              <a:rPr lang="es-ES_tradnl" i="1" dirty="0">
                <a:solidFill>
                  <a:schemeClr val="accent2">
                    <a:lumMod val="50000"/>
                  </a:schemeClr>
                </a:solidFill>
                <a:latin typeface="+mj-lt"/>
              </a:rPr>
              <a:t>cuando el autor o partícipe del daño al patrimonio público no tiene poder jurídico para manejar los fondos o bienes del Estado afectados</a:t>
            </a:r>
            <a:r>
              <a:rPr lang="es-ES_tradnl" i="1" dirty="0">
                <a:solidFill>
                  <a:srgbClr val="0432FF"/>
                </a:solidFill>
                <a:latin typeface="+mj-lt"/>
              </a:rPr>
              <a:t>, el proceso atinente al resarcimiento del perjuicio causado será otro diferente, no el de responsabilidad fiscal. La responsabilidad fiscal únicamente se puede pregonar respecto de los servidores públicos y particulares que estén jurídicamente habilitados para ejercer gestión fiscal, es decir, que tengan poder decisorio sobre fondos o bienes del Estado puestos a su disposición.  Advirtiendo que  esa especial responsabilidad está referida exclusivamente a los fondos o bienes públicos que hallándose bajo el radio de acción del titular de la gestión fiscal, sufran detrimento en la forma y condiciones prescritos por la ley.  </a:t>
            </a:r>
            <a:r>
              <a:rPr lang="es-ES_tradnl" i="1" dirty="0">
                <a:solidFill>
                  <a:schemeClr val="accent2">
                    <a:lumMod val="50000"/>
                  </a:schemeClr>
                </a:solidFill>
                <a:latin typeface="+mj-lt"/>
              </a:rPr>
              <a:t>La gestión fiscal está ligada siempre </a:t>
            </a:r>
            <a:r>
              <a:rPr lang="es-ES_tradnl" i="1" dirty="0">
                <a:solidFill>
                  <a:srgbClr val="0432FF"/>
                </a:solidFill>
                <a:latin typeface="+mj-lt"/>
              </a:rPr>
              <a:t>a unos bienes o fondos estatales inequívocamente estipulados </a:t>
            </a:r>
            <a:r>
              <a:rPr lang="es-ES_tradnl" i="1" dirty="0">
                <a:solidFill>
                  <a:schemeClr val="accent2">
                    <a:lumMod val="50000"/>
                  </a:schemeClr>
                </a:solidFill>
                <a:latin typeface="+mj-lt"/>
              </a:rPr>
              <a:t>bajo la titularidad administrativa o dispositiva </a:t>
            </a:r>
            <a:r>
              <a:rPr lang="es-ES_tradnl" i="1" dirty="0">
                <a:solidFill>
                  <a:srgbClr val="0432FF"/>
                </a:solidFill>
                <a:latin typeface="+mj-lt"/>
              </a:rPr>
              <a:t>de un servidor público o de un particular, concretamente identificados</a:t>
            </a:r>
            <a:r>
              <a:rPr lang="es-ES_tradnl" i="1" dirty="0">
                <a:latin typeface="+mj-lt"/>
              </a:rPr>
              <a:t>.           </a:t>
            </a:r>
            <a:endParaRPr lang="es-CO" altLang="es-CO" dirty="0">
              <a:latin typeface="+mj-lt"/>
              <a:ea typeface="ＭＳ Ｐゴシック" panose="020B0600070205080204" pitchFamily="34" charset="-128"/>
            </a:endParaRPr>
          </a:p>
        </p:txBody>
      </p:sp>
    </p:spTree>
    <p:extLst>
      <p:ext uri="{BB962C8B-B14F-4D97-AF65-F5344CB8AC3E}">
        <p14:creationId xmlns:p14="http://schemas.microsoft.com/office/powerpoint/2010/main" val="12657151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D1A9FA-C96B-4D46-B04D-9FC1D9EA9452}"/>
              </a:ext>
            </a:extLst>
          </p:cNvPr>
          <p:cNvSpPr>
            <a:spLocks noGrp="1"/>
          </p:cNvSpPr>
          <p:nvPr>
            <p:ph type="title"/>
          </p:nvPr>
        </p:nvSpPr>
        <p:spPr>
          <a:xfrm>
            <a:off x="0" y="0"/>
            <a:ext cx="12192000" cy="894945"/>
          </a:xfrm>
        </p:spPr>
        <p:txBody>
          <a:bodyPr>
            <a:normAutofit/>
          </a:bodyPr>
          <a:lstStyle/>
          <a:p>
            <a:pPr algn="ctr"/>
            <a:r>
              <a:rPr lang="es-CO" sz="3200" dirty="0">
                <a:latin typeface="Century Schoolbook" panose="02040604050505020304" pitchFamily="18" charset="0"/>
              </a:rPr>
              <a:t>Diagrama Proceso RR.FF. Ordinario</a:t>
            </a:r>
          </a:p>
        </p:txBody>
      </p:sp>
      <p:sp>
        <p:nvSpPr>
          <p:cNvPr id="3" name="Marcador de contenido 2">
            <a:extLst>
              <a:ext uri="{FF2B5EF4-FFF2-40B4-BE49-F238E27FC236}">
                <a16:creationId xmlns:a16="http://schemas.microsoft.com/office/drawing/2014/main" id="{C629CB28-F49E-9348-BBB5-E22E30F7D222}"/>
              </a:ext>
            </a:extLst>
          </p:cNvPr>
          <p:cNvSpPr>
            <a:spLocks noGrp="1"/>
          </p:cNvSpPr>
          <p:nvPr>
            <p:ph idx="1"/>
          </p:nvPr>
        </p:nvSpPr>
        <p:spPr/>
        <p:txBody>
          <a:bodyPr/>
          <a:lstStyle/>
          <a:p>
            <a:endParaRPr lang="es-CO"/>
          </a:p>
        </p:txBody>
      </p:sp>
      <p:pic>
        <p:nvPicPr>
          <p:cNvPr id="1025" name="Picture 1" descr="img_info">
            <a:extLst>
              <a:ext uri="{FF2B5EF4-FFF2-40B4-BE49-F238E27FC236}">
                <a16:creationId xmlns:a16="http://schemas.microsoft.com/office/drawing/2014/main" id="{2CD081C7-7156-024F-9C53-370791148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94945"/>
            <a:ext cx="12192000" cy="59630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E93C595-898E-7B48-A3B2-1C3A7721846D}"/>
              </a:ext>
            </a:extLst>
          </p:cNvPr>
          <p:cNvSpPr>
            <a:spLocks noChangeArrowheads="1"/>
          </p:cNvSpPr>
          <p:nvPr/>
        </p:nvSpPr>
        <p:spPr bwMode="auto">
          <a:xfrm>
            <a:off x="-1" y="-276999"/>
            <a:ext cx="1816608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CO" altLang="es-CO" sz="1800" b="0" i="0" u="none" strike="noStrike" cap="none" normalizeH="0" baseline="0">
                <a:ln>
                  <a:noFill/>
                </a:ln>
                <a:solidFill>
                  <a:srgbClr val="555555"/>
                </a:solidFill>
                <a:effectLst/>
                <a:latin typeface="Open Sans"/>
              </a:rPr>
            </a:br>
            <a:endParaRPr kumimoji="0" lang="es-CO" altLang="es-C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66312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19397-E880-4C47-A649-3057BEFBB749}"/>
              </a:ext>
            </a:extLst>
          </p:cNvPr>
          <p:cNvSpPr>
            <a:spLocks noGrp="1"/>
          </p:cNvSpPr>
          <p:nvPr>
            <p:ph type="title"/>
          </p:nvPr>
        </p:nvSpPr>
        <p:spPr>
          <a:xfrm>
            <a:off x="0" y="0"/>
            <a:ext cx="12191999" cy="1069545"/>
          </a:xfrm>
          <a:solidFill>
            <a:schemeClr val="accent4">
              <a:lumMod val="20000"/>
              <a:lumOff val="80000"/>
            </a:schemeClr>
          </a:solidFill>
        </p:spPr>
        <p:txBody>
          <a:bodyPr>
            <a:normAutofit/>
          </a:bodyPr>
          <a:lstStyle/>
          <a:p>
            <a:pPr algn="ctr"/>
            <a:r>
              <a:rPr lang="es-CO" sz="3200" dirty="0">
                <a:solidFill>
                  <a:schemeClr val="accent2">
                    <a:lumMod val="50000"/>
                  </a:schemeClr>
                </a:solidFill>
                <a:latin typeface="Castellar" panose="020A0402060406010301" pitchFamily="18" charset="77"/>
              </a:rPr>
              <a:t>PROCESO</a:t>
            </a:r>
            <a:r>
              <a:rPr lang="es-CO" sz="3200" dirty="0">
                <a:solidFill>
                  <a:schemeClr val="bg1"/>
                </a:solidFill>
                <a:latin typeface="Castellar" panose="020A0402060406010301" pitchFamily="18" charset="77"/>
              </a:rPr>
              <a:t> </a:t>
            </a:r>
            <a:endParaRPr lang="es-CO" sz="3200" dirty="0">
              <a:solidFill>
                <a:schemeClr val="bg1"/>
              </a:solidFill>
            </a:endParaRPr>
          </a:p>
        </p:txBody>
      </p:sp>
      <p:sp>
        <p:nvSpPr>
          <p:cNvPr id="3" name="Marcador de contenido 2">
            <a:extLst>
              <a:ext uri="{FF2B5EF4-FFF2-40B4-BE49-F238E27FC236}">
                <a16:creationId xmlns:a16="http://schemas.microsoft.com/office/drawing/2014/main" id="{0143417F-6C0A-2849-80D1-AB8FF16AB122}"/>
              </a:ext>
            </a:extLst>
          </p:cNvPr>
          <p:cNvSpPr>
            <a:spLocks noGrp="1"/>
          </p:cNvSpPr>
          <p:nvPr>
            <p:ph idx="1"/>
          </p:nvPr>
        </p:nvSpPr>
        <p:spPr>
          <a:xfrm>
            <a:off x="0" y="1069545"/>
            <a:ext cx="12192000" cy="5788455"/>
          </a:xfrm>
          <a:solidFill>
            <a:schemeClr val="accent3">
              <a:lumMod val="20000"/>
              <a:lumOff val="80000"/>
            </a:schemeClr>
          </a:solidFill>
        </p:spPr>
        <p:txBody>
          <a:bodyPr>
            <a:normAutofit/>
          </a:bodyPr>
          <a:lstStyle/>
          <a:p>
            <a:pPr algn="just"/>
            <a:r>
              <a:rPr lang="es-CO" sz="3400" dirty="0">
                <a:latin typeface="+mj-lt"/>
              </a:rPr>
              <a:t>El proceso fiscal es una actuación métodica, es reglado, se caracteriza por ser </a:t>
            </a:r>
            <a:r>
              <a:rPr lang="es-CO" sz="3400" dirty="0">
                <a:highlight>
                  <a:srgbClr val="FFFF00"/>
                </a:highlight>
                <a:latin typeface="+mj-lt"/>
              </a:rPr>
              <a:t>dinámico y dialéctico</a:t>
            </a:r>
            <a:r>
              <a:rPr lang="es-CO" sz="3400" dirty="0">
                <a:latin typeface="+mj-lt"/>
              </a:rPr>
              <a:t>, donde las pruebas de cargo se confrontan o contrastan con las de descargo, para de ésta manera obtener por parte del operador fiscal los elementos necesarios para elaborar lógicamente un juicio de responsabilidad, que por lo general se hace empleando el mecanismo del silogismo:  tesis, antítesis y síntesis.</a:t>
            </a:r>
          </a:p>
          <a:p>
            <a:pPr algn="just"/>
            <a:r>
              <a:rPr lang="es-CO" sz="3400" dirty="0">
                <a:latin typeface="+mj-lt"/>
              </a:rPr>
              <a:t>El proceso de Res/fiscal, evalúa, juzga y define el </a:t>
            </a:r>
            <a:r>
              <a:rPr lang="es-CO" sz="3400" b="1" dirty="0">
                <a:latin typeface="+mj-lt"/>
              </a:rPr>
              <a:t>comportamiento</a:t>
            </a:r>
            <a:r>
              <a:rPr lang="es-CO" sz="3400" dirty="0">
                <a:latin typeface="+mj-lt"/>
              </a:rPr>
              <a:t> (la conducta) del gestor fiscal y/o de quienes intervienen en esa gestión en ejercicio de las funciones públicas de cara a los deberes funcionales y a la habilitación legal.</a:t>
            </a:r>
          </a:p>
          <a:p>
            <a:endParaRPr lang="es-CO" dirty="0"/>
          </a:p>
        </p:txBody>
      </p:sp>
      <p:pic>
        <p:nvPicPr>
          <p:cNvPr id="5" name="Imagen 4">
            <a:extLst>
              <a:ext uri="{FF2B5EF4-FFF2-40B4-BE49-F238E27FC236}">
                <a16:creationId xmlns:a16="http://schemas.microsoft.com/office/drawing/2014/main" id="{A09269CA-1449-BA47-B0D9-A8B276930C25}"/>
              </a:ext>
            </a:extLst>
          </p:cNvPr>
          <p:cNvPicPr>
            <a:picLocks noChangeAspect="1"/>
          </p:cNvPicPr>
          <p:nvPr/>
        </p:nvPicPr>
        <p:blipFill>
          <a:blip r:embed="rId2"/>
          <a:stretch>
            <a:fillRect/>
          </a:stretch>
        </p:blipFill>
        <p:spPr>
          <a:xfrm>
            <a:off x="10598322" y="0"/>
            <a:ext cx="1593677" cy="1069545"/>
          </a:xfrm>
          <a:prstGeom prst="rect">
            <a:avLst/>
          </a:prstGeom>
        </p:spPr>
      </p:pic>
      <p:pic>
        <p:nvPicPr>
          <p:cNvPr id="6" name="Imagen 5">
            <a:extLst>
              <a:ext uri="{FF2B5EF4-FFF2-40B4-BE49-F238E27FC236}">
                <a16:creationId xmlns:a16="http://schemas.microsoft.com/office/drawing/2014/main" id="{3290A159-8EAF-3E49-9619-6210389B1AA3}"/>
              </a:ext>
            </a:extLst>
          </p:cNvPr>
          <p:cNvPicPr>
            <a:picLocks noChangeAspect="1"/>
          </p:cNvPicPr>
          <p:nvPr/>
        </p:nvPicPr>
        <p:blipFill>
          <a:blip r:embed="rId3"/>
          <a:stretch>
            <a:fillRect/>
          </a:stretch>
        </p:blipFill>
        <p:spPr>
          <a:xfrm>
            <a:off x="357820" y="-152939"/>
            <a:ext cx="1809344" cy="1319132"/>
          </a:xfrm>
          <a:prstGeom prst="rect">
            <a:avLst/>
          </a:prstGeom>
        </p:spPr>
      </p:pic>
    </p:spTree>
    <p:extLst>
      <p:ext uri="{BB962C8B-B14F-4D97-AF65-F5344CB8AC3E}">
        <p14:creationId xmlns:p14="http://schemas.microsoft.com/office/powerpoint/2010/main" val="3596471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ctrTitle"/>
          </p:nvPr>
        </p:nvSpPr>
        <p:spPr>
          <a:xfrm>
            <a:off x="768485" y="0"/>
            <a:ext cx="10758792" cy="1643973"/>
          </a:xfrm>
          <a:solidFill>
            <a:schemeClr val="accent4">
              <a:lumMod val="20000"/>
              <a:lumOff val="80000"/>
            </a:schemeClr>
          </a:solidFill>
        </p:spPr>
        <p:txBody>
          <a:bodyPr>
            <a:normAutofit fontScale="90000"/>
          </a:bodyPr>
          <a:lstStyle/>
          <a:p>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br>
              <a:rPr lang="es-CO" sz="4000" b="1" dirty="0">
                <a:solidFill>
                  <a:srgbClr val="0070C0"/>
                </a:solidFill>
              </a:rPr>
            </a:br>
            <a:r>
              <a:rPr lang="es-CO" sz="4400" b="1" dirty="0">
                <a:solidFill>
                  <a:srgbClr val="0070C0"/>
                </a:solidFill>
                <a:latin typeface="Colonna MT" pitchFamily="82" charset="77"/>
              </a:rPr>
              <a:t>La responsabilidad se asume desde lo personal – </a:t>
            </a:r>
            <a:br>
              <a:rPr lang="es-CO" sz="4400" b="1" dirty="0">
                <a:solidFill>
                  <a:srgbClr val="0070C0"/>
                </a:solidFill>
                <a:latin typeface="Colonna MT" pitchFamily="82" charset="77"/>
              </a:rPr>
            </a:br>
            <a:r>
              <a:rPr lang="es-CO" sz="4400" b="1" i="1" dirty="0">
                <a:solidFill>
                  <a:srgbClr val="0070C0"/>
                </a:solidFill>
                <a:latin typeface="Colonna MT" pitchFamily="82" charset="77"/>
              </a:rPr>
              <a:t>Libre albedrío </a:t>
            </a:r>
            <a:br>
              <a:rPr lang="es-CO" sz="4000" b="1" i="1" dirty="0">
                <a:solidFill>
                  <a:srgbClr val="0070C0"/>
                </a:solidFill>
              </a:rPr>
            </a:br>
            <a:endParaRPr lang="es-CO" sz="4000" i="1" dirty="0">
              <a:latin typeface="Algerian" panose="04020705040A02060702" pitchFamily="82" charset="0"/>
            </a:endParaRPr>
          </a:p>
        </p:txBody>
      </p:sp>
      <p:sp>
        <p:nvSpPr>
          <p:cNvPr id="13" name="12 Subtítulo"/>
          <p:cNvSpPr>
            <a:spLocks noGrp="1"/>
          </p:cNvSpPr>
          <p:nvPr>
            <p:ph type="subTitle" idx="1"/>
          </p:nvPr>
        </p:nvSpPr>
        <p:spPr>
          <a:xfrm>
            <a:off x="768485" y="1643974"/>
            <a:ext cx="10758792" cy="5214026"/>
          </a:xfrm>
          <a:solidFill>
            <a:schemeClr val="accent1">
              <a:lumMod val="20000"/>
              <a:lumOff val="80000"/>
            </a:schemeClr>
          </a:solidFill>
        </p:spPr>
        <p:txBody>
          <a:bodyPr>
            <a:normAutofit/>
          </a:bodyPr>
          <a:lstStyle/>
          <a:p>
            <a:endParaRPr lang="es-CO" sz="4000" dirty="0">
              <a:solidFill>
                <a:srgbClr val="7030A0"/>
              </a:solidFill>
            </a:endParaRPr>
          </a:p>
          <a:p>
            <a:r>
              <a:rPr lang="es-CO" sz="4000" dirty="0">
                <a:solidFill>
                  <a:srgbClr val="7030A0"/>
                </a:solidFill>
                <a:latin typeface="+mj-lt"/>
              </a:rPr>
              <a:t>Es la propia persona quien decide ingresar al servicio público y, por ende, debe asumir las cargas que de éste se derivan, pues nadie está obligado a entrar a ejercer funciones públicas; por lo que no es de recibo que asuma funciones públicas y eluda a su vez los deberes que ello implica</a:t>
            </a:r>
            <a:r>
              <a:rPr lang="es-CO" sz="4000" dirty="0"/>
              <a:t>.</a:t>
            </a:r>
          </a:p>
          <a:p>
            <a:pPr algn="just"/>
            <a:endParaRPr lang="es-CO" dirty="0"/>
          </a:p>
        </p:txBody>
      </p:sp>
    </p:spTree>
    <p:extLst>
      <p:ext uri="{BB962C8B-B14F-4D97-AF65-F5344CB8AC3E}">
        <p14:creationId xmlns:p14="http://schemas.microsoft.com/office/powerpoint/2010/main" val="16552735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B5FFC8-C4AD-A149-B805-8A0710145518}"/>
              </a:ext>
            </a:extLst>
          </p:cNvPr>
          <p:cNvSpPr>
            <a:spLocks noGrp="1"/>
          </p:cNvSpPr>
          <p:nvPr>
            <p:ph type="title"/>
          </p:nvPr>
        </p:nvSpPr>
        <p:spPr>
          <a:xfrm>
            <a:off x="0" y="0"/>
            <a:ext cx="12192000" cy="1118681"/>
          </a:xfrm>
          <a:solidFill>
            <a:schemeClr val="accent4">
              <a:lumMod val="20000"/>
              <a:lumOff val="80000"/>
            </a:schemeClr>
          </a:solidFill>
        </p:spPr>
        <p:txBody>
          <a:bodyPr>
            <a:normAutofit/>
          </a:bodyPr>
          <a:lstStyle/>
          <a:p>
            <a:pPr algn="ctr"/>
            <a:r>
              <a:rPr lang="es-CO" sz="3600" dirty="0">
                <a:solidFill>
                  <a:srgbClr val="942093"/>
                </a:solidFill>
                <a:latin typeface="Colonna MT" pitchFamily="82" charset="77"/>
              </a:rPr>
              <a:t>CONCEPTO   &amp;   PRINCIPIOS</a:t>
            </a:r>
          </a:p>
        </p:txBody>
      </p:sp>
      <p:sp>
        <p:nvSpPr>
          <p:cNvPr id="3" name="Marcador de contenido 2">
            <a:extLst>
              <a:ext uri="{FF2B5EF4-FFF2-40B4-BE49-F238E27FC236}">
                <a16:creationId xmlns:a16="http://schemas.microsoft.com/office/drawing/2014/main" id="{F33B10A3-FD97-A547-B4DE-1655559B3AE6}"/>
              </a:ext>
            </a:extLst>
          </p:cNvPr>
          <p:cNvSpPr>
            <a:spLocks noGrp="1"/>
          </p:cNvSpPr>
          <p:nvPr>
            <p:ph idx="1"/>
          </p:nvPr>
        </p:nvSpPr>
        <p:spPr>
          <a:xfrm>
            <a:off x="0" y="1235414"/>
            <a:ext cx="12192000" cy="5622586"/>
          </a:xfrm>
        </p:spPr>
        <p:txBody>
          <a:bodyPr>
            <a:normAutofit/>
          </a:bodyPr>
          <a:lstStyle/>
          <a:p>
            <a:pPr algn="just"/>
            <a:r>
              <a:rPr lang="es-CO" sz="3300" dirty="0"/>
              <a:t>El proceso de responsabilidad fiscal es el conjunto de actuaciones administrativas adelantadas por las Contralorías con el fin de determinar y establecer la responsabilidad de los </a:t>
            </a:r>
            <a:r>
              <a:rPr lang="es-CO" sz="3300" dirty="0">
                <a:highlight>
                  <a:srgbClr val="00FFFF"/>
                </a:highlight>
              </a:rPr>
              <a:t>servidores públicos </a:t>
            </a:r>
            <a:r>
              <a:rPr lang="es-CO" sz="3300" dirty="0"/>
              <a:t>y de los particulares, </a:t>
            </a:r>
            <a:r>
              <a:rPr lang="es-CO" sz="3300" dirty="0">
                <a:highlight>
                  <a:srgbClr val="FFFF00"/>
                </a:highlight>
              </a:rPr>
              <a:t>cuando en el ejercicio de la gestión fiscal o </a:t>
            </a:r>
            <a:r>
              <a:rPr lang="es-CO" sz="3300" u="sng" dirty="0">
                <a:highlight>
                  <a:srgbClr val="FFFF00"/>
                </a:highlight>
              </a:rPr>
              <a:t>con ocasión de ésta</a:t>
            </a:r>
            <a:r>
              <a:rPr lang="es-CO" sz="3300" dirty="0"/>
              <a:t>, causen por acción u omisión y en forma dolosa o culposa un daño al patrimonio del Estado.</a:t>
            </a:r>
          </a:p>
          <a:p>
            <a:pPr marL="0" indent="0" algn="just">
              <a:buNone/>
            </a:pPr>
            <a:endParaRPr lang="es-CO" sz="2400" dirty="0"/>
          </a:p>
          <a:p>
            <a:pPr algn="just"/>
            <a:r>
              <a:rPr lang="es-CO" sz="3300" dirty="0"/>
              <a:t>En el ejercicio de la acción de responsabilidad fiscal se garantizará el </a:t>
            </a:r>
            <a:r>
              <a:rPr lang="es-CO" sz="3300" dirty="0">
                <a:solidFill>
                  <a:srgbClr val="0432FF"/>
                </a:solidFill>
              </a:rPr>
              <a:t>debido proceso</a:t>
            </a:r>
            <a:r>
              <a:rPr lang="es-CO" sz="3300" dirty="0"/>
              <a:t> y su trámite se adelantará con sujeción a los </a:t>
            </a:r>
            <a:r>
              <a:rPr lang="es-CO" sz="3300" dirty="0">
                <a:solidFill>
                  <a:srgbClr val="942093"/>
                </a:solidFill>
              </a:rPr>
              <a:t>principios</a:t>
            </a:r>
            <a:r>
              <a:rPr lang="es-CO" sz="3300" dirty="0"/>
              <a:t> establecidos en los artículos </a:t>
            </a:r>
            <a:r>
              <a:rPr lang="es-CO" sz="3300" dirty="0">
                <a:hlinkClick r:id="rId2"/>
              </a:rPr>
              <a:t>29</a:t>
            </a:r>
            <a:r>
              <a:rPr lang="es-CO" sz="3300" dirty="0"/>
              <a:t> y </a:t>
            </a:r>
            <a:r>
              <a:rPr lang="es-CO" sz="3300" dirty="0">
                <a:solidFill>
                  <a:srgbClr val="942093"/>
                </a:solidFill>
                <a:hlinkClick r:id="rId3">
                  <a:extLst>
                    <a:ext uri="{A12FA001-AC4F-418D-AE19-62706E023703}">
                      <ahyp:hlinkClr xmlns:ahyp="http://schemas.microsoft.com/office/drawing/2018/hyperlinkcolor" val="tx"/>
                    </a:ext>
                  </a:extLst>
                </a:hlinkClick>
              </a:rPr>
              <a:t>209</a:t>
            </a:r>
            <a:r>
              <a:rPr lang="es-CO" sz="3300" dirty="0"/>
              <a:t> de la C.P. y a los contenidos en el CPACA. (art. </a:t>
            </a:r>
            <a:r>
              <a:rPr lang="es-CO" sz="3300" dirty="0">
                <a:solidFill>
                  <a:srgbClr val="0432FF"/>
                </a:solidFill>
              </a:rPr>
              <a:t>3º</a:t>
            </a:r>
            <a:r>
              <a:rPr lang="es-CO" sz="3300" dirty="0"/>
              <a:t> y decreto 403/20)</a:t>
            </a:r>
          </a:p>
        </p:txBody>
      </p:sp>
    </p:spTree>
    <p:extLst>
      <p:ext uri="{BB962C8B-B14F-4D97-AF65-F5344CB8AC3E}">
        <p14:creationId xmlns:p14="http://schemas.microsoft.com/office/powerpoint/2010/main" val="43433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C2BDFB-AC4D-5642-8450-B87C36F611C8}"/>
              </a:ext>
            </a:extLst>
          </p:cNvPr>
          <p:cNvSpPr>
            <a:spLocks noGrp="1"/>
          </p:cNvSpPr>
          <p:nvPr>
            <p:ph type="title"/>
          </p:nvPr>
        </p:nvSpPr>
        <p:spPr>
          <a:xfrm>
            <a:off x="0" y="0"/>
            <a:ext cx="12192000" cy="1001950"/>
          </a:xfrm>
          <a:solidFill>
            <a:schemeClr val="accent4">
              <a:lumMod val="20000"/>
              <a:lumOff val="80000"/>
            </a:schemeClr>
          </a:solidFill>
        </p:spPr>
        <p:txBody>
          <a:bodyPr>
            <a:normAutofit/>
          </a:bodyPr>
          <a:lstStyle/>
          <a:p>
            <a:pPr algn="ctr"/>
            <a:r>
              <a:rPr lang="es-CO" sz="3600" dirty="0">
                <a:solidFill>
                  <a:schemeClr val="accent2">
                    <a:lumMod val="50000"/>
                  </a:schemeClr>
                </a:solidFill>
              </a:rPr>
              <a:t>Proceso de Responsabilidad Fiscal</a:t>
            </a:r>
          </a:p>
        </p:txBody>
      </p:sp>
      <p:sp>
        <p:nvSpPr>
          <p:cNvPr id="3" name="Marcador de contenido 2">
            <a:extLst>
              <a:ext uri="{FF2B5EF4-FFF2-40B4-BE49-F238E27FC236}">
                <a16:creationId xmlns:a16="http://schemas.microsoft.com/office/drawing/2014/main" id="{925CF59E-191A-8248-B08F-87288D96EC7F}"/>
              </a:ext>
            </a:extLst>
          </p:cNvPr>
          <p:cNvSpPr>
            <a:spLocks noGrp="1"/>
          </p:cNvSpPr>
          <p:nvPr>
            <p:ph idx="1"/>
          </p:nvPr>
        </p:nvSpPr>
        <p:spPr>
          <a:xfrm>
            <a:off x="0" y="1001950"/>
            <a:ext cx="12192000" cy="5856050"/>
          </a:xfrm>
        </p:spPr>
        <p:txBody>
          <a:bodyPr>
            <a:noAutofit/>
          </a:bodyPr>
          <a:lstStyle/>
          <a:p>
            <a:pPr algn="just"/>
            <a:r>
              <a:rPr lang="es-CO" dirty="0">
                <a:solidFill>
                  <a:srgbClr val="011893"/>
                </a:solidFill>
                <a:latin typeface="+mj-lt"/>
              </a:rPr>
              <a:t>La R/F. se establece mediante un proceso que valora, evalúa y califica el comportamiento del gestor(s) que haya(n) afectado negativamente el erario o patrimonio público, de acuerdo a una cualquiera de las conductas establecidas en el artículo 3º de la ley 610, veamos:</a:t>
            </a:r>
          </a:p>
          <a:p>
            <a:pPr algn="just"/>
            <a:r>
              <a:rPr lang="es-CO" b="1" dirty="0">
                <a:latin typeface="+mj-lt"/>
              </a:rPr>
              <a:t>GESTION FISCAL.</a:t>
            </a:r>
            <a:r>
              <a:rPr lang="es-CO" dirty="0">
                <a:latin typeface="+mj-lt"/>
              </a:rPr>
              <a:t> Para los efectos de la presente ley, se entiende por </a:t>
            </a:r>
            <a:r>
              <a:rPr lang="es-CO" dirty="0">
                <a:solidFill>
                  <a:srgbClr val="FF0000"/>
                </a:solidFill>
                <a:latin typeface="+mj-lt"/>
              </a:rPr>
              <a:t>gestión fiscal </a:t>
            </a:r>
            <a:r>
              <a:rPr lang="es-CO" dirty="0">
                <a:latin typeface="+mj-lt"/>
              </a:rPr>
              <a:t>el conjunto de actividades </a:t>
            </a:r>
            <a:r>
              <a:rPr lang="es-CO" dirty="0">
                <a:highlight>
                  <a:srgbClr val="FFFF00"/>
                </a:highlight>
                <a:latin typeface="+mj-lt"/>
              </a:rPr>
              <a:t>económicas, jurídicas y tecnológicas</a:t>
            </a:r>
            <a:r>
              <a:rPr lang="es-CO" dirty="0">
                <a:latin typeface="+mj-lt"/>
              </a:rPr>
              <a:t>, que realizan los servidores públicos y las personas de derecho privado que </a:t>
            </a:r>
            <a:r>
              <a:rPr lang="es-CO" dirty="0">
                <a:solidFill>
                  <a:srgbClr val="FF0000"/>
                </a:solidFill>
                <a:latin typeface="+mj-lt"/>
              </a:rPr>
              <a:t>manejen</a:t>
            </a:r>
            <a:r>
              <a:rPr lang="es-CO" dirty="0">
                <a:latin typeface="+mj-lt"/>
              </a:rPr>
              <a:t> o </a:t>
            </a:r>
            <a:r>
              <a:rPr lang="es-CO" dirty="0">
                <a:solidFill>
                  <a:srgbClr val="7030A0"/>
                </a:solidFill>
                <a:latin typeface="+mj-lt"/>
              </a:rPr>
              <a:t>administren</a:t>
            </a:r>
            <a:r>
              <a:rPr lang="es-CO" dirty="0">
                <a:latin typeface="+mj-lt"/>
              </a:rPr>
              <a:t> recursos o fondos públicos, tendientes a la adecuada y correcta </a:t>
            </a:r>
            <a:r>
              <a:rPr lang="es-CO" dirty="0">
                <a:solidFill>
                  <a:schemeClr val="accent2">
                    <a:lumMod val="50000"/>
                  </a:schemeClr>
                </a:solidFill>
                <a:latin typeface="+mj-lt"/>
              </a:rPr>
              <a:t>adquisición</a:t>
            </a:r>
            <a:r>
              <a:rPr lang="es-CO" dirty="0">
                <a:latin typeface="+mj-lt"/>
              </a:rPr>
              <a:t>, </a:t>
            </a:r>
            <a:r>
              <a:rPr lang="es-CO" dirty="0">
                <a:solidFill>
                  <a:srgbClr val="00B050"/>
                </a:solidFill>
                <a:latin typeface="+mj-lt"/>
              </a:rPr>
              <a:t>planeación</a:t>
            </a:r>
            <a:r>
              <a:rPr lang="es-CO" dirty="0">
                <a:latin typeface="+mj-lt"/>
              </a:rPr>
              <a:t>, </a:t>
            </a:r>
            <a:r>
              <a:rPr lang="es-CO" dirty="0">
                <a:solidFill>
                  <a:srgbClr val="C00000"/>
                </a:solidFill>
                <a:latin typeface="+mj-lt"/>
              </a:rPr>
              <a:t>conservación</a:t>
            </a:r>
            <a:r>
              <a:rPr lang="es-CO" dirty="0">
                <a:latin typeface="+mj-lt"/>
              </a:rPr>
              <a:t>, </a:t>
            </a:r>
            <a:r>
              <a:rPr lang="es-CO" dirty="0">
                <a:solidFill>
                  <a:srgbClr val="FF9300"/>
                </a:solidFill>
                <a:latin typeface="+mj-lt"/>
              </a:rPr>
              <a:t>administración</a:t>
            </a:r>
            <a:r>
              <a:rPr lang="es-CO" dirty="0">
                <a:latin typeface="+mj-lt"/>
              </a:rPr>
              <a:t>, </a:t>
            </a:r>
            <a:r>
              <a:rPr lang="es-CO" dirty="0">
                <a:solidFill>
                  <a:srgbClr val="002060"/>
                </a:solidFill>
                <a:latin typeface="+mj-lt"/>
              </a:rPr>
              <a:t>custodia</a:t>
            </a:r>
            <a:r>
              <a:rPr lang="es-CO" dirty="0">
                <a:latin typeface="+mj-lt"/>
              </a:rPr>
              <a:t>, </a:t>
            </a:r>
            <a:r>
              <a:rPr lang="es-CO" dirty="0">
                <a:solidFill>
                  <a:srgbClr val="FF0000"/>
                </a:solidFill>
                <a:latin typeface="+mj-lt"/>
              </a:rPr>
              <a:t>explotación</a:t>
            </a:r>
            <a:r>
              <a:rPr lang="es-CO" dirty="0">
                <a:latin typeface="+mj-lt"/>
              </a:rPr>
              <a:t>, enajenación, </a:t>
            </a:r>
            <a:r>
              <a:rPr lang="es-CO" dirty="0">
                <a:solidFill>
                  <a:srgbClr val="942093"/>
                </a:solidFill>
                <a:latin typeface="+mj-lt"/>
              </a:rPr>
              <a:t>consumo</a:t>
            </a:r>
            <a:r>
              <a:rPr lang="es-CO" dirty="0">
                <a:latin typeface="+mj-lt"/>
              </a:rPr>
              <a:t>, </a:t>
            </a:r>
            <a:r>
              <a:rPr lang="es-CO" dirty="0">
                <a:highlight>
                  <a:srgbClr val="FFFF00"/>
                </a:highlight>
                <a:latin typeface="+mj-lt"/>
              </a:rPr>
              <a:t>adjudicación</a:t>
            </a:r>
            <a:r>
              <a:rPr lang="es-CO" dirty="0">
                <a:latin typeface="+mj-lt"/>
              </a:rPr>
              <a:t>, </a:t>
            </a:r>
            <a:r>
              <a:rPr lang="es-CO" dirty="0">
                <a:solidFill>
                  <a:srgbClr val="00B0F0"/>
                </a:solidFill>
                <a:latin typeface="+mj-lt"/>
              </a:rPr>
              <a:t>gasto</a:t>
            </a:r>
            <a:r>
              <a:rPr lang="es-CO" dirty="0">
                <a:latin typeface="+mj-lt"/>
              </a:rPr>
              <a:t>, </a:t>
            </a:r>
            <a:r>
              <a:rPr lang="es-CO" dirty="0">
                <a:solidFill>
                  <a:schemeClr val="bg1">
                    <a:lumMod val="50000"/>
                  </a:schemeClr>
                </a:solidFill>
                <a:latin typeface="+mj-lt"/>
              </a:rPr>
              <a:t>inversión</a:t>
            </a:r>
            <a:r>
              <a:rPr lang="es-CO" dirty="0">
                <a:latin typeface="+mj-lt"/>
              </a:rPr>
              <a:t> y </a:t>
            </a:r>
            <a:r>
              <a:rPr lang="es-CO" dirty="0">
                <a:solidFill>
                  <a:schemeClr val="accent4">
                    <a:lumMod val="50000"/>
                  </a:schemeClr>
                </a:solidFill>
                <a:latin typeface="+mj-lt"/>
              </a:rPr>
              <a:t>disposición</a:t>
            </a:r>
            <a:r>
              <a:rPr lang="es-CO" dirty="0">
                <a:latin typeface="+mj-lt"/>
              </a:rPr>
              <a:t> de los bienes públicos, así como a la </a:t>
            </a:r>
            <a:r>
              <a:rPr lang="es-CO" dirty="0">
                <a:solidFill>
                  <a:srgbClr val="FF0000"/>
                </a:solidFill>
                <a:latin typeface="+mj-lt"/>
              </a:rPr>
              <a:t>recaudación</a:t>
            </a:r>
            <a:r>
              <a:rPr lang="es-CO" dirty="0">
                <a:latin typeface="+mj-lt"/>
              </a:rPr>
              <a:t>, </a:t>
            </a:r>
            <a:r>
              <a:rPr lang="es-CO" dirty="0">
                <a:solidFill>
                  <a:srgbClr val="0432FF"/>
                </a:solidFill>
                <a:latin typeface="+mj-lt"/>
              </a:rPr>
              <a:t>manejo</a:t>
            </a:r>
            <a:r>
              <a:rPr lang="es-CO" dirty="0">
                <a:latin typeface="+mj-lt"/>
              </a:rPr>
              <a:t> e </a:t>
            </a:r>
            <a:r>
              <a:rPr lang="es-CO" dirty="0">
                <a:highlight>
                  <a:srgbClr val="00FFFF"/>
                </a:highlight>
                <a:latin typeface="+mj-lt"/>
              </a:rPr>
              <a:t>inversión</a:t>
            </a:r>
            <a:r>
              <a:rPr lang="es-CO" dirty="0">
                <a:latin typeface="+mj-lt"/>
              </a:rPr>
              <a:t> de sus rentas en orden a cumplir los fines esenciales del Estado, </a:t>
            </a:r>
            <a:r>
              <a:rPr lang="es-CO" dirty="0">
                <a:highlight>
                  <a:srgbClr val="00FF00"/>
                </a:highlight>
                <a:latin typeface="+mj-lt"/>
              </a:rPr>
              <a:t>con sujeción a los principios </a:t>
            </a:r>
            <a:r>
              <a:rPr lang="es-CO" dirty="0">
                <a:latin typeface="+mj-lt"/>
              </a:rPr>
              <a:t>de legalidad, eficiencia, economía, eficacia, equidad, imparcialidad, moralidad, transparencia, publicidad y valoración de los costos ambientales.</a:t>
            </a:r>
            <a:endParaRPr lang="es-CO" dirty="0">
              <a:solidFill>
                <a:srgbClr val="011893"/>
              </a:solidFill>
              <a:latin typeface="+mj-lt"/>
            </a:endParaRPr>
          </a:p>
        </p:txBody>
      </p:sp>
    </p:spTree>
    <p:extLst>
      <p:ext uri="{BB962C8B-B14F-4D97-AF65-F5344CB8AC3E}">
        <p14:creationId xmlns:p14="http://schemas.microsoft.com/office/powerpoint/2010/main" val="34400858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224C67-B920-E346-8D2E-B69C828314DC}"/>
              </a:ext>
            </a:extLst>
          </p:cNvPr>
          <p:cNvSpPr>
            <a:spLocks noGrp="1"/>
          </p:cNvSpPr>
          <p:nvPr>
            <p:ph type="title"/>
          </p:nvPr>
        </p:nvSpPr>
        <p:spPr>
          <a:xfrm>
            <a:off x="0" y="0"/>
            <a:ext cx="12192000" cy="1060315"/>
          </a:xfrm>
          <a:solidFill>
            <a:schemeClr val="accent4">
              <a:lumMod val="20000"/>
              <a:lumOff val="80000"/>
            </a:schemeClr>
          </a:solidFill>
        </p:spPr>
        <p:txBody>
          <a:bodyPr>
            <a:normAutofit/>
          </a:bodyPr>
          <a:lstStyle/>
          <a:p>
            <a:pPr algn="ctr"/>
            <a:r>
              <a:rPr lang="es-CO" sz="3800" dirty="0">
                <a:solidFill>
                  <a:schemeClr val="accent2">
                    <a:lumMod val="50000"/>
                  </a:schemeClr>
                </a:solidFill>
              </a:rPr>
              <a:t>¿</a:t>
            </a:r>
            <a:r>
              <a:rPr lang="es-CO" sz="2800" dirty="0">
                <a:solidFill>
                  <a:schemeClr val="accent2">
                    <a:lumMod val="50000"/>
                  </a:schemeClr>
                </a:solidFill>
                <a:latin typeface="Engravers MT" panose="02090707080505020304" pitchFamily="18" charset="77"/>
              </a:rPr>
              <a:t>Cómo se inicia el proceso</a:t>
            </a:r>
            <a:r>
              <a:rPr lang="es-CO" sz="3800" dirty="0">
                <a:solidFill>
                  <a:schemeClr val="accent2">
                    <a:lumMod val="50000"/>
                  </a:schemeClr>
                </a:solidFill>
              </a:rPr>
              <a:t>?</a:t>
            </a:r>
          </a:p>
        </p:txBody>
      </p:sp>
      <p:sp>
        <p:nvSpPr>
          <p:cNvPr id="3" name="Marcador de contenido 2">
            <a:extLst>
              <a:ext uri="{FF2B5EF4-FFF2-40B4-BE49-F238E27FC236}">
                <a16:creationId xmlns:a16="http://schemas.microsoft.com/office/drawing/2014/main" id="{83A64064-FB83-3340-A870-BA37ADCD70F5}"/>
              </a:ext>
            </a:extLst>
          </p:cNvPr>
          <p:cNvSpPr>
            <a:spLocks noGrp="1"/>
          </p:cNvSpPr>
          <p:nvPr>
            <p:ph idx="1"/>
          </p:nvPr>
        </p:nvSpPr>
        <p:spPr>
          <a:xfrm>
            <a:off x="0" y="1060316"/>
            <a:ext cx="12192000" cy="5797684"/>
          </a:xfrm>
        </p:spPr>
        <p:txBody>
          <a:bodyPr>
            <a:normAutofit/>
          </a:bodyPr>
          <a:lstStyle/>
          <a:p>
            <a:pPr algn="just"/>
            <a:r>
              <a:rPr lang="es-CO" dirty="0">
                <a:solidFill>
                  <a:srgbClr val="011893"/>
                </a:solidFill>
              </a:rPr>
              <a:t>El proceso se inicia o se llega por las siguientes ventanas: </a:t>
            </a:r>
          </a:p>
          <a:p>
            <a:pPr algn="just"/>
            <a:r>
              <a:rPr lang="es-CO" dirty="0"/>
              <a:t>(a) De oficio, como consecuencia del ejercicio de los sistemas de control fiscal por parte de las propias contralorías, </a:t>
            </a:r>
          </a:p>
          <a:p>
            <a:pPr algn="just"/>
            <a:r>
              <a:rPr lang="es-CO" dirty="0"/>
              <a:t>(b) Por solicitud que en tal sentido formulen las entidades vigiladas </a:t>
            </a:r>
          </a:p>
          <a:p>
            <a:pPr algn="just"/>
            <a:r>
              <a:rPr lang="es-CO" dirty="0"/>
              <a:t>© Por denuncias o quejas presentadas ciudadanas, en especial por las veedurías ciudadanas.</a:t>
            </a:r>
          </a:p>
          <a:p>
            <a:pPr algn="just"/>
            <a:r>
              <a:rPr lang="es-CO" dirty="0"/>
              <a:t>(d)Cuando de la indagación preliminar, de la queja, del dictamen o del ejercicio de cualquier acción de vigilancia o sistema de control, se encuentre establecida la </a:t>
            </a:r>
            <a:r>
              <a:rPr lang="es-CO" u="sng" dirty="0"/>
              <a:t>existencia de un daño</a:t>
            </a:r>
            <a:r>
              <a:rPr lang="es-CO" dirty="0"/>
              <a:t> patrimonial al Estado e </a:t>
            </a:r>
            <a:r>
              <a:rPr lang="es-CO" u="sng" dirty="0"/>
              <a:t>indicios serios sobre los posibles autores</a:t>
            </a:r>
            <a:r>
              <a:rPr lang="es-CO" dirty="0"/>
              <a:t> del mismo, el funcionario competente ordenará la apertura del proceso de responsabilidad fiscal. El auto de apertura inicia formalmente el proceso de responsabilidad fiscal.</a:t>
            </a:r>
          </a:p>
          <a:p>
            <a:pPr algn="just"/>
            <a:endParaRPr lang="es-CO" dirty="0">
              <a:solidFill>
                <a:srgbClr val="011893"/>
              </a:solidFill>
            </a:endParaRPr>
          </a:p>
          <a:p>
            <a:endParaRPr lang="es-CO" dirty="0"/>
          </a:p>
        </p:txBody>
      </p:sp>
    </p:spTree>
    <p:extLst>
      <p:ext uri="{BB962C8B-B14F-4D97-AF65-F5344CB8AC3E}">
        <p14:creationId xmlns:p14="http://schemas.microsoft.com/office/powerpoint/2010/main" val="37959729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634FD9E6-BD29-6A4E-B409-F096AE3B27CD}"/>
              </a:ext>
            </a:extLst>
          </p:cNvPr>
          <p:cNvSpPr>
            <a:spLocks noGrp="1"/>
          </p:cNvSpPr>
          <p:nvPr>
            <p:ph type="title"/>
          </p:nvPr>
        </p:nvSpPr>
        <p:spPr>
          <a:xfrm>
            <a:off x="0" y="0"/>
            <a:ext cx="12192000" cy="1439694"/>
          </a:xfrm>
          <a:solidFill>
            <a:schemeClr val="accent4">
              <a:lumMod val="20000"/>
              <a:lumOff val="80000"/>
            </a:schemeClr>
          </a:solidFill>
        </p:spPr>
        <p:txBody>
          <a:bodyPr>
            <a:normAutofit/>
          </a:bodyPr>
          <a:lstStyle/>
          <a:p>
            <a:pPr algn="ctr"/>
            <a:r>
              <a:rPr lang="es-CO" sz="2800" dirty="0">
                <a:solidFill>
                  <a:schemeClr val="accent2">
                    <a:lumMod val="50000"/>
                  </a:schemeClr>
                </a:solidFill>
                <a:latin typeface="Engravers MT" panose="02090707080505020304" pitchFamily="18" charset="77"/>
              </a:rPr>
              <a:t>Objeto de la responsabilidad fiscal</a:t>
            </a:r>
          </a:p>
        </p:txBody>
      </p:sp>
      <p:sp>
        <p:nvSpPr>
          <p:cNvPr id="6" name="Marcador de contenido 5">
            <a:extLst>
              <a:ext uri="{FF2B5EF4-FFF2-40B4-BE49-F238E27FC236}">
                <a16:creationId xmlns:a16="http://schemas.microsoft.com/office/drawing/2014/main" id="{57A0B455-AD96-0E43-B166-6C75D0BF6210}"/>
              </a:ext>
            </a:extLst>
          </p:cNvPr>
          <p:cNvSpPr>
            <a:spLocks noGrp="1"/>
          </p:cNvSpPr>
          <p:nvPr>
            <p:ph idx="1"/>
          </p:nvPr>
        </p:nvSpPr>
        <p:spPr>
          <a:xfrm>
            <a:off x="0" y="1439694"/>
            <a:ext cx="12192000" cy="5418306"/>
          </a:xfrm>
        </p:spPr>
        <p:txBody>
          <a:bodyPr>
            <a:normAutofit/>
          </a:bodyPr>
          <a:lstStyle/>
          <a:p>
            <a:pPr algn="just"/>
            <a:r>
              <a:rPr lang="es-ES_tradnl" sz="3600" dirty="0">
                <a:latin typeface="+mj-lt"/>
              </a:rPr>
              <a:t>Es el resarcimiento (pago, devolución, indemnización)  de los daños, la lesión o el perjuicio ocasionado al patrimonio público como consecuencia de la conducta dolosa o gravemente culposa de quienes realizan gestión fiscal o de quienes participen, concurran, incidan o contribuyan directa o indirectamente en la producción de aquel, para compensar el perjuicio sufrido por la respectiva entidad estatal. </a:t>
            </a:r>
          </a:p>
          <a:p>
            <a:pPr algn="just"/>
            <a:r>
              <a:rPr lang="es-ES_tradnl" sz="3600" dirty="0">
                <a:latin typeface="+mj-lt"/>
              </a:rPr>
              <a:t>La responsabilidad fiscal es autónoma e independiente y se entiende sin perjuicio de cualquier otra clase de responsabilidad". </a:t>
            </a:r>
            <a:endParaRPr lang="es-CO" sz="3600" dirty="0">
              <a:latin typeface="+mj-lt"/>
            </a:endParaRPr>
          </a:p>
          <a:p>
            <a:endParaRPr lang="es-CO" dirty="0"/>
          </a:p>
        </p:txBody>
      </p:sp>
    </p:spTree>
    <p:extLst>
      <p:ext uri="{BB962C8B-B14F-4D97-AF65-F5344CB8AC3E}">
        <p14:creationId xmlns:p14="http://schemas.microsoft.com/office/powerpoint/2010/main" val="10225375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55DB27EF-3ED9-FD40-853F-505AAF365E1B}"/>
              </a:ext>
            </a:extLst>
          </p:cNvPr>
          <p:cNvSpPr>
            <a:spLocks noGrp="1"/>
          </p:cNvSpPr>
          <p:nvPr>
            <p:ph type="title"/>
          </p:nvPr>
        </p:nvSpPr>
        <p:spPr>
          <a:xfrm>
            <a:off x="0" y="0"/>
            <a:ext cx="12192000" cy="1128410"/>
          </a:xfrm>
          <a:solidFill>
            <a:schemeClr val="accent4">
              <a:lumMod val="20000"/>
              <a:lumOff val="80000"/>
            </a:schemeClr>
          </a:solidFill>
        </p:spPr>
        <p:txBody>
          <a:bodyPr>
            <a:normAutofit/>
          </a:bodyPr>
          <a:lstStyle/>
          <a:p>
            <a:pPr algn="ctr"/>
            <a:r>
              <a:rPr lang="es-CO" sz="3200" b="1" dirty="0">
                <a:solidFill>
                  <a:schemeClr val="accent2">
                    <a:lumMod val="50000"/>
                  </a:schemeClr>
                </a:solidFill>
                <a:latin typeface="Century Schoolbook" panose="02040604050505020304" pitchFamily="18" charset="0"/>
              </a:rPr>
              <a:t>Elementos de la responsabilidad fiscal</a:t>
            </a:r>
            <a:endParaRPr lang="es-CO" sz="3200" dirty="0">
              <a:solidFill>
                <a:schemeClr val="accent2">
                  <a:lumMod val="50000"/>
                </a:schemeClr>
              </a:solidFill>
              <a:latin typeface="Century Schoolbook" panose="02040604050505020304" pitchFamily="18" charset="0"/>
            </a:endParaRPr>
          </a:p>
        </p:txBody>
      </p:sp>
      <p:sp>
        <p:nvSpPr>
          <p:cNvPr id="6" name="Marcador de contenido 5">
            <a:extLst>
              <a:ext uri="{FF2B5EF4-FFF2-40B4-BE49-F238E27FC236}">
                <a16:creationId xmlns:a16="http://schemas.microsoft.com/office/drawing/2014/main" id="{EB954A06-04A7-B440-9FCF-8181AB1BC288}"/>
              </a:ext>
            </a:extLst>
          </p:cNvPr>
          <p:cNvSpPr>
            <a:spLocks noGrp="1"/>
          </p:cNvSpPr>
          <p:nvPr>
            <p:ph idx="1"/>
          </p:nvPr>
        </p:nvSpPr>
        <p:spPr>
          <a:xfrm>
            <a:off x="0" y="1128410"/>
            <a:ext cx="12192000" cy="5729590"/>
          </a:xfrm>
          <a:solidFill>
            <a:schemeClr val="tx2">
              <a:lumMod val="20000"/>
              <a:lumOff val="80000"/>
            </a:schemeClr>
          </a:solidFill>
        </p:spPr>
        <p:txBody>
          <a:bodyPr>
            <a:normAutofit lnSpcReduction="10000"/>
          </a:bodyPr>
          <a:lstStyle/>
          <a:p>
            <a:pPr algn="ctr"/>
            <a:r>
              <a:rPr lang="es-ES_tradnl" dirty="0">
                <a:latin typeface="+mj-lt"/>
              </a:rPr>
              <a:t>La responsabilidad fiscal estará integrada por los siguientes elementos: </a:t>
            </a:r>
          </a:p>
          <a:p>
            <a:pPr algn="just"/>
            <a:r>
              <a:rPr lang="es-ES_tradnl" dirty="0">
                <a:latin typeface="+mj-lt"/>
              </a:rPr>
              <a:t> Por una </a:t>
            </a:r>
            <a:r>
              <a:rPr lang="es-ES_tradnl" dirty="0">
                <a:solidFill>
                  <a:srgbClr val="C00000"/>
                </a:solidFill>
                <a:highlight>
                  <a:srgbClr val="FFFF00"/>
                </a:highlight>
                <a:latin typeface="+mj-lt"/>
              </a:rPr>
              <a:t>conducta</a:t>
            </a:r>
            <a:r>
              <a:rPr lang="es-ES_tradnl" dirty="0">
                <a:latin typeface="+mj-lt"/>
              </a:rPr>
              <a:t> dolosa o gravemente culposa atribuible a un gestor  fiscal o a quien </a:t>
            </a:r>
            <a:r>
              <a:rPr lang="es-ES_tradnl" u="sng" dirty="0">
                <a:latin typeface="+mj-lt"/>
              </a:rPr>
              <a:t>participe, concurra, incida o contribuya</a:t>
            </a:r>
            <a:r>
              <a:rPr lang="es-ES_tradnl" dirty="0">
                <a:latin typeface="+mj-lt"/>
              </a:rPr>
              <a:t> directa o indirectamente en la producción del daño patrimonial al Estado.</a:t>
            </a:r>
          </a:p>
          <a:p>
            <a:pPr marL="0" indent="0" algn="just">
              <a:buNone/>
            </a:pPr>
            <a:endParaRPr lang="es-ES_tradnl" sz="1300" dirty="0">
              <a:latin typeface="+mj-lt"/>
            </a:endParaRPr>
          </a:p>
          <a:p>
            <a:pPr algn="just"/>
            <a:r>
              <a:rPr lang="es-ES_tradnl" dirty="0">
                <a:latin typeface="+mj-lt"/>
              </a:rPr>
              <a:t>Un </a:t>
            </a:r>
            <a:r>
              <a:rPr lang="es-ES_tradnl" dirty="0">
                <a:solidFill>
                  <a:srgbClr val="C00000"/>
                </a:solidFill>
                <a:highlight>
                  <a:srgbClr val="FFFF00"/>
                </a:highlight>
                <a:latin typeface="+mj-lt"/>
              </a:rPr>
              <a:t>daño</a:t>
            </a:r>
            <a:r>
              <a:rPr lang="es-ES_tradnl" dirty="0">
                <a:latin typeface="+mj-lt"/>
              </a:rPr>
              <a:t> patrimonial al Estado. </a:t>
            </a:r>
          </a:p>
          <a:p>
            <a:pPr marL="0" indent="0" algn="just">
              <a:buNone/>
            </a:pPr>
            <a:endParaRPr lang="es-ES_tradnl" sz="1300" dirty="0">
              <a:latin typeface="+mj-lt"/>
            </a:endParaRPr>
          </a:p>
          <a:p>
            <a:pPr algn="just"/>
            <a:r>
              <a:rPr lang="es-ES_tradnl" dirty="0">
                <a:latin typeface="+mj-lt"/>
              </a:rPr>
              <a:t>Un </a:t>
            </a:r>
            <a:r>
              <a:rPr lang="es-ES_tradnl" dirty="0">
                <a:solidFill>
                  <a:srgbClr val="C00000"/>
                </a:solidFill>
                <a:highlight>
                  <a:srgbClr val="FFFF00"/>
                </a:highlight>
                <a:latin typeface="+mj-lt"/>
              </a:rPr>
              <a:t>nexo causal</a:t>
            </a:r>
            <a:r>
              <a:rPr lang="es-ES_tradnl" dirty="0">
                <a:solidFill>
                  <a:srgbClr val="C00000"/>
                </a:solidFill>
                <a:latin typeface="+mj-lt"/>
              </a:rPr>
              <a:t> </a:t>
            </a:r>
            <a:r>
              <a:rPr lang="es-ES_tradnl" dirty="0">
                <a:latin typeface="+mj-lt"/>
              </a:rPr>
              <a:t>entre los dos elementos anteriores (Conducta D/C y Daño) </a:t>
            </a:r>
          </a:p>
          <a:p>
            <a:pPr algn="just"/>
            <a:r>
              <a:rPr lang="es-ES_tradnl" dirty="0">
                <a:latin typeface="+mj-lt"/>
              </a:rPr>
              <a:t>Es la misma relación = </a:t>
            </a:r>
            <a:r>
              <a:rPr lang="es-ES_tradnl" dirty="0">
                <a:highlight>
                  <a:srgbClr val="FFFF00"/>
                </a:highlight>
                <a:latin typeface="+mj-lt"/>
              </a:rPr>
              <a:t>Causa-efecto</a:t>
            </a:r>
          </a:p>
          <a:p>
            <a:pPr algn="just"/>
            <a:r>
              <a:rPr lang="es-CO" dirty="0">
                <a:latin typeface="+mj-lt"/>
              </a:rPr>
              <a:t>De esta manera, que “</a:t>
            </a:r>
            <a:r>
              <a:rPr lang="es-CO" dirty="0">
                <a:solidFill>
                  <a:schemeClr val="accent2">
                    <a:lumMod val="50000"/>
                  </a:schemeClr>
                </a:solidFill>
                <a:latin typeface="+mj-lt"/>
              </a:rPr>
              <a:t>se debe entender como la relación necesaria y eficiente entre el hecho generador del daño y el daño probado</a:t>
            </a:r>
            <a:r>
              <a:rPr lang="es-CO" dirty="0">
                <a:latin typeface="+mj-lt"/>
              </a:rPr>
              <a:t>”</a:t>
            </a:r>
          </a:p>
          <a:p>
            <a:pPr algn="just"/>
            <a:r>
              <a:rPr lang="es-CO" dirty="0">
                <a:latin typeface="+mj-lt"/>
              </a:rPr>
              <a:t>“la imputación de responsabilidad, en cuanto fenómeno jurídico, se produce automáticamente </a:t>
            </a:r>
            <a:r>
              <a:rPr lang="es-CO" dirty="0">
                <a:solidFill>
                  <a:srgbClr val="0432FF"/>
                </a:solidFill>
                <a:latin typeface="+mj-lt"/>
              </a:rPr>
              <a:t>una vez que se prueba la relación de casualidad existente entre la actividad del sujeto productor del daño y el perjuicio producido</a:t>
            </a:r>
            <a:r>
              <a:rPr lang="es-CO" dirty="0">
                <a:latin typeface="+mj-lt"/>
              </a:rPr>
              <a:t>”</a:t>
            </a:r>
          </a:p>
          <a:p>
            <a:endParaRPr lang="es-CO" dirty="0"/>
          </a:p>
        </p:txBody>
      </p:sp>
    </p:spTree>
    <p:extLst>
      <p:ext uri="{BB962C8B-B14F-4D97-AF65-F5344CB8AC3E}">
        <p14:creationId xmlns:p14="http://schemas.microsoft.com/office/powerpoint/2010/main" val="1425283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61564DB-EDDA-7A4C-BC98-F07356149BFE}"/>
              </a:ext>
            </a:extLst>
          </p:cNvPr>
          <p:cNvSpPr>
            <a:spLocks noGrp="1"/>
          </p:cNvSpPr>
          <p:nvPr>
            <p:ph type="title"/>
          </p:nvPr>
        </p:nvSpPr>
        <p:spPr>
          <a:xfrm>
            <a:off x="0" y="0"/>
            <a:ext cx="12192000" cy="1225686"/>
          </a:xfrm>
          <a:solidFill>
            <a:schemeClr val="accent4">
              <a:lumMod val="20000"/>
              <a:lumOff val="80000"/>
            </a:schemeClr>
          </a:solidFill>
        </p:spPr>
        <p:txBody>
          <a:bodyPr>
            <a:normAutofit/>
          </a:bodyPr>
          <a:lstStyle/>
          <a:p>
            <a:pPr algn="ctr"/>
            <a:r>
              <a:rPr lang="es-CO" b="1" dirty="0"/>
              <a:t>Unidad procesal y conexidad</a:t>
            </a:r>
            <a:endParaRPr lang="es-CO" sz="3600" dirty="0"/>
          </a:p>
        </p:txBody>
      </p:sp>
      <p:sp>
        <p:nvSpPr>
          <p:cNvPr id="6" name="Marcador de contenido 5">
            <a:extLst>
              <a:ext uri="{FF2B5EF4-FFF2-40B4-BE49-F238E27FC236}">
                <a16:creationId xmlns:a16="http://schemas.microsoft.com/office/drawing/2014/main" id="{B6E2667F-DF2D-F44D-8144-A356FCB74F0B}"/>
              </a:ext>
            </a:extLst>
          </p:cNvPr>
          <p:cNvSpPr>
            <a:spLocks noGrp="1"/>
          </p:cNvSpPr>
          <p:nvPr>
            <p:ph idx="1"/>
          </p:nvPr>
        </p:nvSpPr>
        <p:spPr>
          <a:xfrm>
            <a:off x="0" y="1225686"/>
            <a:ext cx="12192000" cy="5632314"/>
          </a:xfrm>
          <a:solidFill>
            <a:schemeClr val="tx2">
              <a:lumMod val="20000"/>
              <a:lumOff val="80000"/>
            </a:schemeClr>
          </a:solidFill>
        </p:spPr>
        <p:txBody>
          <a:bodyPr>
            <a:normAutofit/>
          </a:bodyPr>
          <a:lstStyle/>
          <a:p>
            <a:pPr algn="just"/>
            <a:r>
              <a:rPr lang="es-ES_tradnl" sz="3600" dirty="0">
                <a:solidFill>
                  <a:srgbClr val="0432FF"/>
                </a:solidFill>
                <a:latin typeface="+mj-lt"/>
              </a:rPr>
              <a:t>Por cada hecho generador de responsabilidad fiscal se adelantará una sola actuación procesal, cualquiera sea el número de implicados; </a:t>
            </a:r>
          </a:p>
          <a:p>
            <a:pPr algn="just"/>
            <a:r>
              <a:rPr lang="es-ES_tradnl" sz="3600" dirty="0">
                <a:solidFill>
                  <a:srgbClr val="0432FF"/>
                </a:solidFill>
                <a:latin typeface="+mj-lt"/>
              </a:rPr>
              <a:t>Si se estuviere adelantando más de una actuación por el </a:t>
            </a:r>
            <a:r>
              <a:rPr lang="es-ES_tradnl" sz="3600" dirty="0">
                <a:solidFill>
                  <a:srgbClr val="0432FF"/>
                </a:solidFill>
                <a:highlight>
                  <a:srgbClr val="FFFF00"/>
                </a:highlight>
                <a:latin typeface="+mj-lt"/>
              </a:rPr>
              <a:t>mismo asunto</a:t>
            </a:r>
            <a:r>
              <a:rPr lang="es-ES_tradnl" sz="3600" dirty="0">
                <a:solidFill>
                  <a:srgbClr val="0432FF"/>
                </a:solidFill>
                <a:latin typeface="+mj-lt"/>
              </a:rPr>
              <a:t>, se dispondrá mediante auto de trámite la agregación de las diligencias a aquellas que se encuentren más adelantadas, sin que en ningún caso se afecte el término de prescripción o caducidad, según el caso. Los hechos ' conexos se investigarán y decidirán conjuntamente". </a:t>
            </a:r>
            <a:endParaRPr lang="es-CO" sz="3600" dirty="0">
              <a:solidFill>
                <a:srgbClr val="0432FF"/>
              </a:solidFill>
              <a:latin typeface="+mj-lt"/>
            </a:endParaRPr>
          </a:p>
          <a:p>
            <a:endParaRPr lang="es-CO" dirty="0"/>
          </a:p>
        </p:txBody>
      </p:sp>
    </p:spTree>
    <p:extLst>
      <p:ext uri="{BB962C8B-B14F-4D97-AF65-F5344CB8AC3E}">
        <p14:creationId xmlns:p14="http://schemas.microsoft.com/office/powerpoint/2010/main" val="26328878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E49CDF2-3CA9-2344-B648-C2278638809D}"/>
              </a:ext>
            </a:extLst>
          </p:cNvPr>
          <p:cNvSpPr>
            <a:spLocks noGrp="1"/>
          </p:cNvSpPr>
          <p:nvPr>
            <p:ph type="title"/>
          </p:nvPr>
        </p:nvSpPr>
        <p:spPr>
          <a:xfrm>
            <a:off x="0" y="0"/>
            <a:ext cx="12192000" cy="1138136"/>
          </a:xfrm>
          <a:solidFill>
            <a:schemeClr val="accent4">
              <a:lumMod val="20000"/>
              <a:lumOff val="80000"/>
            </a:schemeClr>
          </a:solidFill>
        </p:spPr>
        <p:txBody>
          <a:bodyPr>
            <a:normAutofit/>
          </a:bodyPr>
          <a:lstStyle/>
          <a:p>
            <a:pPr algn="ctr"/>
            <a:r>
              <a:rPr lang="es-CO" b="1" dirty="0"/>
              <a:t>       POLICIA JUDICIAL </a:t>
            </a:r>
            <a:r>
              <a:rPr lang="es-CO" sz="2800" b="1" dirty="0"/>
              <a:t>art. 267 n.16  </a:t>
            </a:r>
            <a:r>
              <a:rPr lang="es-CO" sz="2800" b="1" dirty="0">
                <a:solidFill>
                  <a:schemeClr val="accent2">
                    <a:lumMod val="50000"/>
                  </a:schemeClr>
                </a:solidFill>
              </a:rPr>
              <a:t>y</a:t>
            </a:r>
            <a:r>
              <a:rPr lang="es-CO" sz="2800" b="1" dirty="0"/>
              <a:t>  104 (D.403)</a:t>
            </a:r>
            <a:endParaRPr lang="es-CO" sz="2800" dirty="0"/>
          </a:p>
        </p:txBody>
      </p:sp>
      <p:sp>
        <p:nvSpPr>
          <p:cNvPr id="6" name="Marcador de contenido 5">
            <a:extLst>
              <a:ext uri="{FF2B5EF4-FFF2-40B4-BE49-F238E27FC236}">
                <a16:creationId xmlns:a16="http://schemas.microsoft.com/office/drawing/2014/main" id="{D22A2F4E-582E-8245-B2DD-963042C27F34}"/>
              </a:ext>
            </a:extLst>
          </p:cNvPr>
          <p:cNvSpPr>
            <a:spLocks noGrp="1"/>
          </p:cNvSpPr>
          <p:nvPr>
            <p:ph idx="1"/>
          </p:nvPr>
        </p:nvSpPr>
        <p:spPr>
          <a:xfrm>
            <a:off x="0" y="1138136"/>
            <a:ext cx="12191999" cy="5719863"/>
          </a:xfrm>
          <a:solidFill>
            <a:schemeClr val="accent6">
              <a:lumMod val="20000"/>
              <a:lumOff val="80000"/>
            </a:schemeClr>
          </a:solidFill>
        </p:spPr>
        <p:txBody>
          <a:bodyPr>
            <a:normAutofit fontScale="92500" lnSpcReduction="20000"/>
          </a:bodyPr>
          <a:lstStyle/>
          <a:p>
            <a:pPr algn="just"/>
            <a:r>
              <a:rPr lang="es-CO" dirty="0">
                <a:latin typeface="+mj-lt"/>
              </a:rPr>
              <a:t>Los servidores de las contralorías que realicen funciones de </a:t>
            </a:r>
            <a:r>
              <a:rPr lang="es-CO" dirty="0">
                <a:solidFill>
                  <a:srgbClr val="0432FF"/>
                </a:solidFill>
                <a:latin typeface="+mj-lt"/>
              </a:rPr>
              <a:t>investigación</a:t>
            </a:r>
            <a:r>
              <a:rPr lang="es-CO" dirty="0">
                <a:latin typeface="+mj-lt"/>
              </a:rPr>
              <a:t> o de </a:t>
            </a:r>
            <a:r>
              <a:rPr lang="es-CO" dirty="0">
                <a:solidFill>
                  <a:srgbClr val="C00000"/>
                </a:solidFill>
                <a:latin typeface="+mj-lt"/>
              </a:rPr>
              <a:t>indagación</a:t>
            </a:r>
            <a:r>
              <a:rPr lang="es-CO" dirty="0">
                <a:latin typeface="+mj-lt"/>
              </a:rPr>
              <a:t>, o quienes sean </a:t>
            </a:r>
            <a:r>
              <a:rPr lang="es-CO" dirty="0">
                <a:solidFill>
                  <a:srgbClr val="FF0000"/>
                </a:solidFill>
                <a:latin typeface="+mj-lt"/>
              </a:rPr>
              <a:t>comisionados para práctica de pruebas </a:t>
            </a:r>
            <a:r>
              <a:rPr lang="es-CO" dirty="0">
                <a:latin typeface="+mj-lt"/>
              </a:rPr>
              <a:t>en el proceso de responsabilidad fiscal, </a:t>
            </a:r>
            <a:r>
              <a:rPr lang="es-CO" dirty="0">
                <a:highlight>
                  <a:srgbClr val="FFFF00"/>
                </a:highlight>
                <a:latin typeface="+mj-lt"/>
              </a:rPr>
              <a:t>tienen el carácter de autoridad de policía judicial</a:t>
            </a:r>
            <a:r>
              <a:rPr lang="es-CO" dirty="0">
                <a:latin typeface="+mj-lt"/>
              </a:rPr>
              <a:t>.</a:t>
            </a:r>
          </a:p>
          <a:p>
            <a:pPr algn="just"/>
            <a:r>
              <a:rPr lang="es-CO" dirty="0">
                <a:latin typeface="+mj-lt"/>
              </a:rPr>
              <a:t>Cuentan con la funciones previstas en el Código de Procedimiento Penal, pero tendrán las siguientes:</a:t>
            </a:r>
          </a:p>
          <a:p>
            <a:pPr algn="just"/>
            <a:r>
              <a:rPr lang="es-CO" dirty="0">
                <a:highlight>
                  <a:srgbClr val="FFFF00"/>
                </a:highlight>
                <a:latin typeface="+mj-lt"/>
              </a:rPr>
              <a:t>1</a:t>
            </a:r>
            <a:r>
              <a:rPr lang="es-CO" dirty="0">
                <a:latin typeface="+mj-lt"/>
              </a:rPr>
              <a:t>. Adelantar oficiosamente las </a:t>
            </a:r>
            <a:r>
              <a:rPr lang="es-CO" b="1" dirty="0">
                <a:latin typeface="+mj-lt"/>
              </a:rPr>
              <a:t>indagaciones preliminares</a:t>
            </a:r>
            <a:r>
              <a:rPr lang="es-CO" dirty="0">
                <a:latin typeface="+mj-lt"/>
              </a:rPr>
              <a:t> que se requieran por hechos relacionados contra los intereses patrimoniales del Estado.</a:t>
            </a:r>
          </a:p>
          <a:p>
            <a:pPr algn="just"/>
            <a:r>
              <a:rPr lang="es-CO" dirty="0">
                <a:highlight>
                  <a:srgbClr val="FFFF00"/>
                </a:highlight>
                <a:latin typeface="+mj-lt"/>
              </a:rPr>
              <a:t>2</a:t>
            </a:r>
            <a:r>
              <a:rPr lang="es-CO" dirty="0">
                <a:latin typeface="+mj-lt"/>
              </a:rPr>
              <a:t>. </a:t>
            </a:r>
            <a:r>
              <a:rPr lang="es-CO" b="1" dirty="0">
                <a:latin typeface="+mj-lt"/>
              </a:rPr>
              <a:t>Coordinar</a:t>
            </a:r>
            <a:r>
              <a:rPr lang="es-CO" dirty="0">
                <a:latin typeface="+mj-lt"/>
              </a:rPr>
              <a:t> sus actuaciones con las de la Fiscalía General de la Nación.</a:t>
            </a:r>
          </a:p>
          <a:p>
            <a:pPr algn="just"/>
            <a:r>
              <a:rPr lang="es-CO" dirty="0">
                <a:highlight>
                  <a:srgbClr val="FFFF00"/>
                </a:highlight>
                <a:latin typeface="+mj-lt"/>
              </a:rPr>
              <a:t>3</a:t>
            </a:r>
            <a:r>
              <a:rPr lang="es-CO" dirty="0">
                <a:latin typeface="+mj-lt"/>
              </a:rPr>
              <a:t>. Solicitar información a entidades oficiales o particulares en procura de datos que interesen para la iniciación del proceso de responsabilidad fiscal o para las indagaciones o investigaciones en trámite, inclusive para lograr la identificación de bienes de las personas comprometidas en los hechos generadores de daño patrimonial al Estado, sin que al respecto les sea oponible reserva alguna.</a:t>
            </a:r>
          </a:p>
          <a:p>
            <a:pPr algn="just"/>
            <a:r>
              <a:rPr lang="es-CO" dirty="0">
                <a:highlight>
                  <a:srgbClr val="FFFF00"/>
                </a:highlight>
                <a:latin typeface="+mj-lt"/>
              </a:rPr>
              <a:t>4</a:t>
            </a:r>
            <a:r>
              <a:rPr lang="es-CO" dirty="0">
                <a:latin typeface="+mj-lt"/>
              </a:rPr>
              <a:t>. Denunciar bienes de los presuntos responsables ante las autoridades judiciales, para que se tomen las medidas cautelares correspondientes, </a:t>
            </a:r>
            <a:r>
              <a:rPr lang="es-CO" u="sng" dirty="0">
                <a:latin typeface="+mj-lt"/>
              </a:rPr>
              <a:t>sin necesidad de prestar caución</a:t>
            </a:r>
            <a:r>
              <a:rPr lang="es-CO" dirty="0">
                <a:latin typeface="+mj-lt"/>
              </a:rPr>
              <a:t>.</a:t>
            </a:r>
          </a:p>
          <a:p>
            <a:endParaRPr lang="es-CO" dirty="0"/>
          </a:p>
        </p:txBody>
      </p:sp>
    </p:spTree>
    <p:extLst>
      <p:ext uri="{BB962C8B-B14F-4D97-AF65-F5344CB8AC3E}">
        <p14:creationId xmlns:p14="http://schemas.microsoft.com/office/powerpoint/2010/main" val="12482711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85118E75-93FC-0A44-805C-662914E86375}"/>
              </a:ext>
            </a:extLst>
          </p:cNvPr>
          <p:cNvSpPr>
            <a:spLocks noGrp="1"/>
          </p:cNvSpPr>
          <p:nvPr>
            <p:ph type="title"/>
          </p:nvPr>
        </p:nvSpPr>
        <p:spPr>
          <a:xfrm>
            <a:off x="0" y="1"/>
            <a:ext cx="12192000" cy="982494"/>
          </a:xfrm>
          <a:solidFill>
            <a:schemeClr val="accent4">
              <a:lumMod val="20000"/>
              <a:lumOff val="80000"/>
            </a:schemeClr>
          </a:solidFill>
        </p:spPr>
        <p:txBody>
          <a:bodyPr>
            <a:normAutofit/>
          </a:bodyPr>
          <a:lstStyle/>
          <a:p>
            <a:pPr algn="ctr"/>
            <a:r>
              <a:rPr lang="es-CO" b="1" dirty="0"/>
              <a:t>INDAGACION PRELIMINAR</a:t>
            </a:r>
            <a:endParaRPr lang="es-CO" sz="3600" dirty="0"/>
          </a:p>
        </p:txBody>
      </p:sp>
      <p:sp>
        <p:nvSpPr>
          <p:cNvPr id="7" name="Marcador de contenido 6">
            <a:extLst>
              <a:ext uri="{FF2B5EF4-FFF2-40B4-BE49-F238E27FC236}">
                <a16:creationId xmlns:a16="http://schemas.microsoft.com/office/drawing/2014/main" id="{E8E4F3F6-B663-1C45-8810-16FCB6C26AC0}"/>
              </a:ext>
            </a:extLst>
          </p:cNvPr>
          <p:cNvSpPr>
            <a:spLocks noGrp="1"/>
          </p:cNvSpPr>
          <p:nvPr>
            <p:ph sz="half" idx="1"/>
          </p:nvPr>
        </p:nvSpPr>
        <p:spPr>
          <a:xfrm>
            <a:off x="1" y="982494"/>
            <a:ext cx="5904688" cy="5875506"/>
          </a:xfrm>
          <a:solidFill>
            <a:schemeClr val="accent5">
              <a:lumMod val="20000"/>
              <a:lumOff val="80000"/>
            </a:schemeClr>
          </a:solidFill>
        </p:spPr>
        <p:txBody>
          <a:bodyPr>
            <a:normAutofit fontScale="25000" lnSpcReduction="20000"/>
          </a:bodyPr>
          <a:lstStyle/>
          <a:p>
            <a:pPr algn="just"/>
            <a:r>
              <a:rPr lang="es-CO" sz="10400" dirty="0"/>
              <a:t>Si no hay certeza sobre la ocurrencia del hecho generador, la causación del daño, la entidad afectada y la identiificación de los presuntos responsables, se ordenará una indagación preliminar por (6) meses, prorrogables por un término igual, al cabo del cual procederá el archivo de las diligencias o la apertura del proceso de responsabilidad fiscal ordinario o apertura e imputación en el proceso verbal.</a:t>
            </a:r>
          </a:p>
          <a:p>
            <a:pPr algn="just"/>
            <a:r>
              <a:rPr lang="es-CO" sz="10400" dirty="0"/>
              <a:t>OBJETO DE LA INDAGACIÓN: (i) verificar competencia del órgano fiscalizador, (ii) verificar ocurrencia de la conducta, (iii)establecer afectación al patrimonio estatal, (iv) determinar la entidad afectada e (v) identificar a los servidores públicos y a los particulares que hayan causado el detrimento o intervenido o contribuido a él.</a:t>
            </a:r>
          </a:p>
          <a:p>
            <a:endParaRPr lang="es-CO" dirty="0"/>
          </a:p>
        </p:txBody>
      </p:sp>
      <p:sp>
        <p:nvSpPr>
          <p:cNvPr id="8" name="Marcador de contenido 7">
            <a:extLst>
              <a:ext uri="{FF2B5EF4-FFF2-40B4-BE49-F238E27FC236}">
                <a16:creationId xmlns:a16="http://schemas.microsoft.com/office/drawing/2014/main" id="{DDC5F311-D281-E84B-A620-0045916A60F8}"/>
              </a:ext>
            </a:extLst>
          </p:cNvPr>
          <p:cNvSpPr>
            <a:spLocks noGrp="1"/>
          </p:cNvSpPr>
          <p:nvPr>
            <p:ph sz="half" idx="2"/>
          </p:nvPr>
        </p:nvSpPr>
        <p:spPr>
          <a:xfrm>
            <a:off x="5904689" y="982493"/>
            <a:ext cx="6287309" cy="5875505"/>
          </a:xfrm>
          <a:solidFill>
            <a:schemeClr val="accent2">
              <a:lumMod val="20000"/>
              <a:lumOff val="80000"/>
            </a:schemeClr>
          </a:solidFill>
        </p:spPr>
        <p:txBody>
          <a:bodyPr>
            <a:normAutofit fontScale="25000" lnSpcReduction="20000"/>
          </a:bodyPr>
          <a:lstStyle/>
          <a:p>
            <a:pPr marL="0" indent="0" algn="just">
              <a:buNone/>
            </a:pPr>
            <a:r>
              <a:rPr lang="es-CO" sz="9200" dirty="0"/>
              <a:t>=&gt; Antes de aperturar la </a:t>
            </a:r>
            <a:r>
              <a:rPr lang="es-CO" sz="9200" b="1" dirty="0">
                <a:solidFill>
                  <a:srgbClr val="FF0000"/>
                </a:solidFill>
              </a:rPr>
              <a:t>I.P.</a:t>
            </a:r>
            <a:r>
              <a:rPr lang="es-CO" sz="9200" dirty="0"/>
              <a:t> o el PP.RR.FF., </a:t>
            </a:r>
            <a:r>
              <a:rPr lang="es-CO" sz="9200" dirty="0">
                <a:solidFill>
                  <a:srgbClr val="0432FF"/>
                </a:solidFill>
              </a:rPr>
              <a:t>procederá el archivo</a:t>
            </a:r>
            <a:r>
              <a:rPr lang="es-CO" sz="9200" dirty="0"/>
              <a:t>, mediante acto motivado, cuando se evidencie que ha operado la caducidad de la acción fiscal o se determine la inexistencia de daño al patrimonio público.</a:t>
            </a:r>
          </a:p>
          <a:p>
            <a:pPr marL="0" indent="0" algn="just">
              <a:buNone/>
            </a:pPr>
            <a:r>
              <a:rPr lang="es-CO" sz="9200" dirty="0"/>
              <a:t>=&gt; La decisión de archivo se comunicará a la entidad afectada y a la autoridad que originó el antecedente respectivo. </a:t>
            </a:r>
            <a:r>
              <a:rPr lang="es-CO" sz="9200" dirty="0">
                <a:solidFill>
                  <a:srgbClr val="0432FF"/>
                </a:solidFill>
              </a:rPr>
              <a:t>Contra dicha decisión no procede recurso alguno</a:t>
            </a:r>
            <a:r>
              <a:rPr lang="es-CO" sz="9200" dirty="0"/>
              <a:t>.</a:t>
            </a:r>
          </a:p>
          <a:p>
            <a:pPr marL="0" indent="0" algn="just">
              <a:buNone/>
            </a:pPr>
            <a:r>
              <a:rPr lang="es-CO" sz="9200" dirty="0"/>
              <a:t>=&gt; Si la autoridad que adelanta la </a:t>
            </a:r>
            <a:r>
              <a:rPr lang="es-CO" sz="9200" b="1" dirty="0">
                <a:solidFill>
                  <a:srgbClr val="FF0000"/>
                </a:solidFill>
              </a:rPr>
              <a:t>I.P.</a:t>
            </a:r>
            <a:r>
              <a:rPr lang="es-CO" sz="9200" dirty="0"/>
              <a:t>es la misma que debe aperturar al PP.RR.FF., cerrará motivadamente la </a:t>
            </a:r>
            <a:r>
              <a:rPr lang="es-CO" sz="9200" b="1" dirty="0">
                <a:solidFill>
                  <a:srgbClr val="FF0000"/>
                </a:solidFill>
              </a:rPr>
              <a:t>I.P.</a:t>
            </a:r>
            <a:r>
              <a:rPr lang="es-CO" sz="9200" dirty="0"/>
              <a:t>, y a la mayor brevedad proferirá auto de apertura del proceso. Si la decisión es de archivo, proferirá auto de archivo de la indagación preliminar.</a:t>
            </a:r>
          </a:p>
          <a:p>
            <a:pPr marL="0" indent="0" algn="just">
              <a:buNone/>
            </a:pPr>
            <a:r>
              <a:rPr lang="es-CO" sz="9600" dirty="0"/>
              <a:t>=&gt; </a:t>
            </a:r>
            <a:r>
              <a:rPr lang="es-CO" sz="9200" dirty="0"/>
              <a:t>Cuando la autoridad que adelanta la </a:t>
            </a:r>
            <a:r>
              <a:rPr lang="es-CO" sz="9200" b="1" dirty="0">
                <a:solidFill>
                  <a:srgbClr val="FF0000"/>
                </a:solidFill>
              </a:rPr>
              <a:t>I.P. </a:t>
            </a:r>
            <a:r>
              <a:rPr lang="es-CO" sz="9200" dirty="0"/>
              <a:t>sea diferente a la que le corresponde adelantar el proceso, aquella deberá trasladar las diligencias motivando y soportando probatoriamente al competente, para que, si hay lugar a ello, decida sobre el inicio del proceso de responsabilidad fiscal o el archivo de la actuación según corresponda.</a:t>
            </a:r>
          </a:p>
          <a:p>
            <a:endParaRPr lang="es-CO" dirty="0"/>
          </a:p>
        </p:txBody>
      </p:sp>
    </p:spTree>
    <p:extLst>
      <p:ext uri="{BB962C8B-B14F-4D97-AF65-F5344CB8AC3E}">
        <p14:creationId xmlns:p14="http://schemas.microsoft.com/office/powerpoint/2010/main" val="10053438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5C9F1C1-25D3-524E-B47C-6CDE450B972B}"/>
              </a:ext>
            </a:extLst>
          </p:cNvPr>
          <p:cNvSpPr>
            <a:spLocks noGrp="1"/>
          </p:cNvSpPr>
          <p:nvPr>
            <p:ph type="title"/>
          </p:nvPr>
        </p:nvSpPr>
        <p:spPr>
          <a:xfrm>
            <a:off x="0" y="-78947"/>
            <a:ext cx="12191998" cy="1245140"/>
          </a:xfrm>
          <a:solidFill>
            <a:schemeClr val="accent4">
              <a:lumMod val="20000"/>
              <a:lumOff val="80000"/>
            </a:schemeClr>
          </a:solidFill>
        </p:spPr>
        <p:txBody>
          <a:bodyPr>
            <a:normAutofit/>
          </a:bodyPr>
          <a:lstStyle/>
          <a:p>
            <a:pPr algn="ctr"/>
            <a:r>
              <a:rPr lang="es-CO" sz="3400" b="1" i="1" dirty="0">
                <a:solidFill>
                  <a:schemeClr val="accent2">
                    <a:lumMod val="50000"/>
                  </a:schemeClr>
                </a:solidFill>
              </a:rPr>
              <a:t>              APERTURA DEL PROCESO DE RESPONSABILIDAD FISCAL</a:t>
            </a:r>
          </a:p>
        </p:txBody>
      </p:sp>
      <p:sp>
        <p:nvSpPr>
          <p:cNvPr id="6" name="Marcador de contenido 5">
            <a:extLst>
              <a:ext uri="{FF2B5EF4-FFF2-40B4-BE49-F238E27FC236}">
                <a16:creationId xmlns:a16="http://schemas.microsoft.com/office/drawing/2014/main" id="{ECD3E709-0D83-0543-A72C-F99D4FA44598}"/>
              </a:ext>
            </a:extLst>
          </p:cNvPr>
          <p:cNvSpPr>
            <a:spLocks noGrp="1"/>
          </p:cNvSpPr>
          <p:nvPr>
            <p:ph idx="1"/>
          </p:nvPr>
        </p:nvSpPr>
        <p:spPr>
          <a:xfrm>
            <a:off x="0" y="1166194"/>
            <a:ext cx="12191999" cy="5691806"/>
          </a:xfrm>
          <a:solidFill>
            <a:schemeClr val="accent6">
              <a:lumMod val="20000"/>
              <a:lumOff val="80000"/>
            </a:schemeClr>
          </a:solidFill>
        </p:spPr>
        <p:txBody>
          <a:bodyPr>
            <a:normAutofit/>
          </a:bodyPr>
          <a:lstStyle/>
          <a:p>
            <a:pPr marL="0" indent="0" algn="just">
              <a:buNone/>
            </a:pPr>
            <a:endParaRPr lang="es-CO" sz="2400" dirty="0">
              <a:latin typeface="+mj-lt"/>
            </a:endParaRPr>
          </a:p>
          <a:p>
            <a:pPr algn="just"/>
            <a:r>
              <a:rPr lang="es-CO" sz="3300" dirty="0">
                <a:latin typeface="+mj-lt"/>
              </a:rPr>
              <a:t>Cuando (</a:t>
            </a:r>
            <a:r>
              <a:rPr lang="es-CO" sz="3300" dirty="0">
                <a:solidFill>
                  <a:srgbClr val="FF0000"/>
                </a:solidFill>
                <a:latin typeface="+mj-lt"/>
              </a:rPr>
              <a:t>i</a:t>
            </a:r>
            <a:r>
              <a:rPr lang="es-CO" sz="3300" dirty="0">
                <a:latin typeface="+mj-lt"/>
              </a:rPr>
              <a:t>) de la indagación preliminar, (</a:t>
            </a:r>
            <a:r>
              <a:rPr lang="es-CO" sz="3300" dirty="0">
                <a:solidFill>
                  <a:srgbClr val="FF0000"/>
                </a:solidFill>
                <a:latin typeface="+mj-lt"/>
              </a:rPr>
              <a:t>ii</a:t>
            </a:r>
            <a:r>
              <a:rPr lang="es-CO" sz="3300" dirty="0">
                <a:latin typeface="+mj-lt"/>
              </a:rPr>
              <a:t>) de la queja, (</a:t>
            </a:r>
            <a:r>
              <a:rPr lang="es-CO" sz="3300" dirty="0">
                <a:solidFill>
                  <a:srgbClr val="FF0000"/>
                </a:solidFill>
                <a:latin typeface="+mj-lt"/>
              </a:rPr>
              <a:t>iii</a:t>
            </a:r>
            <a:r>
              <a:rPr lang="es-CO" sz="3300" dirty="0">
                <a:latin typeface="+mj-lt"/>
              </a:rPr>
              <a:t>) del dictamen o (</a:t>
            </a:r>
            <a:r>
              <a:rPr lang="es-CO" sz="3300" dirty="0">
                <a:solidFill>
                  <a:srgbClr val="FF0000"/>
                </a:solidFill>
                <a:latin typeface="+mj-lt"/>
              </a:rPr>
              <a:t>iv</a:t>
            </a:r>
            <a:r>
              <a:rPr lang="es-CO" sz="3300" dirty="0">
                <a:latin typeface="+mj-lt"/>
              </a:rPr>
              <a:t>) del ejercicio de cualquier acción de vigilancia o </a:t>
            </a:r>
            <a:r>
              <a:rPr lang="es-CO" sz="3300" u="sng" dirty="0">
                <a:latin typeface="+mj-lt"/>
              </a:rPr>
              <a:t>sistema de control</a:t>
            </a:r>
            <a:r>
              <a:rPr lang="es-CO" sz="3300" dirty="0">
                <a:latin typeface="+mj-lt"/>
              </a:rPr>
              <a:t>, se encuentre establecida la existencia de un daño patrimonial al E’ e indicios serios sobre los posibles autores del mismo, el funcionario competente ordenará la apertura del PP.RR.FF. Con el auto de apertura se inicia formalmente el proceso.</a:t>
            </a:r>
          </a:p>
          <a:p>
            <a:pPr algn="just"/>
            <a:r>
              <a:rPr lang="es-CO" sz="3300" dirty="0">
                <a:latin typeface="+mj-lt"/>
              </a:rPr>
              <a:t>Identificados los presuntos responsables fiscales, se les deberá notificar el auto de trámite que ordena esa apertura, a fin de que ejerzan el derecho de defensa y contradicción. </a:t>
            </a:r>
          </a:p>
          <a:p>
            <a:pPr algn="just"/>
            <a:r>
              <a:rPr lang="es-CO" sz="3300" dirty="0">
                <a:latin typeface="+mj-lt"/>
              </a:rPr>
              <a:t>Contra el auto de apertura no procede recurso alguno.</a:t>
            </a:r>
          </a:p>
          <a:p>
            <a:endParaRPr lang="es-CO" dirty="0"/>
          </a:p>
        </p:txBody>
      </p:sp>
    </p:spTree>
    <p:extLst>
      <p:ext uri="{BB962C8B-B14F-4D97-AF65-F5344CB8AC3E}">
        <p14:creationId xmlns:p14="http://schemas.microsoft.com/office/powerpoint/2010/main" val="14885306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8858531-6982-7F4E-873D-0F0A431E8464}"/>
              </a:ext>
            </a:extLst>
          </p:cNvPr>
          <p:cNvSpPr>
            <a:spLocks noGrp="1"/>
          </p:cNvSpPr>
          <p:nvPr>
            <p:ph type="title"/>
          </p:nvPr>
        </p:nvSpPr>
        <p:spPr>
          <a:xfrm>
            <a:off x="0" y="1"/>
            <a:ext cx="12192000" cy="1157590"/>
          </a:xfrm>
          <a:solidFill>
            <a:schemeClr val="accent4">
              <a:lumMod val="20000"/>
              <a:lumOff val="80000"/>
            </a:schemeClr>
          </a:solidFill>
        </p:spPr>
        <p:txBody>
          <a:bodyPr>
            <a:normAutofit/>
          </a:bodyPr>
          <a:lstStyle/>
          <a:p>
            <a:pPr algn="ctr"/>
            <a:r>
              <a:rPr lang="es-CO" sz="3800" b="1" i="1" dirty="0">
                <a:solidFill>
                  <a:schemeClr val="accent2">
                    <a:lumMod val="50000"/>
                  </a:schemeClr>
                </a:solidFill>
              </a:rPr>
              <a:t>REQUISITOS DEL AUTO DE APERTURA</a:t>
            </a:r>
          </a:p>
        </p:txBody>
      </p:sp>
      <p:sp>
        <p:nvSpPr>
          <p:cNvPr id="6" name="Marcador de contenido 5">
            <a:extLst>
              <a:ext uri="{FF2B5EF4-FFF2-40B4-BE49-F238E27FC236}">
                <a16:creationId xmlns:a16="http://schemas.microsoft.com/office/drawing/2014/main" id="{0162BCAB-3BE4-B942-A947-1221D29817F5}"/>
              </a:ext>
            </a:extLst>
          </p:cNvPr>
          <p:cNvSpPr>
            <a:spLocks noGrp="1"/>
          </p:cNvSpPr>
          <p:nvPr>
            <p:ph idx="1"/>
          </p:nvPr>
        </p:nvSpPr>
        <p:spPr>
          <a:xfrm>
            <a:off x="0" y="1157590"/>
            <a:ext cx="12192000" cy="5700409"/>
          </a:xfrm>
          <a:solidFill>
            <a:schemeClr val="accent6">
              <a:lumMod val="20000"/>
              <a:lumOff val="80000"/>
            </a:schemeClr>
          </a:solidFill>
        </p:spPr>
        <p:txBody>
          <a:bodyPr>
            <a:noAutofit/>
          </a:bodyPr>
          <a:lstStyle/>
          <a:p>
            <a:pPr algn="just">
              <a:lnSpc>
                <a:spcPct val="100000"/>
              </a:lnSpc>
            </a:pPr>
            <a:r>
              <a:rPr lang="es-CO" sz="2200" dirty="0">
                <a:latin typeface="+mj-lt"/>
              </a:rPr>
              <a:t>1. Competencia del funcionario de conocimiento.</a:t>
            </a:r>
          </a:p>
          <a:p>
            <a:pPr algn="just">
              <a:lnSpc>
                <a:spcPct val="100000"/>
              </a:lnSpc>
            </a:pPr>
            <a:r>
              <a:rPr lang="es-CO" sz="2200" dirty="0">
                <a:latin typeface="+mj-lt"/>
              </a:rPr>
              <a:t>2. Acápite de </a:t>
            </a:r>
            <a:r>
              <a:rPr lang="es-CO" sz="2200" b="1" u="sng" dirty="0">
                <a:latin typeface="+mj-lt"/>
              </a:rPr>
              <a:t>Hechos</a:t>
            </a:r>
            <a:r>
              <a:rPr lang="es-CO" sz="2200" dirty="0">
                <a:latin typeface="+mj-lt"/>
              </a:rPr>
              <a:t>.</a:t>
            </a:r>
          </a:p>
          <a:p>
            <a:pPr algn="just">
              <a:lnSpc>
                <a:spcPct val="100000"/>
              </a:lnSpc>
            </a:pPr>
            <a:r>
              <a:rPr lang="es-CO" sz="2200" dirty="0">
                <a:latin typeface="+mj-lt"/>
              </a:rPr>
              <a:t>3. Acápite de </a:t>
            </a:r>
            <a:r>
              <a:rPr lang="es-CO" sz="2200" b="1" u="sng" dirty="0">
                <a:latin typeface="+mj-lt"/>
              </a:rPr>
              <a:t>Derecho</a:t>
            </a:r>
            <a:r>
              <a:rPr lang="es-CO" sz="2200" dirty="0">
                <a:latin typeface="+mj-lt"/>
              </a:rPr>
              <a:t>.</a:t>
            </a:r>
          </a:p>
          <a:p>
            <a:pPr algn="just">
              <a:lnSpc>
                <a:spcPct val="100000"/>
              </a:lnSpc>
            </a:pPr>
            <a:r>
              <a:rPr lang="es-CO" sz="2200" dirty="0">
                <a:latin typeface="+mj-lt"/>
              </a:rPr>
              <a:t>4. </a:t>
            </a:r>
            <a:r>
              <a:rPr lang="es-CO" sz="2200" b="1" u="sng" dirty="0">
                <a:latin typeface="+mj-lt"/>
              </a:rPr>
              <a:t>Identificación</a:t>
            </a:r>
            <a:r>
              <a:rPr lang="es-CO" sz="2200" dirty="0">
                <a:latin typeface="+mj-lt"/>
              </a:rPr>
              <a:t> de la </a:t>
            </a:r>
            <a:r>
              <a:rPr lang="es-CO" sz="2200" dirty="0">
                <a:solidFill>
                  <a:srgbClr val="FF0000"/>
                </a:solidFill>
                <a:latin typeface="+mj-lt"/>
              </a:rPr>
              <a:t>entidad</a:t>
            </a:r>
            <a:r>
              <a:rPr lang="es-CO" sz="2200" dirty="0">
                <a:latin typeface="+mj-lt"/>
              </a:rPr>
              <a:t> afectada y de los </a:t>
            </a:r>
            <a:r>
              <a:rPr lang="es-CO" sz="2200" dirty="0">
                <a:solidFill>
                  <a:srgbClr val="FF0000"/>
                </a:solidFill>
                <a:latin typeface="+mj-lt"/>
              </a:rPr>
              <a:t>presuntos responsables </a:t>
            </a:r>
            <a:r>
              <a:rPr lang="es-CO" sz="2200" dirty="0">
                <a:latin typeface="+mj-lt"/>
              </a:rPr>
              <a:t>fiscales.</a:t>
            </a:r>
          </a:p>
          <a:p>
            <a:pPr algn="just">
              <a:lnSpc>
                <a:spcPct val="100000"/>
              </a:lnSpc>
            </a:pPr>
            <a:r>
              <a:rPr lang="es-CO" sz="2200" dirty="0">
                <a:latin typeface="+mj-lt"/>
              </a:rPr>
              <a:t>5. </a:t>
            </a:r>
            <a:r>
              <a:rPr lang="es-CO" sz="2200" dirty="0">
                <a:solidFill>
                  <a:srgbClr val="0432FF"/>
                </a:solidFill>
                <a:latin typeface="+mj-lt"/>
              </a:rPr>
              <a:t>Determinación</a:t>
            </a:r>
            <a:r>
              <a:rPr lang="es-CO" sz="2200" dirty="0">
                <a:latin typeface="+mj-lt"/>
              </a:rPr>
              <a:t> del daño patrimonial al Estado y </a:t>
            </a:r>
            <a:r>
              <a:rPr lang="es-CO" sz="2200" dirty="0">
                <a:solidFill>
                  <a:srgbClr val="0432FF"/>
                </a:solidFill>
                <a:latin typeface="+mj-lt"/>
              </a:rPr>
              <a:t>estimación</a:t>
            </a:r>
            <a:r>
              <a:rPr lang="es-CO" sz="2200" dirty="0">
                <a:latin typeface="+mj-lt"/>
              </a:rPr>
              <a:t> de su cuantía.</a:t>
            </a:r>
          </a:p>
          <a:p>
            <a:pPr algn="just">
              <a:lnSpc>
                <a:spcPct val="100000"/>
              </a:lnSpc>
            </a:pPr>
            <a:r>
              <a:rPr lang="es-CO" sz="2200" dirty="0">
                <a:latin typeface="+mj-lt"/>
              </a:rPr>
              <a:t>6. Decreto de las </a:t>
            </a:r>
            <a:r>
              <a:rPr lang="es-CO" sz="2200" dirty="0">
                <a:solidFill>
                  <a:srgbClr val="FF0000"/>
                </a:solidFill>
                <a:latin typeface="+mj-lt"/>
              </a:rPr>
              <a:t>pruebas</a:t>
            </a:r>
            <a:r>
              <a:rPr lang="es-CO" sz="2200" dirty="0">
                <a:latin typeface="+mj-lt"/>
              </a:rPr>
              <a:t> que se consideren conducentes y pertinentes.</a:t>
            </a:r>
          </a:p>
          <a:p>
            <a:pPr algn="just">
              <a:lnSpc>
                <a:spcPct val="100000"/>
              </a:lnSpc>
            </a:pPr>
            <a:r>
              <a:rPr lang="es-CO" sz="2200" dirty="0">
                <a:latin typeface="+mj-lt"/>
              </a:rPr>
              <a:t>7. Decreto de las </a:t>
            </a:r>
            <a:r>
              <a:rPr lang="es-CO" sz="2200" dirty="0">
                <a:solidFill>
                  <a:srgbClr val="FF0000"/>
                </a:solidFill>
                <a:latin typeface="+mj-lt"/>
              </a:rPr>
              <a:t>medidas cautelares</a:t>
            </a:r>
            <a:r>
              <a:rPr lang="es-CO" sz="2200" dirty="0">
                <a:latin typeface="+mj-lt"/>
              </a:rPr>
              <a:t> a que hubiere lugar, las cuales deberán hacerse efectivas antes de la notificación del auto de apertura a los presuntos responsables.</a:t>
            </a:r>
          </a:p>
          <a:p>
            <a:pPr algn="just">
              <a:lnSpc>
                <a:spcPct val="100000"/>
              </a:lnSpc>
            </a:pPr>
            <a:r>
              <a:rPr lang="es-CO" sz="2200" dirty="0">
                <a:latin typeface="+mj-lt"/>
              </a:rPr>
              <a:t>8. Solicitud a la entidad donde el servidor público esté o haya estado vinculado, para que ésta informe sobre el salario devengado para la época de los hechos, los datos sobre su identidad personal y su última dirección conocida o registrada; e igualmente para enterarla del inicio de las diligencias fiscales. (</a:t>
            </a:r>
            <a:r>
              <a:rPr lang="es-CO" sz="2200" i="1" dirty="0">
                <a:solidFill>
                  <a:srgbClr val="942093"/>
                </a:solidFill>
                <a:latin typeface="+mj-lt"/>
              </a:rPr>
              <a:t>Manual de funciones, memorandos de encargos o designaciones de supervisión</a:t>
            </a:r>
            <a:r>
              <a:rPr lang="es-CO" sz="2200" dirty="0">
                <a:latin typeface="+mj-lt"/>
              </a:rPr>
              <a:t>)</a:t>
            </a:r>
          </a:p>
          <a:p>
            <a:pPr algn="just">
              <a:lnSpc>
                <a:spcPct val="100000"/>
              </a:lnSpc>
            </a:pPr>
            <a:r>
              <a:rPr lang="es-CO" sz="2200" dirty="0">
                <a:latin typeface="+mj-lt"/>
              </a:rPr>
              <a:t>9. Orden de </a:t>
            </a:r>
            <a:r>
              <a:rPr lang="es-CO" sz="2200" dirty="0">
                <a:solidFill>
                  <a:srgbClr val="FF0000"/>
                </a:solidFill>
                <a:latin typeface="+mj-lt"/>
              </a:rPr>
              <a:t>notificar</a:t>
            </a:r>
            <a:r>
              <a:rPr lang="es-CO" sz="2200" dirty="0">
                <a:latin typeface="+mj-lt"/>
              </a:rPr>
              <a:t> a los presuntos responsables esta decisión.</a:t>
            </a:r>
          </a:p>
        </p:txBody>
      </p:sp>
    </p:spTree>
    <p:extLst>
      <p:ext uri="{BB962C8B-B14F-4D97-AF65-F5344CB8AC3E}">
        <p14:creationId xmlns:p14="http://schemas.microsoft.com/office/powerpoint/2010/main" val="1916766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E1E1561C-BAB7-C44B-87CD-16C7D6BB81CA}"/>
              </a:ext>
            </a:extLst>
          </p:cNvPr>
          <p:cNvSpPr>
            <a:spLocks noGrp="1" noChangeArrowheads="1"/>
          </p:cNvSpPr>
          <p:nvPr>
            <p:ph type="body" idx="1"/>
          </p:nvPr>
        </p:nvSpPr>
        <p:spPr>
          <a:xfrm>
            <a:off x="486383" y="1341438"/>
            <a:ext cx="11040894" cy="5516562"/>
          </a:xfrm>
          <a:solidFill>
            <a:schemeClr val="accent1">
              <a:lumMod val="20000"/>
              <a:lumOff val="80000"/>
            </a:schemeClr>
          </a:solidFill>
        </p:spPr>
        <p:txBody>
          <a:bodyPr>
            <a:normAutofit lnSpcReduction="10000"/>
          </a:bodyPr>
          <a:lstStyle/>
          <a:p>
            <a:pPr algn="just" eaLnBrk="1" hangingPunct="1">
              <a:buFontTx/>
              <a:buNone/>
            </a:pPr>
            <a:r>
              <a:rPr lang="es-MX" altLang="es-CO" sz="2600" dirty="0">
                <a:cs typeface="Times New Roman" panose="02020603050405020304" pitchFamily="18" charset="0"/>
              </a:rPr>
              <a:t>	</a:t>
            </a:r>
            <a:r>
              <a:rPr lang="es-MX" altLang="es-CO" sz="3400" dirty="0">
                <a:cs typeface="Times New Roman" panose="02020603050405020304" pitchFamily="18" charset="0"/>
              </a:rPr>
              <a:t>Gustavo Penagos, define la responsabilidad dentro de nuestro ámbito normativo  así: </a:t>
            </a:r>
            <a:r>
              <a:rPr lang="es-MX" altLang="es-CO" sz="3400" dirty="0">
                <a:solidFill>
                  <a:srgbClr val="0432FF"/>
                </a:solidFill>
                <a:cs typeface="Times New Roman" panose="02020603050405020304" pitchFamily="18" charset="0"/>
              </a:rPr>
              <a:t>“</a:t>
            </a:r>
            <a:r>
              <a:rPr lang="es-MX" altLang="es-CO" sz="3400" i="1" dirty="0">
                <a:solidFill>
                  <a:srgbClr val="0432FF"/>
                </a:solidFill>
                <a:cs typeface="Times New Roman" panose="02020603050405020304" pitchFamily="18" charset="0"/>
              </a:rPr>
              <a:t>la responsabilidad es la situación en la que se encuentra el Estado o su representante (funcionario o empleado público), por un hecho antijurídico y lesivo del interés legítimamente protegido</a:t>
            </a:r>
            <a:r>
              <a:rPr lang="es-MX" altLang="es-CO" sz="3400" dirty="0">
                <a:solidFill>
                  <a:srgbClr val="0432FF"/>
                </a:solidFill>
                <a:cs typeface="Times New Roman" panose="02020603050405020304" pitchFamily="18" charset="0"/>
              </a:rPr>
              <a:t>”</a:t>
            </a:r>
          </a:p>
          <a:p>
            <a:pPr algn="just" eaLnBrk="1" hangingPunct="1">
              <a:buFontTx/>
              <a:buNone/>
            </a:pPr>
            <a:endParaRPr lang="es-MX" altLang="es-CO" sz="2000" dirty="0">
              <a:cs typeface="Times New Roman" panose="02020603050405020304" pitchFamily="18" charset="0"/>
            </a:endParaRPr>
          </a:p>
          <a:p>
            <a:pPr algn="just" eaLnBrk="1" hangingPunct="1">
              <a:buFontTx/>
              <a:buNone/>
            </a:pPr>
            <a:r>
              <a:rPr lang="es-MX" altLang="es-CO" sz="3200" b="1" dirty="0">
                <a:cs typeface="Times New Roman" panose="02020603050405020304" pitchFamily="18" charset="0"/>
              </a:rPr>
              <a:t>    </a:t>
            </a:r>
            <a:r>
              <a:rPr lang="es-MX" altLang="es-CO" sz="3400" dirty="0">
                <a:cs typeface="Times New Roman" panose="02020603050405020304" pitchFamily="18" charset="0"/>
              </a:rPr>
              <a:t>Es así como hablamos de 2 tipos de responsabilidad:</a:t>
            </a:r>
          </a:p>
          <a:p>
            <a:pPr algn="just" eaLnBrk="1" hangingPunct="1">
              <a:buFont typeface="Wingdings" pitchFamily="2" charset="2"/>
              <a:buChar char="Ø"/>
            </a:pPr>
            <a:r>
              <a:rPr lang="es-MX" altLang="es-CO" sz="3400" b="1" u="sng" dirty="0">
                <a:cs typeface="Times New Roman" panose="02020603050405020304" pitchFamily="18" charset="0"/>
              </a:rPr>
              <a:t>La del Estado</a:t>
            </a:r>
            <a:r>
              <a:rPr lang="es-MX" altLang="es-CO" sz="3400" b="1" dirty="0">
                <a:cs typeface="Times New Roman" panose="02020603050405020304" pitchFamily="18" charset="0"/>
              </a:rPr>
              <a:t>: </a:t>
            </a:r>
            <a:r>
              <a:rPr lang="es-MX" altLang="es-CO" sz="3400" dirty="0">
                <a:cs typeface="Times New Roman" panose="02020603050405020304" pitchFamily="18" charset="0"/>
              </a:rPr>
              <a:t>Art. 90 inciso primero de la C.P.</a:t>
            </a:r>
          </a:p>
          <a:p>
            <a:pPr algn="just" eaLnBrk="1" hangingPunct="1">
              <a:buFont typeface="Wingdings" pitchFamily="2" charset="2"/>
              <a:buChar char="Ø"/>
            </a:pPr>
            <a:r>
              <a:rPr lang="es-ES_tradnl" altLang="es-CO" sz="3400" b="1" u="sng" dirty="0"/>
              <a:t>La del Servidor Público</a:t>
            </a:r>
            <a:r>
              <a:rPr lang="es-ES_tradnl" altLang="es-CO" sz="3400" b="1" dirty="0"/>
              <a:t>: </a:t>
            </a:r>
            <a:r>
              <a:rPr lang="es-ES_tradnl" altLang="es-CO" sz="3400" dirty="0"/>
              <a:t>Art. 90 inciso segundo, art. 6, 121, 122, 123 inciso segundo y 124 de la C.P.</a:t>
            </a:r>
          </a:p>
          <a:p>
            <a:pPr algn="just" eaLnBrk="1" hangingPunct="1"/>
            <a:endParaRPr lang="es-ES" altLang="es-CO" sz="1400" dirty="0">
              <a:solidFill>
                <a:schemeClr val="accent2"/>
              </a:solidFill>
            </a:endParaRPr>
          </a:p>
        </p:txBody>
      </p:sp>
      <p:sp>
        <p:nvSpPr>
          <p:cNvPr id="126979" name="Rectangle 3">
            <a:extLst>
              <a:ext uri="{FF2B5EF4-FFF2-40B4-BE49-F238E27FC236}">
                <a16:creationId xmlns:a16="http://schemas.microsoft.com/office/drawing/2014/main" id="{D0783DD1-25CD-A24F-A9C7-E46083183638}"/>
              </a:ext>
            </a:extLst>
          </p:cNvPr>
          <p:cNvSpPr>
            <a:spLocks noGrp="1" noChangeArrowheads="1"/>
          </p:cNvSpPr>
          <p:nvPr>
            <p:ph type="title"/>
          </p:nvPr>
        </p:nvSpPr>
        <p:spPr>
          <a:xfrm>
            <a:off x="838200" y="365125"/>
            <a:ext cx="10515600" cy="976313"/>
          </a:xfrm>
        </p:spPr>
        <p:txBody>
          <a:bodyPr rtlCol="0" anchor="t">
            <a:normAutofit/>
          </a:bodyPr>
          <a:lstStyle/>
          <a:p>
            <a:pPr algn="ctr">
              <a:defRPr/>
            </a:pPr>
            <a:r>
              <a:rPr lang="es-CO" sz="3600" b="1" i="1" dirty="0">
                <a:solidFill>
                  <a:schemeClr val="tx2"/>
                </a:solidFill>
                <a:effectLst>
                  <a:outerShdw blurRad="38100" dist="38100" dir="2700000" algn="tl">
                    <a:srgbClr val="000000">
                      <a:alpha val="43137"/>
                    </a:srgbClr>
                  </a:outerShdw>
                </a:effectLst>
                <a:latin typeface="Colonna MT" pitchFamily="82" charset="77"/>
              </a:rPr>
              <a:t>RESPONSABILIDAD</a:t>
            </a:r>
            <a:endParaRPr lang="es-ES" sz="3600" b="1" i="1" dirty="0">
              <a:solidFill>
                <a:schemeClr val="tx2"/>
              </a:solidFill>
              <a:effectLst>
                <a:outerShdw blurRad="38100" dist="38100" dir="2700000" algn="tl">
                  <a:srgbClr val="000000">
                    <a:alpha val="43137"/>
                  </a:srgbClr>
                </a:outerShdw>
              </a:effectLst>
              <a:latin typeface="Colonna MT" pitchFamily="82" charset="77"/>
            </a:endParaRPr>
          </a:p>
        </p:txBody>
      </p:sp>
    </p:spTree>
    <p:extLst>
      <p:ext uri="{BB962C8B-B14F-4D97-AF65-F5344CB8AC3E}">
        <p14:creationId xmlns:p14="http://schemas.microsoft.com/office/powerpoint/2010/main" val="2442504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26979"/>
                                        </p:tgtEl>
                                        <p:attrNameLst>
                                          <p:attrName>style.visibility</p:attrName>
                                        </p:attrNameLst>
                                      </p:cBhvr>
                                      <p:to>
                                        <p:strVal val="visible"/>
                                      </p:to>
                                    </p:set>
                                    <p:anim calcmode="lin" valueType="num">
                                      <p:cBhvr>
                                        <p:cTn id="7" dur="5000" fill="hold"/>
                                        <p:tgtEl>
                                          <p:spTgt spid="126979"/>
                                        </p:tgtEl>
                                        <p:attrNameLst>
                                          <p:attrName>ppt_w</p:attrName>
                                        </p:attrNameLst>
                                      </p:cBhvr>
                                      <p:tavLst>
                                        <p:tav tm="0" fmla="#ppt_w*sin(2.5*pi*$)">
                                          <p:val>
                                            <p:fltVal val="0"/>
                                          </p:val>
                                        </p:tav>
                                        <p:tav tm="100000">
                                          <p:val>
                                            <p:fltVal val="1"/>
                                          </p:val>
                                        </p:tav>
                                      </p:tavLst>
                                    </p:anim>
                                    <p:anim calcmode="lin" valueType="num">
                                      <p:cBhvr>
                                        <p:cTn id="8" dur="5000" fill="hold"/>
                                        <p:tgtEl>
                                          <p:spTgt spid="126979"/>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26978">
                                            <p:bg/>
                                          </p:spTgt>
                                        </p:tgtEl>
                                        <p:attrNameLst>
                                          <p:attrName>style.visibility</p:attrName>
                                        </p:attrNameLst>
                                      </p:cBhvr>
                                      <p:to>
                                        <p:strVal val="visible"/>
                                      </p:to>
                                    </p:set>
                                    <p:animEffect transition="in" filter="blinds(horizontal)">
                                      <p:cBhvr>
                                        <p:cTn id="13" dur="500"/>
                                        <p:tgtEl>
                                          <p:spTgt spid="126978">
                                            <p:bg/>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6978">
                                            <p:txEl>
                                              <p:pRg st="0" end="0"/>
                                            </p:txEl>
                                          </p:spTgt>
                                        </p:tgtEl>
                                        <p:attrNameLst>
                                          <p:attrName>style.visibility</p:attrName>
                                        </p:attrNameLst>
                                      </p:cBhvr>
                                      <p:to>
                                        <p:strVal val="visible"/>
                                      </p:to>
                                    </p:set>
                                    <p:animEffect transition="in" filter="blinds(horizontal)">
                                      <p:cBhvr>
                                        <p:cTn id="18" dur="500"/>
                                        <p:tgtEl>
                                          <p:spTgt spid="126978">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6978">
                                            <p:txEl>
                                              <p:pRg st="2" end="2"/>
                                            </p:txEl>
                                          </p:spTgt>
                                        </p:tgtEl>
                                        <p:attrNameLst>
                                          <p:attrName>style.visibility</p:attrName>
                                        </p:attrNameLst>
                                      </p:cBhvr>
                                      <p:to>
                                        <p:strVal val="visible"/>
                                      </p:to>
                                    </p:set>
                                    <p:animEffect transition="in" filter="blinds(horizontal)">
                                      <p:cBhvr>
                                        <p:cTn id="23" dur="500"/>
                                        <p:tgtEl>
                                          <p:spTgt spid="126978">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6978">
                                            <p:txEl>
                                              <p:pRg st="3" end="3"/>
                                            </p:txEl>
                                          </p:spTgt>
                                        </p:tgtEl>
                                        <p:attrNameLst>
                                          <p:attrName>style.visibility</p:attrName>
                                        </p:attrNameLst>
                                      </p:cBhvr>
                                      <p:to>
                                        <p:strVal val="visible"/>
                                      </p:to>
                                    </p:set>
                                    <p:animEffect transition="in" filter="blinds(horizontal)">
                                      <p:cBhvr>
                                        <p:cTn id="28" dur="500"/>
                                        <p:tgtEl>
                                          <p:spTgt spid="126978">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26978">
                                            <p:txEl>
                                              <p:pRg st="4" end="4"/>
                                            </p:txEl>
                                          </p:spTgt>
                                        </p:tgtEl>
                                        <p:attrNameLst>
                                          <p:attrName>style.visibility</p:attrName>
                                        </p:attrNameLst>
                                      </p:cBhvr>
                                      <p:to>
                                        <p:strVal val="visible"/>
                                      </p:to>
                                    </p:set>
                                    <p:animEffect transition="in" filter="blinds(horizontal)">
                                      <p:cBhvr>
                                        <p:cTn id="33" dur="500"/>
                                        <p:tgtEl>
                                          <p:spTgt spid="1269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8" grpId="0" build="p" animBg="1"/>
      <p:bldP spid="12697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64CCFF37-69EE-6948-8EE0-D4923884BC15}"/>
              </a:ext>
            </a:extLst>
          </p:cNvPr>
          <p:cNvSpPr>
            <a:spLocks noGrp="1"/>
          </p:cNvSpPr>
          <p:nvPr>
            <p:ph type="title"/>
          </p:nvPr>
        </p:nvSpPr>
        <p:spPr>
          <a:xfrm>
            <a:off x="0" y="0"/>
            <a:ext cx="12192000" cy="1128410"/>
          </a:xfrm>
          <a:solidFill>
            <a:schemeClr val="accent4">
              <a:lumMod val="20000"/>
              <a:lumOff val="80000"/>
            </a:schemeClr>
          </a:solidFill>
        </p:spPr>
        <p:txBody>
          <a:bodyPr>
            <a:normAutofit/>
          </a:bodyPr>
          <a:lstStyle/>
          <a:p>
            <a:pPr algn="ctr"/>
            <a:r>
              <a:rPr lang="es-CO" b="1" dirty="0"/>
              <a:t>GARANTÍA DE DEFENSA DEL IMPLICADO</a:t>
            </a:r>
            <a:endParaRPr lang="es-CO" sz="3600" dirty="0"/>
          </a:p>
        </p:txBody>
      </p:sp>
      <p:sp>
        <p:nvSpPr>
          <p:cNvPr id="6" name="Marcador de contenido 5">
            <a:extLst>
              <a:ext uri="{FF2B5EF4-FFF2-40B4-BE49-F238E27FC236}">
                <a16:creationId xmlns:a16="http://schemas.microsoft.com/office/drawing/2014/main" id="{C0DE5148-70F8-3346-843E-D247476D335B}"/>
              </a:ext>
            </a:extLst>
          </p:cNvPr>
          <p:cNvSpPr>
            <a:spLocks noGrp="1"/>
          </p:cNvSpPr>
          <p:nvPr>
            <p:ph idx="1"/>
          </p:nvPr>
        </p:nvSpPr>
        <p:spPr>
          <a:xfrm>
            <a:off x="0" y="1128410"/>
            <a:ext cx="12192000" cy="5729589"/>
          </a:xfrm>
          <a:solidFill>
            <a:schemeClr val="accent6">
              <a:lumMod val="20000"/>
              <a:lumOff val="80000"/>
            </a:schemeClr>
          </a:solidFill>
        </p:spPr>
        <p:txBody>
          <a:bodyPr>
            <a:normAutofit lnSpcReduction="10000"/>
          </a:bodyPr>
          <a:lstStyle/>
          <a:p>
            <a:pPr algn="just"/>
            <a:r>
              <a:rPr lang="es-CO" sz="3100" dirty="0">
                <a:latin typeface="+mj-lt"/>
              </a:rPr>
              <a:t>Quien tenga conocimiento de la existencia de una </a:t>
            </a:r>
            <a:r>
              <a:rPr lang="es-CO" sz="3100" b="1" dirty="0">
                <a:solidFill>
                  <a:srgbClr val="942093"/>
                </a:solidFill>
                <a:latin typeface="+mj-lt"/>
              </a:rPr>
              <a:t>I.P</a:t>
            </a:r>
            <a:r>
              <a:rPr lang="es-CO" sz="3100" dirty="0">
                <a:latin typeface="+mj-lt"/>
              </a:rPr>
              <a:t>. o de proceso en su contra y </a:t>
            </a:r>
            <a:r>
              <a:rPr lang="es-CO" sz="3100" dirty="0">
                <a:solidFill>
                  <a:srgbClr val="FF0000"/>
                </a:solidFill>
                <a:latin typeface="+mj-lt"/>
              </a:rPr>
              <a:t>antes</a:t>
            </a:r>
            <a:r>
              <a:rPr lang="es-CO" sz="3100" dirty="0">
                <a:latin typeface="+mj-lt"/>
              </a:rPr>
              <a:t> de que se le formule imputación de responsabilidad fiscal, podrá solicitar al funcionario de conocimiento, que le reciba exposición libre y espontánea, para esa diligencia podrá designar un apoderado que lo asista y lo represente durante el proceso, y así se le hará saber al implicado, la falta de apoderado no constituye causal de invalidación.</a:t>
            </a:r>
          </a:p>
          <a:p>
            <a:pPr algn="just"/>
            <a:r>
              <a:rPr lang="es-CO" sz="3100" b="1" dirty="0">
                <a:highlight>
                  <a:srgbClr val="FFFF00"/>
                </a:highlight>
                <a:latin typeface="+mj-lt"/>
              </a:rPr>
              <a:t>No</a:t>
            </a:r>
            <a:r>
              <a:rPr lang="es-CO" sz="3100" dirty="0">
                <a:highlight>
                  <a:srgbClr val="FFFF00"/>
                </a:highlight>
                <a:latin typeface="+mj-lt"/>
              </a:rPr>
              <a:t> se podrá dictar auto de imputación </a:t>
            </a:r>
            <a:r>
              <a:rPr lang="es-CO" sz="3100" dirty="0">
                <a:latin typeface="+mj-lt"/>
              </a:rPr>
              <a:t>si el presunto responsable no ha sido escuchado previamente en exposición libre y espontánea o no está representado por un defensor de oficio si no compareció a la diligencia o no pudo ser localizado.</a:t>
            </a:r>
          </a:p>
          <a:p>
            <a:pPr algn="just"/>
            <a:r>
              <a:rPr lang="es-CO" sz="3100" dirty="0">
                <a:solidFill>
                  <a:srgbClr val="FF0000"/>
                </a:solidFill>
                <a:latin typeface="+mj-lt"/>
              </a:rPr>
              <a:t>=&gt;</a:t>
            </a:r>
            <a:r>
              <a:rPr lang="es-CO" sz="3100" dirty="0">
                <a:latin typeface="+mj-lt"/>
              </a:rPr>
              <a:t> El implicado podrá remitir por escrito o por cualquier medio de audio o audiovisual, su versión libre y espontánea, siempre que ofrezca legibilidad y seguridad para el registro de lo actuado.</a:t>
            </a:r>
          </a:p>
          <a:p>
            <a:pPr algn="just"/>
            <a:endParaRPr lang="es-CO" sz="3200" dirty="0"/>
          </a:p>
        </p:txBody>
      </p:sp>
    </p:spTree>
    <p:extLst>
      <p:ext uri="{BB962C8B-B14F-4D97-AF65-F5344CB8AC3E}">
        <p14:creationId xmlns:p14="http://schemas.microsoft.com/office/powerpoint/2010/main" val="7664637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A3F289F-7ACB-BC45-A4A6-F10611F62E68}"/>
              </a:ext>
            </a:extLst>
          </p:cNvPr>
          <p:cNvSpPr>
            <a:spLocks noGrp="1"/>
          </p:cNvSpPr>
          <p:nvPr>
            <p:ph type="title"/>
          </p:nvPr>
        </p:nvSpPr>
        <p:spPr>
          <a:xfrm>
            <a:off x="0" y="0"/>
            <a:ext cx="12192000" cy="1108954"/>
          </a:xfrm>
          <a:solidFill>
            <a:schemeClr val="accent4">
              <a:lumMod val="20000"/>
              <a:lumOff val="80000"/>
            </a:schemeClr>
          </a:solidFill>
        </p:spPr>
        <p:txBody>
          <a:bodyPr>
            <a:normAutofit/>
          </a:bodyPr>
          <a:lstStyle/>
          <a:p>
            <a:pPr algn="ctr"/>
            <a:r>
              <a:rPr lang="es-CO" sz="3700" b="1" dirty="0"/>
              <a:t>             </a:t>
            </a:r>
            <a:r>
              <a:rPr lang="es-CO" sz="3700" b="1" i="1" dirty="0">
                <a:solidFill>
                  <a:schemeClr val="accent2">
                    <a:lumMod val="50000"/>
                  </a:schemeClr>
                </a:solidFill>
              </a:rPr>
              <a:t>NOMBRAMIENTO DE DEFENSOR DE OFICIO</a:t>
            </a:r>
            <a:r>
              <a:rPr lang="es-CO" b="1" dirty="0"/>
              <a:t>.</a:t>
            </a:r>
            <a:endParaRPr lang="es-CO" sz="3600" dirty="0"/>
          </a:p>
        </p:txBody>
      </p:sp>
      <p:sp>
        <p:nvSpPr>
          <p:cNvPr id="6" name="Marcador de contenido 5">
            <a:extLst>
              <a:ext uri="{FF2B5EF4-FFF2-40B4-BE49-F238E27FC236}">
                <a16:creationId xmlns:a16="http://schemas.microsoft.com/office/drawing/2014/main" id="{D8667883-C775-2F42-98BD-846FD55E48BB}"/>
              </a:ext>
            </a:extLst>
          </p:cNvPr>
          <p:cNvSpPr>
            <a:spLocks noGrp="1"/>
          </p:cNvSpPr>
          <p:nvPr>
            <p:ph idx="1"/>
          </p:nvPr>
        </p:nvSpPr>
        <p:spPr>
          <a:xfrm>
            <a:off x="0" y="1108954"/>
            <a:ext cx="12192000" cy="5749046"/>
          </a:xfrm>
          <a:solidFill>
            <a:schemeClr val="accent6">
              <a:lumMod val="20000"/>
              <a:lumOff val="80000"/>
            </a:schemeClr>
          </a:solidFill>
        </p:spPr>
        <p:txBody>
          <a:bodyPr/>
          <a:lstStyle/>
          <a:p>
            <a:pPr algn="just"/>
            <a:r>
              <a:rPr lang="es-CO" sz="3600" dirty="0">
                <a:latin typeface="+mj-lt"/>
              </a:rPr>
              <a:t>Si el implicado no puede ser localizado o citado no comparece a rendir versión, se le nombrará defensor de oficio con quien se continuará el trámite del proceso. </a:t>
            </a:r>
          </a:p>
          <a:p>
            <a:pPr marL="0" indent="0" algn="just">
              <a:buNone/>
            </a:pPr>
            <a:endParaRPr lang="es-CO" dirty="0">
              <a:latin typeface="+mj-lt"/>
            </a:endParaRPr>
          </a:p>
          <a:p>
            <a:pPr algn="just"/>
            <a:r>
              <a:rPr lang="es-CO" sz="3600" dirty="0">
                <a:latin typeface="+mj-lt"/>
              </a:rPr>
              <a:t>Para este efecto podrán designarse </a:t>
            </a:r>
            <a:r>
              <a:rPr lang="es-CO" sz="3600" dirty="0">
                <a:highlight>
                  <a:srgbClr val="FFFF00"/>
                </a:highlight>
                <a:latin typeface="+mj-lt"/>
              </a:rPr>
              <a:t>miembros de los consultorios jurídicos</a:t>
            </a:r>
            <a:r>
              <a:rPr lang="es-CO" sz="3600" dirty="0">
                <a:latin typeface="+mj-lt"/>
              </a:rPr>
              <a:t> de las Facultades de Derecho legalmente reconocidas o de las listas de los abogados inscritos en las </a:t>
            </a:r>
            <a:r>
              <a:rPr lang="es-CO" sz="3600" dirty="0">
                <a:highlight>
                  <a:srgbClr val="FFFF00"/>
                </a:highlight>
                <a:latin typeface="+mj-lt"/>
              </a:rPr>
              <a:t>listas de auxiliares de la justicia </a:t>
            </a:r>
            <a:r>
              <a:rPr lang="es-CO" sz="3600" dirty="0">
                <a:latin typeface="+mj-lt"/>
              </a:rPr>
              <a:t>conforme a la ley, quienes no podrán negarse a cumplir con este mandato so pena de incurrir en las sanciones legales correspondientes.</a:t>
            </a:r>
          </a:p>
          <a:p>
            <a:endParaRPr lang="es-CO" dirty="0"/>
          </a:p>
        </p:txBody>
      </p:sp>
    </p:spTree>
    <p:extLst>
      <p:ext uri="{BB962C8B-B14F-4D97-AF65-F5344CB8AC3E}">
        <p14:creationId xmlns:p14="http://schemas.microsoft.com/office/powerpoint/2010/main" val="40625243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46A094-4CCC-614B-8BD7-DCC08D79B12B}"/>
              </a:ext>
            </a:extLst>
          </p:cNvPr>
          <p:cNvSpPr>
            <a:spLocks noGrp="1"/>
          </p:cNvSpPr>
          <p:nvPr>
            <p:ph type="title"/>
          </p:nvPr>
        </p:nvSpPr>
        <p:spPr>
          <a:xfrm>
            <a:off x="0" y="-291830"/>
            <a:ext cx="12192000" cy="1400784"/>
          </a:xfrm>
          <a:solidFill>
            <a:schemeClr val="accent3">
              <a:lumMod val="20000"/>
              <a:lumOff val="80000"/>
            </a:schemeClr>
          </a:solidFill>
        </p:spPr>
        <p:txBody>
          <a:bodyPr>
            <a:normAutofit/>
          </a:bodyPr>
          <a:lstStyle/>
          <a:p>
            <a:pPr algn="ctr"/>
            <a:r>
              <a:rPr lang="es-CO" sz="3400" b="1" dirty="0">
                <a:solidFill>
                  <a:schemeClr val="accent2">
                    <a:lumMod val="50000"/>
                  </a:schemeClr>
                </a:solidFill>
                <a:latin typeface="Engravers MT" panose="02090707080505020304" pitchFamily="18" charset="77"/>
                <a:ea typeface="Microsoft Himalaya" pitchFamily="2" charset="0"/>
                <a:cs typeface="Microsoft Himalaya" pitchFamily="2" charset="0"/>
              </a:rPr>
              <a:t>De las Pruebas</a:t>
            </a:r>
          </a:p>
        </p:txBody>
      </p:sp>
      <p:sp>
        <p:nvSpPr>
          <p:cNvPr id="3" name="Marcador de contenido 2">
            <a:extLst>
              <a:ext uri="{FF2B5EF4-FFF2-40B4-BE49-F238E27FC236}">
                <a16:creationId xmlns:a16="http://schemas.microsoft.com/office/drawing/2014/main" id="{803A691A-28F3-8348-97DD-6FEB70BF0CC5}"/>
              </a:ext>
            </a:extLst>
          </p:cNvPr>
          <p:cNvSpPr>
            <a:spLocks noGrp="1"/>
          </p:cNvSpPr>
          <p:nvPr>
            <p:ph idx="1"/>
          </p:nvPr>
        </p:nvSpPr>
        <p:spPr>
          <a:xfrm>
            <a:off x="0" y="1108954"/>
            <a:ext cx="12192000" cy="5749045"/>
          </a:xfrm>
          <a:solidFill>
            <a:schemeClr val="accent2">
              <a:lumMod val="20000"/>
              <a:lumOff val="80000"/>
            </a:schemeClr>
          </a:solidFill>
        </p:spPr>
        <p:txBody>
          <a:bodyPr>
            <a:normAutofit/>
          </a:bodyPr>
          <a:lstStyle/>
          <a:p>
            <a:pPr algn="just"/>
            <a:r>
              <a:rPr lang="es-CO" dirty="0">
                <a:latin typeface="+mj-lt"/>
              </a:rPr>
              <a:t>A través de las pruebas se recostruyen los hechos o acontecimientos para buscar la verdad real, que es el objeto de todo proceso. Las pruebas son dinamicas y deben conducir a la CERTEZA, de tal manera que prevalezca el principio de ‘presunción de inocencia’. De eliminar cualquier elemento que pueda conducir a la duda. La pruebas deben aportar el convencimiento del operador fiscal y su recaudo debe ser completo, integral, objetivo, imparcial.</a:t>
            </a:r>
          </a:p>
          <a:p>
            <a:pPr algn="just"/>
            <a:r>
              <a:rPr lang="es-CO" dirty="0">
                <a:latin typeface="+mj-lt"/>
              </a:rPr>
              <a:t>La carga de la demostración de la responsabilidad y probatoria, corresponde al Estado (Contraloría)</a:t>
            </a:r>
          </a:p>
          <a:p>
            <a:pPr algn="just"/>
            <a:r>
              <a:rPr lang="es-CO" dirty="0">
                <a:latin typeface="+mj-lt"/>
              </a:rPr>
              <a:t>El ser humano toma contacto con los hechos a través de sus sentidos</a:t>
            </a:r>
            <a:r>
              <a:rPr lang="es-CO" baseline="30000" dirty="0">
                <a:latin typeface="+mj-lt"/>
              </a:rPr>
              <a:t>.</a:t>
            </a:r>
            <a:r>
              <a:rPr lang="es-CO" dirty="0">
                <a:latin typeface="+mj-lt"/>
              </a:rPr>
              <a:t> Asumiendo que las personas se valen de sus percepciones para acceder a los acontecimientos que las rodean, consideramos que los hechos constituyen eventos que acaecen en la realidad, que pueden ser captados por medio del conocimiento sensible</a:t>
            </a:r>
          </a:p>
        </p:txBody>
      </p:sp>
    </p:spTree>
    <p:extLst>
      <p:ext uri="{BB962C8B-B14F-4D97-AF65-F5344CB8AC3E}">
        <p14:creationId xmlns:p14="http://schemas.microsoft.com/office/powerpoint/2010/main" val="36881684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7A57B5DA-4120-A744-936E-BAD457722EB6}"/>
              </a:ext>
            </a:extLst>
          </p:cNvPr>
          <p:cNvSpPr>
            <a:spLocks noGrp="1"/>
          </p:cNvSpPr>
          <p:nvPr>
            <p:ph type="title"/>
          </p:nvPr>
        </p:nvSpPr>
        <p:spPr>
          <a:xfrm>
            <a:off x="0" y="0"/>
            <a:ext cx="12192000" cy="923330"/>
          </a:xfrm>
          <a:solidFill>
            <a:schemeClr val="bg2"/>
          </a:solidFill>
        </p:spPr>
        <p:txBody>
          <a:bodyPr>
            <a:normAutofit/>
          </a:bodyPr>
          <a:lstStyle/>
          <a:p>
            <a:pPr algn="ctr"/>
            <a:r>
              <a:rPr lang="es-CO" sz="3200" b="1" dirty="0">
                <a:latin typeface="Engravers MT" panose="02090707080505020304" pitchFamily="18" charset="77"/>
              </a:rPr>
              <a:t>   DE LAS PRUEBAS</a:t>
            </a:r>
          </a:p>
        </p:txBody>
      </p:sp>
      <p:sp>
        <p:nvSpPr>
          <p:cNvPr id="7" name="Marcador de contenido 6">
            <a:extLst>
              <a:ext uri="{FF2B5EF4-FFF2-40B4-BE49-F238E27FC236}">
                <a16:creationId xmlns:a16="http://schemas.microsoft.com/office/drawing/2014/main" id="{FDFF7DCE-825E-1C41-993E-9BCB1A19931D}"/>
              </a:ext>
            </a:extLst>
          </p:cNvPr>
          <p:cNvSpPr>
            <a:spLocks noGrp="1"/>
          </p:cNvSpPr>
          <p:nvPr>
            <p:ph sz="half" idx="1"/>
          </p:nvPr>
        </p:nvSpPr>
        <p:spPr>
          <a:xfrm>
            <a:off x="1" y="923330"/>
            <a:ext cx="6019800" cy="4699257"/>
          </a:xfrm>
        </p:spPr>
        <p:txBody>
          <a:bodyPr>
            <a:normAutofit fontScale="25000" lnSpcReduction="20000"/>
          </a:bodyPr>
          <a:lstStyle/>
          <a:p>
            <a:pPr algn="just"/>
            <a:r>
              <a:rPr lang="es-CO" sz="7600" b="1" dirty="0">
                <a:solidFill>
                  <a:srgbClr val="0432FF"/>
                </a:solidFill>
              </a:rPr>
              <a:t>NECESIDAD DE LA PRUEBA </a:t>
            </a:r>
            <a:r>
              <a:rPr lang="es-CO" sz="7600" dirty="0"/>
              <a:t>=  Toda providencia al interior del PP.RR.FF. debe fundarse en pruebas legalmente producidas y allegadas o aportadas al proceso.</a:t>
            </a:r>
          </a:p>
          <a:p>
            <a:pPr algn="just"/>
            <a:r>
              <a:rPr lang="es-CO" sz="7600" b="1" dirty="0">
                <a:solidFill>
                  <a:srgbClr val="0432FF"/>
                </a:solidFill>
              </a:rPr>
              <a:t>PRUEBA PARA RESPONSABILIZAR </a:t>
            </a:r>
            <a:r>
              <a:rPr lang="es-CO" sz="7600" dirty="0"/>
              <a:t>= El fallo con RR.FF. procederá cuando obre prueba que conduzca a la </a:t>
            </a:r>
            <a:r>
              <a:rPr lang="es-CO" sz="7600" dirty="0">
                <a:solidFill>
                  <a:srgbClr val="FF0000"/>
                </a:solidFill>
              </a:rPr>
              <a:t>certeza</a:t>
            </a:r>
            <a:r>
              <a:rPr lang="es-CO" sz="7600" dirty="0"/>
              <a:t> del </a:t>
            </a:r>
            <a:r>
              <a:rPr lang="es-CO" sz="7600" dirty="0">
                <a:highlight>
                  <a:srgbClr val="FFFF00"/>
                </a:highlight>
              </a:rPr>
              <a:t>daño</a:t>
            </a:r>
            <a:r>
              <a:rPr lang="es-CO" sz="7600" dirty="0"/>
              <a:t> patrimonial y de la </a:t>
            </a:r>
            <a:r>
              <a:rPr lang="es-CO" sz="7600" dirty="0">
                <a:highlight>
                  <a:srgbClr val="FFFF00"/>
                </a:highlight>
              </a:rPr>
              <a:t>responsabilidad</a:t>
            </a:r>
            <a:r>
              <a:rPr lang="es-CO" sz="7600" dirty="0"/>
              <a:t> del investigado</a:t>
            </a:r>
          </a:p>
          <a:p>
            <a:pPr algn="just"/>
            <a:r>
              <a:rPr lang="es-CO" sz="7600" b="1" dirty="0">
                <a:solidFill>
                  <a:srgbClr val="0432FF"/>
                </a:solidFill>
              </a:rPr>
              <a:t>PETICIÓN DE PRUEBAS </a:t>
            </a:r>
            <a:r>
              <a:rPr lang="es-CO" sz="7600" dirty="0"/>
              <a:t>= El investigado podrá pedir la práctica de las pruebas que estime </a:t>
            </a:r>
            <a:r>
              <a:rPr lang="es-CO" sz="7600" dirty="0">
                <a:solidFill>
                  <a:srgbClr val="FF0000"/>
                </a:solidFill>
              </a:rPr>
              <a:t>conducentes </a:t>
            </a:r>
            <a:r>
              <a:rPr lang="es-CO" sz="7600" dirty="0"/>
              <a:t>o aportarlas. Negadas procede Recurso R/A</a:t>
            </a:r>
          </a:p>
          <a:p>
            <a:pPr algn="just"/>
            <a:r>
              <a:rPr lang="es-CO" sz="7600" b="1" dirty="0">
                <a:solidFill>
                  <a:srgbClr val="0432FF"/>
                </a:solidFill>
              </a:rPr>
              <a:t>LIBERTAD DE PRUEBAS </a:t>
            </a:r>
            <a:r>
              <a:rPr lang="es-CO" sz="7600" dirty="0"/>
              <a:t>= El daño y la responsabilidad podrán demostrarse con cualquiera de los medios de prueba legalmente reconocidos</a:t>
            </a:r>
          </a:p>
          <a:p>
            <a:pPr algn="just"/>
            <a:r>
              <a:rPr lang="es-CO" sz="7600" b="1" dirty="0">
                <a:solidFill>
                  <a:srgbClr val="0432FF"/>
                </a:solidFill>
              </a:rPr>
              <a:t>APRECIACION INTEGRAL </a:t>
            </a:r>
            <a:r>
              <a:rPr lang="es-CO" sz="7600" dirty="0"/>
              <a:t>= Las pruebas deberán apreciarse en conjunto de acuerdo con las reglas de la sana crítica y la persuasión racional.</a:t>
            </a:r>
          </a:p>
          <a:p>
            <a:pPr algn="just"/>
            <a:r>
              <a:rPr lang="es-CO" sz="7600" b="1" dirty="0">
                <a:solidFill>
                  <a:srgbClr val="0432FF"/>
                </a:solidFill>
              </a:rPr>
              <a:t>COMISION PARA LA PRACTICA </a:t>
            </a:r>
            <a:r>
              <a:rPr lang="es-CO" sz="7600" dirty="0"/>
              <a:t>= El funcionario competente podrá comisionar para la práctica de pruebas a otro funcionario idóneo.</a:t>
            </a:r>
          </a:p>
          <a:p>
            <a:pPr algn="just"/>
            <a:endParaRPr lang="es-CO" sz="2400" dirty="0"/>
          </a:p>
        </p:txBody>
      </p:sp>
      <p:sp>
        <p:nvSpPr>
          <p:cNvPr id="8" name="Marcador de contenido 7">
            <a:extLst>
              <a:ext uri="{FF2B5EF4-FFF2-40B4-BE49-F238E27FC236}">
                <a16:creationId xmlns:a16="http://schemas.microsoft.com/office/drawing/2014/main" id="{4357A1DD-7221-AA4D-80FE-C8545FB25246}"/>
              </a:ext>
            </a:extLst>
          </p:cNvPr>
          <p:cNvSpPr>
            <a:spLocks noGrp="1"/>
          </p:cNvSpPr>
          <p:nvPr>
            <p:ph sz="half" idx="2"/>
          </p:nvPr>
        </p:nvSpPr>
        <p:spPr>
          <a:xfrm>
            <a:off x="6172199" y="923330"/>
            <a:ext cx="6019800" cy="5496925"/>
          </a:xfrm>
        </p:spPr>
        <p:txBody>
          <a:bodyPr>
            <a:normAutofit fontScale="25000" lnSpcReduction="20000"/>
          </a:bodyPr>
          <a:lstStyle/>
          <a:p>
            <a:pPr algn="just"/>
            <a:r>
              <a:rPr lang="es-CO" sz="6400" b="1" dirty="0">
                <a:solidFill>
                  <a:srgbClr val="0432FF"/>
                </a:solidFill>
              </a:rPr>
              <a:t>PRUEBAS TRASLADADAS </a:t>
            </a:r>
            <a:r>
              <a:rPr lang="es-CO" sz="6400" dirty="0"/>
              <a:t>= Son las obrantes válidamente en un proceso judicial, administrativo o disciplinario, pueden trasladarse en copia al PP.RR.FF. y se apreciarán de acuerdo con las reglas preexistentes, según la naturaleza de cada medio probatorio.</a:t>
            </a:r>
          </a:p>
          <a:p>
            <a:pPr algn="just"/>
            <a:r>
              <a:rPr lang="es-CO" sz="6400" dirty="0">
                <a:solidFill>
                  <a:schemeClr val="accent2">
                    <a:lumMod val="50000"/>
                  </a:schemeClr>
                </a:solidFill>
              </a:rPr>
              <a:t>Los hallazgos tendrán validez probatoria dentro del PP.RR.FF., siempre que sean recaudados con el lleno de los requisitos sustanciales de ley.</a:t>
            </a:r>
          </a:p>
          <a:p>
            <a:pPr algn="just"/>
            <a:r>
              <a:rPr lang="es-CO" sz="6400" b="1" dirty="0">
                <a:solidFill>
                  <a:srgbClr val="0432FF"/>
                </a:solidFill>
              </a:rPr>
              <a:t>ASEGURAMIENTO DE LAS PRUEBAS</a:t>
            </a:r>
            <a:r>
              <a:rPr lang="es-CO" sz="6400" dirty="0"/>
              <a:t>. El funcionario en ejercicio de las facultades de </a:t>
            </a:r>
            <a:r>
              <a:rPr lang="es-CO" sz="6400" dirty="0">
                <a:solidFill>
                  <a:srgbClr val="C00000"/>
                </a:solidFill>
              </a:rPr>
              <a:t>policía judicial</a:t>
            </a:r>
            <a:r>
              <a:rPr lang="es-CO" sz="6400" dirty="0"/>
              <a:t> tomará las medidas necesarias para asegurar que los elementos de prueba no sean alterados, ocultados o destruidos. Podrá disponer vigilancia especial de personas, muebles o inmuebles, sellamiento de éstos, la retención de medios de transporte, la incautación de papeles, libros, documentos o </a:t>
            </a:r>
            <a:r>
              <a:rPr lang="es-CO" sz="6400" b="1" dirty="0"/>
              <a:t>cualquier otro texto informático o magnético.</a:t>
            </a:r>
          </a:p>
          <a:p>
            <a:pPr algn="just"/>
            <a:r>
              <a:rPr lang="es-CO" sz="6400" b="1" dirty="0">
                <a:solidFill>
                  <a:srgbClr val="0432FF"/>
                </a:solidFill>
              </a:rPr>
              <a:t>PRUEBAS INEXISTENTES </a:t>
            </a:r>
            <a:r>
              <a:rPr lang="es-CO" sz="6400" dirty="0"/>
              <a:t>= Las pruebas recaudadas sin el lleno de las formalidades sustanciales o en forma tal que afecten los derechos fundamentales del investigado, se tendrán como inexistentes.</a:t>
            </a:r>
          </a:p>
          <a:p>
            <a:pPr algn="just"/>
            <a:r>
              <a:rPr lang="es-CO" sz="6400" b="1" dirty="0">
                <a:solidFill>
                  <a:srgbClr val="0432FF"/>
                </a:solidFill>
              </a:rPr>
              <a:t>VISITAS ESPECIALES</a:t>
            </a:r>
            <a:r>
              <a:rPr lang="es-CO" sz="6400" dirty="0"/>
              <a:t>. En la práctica de estas visitas, el funcionario procederá a examinar y reconocer los documentos, hechos y demás circunstancias relacionadas con el objeto de la diligencia y simultáneamente irá extendiendo la correspondiente acta.  Se podrá tomar declaraciones juramentadas a las personas que intervengan en la diligencia y solicitar documentos autenticados, según los casos, para incorporarlos al informativo.</a:t>
            </a:r>
          </a:p>
          <a:p>
            <a:endParaRPr lang="es-CO" sz="2400" dirty="0"/>
          </a:p>
        </p:txBody>
      </p:sp>
      <p:sp>
        <p:nvSpPr>
          <p:cNvPr id="10" name="CuadroTexto 9">
            <a:extLst>
              <a:ext uri="{FF2B5EF4-FFF2-40B4-BE49-F238E27FC236}">
                <a16:creationId xmlns:a16="http://schemas.microsoft.com/office/drawing/2014/main" id="{E7D060C1-6F5D-CA47-A1B7-B7DC12655F51}"/>
              </a:ext>
            </a:extLst>
          </p:cNvPr>
          <p:cNvSpPr txBox="1"/>
          <p:nvPr/>
        </p:nvSpPr>
        <p:spPr>
          <a:xfrm>
            <a:off x="252920" y="5797684"/>
            <a:ext cx="11760740" cy="923330"/>
          </a:xfrm>
          <a:prstGeom prst="rect">
            <a:avLst/>
          </a:prstGeom>
          <a:noFill/>
        </p:spPr>
        <p:txBody>
          <a:bodyPr wrap="square" rtlCol="0">
            <a:spAutoFit/>
          </a:bodyPr>
          <a:lstStyle/>
          <a:p>
            <a:pPr algn="just"/>
            <a:r>
              <a:rPr lang="es-CO" b="1" dirty="0">
                <a:solidFill>
                  <a:srgbClr val="0432FF"/>
                </a:solidFill>
              </a:rPr>
              <a:t>PORTUNIDAD PARA CONTROVERTIR LAS PRUEBAS</a:t>
            </a:r>
            <a:r>
              <a:rPr lang="es-CO" b="1" dirty="0"/>
              <a:t>.</a:t>
            </a:r>
            <a:r>
              <a:rPr lang="es-CO" dirty="0"/>
              <a:t> </a:t>
            </a:r>
            <a:r>
              <a:rPr lang="es-CO" i="1" dirty="0">
                <a:solidFill>
                  <a:schemeClr val="accent4">
                    <a:lumMod val="50000"/>
                  </a:schemeClr>
                </a:solidFill>
              </a:rPr>
              <a:t>El investigado podrá controvertir las pruebas a partir de la exposición espontánea en la indagación preliminar, o a partir de la notificación del auto de apertura del proceso de responsabilidad fiscal</a:t>
            </a:r>
          </a:p>
        </p:txBody>
      </p:sp>
    </p:spTree>
    <p:extLst>
      <p:ext uri="{BB962C8B-B14F-4D97-AF65-F5344CB8AC3E}">
        <p14:creationId xmlns:p14="http://schemas.microsoft.com/office/powerpoint/2010/main" val="29568986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010F1ED-E3EE-5947-ACD6-58865ABB035A}"/>
              </a:ext>
            </a:extLst>
          </p:cNvPr>
          <p:cNvSpPr>
            <a:spLocks noGrp="1"/>
          </p:cNvSpPr>
          <p:nvPr>
            <p:ph type="title"/>
          </p:nvPr>
        </p:nvSpPr>
        <p:spPr>
          <a:xfrm>
            <a:off x="831850" y="1361872"/>
            <a:ext cx="10515600" cy="3064213"/>
          </a:xfrm>
          <a:solidFill>
            <a:schemeClr val="accent2">
              <a:lumMod val="20000"/>
              <a:lumOff val="80000"/>
            </a:schemeClr>
          </a:solidFill>
        </p:spPr>
        <p:txBody>
          <a:bodyPr/>
          <a:lstStyle/>
          <a:p>
            <a:pPr algn="ctr"/>
            <a:r>
              <a:rPr lang="es-CO" dirty="0">
                <a:latin typeface="Lucida Calligraphy" panose="03010101010101010101" pitchFamily="66" charset="77"/>
              </a:rPr>
              <a:t>DE LOS IMPEDIMENTIOS Y LAS RECUSACIONES</a:t>
            </a:r>
          </a:p>
        </p:txBody>
      </p:sp>
      <p:sp>
        <p:nvSpPr>
          <p:cNvPr id="6" name="Marcador de texto 5">
            <a:extLst>
              <a:ext uri="{FF2B5EF4-FFF2-40B4-BE49-F238E27FC236}">
                <a16:creationId xmlns:a16="http://schemas.microsoft.com/office/drawing/2014/main" id="{AF0AC6A5-897B-FF42-8337-F488A55A1F5A}"/>
              </a:ext>
            </a:extLst>
          </p:cNvPr>
          <p:cNvSpPr>
            <a:spLocks noGrp="1"/>
          </p:cNvSpPr>
          <p:nvPr>
            <p:ph type="body" idx="1"/>
          </p:nvPr>
        </p:nvSpPr>
        <p:spPr/>
        <p:txBody>
          <a:bodyPr/>
          <a:lstStyle/>
          <a:p>
            <a:pPr algn="r"/>
            <a:endParaRPr lang="es-CO" dirty="0"/>
          </a:p>
        </p:txBody>
      </p:sp>
      <p:pic>
        <p:nvPicPr>
          <p:cNvPr id="8" name="Imagen 7">
            <a:extLst>
              <a:ext uri="{FF2B5EF4-FFF2-40B4-BE49-F238E27FC236}">
                <a16:creationId xmlns:a16="http://schemas.microsoft.com/office/drawing/2014/main" id="{B283EA2C-B678-FF47-BDFB-8FB1D8B3172B}"/>
              </a:ext>
            </a:extLst>
          </p:cNvPr>
          <p:cNvPicPr>
            <a:picLocks noChangeAspect="1"/>
          </p:cNvPicPr>
          <p:nvPr/>
        </p:nvPicPr>
        <p:blipFill>
          <a:blip r:embed="rId2"/>
          <a:stretch>
            <a:fillRect/>
          </a:stretch>
        </p:blipFill>
        <p:spPr>
          <a:xfrm>
            <a:off x="9254246" y="4589462"/>
            <a:ext cx="1809345" cy="1500187"/>
          </a:xfrm>
          <a:prstGeom prst="rect">
            <a:avLst/>
          </a:prstGeom>
        </p:spPr>
      </p:pic>
    </p:spTree>
    <p:extLst>
      <p:ext uri="{BB962C8B-B14F-4D97-AF65-F5344CB8AC3E}">
        <p14:creationId xmlns:p14="http://schemas.microsoft.com/office/powerpoint/2010/main" val="264426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98C8C78D-8B06-3048-9C68-2148BB0A9C26}"/>
              </a:ext>
            </a:extLst>
          </p:cNvPr>
          <p:cNvSpPr>
            <a:spLocks noGrp="1"/>
          </p:cNvSpPr>
          <p:nvPr>
            <p:ph type="title"/>
          </p:nvPr>
        </p:nvSpPr>
        <p:spPr>
          <a:xfrm>
            <a:off x="0" y="1"/>
            <a:ext cx="12192000" cy="1079770"/>
          </a:xfrm>
          <a:solidFill>
            <a:schemeClr val="accent2">
              <a:lumMod val="20000"/>
              <a:lumOff val="80000"/>
            </a:schemeClr>
          </a:solidFill>
        </p:spPr>
        <p:txBody>
          <a:bodyPr>
            <a:normAutofit/>
          </a:bodyPr>
          <a:lstStyle/>
          <a:p>
            <a:pPr algn="ctr"/>
            <a:r>
              <a:rPr lang="es-CO" sz="3600" dirty="0"/>
              <a:t>Impedimentos y Recusaciones</a:t>
            </a:r>
          </a:p>
        </p:txBody>
      </p:sp>
      <p:sp>
        <p:nvSpPr>
          <p:cNvPr id="6" name="Marcador de contenido 5">
            <a:extLst>
              <a:ext uri="{FF2B5EF4-FFF2-40B4-BE49-F238E27FC236}">
                <a16:creationId xmlns:a16="http://schemas.microsoft.com/office/drawing/2014/main" id="{3EC48B65-7ECE-7649-85BA-FBB0A7856411}"/>
              </a:ext>
            </a:extLst>
          </p:cNvPr>
          <p:cNvSpPr>
            <a:spLocks noGrp="1"/>
          </p:cNvSpPr>
          <p:nvPr>
            <p:ph idx="1"/>
          </p:nvPr>
        </p:nvSpPr>
        <p:spPr>
          <a:xfrm>
            <a:off x="0" y="1147864"/>
            <a:ext cx="12192000" cy="5710135"/>
          </a:xfrm>
        </p:spPr>
        <p:txBody>
          <a:bodyPr>
            <a:normAutofit lnSpcReduction="10000"/>
          </a:bodyPr>
          <a:lstStyle/>
          <a:p>
            <a:pPr algn="just"/>
            <a:r>
              <a:rPr lang="es-CO" i="1" dirty="0"/>
              <a:t>La jurisprudencia constitucional le ha reconocido a la </a:t>
            </a:r>
            <a:r>
              <a:rPr lang="es-ES_tradnl" i="1" dirty="0"/>
              <a:t>noción de imparcialidad, una doble dimensión: (i) </a:t>
            </a:r>
            <a:r>
              <a:rPr lang="es-ES_tradnl" i="1" dirty="0">
                <a:solidFill>
                  <a:srgbClr val="942093"/>
                </a:solidFill>
              </a:rPr>
              <a:t>subjetiva</a:t>
            </a:r>
            <a:r>
              <a:rPr lang="es-ES_tradnl" i="1" dirty="0"/>
              <a:t>, esto es, relacionada con “</a:t>
            </a:r>
            <a:r>
              <a:rPr lang="es-CO" i="1" dirty="0"/>
              <a:t>la probidad y la independencia del juez, de manera que éste no se incline intencionadamente para favorecer o perjudicar a alguno de los sujetos procesales, o hacia uno de los aspectos en debate, debiendo declararse impedido, o ser recusado, si se encuentra dentro de cualquiera de las causales previstas al efecto”; y (ii) </a:t>
            </a:r>
            <a:r>
              <a:rPr lang="es-ES_tradnl" i="1" dirty="0"/>
              <a:t>una dimensión </a:t>
            </a:r>
            <a:r>
              <a:rPr lang="es-ES_tradnl" i="1" dirty="0">
                <a:solidFill>
                  <a:srgbClr val="942093"/>
                </a:solidFill>
              </a:rPr>
              <a:t>objetiva</a:t>
            </a:r>
            <a:r>
              <a:rPr lang="es-ES_tradnl" i="1" dirty="0"/>
              <a:t>, “esto es, sin contacto anterior con el </a:t>
            </a:r>
            <a:r>
              <a:rPr lang="es-ES_tradnl" i="1" dirty="0" err="1"/>
              <a:t>thema</a:t>
            </a:r>
            <a:r>
              <a:rPr lang="es-ES_tradnl" i="1" dirty="0"/>
              <a:t> </a:t>
            </a:r>
            <a:r>
              <a:rPr lang="es-ES_tradnl" i="1" dirty="0" err="1"/>
              <a:t>decidendi</a:t>
            </a:r>
            <a:r>
              <a:rPr lang="es-ES_tradnl" i="1" dirty="0"/>
              <a:t>, “de modo que se ofrezcan las garantías suficientes, desde un punto de vista funcional y orgánico, para excluir cualquier duda razonable al respecto’”. No se pone con ella en duda la “rectitud personal de los Jueces que lleven a cabo la instrucción” sino atender al hecho natural y obvio de que la instrucción del proceso genera en el funcionario que lo adelante, una afectación de ánimo, por lo cual no es garantista para el inculpado que sea éste mismo quien lo juzgue.</a:t>
            </a:r>
          </a:p>
          <a:p>
            <a:pPr algn="just"/>
            <a:r>
              <a:rPr lang="es-CO" i="1" dirty="0"/>
              <a:t>En el </a:t>
            </a:r>
            <a:r>
              <a:rPr lang="es-CO" i="1" dirty="0">
                <a:highlight>
                  <a:srgbClr val="FFFF00"/>
                </a:highlight>
              </a:rPr>
              <a:t>impedimento</a:t>
            </a:r>
            <a:r>
              <a:rPr lang="es-CO" i="1" dirty="0"/>
              <a:t> el juez, ex oficio, es quien decide abandonar la dirección del proceso.  En la </a:t>
            </a:r>
            <a:r>
              <a:rPr lang="es-CO" i="1" dirty="0">
                <a:highlight>
                  <a:srgbClr val="FFFF00"/>
                </a:highlight>
              </a:rPr>
              <a:t>recusación</a:t>
            </a:r>
            <a:r>
              <a:rPr lang="es-CO" i="1" dirty="0"/>
              <a:t> se produce por iniciativa de los sujetos en conflicto, ante la negativa del juez de aceptar su falta de aptitud para decidir el litigio.</a:t>
            </a:r>
            <a:endParaRPr lang="es-CO" dirty="0"/>
          </a:p>
        </p:txBody>
      </p:sp>
    </p:spTree>
    <p:extLst>
      <p:ext uri="{BB962C8B-B14F-4D97-AF65-F5344CB8AC3E}">
        <p14:creationId xmlns:p14="http://schemas.microsoft.com/office/powerpoint/2010/main" val="31331938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4762F23-4A99-FB4A-BC37-8A63EAA69861}"/>
              </a:ext>
            </a:extLst>
          </p:cNvPr>
          <p:cNvSpPr>
            <a:spLocks noGrp="1"/>
          </p:cNvSpPr>
          <p:nvPr>
            <p:ph type="title"/>
          </p:nvPr>
        </p:nvSpPr>
        <p:spPr>
          <a:xfrm>
            <a:off x="0" y="1"/>
            <a:ext cx="12192000" cy="1186774"/>
          </a:xfrm>
          <a:solidFill>
            <a:schemeClr val="accent2">
              <a:lumMod val="20000"/>
              <a:lumOff val="80000"/>
            </a:schemeClr>
          </a:solidFill>
        </p:spPr>
        <p:txBody>
          <a:bodyPr>
            <a:normAutofit/>
          </a:bodyPr>
          <a:lstStyle/>
          <a:p>
            <a:pPr algn="ctr"/>
            <a:r>
              <a:rPr lang="es-CO" sz="3600" dirty="0"/>
              <a:t>Causales (i)</a:t>
            </a:r>
          </a:p>
        </p:txBody>
      </p:sp>
      <p:sp>
        <p:nvSpPr>
          <p:cNvPr id="6" name="Marcador de contenido 5">
            <a:extLst>
              <a:ext uri="{FF2B5EF4-FFF2-40B4-BE49-F238E27FC236}">
                <a16:creationId xmlns:a16="http://schemas.microsoft.com/office/drawing/2014/main" id="{51D670A3-789A-BC48-A165-DAD03F8B9D62}"/>
              </a:ext>
            </a:extLst>
          </p:cNvPr>
          <p:cNvSpPr>
            <a:spLocks noGrp="1"/>
          </p:cNvSpPr>
          <p:nvPr>
            <p:ph idx="1"/>
          </p:nvPr>
        </p:nvSpPr>
        <p:spPr>
          <a:xfrm>
            <a:off x="0" y="1186774"/>
            <a:ext cx="12191999" cy="5671225"/>
          </a:xfrm>
        </p:spPr>
        <p:txBody>
          <a:bodyPr>
            <a:normAutofit fontScale="55000" lnSpcReduction="20000"/>
          </a:bodyPr>
          <a:lstStyle/>
          <a:p>
            <a:pPr marL="0" indent="0" algn="just">
              <a:buNone/>
            </a:pPr>
            <a:r>
              <a:rPr lang="es-CO" sz="4900" dirty="0"/>
              <a:t>1. </a:t>
            </a:r>
            <a:r>
              <a:rPr lang="es-CO" sz="4900" dirty="0">
                <a:solidFill>
                  <a:srgbClr val="942093"/>
                </a:solidFill>
              </a:rPr>
              <a:t>Tener el juez</a:t>
            </a:r>
            <a:r>
              <a:rPr lang="es-CO" sz="4900" dirty="0"/>
              <a:t>, su cónyuge, compañero permanente o alguno de sus parientes dentro del cuarto grado de consanguinidad o civil, o segundo de afinidad, </a:t>
            </a:r>
            <a:r>
              <a:rPr lang="es-CO" sz="4900" dirty="0">
                <a:solidFill>
                  <a:srgbClr val="942093"/>
                </a:solidFill>
              </a:rPr>
              <a:t>interés directo o indirecto en el proceso</a:t>
            </a:r>
            <a:r>
              <a:rPr lang="es-CO" sz="4900" dirty="0"/>
              <a:t>.</a:t>
            </a:r>
            <a:endParaRPr lang="es-CO" sz="4900" b="1" dirty="0"/>
          </a:p>
          <a:p>
            <a:pPr marL="0" indent="0" algn="just">
              <a:buNone/>
            </a:pPr>
            <a:r>
              <a:rPr lang="es-CO" sz="4900" dirty="0"/>
              <a:t>2. </a:t>
            </a:r>
            <a:r>
              <a:rPr lang="es-CO" sz="4900" dirty="0">
                <a:solidFill>
                  <a:srgbClr val="0432FF"/>
                </a:solidFill>
              </a:rPr>
              <a:t>Haber conocido del proceso </a:t>
            </a:r>
            <a:r>
              <a:rPr lang="es-CO" sz="4900" dirty="0"/>
              <a:t>o realizado cualquier actuación en instancia anterior, el juez, su cónyuge, compañero permanente o algunos de sus parientes indicados en el numeral precedente. </a:t>
            </a:r>
            <a:endParaRPr lang="es-CO" sz="4900" b="1" dirty="0"/>
          </a:p>
          <a:p>
            <a:pPr marL="0" indent="0" algn="just">
              <a:buNone/>
            </a:pPr>
            <a:r>
              <a:rPr lang="es-CO" sz="4900" dirty="0"/>
              <a:t>3. </a:t>
            </a:r>
            <a:r>
              <a:rPr lang="es-CO" sz="4900" dirty="0">
                <a:solidFill>
                  <a:srgbClr val="942093"/>
                </a:solidFill>
              </a:rPr>
              <a:t>Ser cónyuge</a:t>
            </a:r>
            <a:r>
              <a:rPr lang="es-CO" sz="4900" dirty="0"/>
              <a:t>, compañero permanente o pariente de alguna de las partes o de su representante o apoderado, dentro del cuarto grado de consanguinidad o civil, o segundo de afinidad. </a:t>
            </a:r>
            <a:endParaRPr lang="es-CO" sz="4900" b="1" dirty="0"/>
          </a:p>
          <a:p>
            <a:pPr marL="0" indent="0" algn="just">
              <a:buNone/>
            </a:pPr>
            <a:r>
              <a:rPr lang="es-CO" sz="4900" dirty="0"/>
              <a:t>4. </a:t>
            </a:r>
            <a:r>
              <a:rPr lang="es-CO" sz="4900" dirty="0">
                <a:solidFill>
                  <a:srgbClr val="942093"/>
                </a:solidFill>
              </a:rPr>
              <a:t>Ser el juez</a:t>
            </a:r>
            <a:r>
              <a:rPr lang="es-CO" sz="4900" dirty="0"/>
              <a:t>, su cónyuge, compañero permanente o alguno de sus parientes indicados en el numeral 3, </a:t>
            </a:r>
            <a:r>
              <a:rPr lang="es-CO" sz="4900" dirty="0">
                <a:solidFill>
                  <a:srgbClr val="942093"/>
                </a:solidFill>
              </a:rPr>
              <a:t>curador</a:t>
            </a:r>
            <a:r>
              <a:rPr lang="es-CO" sz="4900" dirty="0"/>
              <a:t>, consejero o administrador de bienes de cualquiera de las partes. </a:t>
            </a:r>
            <a:endParaRPr lang="es-CO" sz="4900" b="1" dirty="0"/>
          </a:p>
          <a:p>
            <a:pPr marL="0" indent="0" algn="just">
              <a:buNone/>
            </a:pPr>
            <a:r>
              <a:rPr lang="es-CO" sz="4900" dirty="0"/>
              <a:t>5. </a:t>
            </a:r>
            <a:r>
              <a:rPr lang="es-CO" sz="4900" dirty="0">
                <a:solidFill>
                  <a:srgbClr val="0432FF"/>
                </a:solidFill>
              </a:rPr>
              <a:t>Ser alguna de las partes</a:t>
            </a:r>
            <a:r>
              <a:rPr lang="es-CO" sz="4900" dirty="0"/>
              <a:t>, su representante o apoderado, </a:t>
            </a:r>
            <a:r>
              <a:rPr lang="es-CO" sz="4900" dirty="0">
                <a:solidFill>
                  <a:schemeClr val="accent2">
                    <a:lumMod val="50000"/>
                  </a:schemeClr>
                </a:solidFill>
              </a:rPr>
              <a:t>dependiente o mandatario </a:t>
            </a:r>
            <a:r>
              <a:rPr lang="es-CO" sz="4900" dirty="0"/>
              <a:t>del juez o administrador de sus negocios. </a:t>
            </a:r>
            <a:endParaRPr lang="es-CO" sz="4900" b="1" dirty="0"/>
          </a:p>
          <a:p>
            <a:pPr marL="0" indent="0" algn="just">
              <a:buNone/>
            </a:pPr>
            <a:r>
              <a:rPr lang="es-CO" sz="4900" dirty="0"/>
              <a:t>6. Existir pleito pendiente entre el juez, su cónyuge, compañero permanente o alguno de sus parientes indicados en el numeral 3, y cualquiera de las partes, su representante o apoderado. </a:t>
            </a:r>
            <a:endParaRPr lang="es-CO" sz="4900" b="1" dirty="0"/>
          </a:p>
          <a:p>
            <a:endParaRPr lang="es-CO" sz="4500" b="1" dirty="0"/>
          </a:p>
          <a:p>
            <a:endParaRPr lang="es-CO" dirty="0"/>
          </a:p>
        </p:txBody>
      </p:sp>
    </p:spTree>
    <p:extLst>
      <p:ext uri="{BB962C8B-B14F-4D97-AF65-F5344CB8AC3E}">
        <p14:creationId xmlns:p14="http://schemas.microsoft.com/office/powerpoint/2010/main" val="12355346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4762F23-4A99-FB4A-BC37-8A63EAA69861}"/>
              </a:ext>
            </a:extLst>
          </p:cNvPr>
          <p:cNvSpPr>
            <a:spLocks noGrp="1"/>
          </p:cNvSpPr>
          <p:nvPr>
            <p:ph type="title"/>
          </p:nvPr>
        </p:nvSpPr>
        <p:spPr>
          <a:xfrm>
            <a:off x="838200" y="1"/>
            <a:ext cx="10515600" cy="184826"/>
          </a:xfrm>
        </p:spPr>
        <p:txBody>
          <a:bodyPr>
            <a:normAutofit fontScale="90000"/>
          </a:bodyPr>
          <a:lstStyle/>
          <a:p>
            <a:pPr algn="ctr"/>
            <a:endParaRPr lang="es-CO" sz="3600" dirty="0"/>
          </a:p>
        </p:txBody>
      </p:sp>
      <p:sp>
        <p:nvSpPr>
          <p:cNvPr id="6" name="Marcador de contenido 5">
            <a:extLst>
              <a:ext uri="{FF2B5EF4-FFF2-40B4-BE49-F238E27FC236}">
                <a16:creationId xmlns:a16="http://schemas.microsoft.com/office/drawing/2014/main" id="{51D670A3-789A-BC48-A165-DAD03F8B9D62}"/>
              </a:ext>
            </a:extLst>
          </p:cNvPr>
          <p:cNvSpPr>
            <a:spLocks noGrp="1"/>
          </p:cNvSpPr>
          <p:nvPr>
            <p:ph idx="1"/>
          </p:nvPr>
        </p:nvSpPr>
        <p:spPr>
          <a:xfrm>
            <a:off x="0" y="184827"/>
            <a:ext cx="12192000" cy="6673173"/>
          </a:xfrm>
        </p:spPr>
        <p:txBody>
          <a:bodyPr>
            <a:normAutofit fontScale="25000" lnSpcReduction="20000"/>
          </a:bodyPr>
          <a:lstStyle/>
          <a:p>
            <a:pPr marL="0" indent="0" algn="just">
              <a:buNone/>
            </a:pPr>
            <a:r>
              <a:rPr lang="es-CO" sz="10000" dirty="0"/>
              <a:t>7. </a:t>
            </a:r>
            <a:r>
              <a:rPr lang="es-CO" sz="10000" dirty="0">
                <a:solidFill>
                  <a:srgbClr val="942093"/>
                </a:solidFill>
              </a:rPr>
              <a:t>Haber formulado</a:t>
            </a:r>
            <a:r>
              <a:rPr lang="es-CO" sz="10000" dirty="0"/>
              <a:t> </a:t>
            </a:r>
            <a:r>
              <a:rPr lang="es-CO" sz="10000" dirty="0">
                <a:solidFill>
                  <a:srgbClr val="0432FF"/>
                </a:solidFill>
              </a:rPr>
              <a:t>alguna de las partes</a:t>
            </a:r>
            <a:r>
              <a:rPr lang="es-CO" sz="10000" dirty="0"/>
              <a:t>, su representante o apoderado, denuncia penal o disciplinaria contra el juez, su cónyuge o compañero permanente, o pariente en primer grado de consanguinidad o civil, </a:t>
            </a:r>
            <a:r>
              <a:rPr lang="es-CO" sz="10000" dirty="0">
                <a:solidFill>
                  <a:srgbClr val="942093"/>
                </a:solidFill>
              </a:rPr>
              <a:t>antes de iniciarse el proceso </a:t>
            </a:r>
            <a:r>
              <a:rPr lang="es-CO" sz="10000" dirty="0"/>
              <a:t>o después, siempre que la denuncia se refiera a hechos ajenos al proceso o a la ejecución de la sentencia, y que el denunciado se halle vinculado a la investigación. </a:t>
            </a:r>
            <a:endParaRPr lang="es-CO" sz="10000" b="1" dirty="0"/>
          </a:p>
          <a:p>
            <a:pPr marL="0" indent="0" algn="just">
              <a:buNone/>
            </a:pPr>
            <a:r>
              <a:rPr lang="es-CO" sz="10000" dirty="0"/>
              <a:t>8. </a:t>
            </a:r>
            <a:r>
              <a:rPr lang="es-CO" sz="10000" dirty="0">
                <a:solidFill>
                  <a:srgbClr val="942093"/>
                </a:solidFill>
              </a:rPr>
              <a:t>Haber formulado</a:t>
            </a:r>
            <a:r>
              <a:rPr lang="es-CO" sz="10000" dirty="0"/>
              <a:t> </a:t>
            </a:r>
            <a:r>
              <a:rPr lang="es-CO" sz="10000" dirty="0">
                <a:solidFill>
                  <a:srgbClr val="0432FF"/>
                </a:solidFill>
              </a:rPr>
              <a:t>el juez</a:t>
            </a:r>
            <a:r>
              <a:rPr lang="es-CO" sz="10000" dirty="0"/>
              <a:t>, su cónyuge, C/P. o pariente en 1er grado de consanguinidad o civil, denuncia penal o disciplinaria contra una de las partes o su representante o apoderado, o estar aquellos legitimados para intervenir como parte civil o víctima en el respectivo proceso penal.</a:t>
            </a:r>
            <a:endParaRPr lang="es-CO" sz="10000" b="1" dirty="0"/>
          </a:p>
          <a:p>
            <a:pPr marL="0" indent="0" algn="just">
              <a:buNone/>
            </a:pPr>
            <a:r>
              <a:rPr lang="es-CO" sz="10000" dirty="0"/>
              <a:t>9. </a:t>
            </a:r>
            <a:r>
              <a:rPr lang="es-CO" sz="10000" dirty="0">
                <a:solidFill>
                  <a:srgbClr val="0432FF"/>
                </a:solidFill>
              </a:rPr>
              <a:t>Existir enemistad grave o amistad íntima </a:t>
            </a:r>
            <a:r>
              <a:rPr lang="es-CO" sz="10000" dirty="0"/>
              <a:t>entre el juez y alguna de las partes</a:t>
            </a:r>
            <a:endParaRPr lang="es-CO" sz="10000" b="1" dirty="0"/>
          </a:p>
          <a:p>
            <a:pPr marL="0" indent="0" algn="just">
              <a:buNone/>
            </a:pPr>
            <a:r>
              <a:rPr lang="es-CO" sz="10000" dirty="0"/>
              <a:t>10. </a:t>
            </a:r>
            <a:r>
              <a:rPr lang="es-CO" sz="10000" dirty="0">
                <a:solidFill>
                  <a:srgbClr val="942093"/>
                </a:solidFill>
              </a:rPr>
              <a:t>Ser el juez</a:t>
            </a:r>
            <a:r>
              <a:rPr lang="es-CO" sz="10000" dirty="0"/>
              <a:t>, (…), </a:t>
            </a:r>
            <a:r>
              <a:rPr lang="es-CO" sz="10000" dirty="0">
                <a:solidFill>
                  <a:srgbClr val="942093"/>
                </a:solidFill>
              </a:rPr>
              <a:t>acreedor o deudor </a:t>
            </a:r>
            <a:r>
              <a:rPr lang="es-CO" sz="10000" dirty="0"/>
              <a:t>de alguna de las partes, su representante o apoderado, salvo cuando se trate de persona de derecho público, establecimiento de crédito, sociedad anónima o empresa de servicio público.</a:t>
            </a:r>
            <a:endParaRPr lang="es-CO" sz="10000" b="1" dirty="0"/>
          </a:p>
          <a:p>
            <a:pPr marL="0" indent="0" algn="just">
              <a:buNone/>
            </a:pPr>
            <a:r>
              <a:rPr lang="es-CO" sz="10000" dirty="0"/>
              <a:t>11. </a:t>
            </a:r>
            <a:r>
              <a:rPr lang="es-CO" sz="10000" dirty="0">
                <a:solidFill>
                  <a:srgbClr val="0432FF"/>
                </a:solidFill>
              </a:rPr>
              <a:t>Ser el juez</a:t>
            </a:r>
            <a:r>
              <a:rPr lang="es-CO" sz="10000" dirty="0"/>
              <a:t> (…), </a:t>
            </a:r>
            <a:r>
              <a:rPr lang="es-CO" sz="10000" dirty="0">
                <a:solidFill>
                  <a:srgbClr val="C00000"/>
                </a:solidFill>
              </a:rPr>
              <a:t>socio de alguna de las partes</a:t>
            </a:r>
            <a:endParaRPr lang="es-CO" sz="10000" b="1" dirty="0"/>
          </a:p>
          <a:p>
            <a:pPr marL="0" indent="0" algn="just">
              <a:buNone/>
            </a:pPr>
            <a:r>
              <a:rPr lang="es-CO" sz="10000" dirty="0"/>
              <a:t>12. Haber dado el juez </a:t>
            </a:r>
            <a:r>
              <a:rPr lang="es-CO" sz="10000" dirty="0">
                <a:solidFill>
                  <a:srgbClr val="0432FF"/>
                </a:solidFill>
              </a:rPr>
              <a:t>consejo o concepto </a:t>
            </a:r>
            <a:r>
              <a:rPr lang="es-CO" sz="10000" dirty="0"/>
              <a:t>fuera de actuación judicial sobre las cuestiones materia del proceso, o haber intervenido en este como apoderado, agente del Ministerio Público, perito o testigo.</a:t>
            </a:r>
            <a:endParaRPr lang="es-CO" sz="10000" b="1" dirty="0"/>
          </a:p>
          <a:p>
            <a:pPr marL="0" indent="0" algn="just">
              <a:buNone/>
            </a:pPr>
            <a:r>
              <a:rPr lang="es-CO" sz="10000" dirty="0"/>
              <a:t>13. </a:t>
            </a:r>
            <a:r>
              <a:rPr lang="es-CO" sz="10000" dirty="0">
                <a:solidFill>
                  <a:srgbClr val="942093"/>
                </a:solidFill>
              </a:rPr>
              <a:t>Ser el juez</a:t>
            </a:r>
            <a:r>
              <a:rPr lang="es-CO" sz="10000" dirty="0"/>
              <a:t>, (…)  </a:t>
            </a:r>
            <a:r>
              <a:rPr lang="es-CO" sz="10000" dirty="0">
                <a:solidFill>
                  <a:srgbClr val="0432FF"/>
                </a:solidFill>
              </a:rPr>
              <a:t>heredero o legatario </a:t>
            </a:r>
            <a:r>
              <a:rPr lang="es-CO" sz="10000" dirty="0"/>
              <a:t>de alguna de las partes, antes de la iniciación del proceso.</a:t>
            </a:r>
            <a:endParaRPr lang="es-CO" sz="10000" b="1" dirty="0"/>
          </a:p>
          <a:p>
            <a:pPr marL="0" indent="0" algn="just">
              <a:buNone/>
            </a:pPr>
            <a:r>
              <a:rPr lang="es-CO" sz="10000" dirty="0"/>
              <a:t>14. </a:t>
            </a:r>
            <a:r>
              <a:rPr lang="es-CO" sz="10000" dirty="0">
                <a:solidFill>
                  <a:srgbClr val="C00000"/>
                </a:solidFill>
              </a:rPr>
              <a:t>Tener el juez </a:t>
            </a:r>
            <a:r>
              <a:rPr lang="es-CO" sz="10000" dirty="0"/>
              <a:t>(…), pleito pendiente en que se controvierta la misma cuestión jurídica que él debe fallar.”</a:t>
            </a:r>
            <a:endParaRPr lang="es-CO" sz="10000" b="1" dirty="0"/>
          </a:p>
          <a:p>
            <a:endParaRPr lang="es-CO" b="1" dirty="0"/>
          </a:p>
          <a:p>
            <a:endParaRPr lang="es-CO" dirty="0"/>
          </a:p>
        </p:txBody>
      </p:sp>
    </p:spTree>
    <p:extLst>
      <p:ext uri="{BB962C8B-B14F-4D97-AF65-F5344CB8AC3E}">
        <p14:creationId xmlns:p14="http://schemas.microsoft.com/office/powerpoint/2010/main" val="18434898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34F2CEB2-F203-684E-8BAB-B541BEBC4585}"/>
              </a:ext>
            </a:extLst>
          </p:cNvPr>
          <p:cNvSpPr>
            <a:spLocks noGrp="1"/>
          </p:cNvSpPr>
          <p:nvPr>
            <p:ph type="title"/>
          </p:nvPr>
        </p:nvSpPr>
        <p:spPr>
          <a:xfrm>
            <a:off x="0" y="-243190"/>
            <a:ext cx="12192000" cy="1215956"/>
          </a:xfrm>
          <a:solidFill>
            <a:schemeClr val="accent2">
              <a:lumMod val="20000"/>
              <a:lumOff val="80000"/>
            </a:schemeClr>
          </a:solidFill>
        </p:spPr>
        <p:txBody>
          <a:bodyPr>
            <a:normAutofit fontScale="90000"/>
          </a:bodyPr>
          <a:lstStyle/>
          <a:p>
            <a:pPr algn="ctr"/>
            <a:br>
              <a:rPr lang="es-CO" b="1" dirty="0">
                <a:latin typeface="Microsoft Himalaya" pitchFamily="2" charset="0"/>
                <a:ea typeface="Microsoft Himalaya" pitchFamily="2" charset="0"/>
                <a:cs typeface="Microsoft Himalaya" pitchFamily="2" charset="0"/>
              </a:rPr>
            </a:br>
            <a:r>
              <a:rPr lang="es-CO" b="1" dirty="0">
                <a:latin typeface="Microsoft Himalaya" pitchFamily="2" charset="0"/>
                <a:ea typeface="Microsoft Himalaya" pitchFamily="2" charset="0"/>
                <a:cs typeface="Microsoft Himalaya" pitchFamily="2" charset="0"/>
              </a:rPr>
              <a:t>IMPEDIMENTOS Y RECUSACIONES</a:t>
            </a:r>
            <a:br>
              <a:rPr lang="es-CO" b="1" dirty="0">
                <a:latin typeface="Microsoft Himalaya" pitchFamily="2" charset="0"/>
                <a:ea typeface="Microsoft Himalaya" pitchFamily="2" charset="0"/>
                <a:cs typeface="Microsoft Himalaya" pitchFamily="2" charset="0"/>
              </a:rPr>
            </a:br>
            <a:endParaRPr lang="es-CO" sz="3600" dirty="0">
              <a:latin typeface="Microsoft Himalaya" pitchFamily="2" charset="0"/>
              <a:ea typeface="Microsoft Himalaya" pitchFamily="2" charset="0"/>
              <a:cs typeface="Microsoft Himalaya" pitchFamily="2" charset="0"/>
            </a:endParaRPr>
          </a:p>
        </p:txBody>
      </p:sp>
      <p:sp>
        <p:nvSpPr>
          <p:cNvPr id="9" name="Marcador de contenido 8">
            <a:extLst>
              <a:ext uri="{FF2B5EF4-FFF2-40B4-BE49-F238E27FC236}">
                <a16:creationId xmlns:a16="http://schemas.microsoft.com/office/drawing/2014/main" id="{0D4BDE3F-3199-9B44-939B-5C149AA55A08}"/>
              </a:ext>
            </a:extLst>
          </p:cNvPr>
          <p:cNvSpPr>
            <a:spLocks noGrp="1"/>
          </p:cNvSpPr>
          <p:nvPr>
            <p:ph sz="half" idx="1"/>
          </p:nvPr>
        </p:nvSpPr>
        <p:spPr>
          <a:xfrm>
            <a:off x="0" y="972766"/>
            <a:ext cx="5077838" cy="5885234"/>
          </a:xfrm>
        </p:spPr>
        <p:txBody>
          <a:bodyPr>
            <a:noAutofit/>
          </a:bodyPr>
          <a:lstStyle/>
          <a:p>
            <a:pPr marL="0" indent="0" algn="just">
              <a:buNone/>
            </a:pPr>
            <a:r>
              <a:rPr lang="es-CO" sz="3200" dirty="0">
                <a:latin typeface="+mj-lt"/>
              </a:rPr>
              <a:t>Los servidores públicos que conozcan de procesos de responsabilidad fiscal en quienes concurra alguna causal de recusación, deberán declararse impedidos tan pronto como adviertan la existencia de la misma.</a:t>
            </a:r>
          </a:p>
          <a:p>
            <a:pPr marL="0" indent="0" algn="just">
              <a:buNone/>
            </a:pPr>
            <a:r>
              <a:rPr lang="es-CO" sz="3200" dirty="0">
                <a:latin typeface="+mj-lt"/>
              </a:rPr>
              <a:t>Causales: las establecidas en el CPACA, el C.G.P. y C.P.P.</a:t>
            </a:r>
          </a:p>
        </p:txBody>
      </p:sp>
      <p:sp>
        <p:nvSpPr>
          <p:cNvPr id="10" name="Marcador de contenido 9">
            <a:extLst>
              <a:ext uri="{FF2B5EF4-FFF2-40B4-BE49-F238E27FC236}">
                <a16:creationId xmlns:a16="http://schemas.microsoft.com/office/drawing/2014/main" id="{77E213EA-323F-DF4E-95E7-AAFD8ED7DB08}"/>
              </a:ext>
            </a:extLst>
          </p:cNvPr>
          <p:cNvSpPr>
            <a:spLocks noGrp="1"/>
          </p:cNvSpPr>
          <p:nvPr>
            <p:ph sz="half" idx="2"/>
          </p:nvPr>
        </p:nvSpPr>
        <p:spPr>
          <a:xfrm>
            <a:off x="5155660" y="972766"/>
            <a:ext cx="7036340" cy="5885234"/>
          </a:xfrm>
        </p:spPr>
        <p:txBody>
          <a:bodyPr>
            <a:normAutofit fontScale="92500" lnSpcReduction="10000"/>
          </a:bodyPr>
          <a:lstStyle/>
          <a:p>
            <a:pPr algn="just"/>
            <a:r>
              <a:rPr lang="es-CO" b="1" dirty="0">
                <a:solidFill>
                  <a:srgbClr val="0432FF"/>
                </a:solidFill>
                <a:latin typeface="+mj-lt"/>
              </a:rPr>
              <a:t>Procedimiento</a:t>
            </a:r>
            <a:r>
              <a:rPr lang="es-CO" dirty="0">
                <a:latin typeface="+mj-lt"/>
              </a:rPr>
              <a:t> = El funcionario impedido o recusado pasará el proceso al superior jerárquico o funcional, según el caso, fundando y señalando la causal existente; de ser posible aportará las pruebas, a fin que el superior decida de plano si acepta el impedimento o la recusación y en caso afirmativo decidirá quien ha de conocer o sustituir el proceso.</a:t>
            </a:r>
          </a:p>
          <a:p>
            <a:pPr algn="just"/>
            <a:r>
              <a:rPr lang="es-CO" dirty="0">
                <a:latin typeface="+mj-lt"/>
              </a:rPr>
              <a:t>Cuando haya dos o más funcionarios competentes para conocer de un mismo asunto y uno de ellos se declare impedido o acepte la recusación, pasará el proceso al siguiente, quien si acepta la causal avocará el conocimiento. En caso contrario, lo remitirá al superior jerárquico o funcional, según el caso, para que resuelva de plano sobre la legalidad del impedimento o recusación.</a:t>
            </a:r>
          </a:p>
        </p:txBody>
      </p:sp>
    </p:spTree>
    <p:extLst>
      <p:ext uri="{BB962C8B-B14F-4D97-AF65-F5344CB8AC3E}">
        <p14:creationId xmlns:p14="http://schemas.microsoft.com/office/powerpoint/2010/main" val="31012386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55292FF5-99EA-A54D-B09E-D6EA90D1616D}"/>
              </a:ext>
            </a:extLst>
          </p:cNvPr>
          <p:cNvSpPr>
            <a:spLocks noGrp="1"/>
          </p:cNvSpPr>
          <p:nvPr>
            <p:ph type="title"/>
          </p:nvPr>
        </p:nvSpPr>
        <p:spPr>
          <a:xfrm>
            <a:off x="0" y="1"/>
            <a:ext cx="12192000" cy="1060314"/>
          </a:xfrm>
          <a:solidFill>
            <a:schemeClr val="accent1">
              <a:lumMod val="20000"/>
              <a:lumOff val="80000"/>
            </a:schemeClr>
          </a:solidFill>
        </p:spPr>
        <p:txBody>
          <a:bodyPr>
            <a:normAutofit/>
          </a:bodyPr>
          <a:lstStyle/>
          <a:p>
            <a:pPr algn="ctr"/>
            <a:r>
              <a:rPr lang="es-CO" sz="3600" dirty="0">
                <a:latin typeface="Engravers MT" panose="02090707080505020304" pitchFamily="18" charset="77"/>
              </a:rPr>
              <a:t>Nulidades</a:t>
            </a:r>
          </a:p>
        </p:txBody>
      </p:sp>
      <p:sp>
        <p:nvSpPr>
          <p:cNvPr id="6" name="Marcador de contenido 5">
            <a:extLst>
              <a:ext uri="{FF2B5EF4-FFF2-40B4-BE49-F238E27FC236}">
                <a16:creationId xmlns:a16="http://schemas.microsoft.com/office/drawing/2014/main" id="{2320E3EC-7A9D-0B44-BC27-1DDCA6C2A0BD}"/>
              </a:ext>
            </a:extLst>
          </p:cNvPr>
          <p:cNvSpPr>
            <a:spLocks noGrp="1"/>
          </p:cNvSpPr>
          <p:nvPr>
            <p:ph idx="1"/>
          </p:nvPr>
        </p:nvSpPr>
        <p:spPr>
          <a:xfrm>
            <a:off x="0" y="1060315"/>
            <a:ext cx="12192000" cy="5797684"/>
          </a:xfrm>
        </p:spPr>
        <p:txBody>
          <a:bodyPr>
            <a:normAutofit/>
          </a:bodyPr>
          <a:lstStyle/>
          <a:p>
            <a:pPr marL="0" indent="0" algn="just">
              <a:buNone/>
            </a:pPr>
            <a:r>
              <a:rPr lang="es-CO" sz="3200" dirty="0"/>
              <a:t>=&gt; </a:t>
            </a:r>
            <a:r>
              <a:rPr lang="es-CO" sz="3200" dirty="0">
                <a:solidFill>
                  <a:srgbClr val="002060"/>
                </a:solidFill>
              </a:rPr>
              <a:t>Las nulidades son irregularidades que se presentan al interior de un proceso, que vulneran el debido proceso y por su gravedad, el legislador les ha atribuido la consecuencia (sanción) de invalidar las actuaciones surtidas.</a:t>
            </a:r>
          </a:p>
          <a:p>
            <a:pPr marL="0" indent="0" algn="just">
              <a:buNone/>
            </a:pPr>
            <a:r>
              <a:rPr lang="es-CO" sz="3200" dirty="0"/>
              <a:t>=&gt; </a:t>
            </a:r>
            <a:r>
              <a:rPr lang="es-CO" sz="3200" b="1" dirty="0"/>
              <a:t>Alsina y Couture </a:t>
            </a:r>
            <a:r>
              <a:rPr lang="es-CO" sz="3200" dirty="0"/>
              <a:t>consideran que: &lt;&lt;</a:t>
            </a:r>
            <a:r>
              <a:rPr lang="es-CO" sz="3200" dirty="0">
                <a:solidFill>
                  <a:srgbClr val="942093"/>
                </a:solidFill>
              </a:rPr>
              <a:t>Nulidad </a:t>
            </a:r>
            <a:r>
              <a:rPr lang="es-CO" sz="3200" b="1" dirty="0">
                <a:solidFill>
                  <a:srgbClr val="942093"/>
                </a:solidFill>
              </a:rPr>
              <a:t>procesal</a:t>
            </a:r>
            <a:r>
              <a:rPr lang="es-CO" sz="3200" dirty="0">
                <a:solidFill>
                  <a:srgbClr val="942093"/>
                </a:solidFill>
              </a:rPr>
              <a:t> es la sanción por la cual la ley priva a un acto jurídico de sus efectos normales, cuando en su ejecución no se han guardado las formas prescriptas por la misma</a:t>
            </a:r>
            <a:r>
              <a:rPr lang="es-CO" sz="3200" dirty="0"/>
              <a:t>&gt;&gt;</a:t>
            </a:r>
          </a:p>
          <a:p>
            <a:pPr marL="0" indent="0" algn="just">
              <a:buNone/>
            </a:pPr>
            <a:r>
              <a:rPr lang="es-CO" sz="3200" dirty="0"/>
              <a:t>=&gt; La </a:t>
            </a:r>
            <a:r>
              <a:rPr lang="es-CO" sz="3200" b="1" dirty="0"/>
              <a:t>nulidad</a:t>
            </a:r>
            <a:r>
              <a:rPr lang="es-CO" sz="3200" dirty="0"/>
              <a:t> es, una situación genérica de invalidez del acto jurídico, que provoca que una norma, acto jurídico, acto administrativo o acto procesal deje de desplegar sus efectos jurídicos, retrotrayéndose al momento de su celebración. ... acto administrativo o judicial.</a:t>
            </a:r>
          </a:p>
        </p:txBody>
      </p:sp>
    </p:spTree>
    <p:extLst>
      <p:ext uri="{BB962C8B-B14F-4D97-AF65-F5344CB8AC3E}">
        <p14:creationId xmlns:p14="http://schemas.microsoft.com/office/powerpoint/2010/main" val="2067090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88EAAB71-5752-CF40-9C21-A9277E639DB0}"/>
              </a:ext>
            </a:extLst>
          </p:cNvPr>
          <p:cNvSpPr>
            <a:spLocks noGrp="1" noChangeArrowheads="1"/>
          </p:cNvSpPr>
          <p:nvPr>
            <p:ph type="body" idx="1"/>
          </p:nvPr>
        </p:nvSpPr>
        <p:spPr>
          <a:xfrm>
            <a:off x="0" y="1359244"/>
            <a:ext cx="12192000" cy="5498756"/>
          </a:xfrm>
          <a:solidFill>
            <a:schemeClr val="accent1">
              <a:lumMod val="20000"/>
              <a:lumOff val="80000"/>
            </a:schemeClr>
          </a:solidFill>
        </p:spPr>
        <p:txBody>
          <a:bodyPr>
            <a:normAutofit lnSpcReduction="10000"/>
          </a:bodyPr>
          <a:lstStyle/>
          <a:p>
            <a:pPr marL="609600" indent="-609600" algn="just">
              <a:buClr>
                <a:schemeClr val="tx1"/>
              </a:buClr>
              <a:buFont typeface="Wingdings" pitchFamily="2" charset="2"/>
              <a:buAutoNum type="arabicPeriod"/>
            </a:pPr>
            <a:r>
              <a:rPr lang="es-ES_tradnl" altLang="es-CO" sz="3600" b="1" u="sng" dirty="0"/>
              <a:t>Patrimonial</a:t>
            </a:r>
            <a:r>
              <a:rPr lang="es-ES_tradnl" altLang="es-CO" sz="3600" b="1" dirty="0"/>
              <a:t>:</a:t>
            </a:r>
            <a:r>
              <a:rPr lang="es-ES_tradnl" altLang="es-CO" sz="3600" dirty="0"/>
              <a:t> llamamiento en garantía y </a:t>
            </a:r>
            <a:r>
              <a:rPr lang="es-ES_tradnl" altLang="es-CO" sz="3600" dirty="0">
                <a:highlight>
                  <a:srgbClr val="FFFF00"/>
                </a:highlight>
              </a:rPr>
              <a:t>acción de repetición</a:t>
            </a:r>
            <a:r>
              <a:rPr lang="es-ES_tradnl" altLang="es-CO" sz="3600" dirty="0"/>
              <a:t>. </a:t>
            </a:r>
            <a:r>
              <a:rPr lang="es-ES_tradnl" altLang="es-CO" sz="3000" dirty="0"/>
              <a:t>(Art. 90 C.P.; Ley 678) </a:t>
            </a:r>
          </a:p>
          <a:p>
            <a:pPr marL="609600" indent="-609600" algn="just">
              <a:buClr>
                <a:schemeClr val="tx1"/>
              </a:buClr>
              <a:buFont typeface="Wingdings" pitchFamily="2" charset="2"/>
              <a:buAutoNum type="arabicPeriod" startAt="2"/>
            </a:pPr>
            <a:r>
              <a:rPr lang="es-ES_tradnl" altLang="es-CO" sz="3600" b="1" u="sng" dirty="0"/>
              <a:t>Fiscal</a:t>
            </a:r>
            <a:r>
              <a:rPr lang="es-ES_tradnl" altLang="es-CO" sz="3600" b="1" dirty="0"/>
              <a:t>: </a:t>
            </a:r>
            <a:r>
              <a:rPr lang="es-ES_tradnl" altLang="es-CO" sz="3600" dirty="0"/>
              <a:t>Es de competencia de la Contraloría, se encuentra establecida en el art. 267 superior y reglamentada en las </a:t>
            </a:r>
            <a:r>
              <a:rPr lang="es-ES_tradnl" altLang="es-CO" sz="3000" dirty="0"/>
              <a:t>Leyes 42, 610, 1474, </a:t>
            </a:r>
            <a:r>
              <a:rPr lang="es-ES_tradnl" altLang="es-CO" sz="3000" dirty="0" err="1"/>
              <a:t>Dto</a:t>
            </a:r>
            <a:r>
              <a:rPr lang="es-ES_tradnl" altLang="es-CO" sz="3000" dirty="0"/>
              <a:t>/L. 403/20</a:t>
            </a:r>
          </a:p>
          <a:p>
            <a:pPr marL="609600" indent="-609600" algn="just">
              <a:buClr>
                <a:schemeClr val="tx1"/>
              </a:buClr>
              <a:buFont typeface="Wingdings" pitchFamily="2" charset="2"/>
              <a:buAutoNum type="arabicPeriod" startAt="3"/>
            </a:pPr>
            <a:r>
              <a:rPr lang="es-ES_tradnl" altLang="es-CO" sz="3600" b="1" u="sng" dirty="0"/>
              <a:t>Penal</a:t>
            </a:r>
            <a:r>
              <a:rPr lang="es-ES_tradnl" altLang="es-CO" sz="3600" b="1" dirty="0"/>
              <a:t>:</a:t>
            </a:r>
            <a:r>
              <a:rPr lang="es-ES_tradnl" altLang="es-CO" sz="3600" dirty="0"/>
              <a:t> Delitos contra la Administración Pública: </a:t>
            </a:r>
            <a:r>
              <a:rPr lang="es-ES_tradnl" altLang="es-CO" sz="3000" dirty="0"/>
              <a:t>(Ley 599 de 2000).</a:t>
            </a:r>
          </a:p>
          <a:p>
            <a:pPr marL="609600" indent="-609600" algn="just">
              <a:buClr>
                <a:schemeClr val="tx1"/>
              </a:buClr>
              <a:buFont typeface="Wingdings" pitchFamily="2" charset="2"/>
              <a:buAutoNum type="arabicPeriod" startAt="3"/>
            </a:pPr>
            <a:r>
              <a:rPr lang="es-ES_tradnl" altLang="es-CO" sz="3600" b="1" u="sng" dirty="0"/>
              <a:t>Política</a:t>
            </a:r>
            <a:r>
              <a:rPr lang="es-ES_tradnl" altLang="es-CO" sz="3600" b="1" dirty="0"/>
              <a:t>: </a:t>
            </a:r>
            <a:r>
              <a:rPr lang="es-ES_tradnl" altLang="es-CO" sz="3600" dirty="0"/>
              <a:t>Se controla al gobierno – se mira la oportunidad y conveniencia- Moción de censura; citación a Ministros, Informes)</a:t>
            </a:r>
          </a:p>
          <a:p>
            <a:pPr marL="742950" indent="-742950" algn="just">
              <a:buClr>
                <a:schemeClr val="tx1"/>
              </a:buClr>
              <a:buAutoNum type="arabicPeriod" startAt="5"/>
            </a:pPr>
            <a:r>
              <a:rPr lang="es-ES_tradnl" altLang="es-CO" sz="3600" b="1" u="sng" dirty="0"/>
              <a:t>Disciplinaria</a:t>
            </a:r>
            <a:r>
              <a:rPr lang="es-ES_tradnl" altLang="es-CO" sz="3600" b="1" dirty="0"/>
              <a:t>:</a:t>
            </a:r>
            <a:r>
              <a:rPr lang="es-ES_tradnl" altLang="es-CO" sz="3600" dirty="0"/>
              <a:t> Ley </a:t>
            </a:r>
            <a:r>
              <a:rPr lang="es-ES_tradnl" altLang="es-CO" sz="3600" dirty="0">
                <a:solidFill>
                  <a:srgbClr val="0432FF"/>
                </a:solidFill>
              </a:rPr>
              <a:t> 1952/19</a:t>
            </a:r>
            <a:r>
              <a:rPr lang="es-ES_tradnl" altLang="es-CO" sz="3600" dirty="0">
                <a:solidFill>
                  <a:schemeClr val="accent2"/>
                </a:solidFill>
              </a:rPr>
              <a:t> - (</a:t>
            </a:r>
            <a:r>
              <a:rPr lang="es-ES_tradnl" altLang="es-CO" sz="3600" b="1" dirty="0">
                <a:solidFill>
                  <a:schemeClr val="accent2"/>
                </a:solidFill>
              </a:rPr>
              <a:t>1123</a:t>
            </a:r>
            <a:r>
              <a:rPr lang="es-ES_tradnl" altLang="es-CO" sz="3600" dirty="0">
                <a:solidFill>
                  <a:schemeClr val="accent2"/>
                </a:solidFill>
              </a:rPr>
              <a:t>)</a:t>
            </a:r>
          </a:p>
          <a:p>
            <a:pPr marL="742950" indent="-742950" algn="just">
              <a:buClr>
                <a:schemeClr val="tx1"/>
              </a:buClr>
              <a:buAutoNum type="arabicPeriod" startAt="5"/>
            </a:pPr>
            <a:endParaRPr lang="es-ES_tradnl" altLang="es-CO" sz="3600" b="1" dirty="0">
              <a:solidFill>
                <a:schemeClr val="accent2"/>
              </a:solidFill>
            </a:endParaRPr>
          </a:p>
          <a:p>
            <a:pPr marL="609600" indent="-609600" algn="just"/>
            <a:endParaRPr lang="es-ES" altLang="es-CO" dirty="0">
              <a:solidFill>
                <a:schemeClr val="accent2"/>
              </a:solidFill>
            </a:endParaRPr>
          </a:p>
        </p:txBody>
      </p:sp>
      <p:sp>
        <p:nvSpPr>
          <p:cNvPr id="129027" name="Rectangle 3">
            <a:extLst>
              <a:ext uri="{FF2B5EF4-FFF2-40B4-BE49-F238E27FC236}">
                <a16:creationId xmlns:a16="http://schemas.microsoft.com/office/drawing/2014/main" id="{D606E1A5-3806-D04C-9178-50324659CF17}"/>
              </a:ext>
            </a:extLst>
          </p:cNvPr>
          <p:cNvSpPr>
            <a:spLocks noGrp="1" noChangeArrowheads="1"/>
          </p:cNvSpPr>
          <p:nvPr>
            <p:ph type="title"/>
          </p:nvPr>
        </p:nvSpPr>
        <p:spPr>
          <a:xfrm>
            <a:off x="1" y="136188"/>
            <a:ext cx="12192000" cy="875490"/>
          </a:xfrm>
        </p:spPr>
        <p:txBody>
          <a:bodyPr rtlCol="0" anchor="t">
            <a:normAutofit fontScale="90000"/>
          </a:bodyPr>
          <a:lstStyle/>
          <a:p>
            <a:pPr algn="ctr">
              <a:defRPr/>
            </a:pPr>
            <a:br>
              <a:rPr lang="es-ES_tradnl" sz="3200" i="1" dirty="0">
                <a:solidFill>
                  <a:srgbClr val="0432FF"/>
                </a:solidFill>
                <a:effectLst>
                  <a:outerShdw blurRad="38100" dist="38100" dir="2700000" algn="tl">
                    <a:srgbClr val="000000">
                      <a:alpha val="43137"/>
                    </a:srgbClr>
                  </a:outerShdw>
                </a:effectLst>
                <a:latin typeface="Colonna MT" pitchFamily="82" charset="77"/>
              </a:rPr>
            </a:br>
            <a:r>
              <a:rPr lang="es-ES_tradnl" sz="3200" i="1" dirty="0">
                <a:solidFill>
                  <a:srgbClr val="0432FF"/>
                </a:solidFill>
                <a:effectLst>
                  <a:outerShdw blurRad="38100" dist="38100" dir="2700000" algn="tl">
                    <a:srgbClr val="000000">
                      <a:alpha val="43137"/>
                    </a:srgbClr>
                  </a:outerShdw>
                </a:effectLst>
                <a:latin typeface="Colonna MT" pitchFamily="82" charset="77"/>
              </a:rPr>
              <a:t>RESPONSABILIDADES DEL SERVIDOR PÚBLICO</a:t>
            </a:r>
            <a:br>
              <a:rPr lang="es-ES_tradnl" sz="3200" i="1" dirty="0">
                <a:solidFill>
                  <a:srgbClr val="0432FF"/>
                </a:solidFill>
                <a:effectLst>
                  <a:outerShdw blurRad="38100" dist="38100" dir="2700000" algn="tl">
                    <a:srgbClr val="000000">
                      <a:alpha val="43137"/>
                    </a:srgbClr>
                  </a:outerShdw>
                </a:effectLst>
                <a:latin typeface="Colonna MT" pitchFamily="82" charset="77"/>
              </a:rPr>
            </a:br>
            <a:endParaRPr lang="es-ES" sz="3200" i="1" dirty="0">
              <a:solidFill>
                <a:srgbClr val="0432FF"/>
              </a:solidFill>
              <a:effectLst>
                <a:outerShdw blurRad="38100" dist="38100" dir="2700000" algn="tl">
                  <a:srgbClr val="000000">
                    <a:alpha val="43137"/>
                  </a:srgbClr>
                </a:outerShdw>
              </a:effectLst>
              <a:latin typeface="Colonna MT" pitchFamily="82" charset="77"/>
            </a:endParaRPr>
          </a:p>
        </p:txBody>
      </p:sp>
    </p:spTree>
    <p:extLst>
      <p:ext uri="{BB962C8B-B14F-4D97-AF65-F5344CB8AC3E}">
        <p14:creationId xmlns:p14="http://schemas.microsoft.com/office/powerpoint/2010/main" val="752506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29027"/>
                                        </p:tgtEl>
                                        <p:attrNameLst>
                                          <p:attrName>style.visibility</p:attrName>
                                        </p:attrNameLst>
                                      </p:cBhvr>
                                      <p:to>
                                        <p:strVal val="visible"/>
                                      </p:to>
                                    </p:set>
                                    <p:anim calcmode="lin" valueType="num">
                                      <p:cBhvr>
                                        <p:cTn id="7" dur="5000" fill="hold"/>
                                        <p:tgtEl>
                                          <p:spTgt spid="129027"/>
                                        </p:tgtEl>
                                        <p:attrNameLst>
                                          <p:attrName>ppt_w</p:attrName>
                                        </p:attrNameLst>
                                      </p:cBhvr>
                                      <p:tavLst>
                                        <p:tav tm="0" fmla="#ppt_w*sin(2.5*pi*$)">
                                          <p:val>
                                            <p:fltVal val="0"/>
                                          </p:val>
                                        </p:tav>
                                        <p:tav tm="100000">
                                          <p:val>
                                            <p:fltVal val="1"/>
                                          </p:val>
                                        </p:tav>
                                      </p:tavLst>
                                    </p:anim>
                                    <p:anim calcmode="lin" valueType="num">
                                      <p:cBhvr>
                                        <p:cTn id="8" dur="5000" fill="hold"/>
                                        <p:tgtEl>
                                          <p:spTgt spid="12902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29026">
                                            <p:bg/>
                                          </p:spTgt>
                                        </p:tgtEl>
                                        <p:attrNameLst>
                                          <p:attrName>style.visibility</p:attrName>
                                        </p:attrNameLst>
                                      </p:cBhvr>
                                      <p:to>
                                        <p:strVal val="visible"/>
                                      </p:to>
                                    </p:set>
                                    <p:animEffect transition="in" filter="blinds(horizontal)">
                                      <p:cBhvr>
                                        <p:cTn id="13" dur="500"/>
                                        <p:tgtEl>
                                          <p:spTgt spid="129026">
                                            <p:bg/>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9026">
                                            <p:txEl>
                                              <p:pRg st="0" end="0"/>
                                            </p:txEl>
                                          </p:spTgt>
                                        </p:tgtEl>
                                        <p:attrNameLst>
                                          <p:attrName>style.visibility</p:attrName>
                                        </p:attrNameLst>
                                      </p:cBhvr>
                                      <p:to>
                                        <p:strVal val="visible"/>
                                      </p:to>
                                    </p:set>
                                    <p:animEffect transition="in" filter="blinds(horizontal)">
                                      <p:cBhvr>
                                        <p:cTn id="18" dur="500"/>
                                        <p:tgtEl>
                                          <p:spTgt spid="129026">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9026">
                                            <p:txEl>
                                              <p:pRg st="1" end="1"/>
                                            </p:txEl>
                                          </p:spTgt>
                                        </p:tgtEl>
                                        <p:attrNameLst>
                                          <p:attrName>style.visibility</p:attrName>
                                        </p:attrNameLst>
                                      </p:cBhvr>
                                      <p:to>
                                        <p:strVal val="visible"/>
                                      </p:to>
                                    </p:set>
                                    <p:animEffect transition="in" filter="blinds(horizontal)">
                                      <p:cBhvr>
                                        <p:cTn id="23" dur="500"/>
                                        <p:tgtEl>
                                          <p:spTgt spid="129026">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9026">
                                            <p:txEl>
                                              <p:pRg st="2" end="2"/>
                                            </p:txEl>
                                          </p:spTgt>
                                        </p:tgtEl>
                                        <p:attrNameLst>
                                          <p:attrName>style.visibility</p:attrName>
                                        </p:attrNameLst>
                                      </p:cBhvr>
                                      <p:to>
                                        <p:strVal val="visible"/>
                                      </p:to>
                                    </p:set>
                                    <p:animEffect transition="in" filter="blinds(horizontal)">
                                      <p:cBhvr>
                                        <p:cTn id="28" dur="500"/>
                                        <p:tgtEl>
                                          <p:spTgt spid="129026">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29026">
                                            <p:txEl>
                                              <p:pRg st="3" end="3"/>
                                            </p:txEl>
                                          </p:spTgt>
                                        </p:tgtEl>
                                        <p:attrNameLst>
                                          <p:attrName>style.visibility</p:attrName>
                                        </p:attrNameLst>
                                      </p:cBhvr>
                                      <p:to>
                                        <p:strVal val="visible"/>
                                      </p:to>
                                    </p:set>
                                    <p:animEffect transition="in" filter="blinds(horizontal)">
                                      <p:cBhvr>
                                        <p:cTn id="33" dur="500"/>
                                        <p:tgtEl>
                                          <p:spTgt spid="129026">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29026">
                                            <p:txEl>
                                              <p:pRg st="4" end="4"/>
                                            </p:txEl>
                                          </p:spTgt>
                                        </p:tgtEl>
                                        <p:attrNameLst>
                                          <p:attrName>style.visibility</p:attrName>
                                        </p:attrNameLst>
                                      </p:cBhvr>
                                      <p:to>
                                        <p:strVal val="visible"/>
                                      </p:to>
                                    </p:set>
                                    <p:animEffect transition="in" filter="blinds(horizontal)">
                                      <p:cBhvr>
                                        <p:cTn id="38" dur="500"/>
                                        <p:tgtEl>
                                          <p:spTgt spid="1290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build="p" animBg="1"/>
      <p:bldP spid="12902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85E2E294-DB69-5042-A981-8B22B1DBB04A}"/>
              </a:ext>
            </a:extLst>
          </p:cNvPr>
          <p:cNvSpPr>
            <a:spLocks noGrp="1"/>
          </p:cNvSpPr>
          <p:nvPr>
            <p:ph type="title"/>
          </p:nvPr>
        </p:nvSpPr>
        <p:spPr>
          <a:xfrm>
            <a:off x="0" y="0"/>
            <a:ext cx="12192000" cy="1400783"/>
          </a:xfrm>
          <a:solidFill>
            <a:schemeClr val="accent1">
              <a:lumMod val="20000"/>
              <a:lumOff val="80000"/>
            </a:schemeClr>
          </a:solidFill>
        </p:spPr>
        <p:txBody>
          <a:bodyPr>
            <a:normAutofit/>
          </a:bodyPr>
          <a:lstStyle/>
          <a:p>
            <a:pPr algn="ctr"/>
            <a:r>
              <a:rPr lang="es-CO" sz="3300" dirty="0">
                <a:latin typeface="Engravers MT" panose="02090707080505020304" pitchFamily="18" charset="77"/>
              </a:rPr>
              <a:t>Causales y competencia</a:t>
            </a:r>
          </a:p>
        </p:txBody>
      </p:sp>
      <p:sp>
        <p:nvSpPr>
          <p:cNvPr id="6" name="Marcador de contenido 5">
            <a:extLst>
              <a:ext uri="{FF2B5EF4-FFF2-40B4-BE49-F238E27FC236}">
                <a16:creationId xmlns:a16="http://schemas.microsoft.com/office/drawing/2014/main" id="{7F65E496-53B3-BC40-A773-621D531D6765}"/>
              </a:ext>
            </a:extLst>
          </p:cNvPr>
          <p:cNvSpPr>
            <a:spLocks noGrp="1"/>
          </p:cNvSpPr>
          <p:nvPr>
            <p:ph idx="1"/>
          </p:nvPr>
        </p:nvSpPr>
        <p:spPr>
          <a:xfrm>
            <a:off x="0" y="1400784"/>
            <a:ext cx="12192000" cy="5457216"/>
          </a:xfrm>
        </p:spPr>
        <p:txBody>
          <a:bodyPr>
            <a:normAutofit/>
          </a:bodyPr>
          <a:lstStyle/>
          <a:p>
            <a:pPr marL="0" indent="0" algn="just">
              <a:buNone/>
            </a:pPr>
            <a:endParaRPr lang="es-CO" sz="2400" dirty="0"/>
          </a:p>
          <a:p>
            <a:pPr marL="0" indent="0" algn="just">
              <a:buNone/>
            </a:pPr>
            <a:r>
              <a:rPr lang="es-CO" sz="3600" dirty="0"/>
              <a:t>  A.) la </a:t>
            </a:r>
            <a:r>
              <a:rPr lang="es-CO" sz="3600" dirty="0">
                <a:solidFill>
                  <a:srgbClr val="942093"/>
                </a:solidFill>
              </a:rPr>
              <a:t>falta de competencia</a:t>
            </a:r>
            <a:r>
              <a:rPr lang="es-CO" sz="3600" dirty="0"/>
              <a:t> </a:t>
            </a:r>
            <a:r>
              <a:rPr lang="es-CO" sz="3200" dirty="0"/>
              <a:t>del funcionario para conocer y fallar; </a:t>
            </a:r>
          </a:p>
          <a:p>
            <a:pPr algn="just"/>
            <a:r>
              <a:rPr lang="es-CO" sz="3600" dirty="0"/>
              <a:t>B.) la </a:t>
            </a:r>
            <a:r>
              <a:rPr lang="es-CO" sz="3600" dirty="0">
                <a:solidFill>
                  <a:srgbClr val="0432FF"/>
                </a:solidFill>
              </a:rPr>
              <a:t>violación del derecho de defensa </a:t>
            </a:r>
            <a:r>
              <a:rPr lang="es-CO" sz="3600" dirty="0"/>
              <a:t>del implicado; </a:t>
            </a:r>
          </a:p>
          <a:p>
            <a:pPr algn="just"/>
            <a:r>
              <a:rPr lang="es-CO" sz="3600" dirty="0"/>
              <a:t>C.) la </a:t>
            </a:r>
            <a:r>
              <a:rPr lang="es-CO" sz="3600" dirty="0">
                <a:solidFill>
                  <a:srgbClr val="942093"/>
                </a:solidFill>
              </a:rPr>
              <a:t>comprobada existencia</a:t>
            </a:r>
            <a:r>
              <a:rPr lang="es-CO" sz="3600" dirty="0"/>
              <a:t> de irregularidades sustanciales que afecten el debido proceso.</a:t>
            </a:r>
          </a:p>
          <a:p>
            <a:pPr marL="0" indent="0" algn="just">
              <a:buNone/>
            </a:pPr>
            <a:r>
              <a:rPr lang="es-CO" sz="3600" dirty="0"/>
              <a:t> </a:t>
            </a:r>
            <a:endParaRPr lang="es-CO" sz="2400" dirty="0"/>
          </a:p>
          <a:p>
            <a:pPr algn="just"/>
            <a:r>
              <a:rPr lang="es-CO" sz="3600" dirty="0"/>
              <a:t>La nulidad será decretada por el funcionario de conocimiento del proceso.</a:t>
            </a:r>
          </a:p>
        </p:txBody>
      </p:sp>
    </p:spTree>
    <p:extLst>
      <p:ext uri="{BB962C8B-B14F-4D97-AF65-F5344CB8AC3E}">
        <p14:creationId xmlns:p14="http://schemas.microsoft.com/office/powerpoint/2010/main" val="24194116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CFBED61-DAAE-5C43-BBD1-CDB73E477288}"/>
              </a:ext>
            </a:extLst>
          </p:cNvPr>
          <p:cNvSpPr>
            <a:spLocks noGrp="1"/>
          </p:cNvSpPr>
          <p:nvPr>
            <p:ph type="title"/>
          </p:nvPr>
        </p:nvSpPr>
        <p:spPr>
          <a:xfrm>
            <a:off x="0" y="0"/>
            <a:ext cx="12192000" cy="1488333"/>
          </a:xfrm>
          <a:solidFill>
            <a:schemeClr val="accent1">
              <a:lumMod val="20000"/>
              <a:lumOff val="80000"/>
            </a:schemeClr>
          </a:solidFill>
        </p:spPr>
        <p:txBody>
          <a:bodyPr>
            <a:normAutofit/>
          </a:bodyPr>
          <a:lstStyle/>
          <a:p>
            <a:pPr algn="ctr"/>
            <a:r>
              <a:rPr lang="es-CO" sz="3200" dirty="0">
                <a:latin typeface="Engravers MT" panose="02090707080505020304" pitchFamily="18" charset="77"/>
              </a:rPr>
              <a:t>DECRETO Y Saneamiento</a:t>
            </a:r>
          </a:p>
        </p:txBody>
      </p:sp>
      <p:sp>
        <p:nvSpPr>
          <p:cNvPr id="6" name="Marcador de contenido 5">
            <a:extLst>
              <a:ext uri="{FF2B5EF4-FFF2-40B4-BE49-F238E27FC236}">
                <a16:creationId xmlns:a16="http://schemas.microsoft.com/office/drawing/2014/main" id="{48832F63-5C49-3B4E-B9EF-C88FDCD75A66}"/>
              </a:ext>
            </a:extLst>
          </p:cNvPr>
          <p:cNvSpPr>
            <a:spLocks noGrp="1"/>
          </p:cNvSpPr>
          <p:nvPr>
            <p:ph idx="1"/>
          </p:nvPr>
        </p:nvSpPr>
        <p:spPr>
          <a:xfrm>
            <a:off x="0" y="1488332"/>
            <a:ext cx="12192000" cy="5369668"/>
          </a:xfrm>
        </p:spPr>
        <p:txBody>
          <a:bodyPr>
            <a:normAutofit lnSpcReduction="10000"/>
          </a:bodyPr>
          <a:lstStyle/>
          <a:p>
            <a:pPr algn="just"/>
            <a:r>
              <a:rPr lang="es-CO" sz="3200" dirty="0"/>
              <a:t>En cualquier etapa del proceso en que el funcionario de conocimiento advierta que existe alguna de las causales previstas en el artículo anterior, decretará la nulidad total o parcial de lo actuado desde el momento en que se presentó la causal y ordenará que se reponga la actuación que dependa del acto declarado nulo, para que se subsane lo afectado. </a:t>
            </a:r>
            <a:r>
              <a:rPr lang="es-CO" sz="3200" dirty="0">
                <a:highlight>
                  <a:srgbClr val="FFFF00"/>
                </a:highlight>
              </a:rPr>
              <a:t>Las pruebas y medidas cautelares practicadas legalmente conservarán su plena validez</a:t>
            </a:r>
            <a:r>
              <a:rPr lang="es-CO" sz="3200" dirty="0"/>
              <a:t>.</a:t>
            </a:r>
          </a:p>
          <a:p>
            <a:pPr marL="0" indent="0" algn="just">
              <a:buNone/>
            </a:pPr>
            <a:endParaRPr lang="es-CO" sz="3200" dirty="0"/>
          </a:p>
          <a:p>
            <a:pPr algn="just"/>
            <a:r>
              <a:rPr lang="es-CO" sz="3200" dirty="0"/>
              <a:t>Cuando se declare la falta de competencia para conocer el proceso de responsabilidad fiscal, </a:t>
            </a:r>
            <a:r>
              <a:rPr lang="es-CO" sz="3200" dirty="0">
                <a:solidFill>
                  <a:srgbClr val="942093"/>
                </a:solidFill>
              </a:rPr>
              <a:t>lo actuado conservará su validez </a:t>
            </a:r>
            <a:r>
              <a:rPr lang="es-CO" sz="3200" dirty="0"/>
              <a:t>y el proceso se enviará de inmediato al competente; pero si se hubiere dictado fallo, este se declarará nulo.</a:t>
            </a:r>
          </a:p>
          <a:p>
            <a:endParaRPr lang="es-CO" dirty="0"/>
          </a:p>
        </p:txBody>
      </p:sp>
    </p:spTree>
    <p:extLst>
      <p:ext uri="{BB962C8B-B14F-4D97-AF65-F5344CB8AC3E}">
        <p14:creationId xmlns:p14="http://schemas.microsoft.com/office/powerpoint/2010/main" val="16551210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A82E99E-5066-A14C-A5A0-D72322D26EE5}"/>
              </a:ext>
            </a:extLst>
          </p:cNvPr>
          <p:cNvSpPr>
            <a:spLocks noGrp="1"/>
          </p:cNvSpPr>
          <p:nvPr>
            <p:ph type="title"/>
          </p:nvPr>
        </p:nvSpPr>
        <p:spPr>
          <a:xfrm>
            <a:off x="0" y="1"/>
            <a:ext cx="12192000" cy="1313234"/>
          </a:xfrm>
          <a:solidFill>
            <a:schemeClr val="accent1">
              <a:lumMod val="20000"/>
              <a:lumOff val="80000"/>
            </a:schemeClr>
          </a:solidFill>
        </p:spPr>
        <p:txBody>
          <a:bodyPr>
            <a:normAutofit/>
          </a:bodyPr>
          <a:lstStyle/>
          <a:p>
            <a:pPr algn="ctr"/>
            <a:r>
              <a:rPr lang="es-CO" sz="2500" dirty="0">
                <a:latin typeface="Engravers MT" panose="02090707080505020304" pitchFamily="18" charset="77"/>
              </a:rPr>
              <a:t>Término para proponer la nulidad</a:t>
            </a:r>
          </a:p>
        </p:txBody>
      </p:sp>
      <p:sp>
        <p:nvSpPr>
          <p:cNvPr id="6" name="Marcador de contenido 5">
            <a:extLst>
              <a:ext uri="{FF2B5EF4-FFF2-40B4-BE49-F238E27FC236}">
                <a16:creationId xmlns:a16="http://schemas.microsoft.com/office/drawing/2014/main" id="{3FA88241-809F-364A-87D0-C2495D09DFED}"/>
              </a:ext>
            </a:extLst>
          </p:cNvPr>
          <p:cNvSpPr>
            <a:spLocks noGrp="1"/>
          </p:cNvSpPr>
          <p:nvPr>
            <p:ph idx="1"/>
          </p:nvPr>
        </p:nvSpPr>
        <p:spPr>
          <a:xfrm>
            <a:off x="0" y="1381327"/>
            <a:ext cx="12191999" cy="5476673"/>
          </a:xfrm>
        </p:spPr>
        <p:txBody>
          <a:bodyPr>
            <a:normAutofit lnSpcReduction="10000"/>
          </a:bodyPr>
          <a:lstStyle/>
          <a:p>
            <a:pPr marL="0" indent="0" algn="just">
              <a:buNone/>
            </a:pPr>
            <a:r>
              <a:rPr lang="es-CO" sz="3000" dirty="0"/>
              <a:t>=&gt; </a:t>
            </a:r>
            <a:r>
              <a:rPr lang="es-CO" sz="3400" dirty="0"/>
              <a:t>El incidente de nulidad puede proponerse </a:t>
            </a:r>
            <a:r>
              <a:rPr lang="es-CO" sz="3400" dirty="0">
                <a:highlight>
                  <a:srgbClr val="FFFF00"/>
                </a:highlight>
              </a:rPr>
              <a:t>hasta antes </a:t>
            </a:r>
            <a:r>
              <a:rPr lang="es-CO" sz="3400" dirty="0"/>
              <a:t>de proferirse el </a:t>
            </a:r>
            <a:r>
              <a:rPr lang="es-CO" sz="3400" dirty="0">
                <a:highlight>
                  <a:srgbClr val="00FFFF"/>
                </a:highlight>
              </a:rPr>
              <a:t>fallo definitivo</a:t>
            </a:r>
            <a:r>
              <a:rPr lang="es-CO" sz="3400" dirty="0"/>
              <a:t> y </a:t>
            </a:r>
            <a:r>
              <a:rPr lang="es-CO" sz="3400" i="1" dirty="0"/>
              <a:t>a las voces el art. 109 de la ley 1474, </a:t>
            </a:r>
            <a:r>
              <a:rPr lang="es-CO" sz="3400" i="1" dirty="0">
                <a:solidFill>
                  <a:srgbClr val="942093"/>
                </a:solidFill>
              </a:rPr>
              <a:t>se deberá resolver </a:t>
            </a:r>
            <a:r>
              <a:rPr lang="es-CO" sz="3400" i="1" dirty="0"/>
              <a:t>dentro de los cinco (5) días siguientes a la fecha de su presentación.</a:t>
            </a:r>
            <a:endParaRPr lang="es-CO" sz="3400" dirty="0"/>
          </a:p>
          <a:p>
            <a:pPr marL="0" indent="0" algn="just">
              <a:buNone/>
            </a:pPr>
            <a:r>
              <a:rPr lang="es-CO" sz="3400" dirty="0"/>
              <a:t>=&gt; En la respectiva solicitud se indicará o </a:t>
            </a:r>
            <a:r>
              <a:rPr lang="es-CO" sz="3400" dirty="0">
                <a:highlight>
                  <a:srgbClr val="FFFF00"/>
                </a:highlight>
              </a:rPr>
              <a:t>precisará la causal </a:t>
            </a:r>
            <a:r>
              <a:rPr lang="es-CO" sz="3400" dirty="0"/>
              <a:t>o causales invocada(s) y se expondrán las razones o </a:t>
            </a:r>
            <a:r>
              <a:rPr lang="es-CO" sz="3400" dirty="0">
                <a:highlight>
                  <a:srgbClr val="FFFF00"/>
                </a:highlight>
              </a:rPr>
              <a:t>argumentos</a:t>
            </a:r>
            <a:r>
              <a:rPr lang="es-CO" sz="3400" dirty="0"/>
              <a:t>  que la sustenten. </a:t>
            </a:r>
          </a:p>
          <a:p>
            <a:pPr marL="0" indent="0" algn="just">
              <a:buNone/>
            </a:pPr>
            <a:r>
              <a:rPr lang="es-CO" sz="3400" dirty="0"/>
              <a:t>=&gt; Sólo se podrá formular otra solicitud de nulidad por la misma causal por </a:t>
            </a:r>
            <a:r>
              <a:rPr lang="es-CO" sz="3400" dirty="0">
                <a:highlight>
                  <a:srgbClr val="FFFF00"/>
                </a:highlight>
              </a:rPr>
              <a:t>hechos posteriores </a:t>
            </a:r>
            <a:r>
              <a:rPr lang="es-CO" sz="3400" dirty="0"/>
              <a:t>o por </a:t>
            </a:r>
            <a:r>
              <a:rPr lang="es-CO" sz="3400" dirty="0">
                <a:highlight>
                  <a:srgbClr val="FFFF00"/>
                </a:highlight>
              </a:rPr>
              <a:t>causal diferente</a:t>
            </a:r>
            <a:r>
              <a:rPr lang="es-CO" sz="3400" dirty="0"/>
              <a:t>.</a:t>
            </a:r>
          </a:p>
          <a:p>
            <a:pPr marL="0" indent="0" algn="just">
              <a:buNone/>
            </a:pPr>
            <a:r>
              <a:rPr lang="es-CO" sz="3400" dirty="0"/>
              <a:t>=&gt; Contra el auto que resuelva las nulidades procederán los </a:t>
            </a:r>
            <a:r>
              <a:rPr lang="es-CO" sz="3400" dirty="0">
                <a:highlight>
                  <a:srgbClr val="FFFF00"/>
                </a:highlight>
              </a:rPr>
              <a:t>recursos de reposición y apelación </a:t>
            </a:r>
            <a:r>
              <a:rPr lang="es-CO" sz="2400" dirty="0">
                <a:highlight>
                  <a:srgbClr val="FFFF00"/>
                </a:highlight>
              </a:rPr>
              <a:t>(art. 109 L.1474)</a:t>
            </a:r>
            <a:r>
              <a:rPr lang="es-CO" sz="2400" dirty="0"/>
              <a:t>.</a:t>
            </a:r>
          </a:p>
          <a:p>
            <a:endParaRPr lang="es-CO" dirty="0"/>
          </a:p>
        </p:txBody>
      </p:sp>
    </p:spTree>
    <p:extLst>
      <p:ext uri="{BB962C8B-B14F-4D97-AF65-F5344CB8AC3E}">
        <p14:creationId xmlns:p14="http://schemas.microsoft.com/office/powerpoint/2010/main" val="28961341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AA9FAC-606A-D74B-A1EA-08454A98DD01}"/>
              </a:ext>
            </a:extLst>
          </p:cNvPr>
          <p:cNvSpPr>
            <a:spLocks noGrp="1"/>
          </p:cNvSpPr>
          <p:nvPr>
            <p:ph type="title"/>
          </p:nvPr>
        </p:nvSpPr>
        <p:spPr>
          <a:xfrm>
            <a:off x="0" y="1"/>
            <a:ext cx="12192000" cy="1147864"/>
          </a:xfrm>
          <a:solidFill>
            <a:schemeClr val="accent1">
              <a:lumMod val="20000"/>
              <a:lumOff val="80000"/>
            </a:schemeClr>
          </a:solidFill>
        </p:spPr>
        <p:txBody>
          <a:bodyPr>
            <a:normAutofit/>
          </a:bodyPr>
          <a:lstStyle/>
          <a:p>
            <a:pPr algn="ctr"/>
            <a:r>
              <a:rPr lang="es-CO" sz="3200" dirty="0">
                <a:latin typeface="Baskerville" panose="02020502070401020303" pitchFamily="18" charset="0"/>
                <a:ea typeface="Baskerville" panose="02020502070401020303" pitchFamily="18" charset="0"/>
              </a:rPr>
              <a:t>TRAMITE</a:t>
            </a:r>
          </a:p>
        </p:txBody>
      </p:sp>
      <p:sp>
        <p:nvSpPr>
          <p:cNvPr id="3" name="Marcador de contenido 2">
            <a:extLst>
              <a:ext uri="{FF2B5EF4-FFF2-40B4-BE49-F238E27FC236}">
                <a16:creationId xmlns:a16="http://schemas.microsoft.com/office/drawing/2014/main" id="{22725141-8C22-4B47-8F0F-A285FCF9D44A}"/>
              </a:ext>
            </a:extLst>
          </p:cNvPr>
          <p:cNvSpPr>
            <a:spLocks noGrp="1"/>
          </p:cNvSpPr>
          <p:nvPr>
            <p:ph idx="1"/>
          </p:nvPr>
        </p:nvSpPr>
        <p:spPr>
          <a:xfrm>
            <a:off x="0" y="1225684"/>
            <a:ext cx="12192000" cy="5632315"/>
          </a:xfrm>
        </p:spPr>
        <p:txBody>
          <a:bodyPr>
            <a:normAutofit lnSpcReduction="10000"/>
          </a:bodyPr>
          <a:lstStyle/>
          <a:p>
            <a:pPr algn="just"/>
            <a:r>
              <a:rPr lang="es-CO" sz="3100" dirty="0">
                <a:solidFill>
                  <a:srgbClr val="0432FF"/>
                </a:solidFill>
              </a:rPr>
              <a:t>Si no existe certeza sobre</a:t>
            </a:r>
            <a:r>
              <a:rPr lang="es-CO" sz="3100" dirty="0">
                <a:sym typeface="Wingdings" pitchFamily="2" charset="2"/>
              </a:rPr>
              <a:t>: (</a:t>
            </a:r>
            <a:r>
              <a:rPr lang="es-CO" sz="3100" dirty="0">
                <a:solidFill>
                  <a:srgbClr val="FF0000"/>
                </a:solidFill>
                <a:sym typeface="Wingdings" pitchFamily="2" charset="2"/>
              </a:rPr>
              <a:t>i</a:t>
            </a:r>
            <a:r>
              <a:rPr lang="es-CO" sz="3100" dirty="0">
                <a:sym typeface="Wingdings" pitchFamily="2" charset="2"/>
              </a:rPr>
              <a:t>)</a:t>
            </a:r>
            <a:r>
              <a:rPr lang="es-CO" sz="3100" dirty="0"/>
              <a:t> la ocurrencia del hecho, (</a:t>
            </a:r>
            <a:r>
              <a:rPr lang="es-CO" sz="3100" dirty="0">
                <a:solidFill>
                  <a:srgbClr val="FF0000"/>
                </a:solidFill>
              </a:rPr>
              <a:t>ii</a:t>
            </a:r>
            <a:r>
              <a:rPr lang="es-CO" sz="3100" dirty="0"/>
              <a:t>) la causación del daño patrimonial con ocasión de su acaecimiento, (</a:t>
            </a:r>
            <a:r>
              <a:rPr lang="es-CO" sz="3100" dirty="0">
                <a:solidFill>
                  <a:srgbClr val="FF0000"/>
                </a:solidFill>
              </a:rPr>
              <a:t>iii</a:t>
            </a:r>
            <a:r>
              <a:rPr lang="es-CO" sz="3100" dirty="0"/>
              <a:t>) la entidad afectada y (</a:t>
            </a:r>
            <a:r>
              <a:rPr lang="es-CO" sz="3100" dirty="0">
                <a:solidFill>
                  <a:srgbClr val="FF0000"/>
                </a:solidFill>
              </a:rPr>
              <a:t>iv</a:t>
            </a:r>
            <a:r>
              <a:rPr lang="es-CO" sz="3100" dirty="0"/>
              <a:t>) la determinación de los presuntos responsables, </a:t>
            </a:r>
            <a:r>
              <a:rPr lang="es-CO" sz="3100" dirty="0">
                <a:highlight>
                  <a:srgbClr val="FFFF00"/>
                </a:highlight>
              </a:rPr>
              <a:t>podrá ordenarse indagación preliminar</a:t>
            </a:r>
            <a:r>
              <a:rPr lang="es-CO" sz="3100" dirty="0"/>
              <a:t> X máximo seis (6) meses, prorrogables por un término igual mediante auto motivado, </a:t>
            </a:r>
            <a:r>
              <a:rPr lang="es-CO" sz="3100" dirty="0">
                <a:solidFill>
                  <a:srgbClr val="942093"/>
                </a:solidFill>
              </a:rPr>
              <a:t>al cabo de los cuales</a:t>
            </a:r>
            <a:r>
              <a:rPr lang="es-CO" sz="3100" dirty="0"/>
              <a:t> solamente procederá el </a:t>
            </a:r>
            <a:r>
              <a:rPr lang="es-CO" sz="3100" dirty="0">
                <a:solidFill>
                  <a:srgbClr val="0432FF"/>
                </a:solidFill>
              </a:rPr>
              <a:t>archivo</a:t>
            </a:r>
            <a:r>
              <a:rPr lang="es-CO" sz="3100" dirty="0"/>
              <a:t> o la </a:t>
            </a:r>
            <a:r>
              <a:rPr lang="es-CO" sz="3100" dirty="0">
                <a:solidFill>
                  <a:srgbClr val="0432FF"/>
                </a:solidFill>
              </a:rPr>
              <a:t>apertura</a:t>
            </a:r>
            <a:r>
              <a:rPr lang="es-CO" sz="3100" dirty="0"/>
              <a:t> del PP.RR.FF. </a:t>
            </a:r>
            <a:r>
              <a:rPr lang="es-CO" sz="3100" dirty="0">
                <a:highlight>
                  <a:srgbClr val="FFFF00"/>
                </a:highlight>
              </a:rPr>
              <a:t>ordinario</a:t>
            </a:r>
            <a:r>
              <a:rPr lang="es-CO" sz="3100" dirty="0"/>
              <a:t> o </a:t>
            </a:r>
            <a:r>
              <a:rPr lang="es-CO" sz="3100" dirty="0">
                <a:highlight>
                  <a:srgbClr val="00FFFF"/>
                </a:highlight>
              </a:rPr>
              <a:t>verbal</a:t>
            </a:r>
            <a:r>
              <a:rPr lang="es-CO" sz="3100" dirty="0"/>
              <a:t>.</a:t>
            </a:r>
          </a:p>
          <a:p>
            <a:pPr marL="0" indent="0" algn="just">
              <a:buNone/>
            </a:pPr>
            <a:endParaRPr lang="es-CO" sz="2000" dirty="0"/>
          </a:p>
          <a:p>
            <a:pPr algn="just"/>
            <a:r>
              <a:rPr lang="es-CO" sz="3100" b="1" u="sng" dirty="0"/>
              <a:t>Objeto</a:t>
            </a:r>
            <a:r>
              <a:rPr lang="es-CO" sz="3100" dirty="0"/>
              <a:t> de la V/P.: (</a:t>
            </a:r>
            <a:r>
              <a:rPr lang="es-CO" sz="3100" dirty="0">
                <a:solidFill>
                  <a:srgbClr val="FF0000"/>
                </a:solidFill>
              </a:rPr>
              <a:t>i</a:t>
            </a:r>
            <a:r>
              <a:rPr lang="es-CO" sz="3100" dirty="0"/>
              <a:t>) </a:t>
            </a:r>
            <a:r>
              <a:rPr lang="es-CO" sz="3100" u="sng" dirty="0"/>
              <a:t>verifica</a:t>
            </a:r>
            <a:r>
              <a:rPr lang="es-CO" sz="3100" dirty="0"/>
              <a:t>r competencia del órgano fiscalizador, (</a:t>
            </a:r>
            <a:r>
              <a:rPr lang="es-CO" sz="3100" dirty="0">
                <a:solidFill>
                  <a:srgbClr val="FF0000"/>
                </a:solidFill>
              </a:rPr>
              <a:t>ii</a:t>
            </a:r>
            <a:r>
              <a:rPr lang="es-CO" sz="3100" dirty="0"/>
              <a:t>) </a:t>
            </a:r>
            <a:r>
              <a:rPr lang="es-CO" sz="3100" u="sng" dirty="0"/>
              <a:t>verificar</a:t>
            </a:r>
            <a:r>
              <a:rPr lang="es-CO" sz="3100" dirty="0"/>
              <a:t> la ocurrencia de la conducta y su afectación al patrimonio estatal, (</a:t>
            </a:r>
            <a:r>
              <a:rPr lang="es-CO" sz="3100" dirty="0">
                <a:solidFill>
                  <a:srgbClr val="FF0000"/>
                </a:solidFill>
              </a:rPr>
              <a:t>iii</a:t>
            </a:r>
            <a:r>
              <a:rPr lang="es-CO" sz="3100" dirty="0"/>
              <a:t>) </a:t>
            </a:r>
            <a:r>
              <a:rPr lang="es-CO" sz="3100" u="sng" dirty="0"/>
              <a:t>determinar</a:t>
            </a:r>
            <a:r>
              <a:rPr lang="es-CO" sz="3100" dirty="0"/>
              <a:t> la entidad afectada e (</a:t>
            </a:r>
            <a:r>
              <a:rPr lang="es-CO" sz="3100" dirty="0">
                <a:solidFill>
                  <a:srgbClr val="FF0000"/>
                </a:solidFill>
              </a:rPr>
              <a:t>iv</a:t>
            </a:r>
            <a:r>
              <a:rPr lang="es-CO" sz="3100" dirty="0"/>
              <a:t>) </a:t>
            </a:r>
            <a:r>
              <a:rPr lang="es-CO" sz="3100" u="sng" dirty="0"/>
              <a:t>identificar</a:t>
            </a:r>
            <a:r>
              <a:rPr lang="es-CO" sz="3100" dirty="0"/>
              <a:t> a los servidores públicos, particulares y a quienes hayan intervenido, concurrido, participado, contribuodo o determinado la causación el detrimento.</a:t>
            </a:r>
          </a:p>
          <a:p>
            <a:endParaRPr lang="es-CO" dirty="0"/>
          </a:p>
        </p:txBody>
      </p:sp>
    </p:spTree>
    <p:extLst>
      <p:ext uri="{BB962C8B-B14F-4D97-AF65-F5344CB8AC3E}">
        <p14:creationId xmlns:p14="http://schemas.microsoft.com/office/powerpoint/2010/main" val="25405762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72040D-DD11-D547-9EE0-C085B84CDC49}"/>
              </a:ext>
            </a:extLst>
          </p:cNvPr>
          <p:cNvSpPr>
            <a:spLocks noGrp="1"/>
          </p:cNvSpPr>
          <p:nvPr>
            <p:ph type="title"/>
          </p:nvPr>
        </p:nvSpPr>
        <p:spPr>
          <a:xfrm>
            <a:off x="0" y="1"/>
            <a:ext cx="12192000" cy="1235412"/>
          </a:xfrm>
          <a:solidFill>
            <a:schemeClr val="accent1">
              <a:lumMod val="20000"/>
              <a:lumOff val="80000"/>
            </a:schemeClr>
          </a:solidFill>
        </p:spPr>
        <p:txBody>
          <a:bodyPr>
            <a:normAutofit/>
          </a:bodyPr>
          <a:lstStyle/>
          <a:p>
            <a:pPr algn="ctr"/>
            <a:r>
              <a:rPr lang="es-CO" sz="4000" dirty="0">
                <a:latin typeface="Baskerville" panose="02020502070401020303" pitchFamily="18" charset="0"/>
                <a:ea typeface="Baskerville" panose="02020502070401020303" pitchFamily="18" charset="0"/>
              </a:rPr>
              <a:t>TRAMITE</a:t>
            </a:r>
            <a:endParaRPr lang="es-CO" sz="4000" dirty="0"/>
          </a:p>
        </p:txBody>
      </p:sp>
      <p:sp>
        <p:nvSpPr>
          <p:cNvPr id="3" name="Marcador de contenido 2">
            <a:extLst>
              <a:ext uri="{FF2B5EF4-FFF2-40B4-BE49-F238E27FC236}">
                <a16:creationId xmlns:a16="http://schemas.microsoft.com/office/drawing/2014/main" id="{361B4E10-6545-0447-98CA-A38FB802A064}"/>
              </a:ext>
            </a:extLst>
          </p:cNvPr>
          <p:cNvSpPr>
            <a:spLocks noGrp="1"/>
          </p:cNvSpPr>
          <p:nvPr>
            <p:ph idx="1"/>
          </p:nvPr>
        </p:nvSpPr>
        <p:spPr>
          <a:xfrm>
            <a:off x="0" y="1235413"/>
            <a:ext cx="12192000" cy="5622587"/>
          </a:xfrm>
        </p:spPr>
        <p:txBody>
          <a:bodyPr>
            <a:normAutofit lnSpcReduction="10000"/>
          </a:bodyPr>
          <a:lstStyle/>
          <a:p>
            <a:pPr algn="just"/>
            <a:r>
              <a:rPr lang="es-CO" b="1" dirty="0"/>
              <a:t>ARCHIVO PREVIO: </a:t>
            </a:r>
            <a:r>
              <a:rPr lang="es-CO" dirty="0"/>
              <a:t>procederá el archivo del asunto, mediante acto motivado, cuando del análisis del mismo se evidencie </a:t>
            </a:r>
            <a:r>
              <a:rPr lang="es-CO" dirty="0">
                <a:solidFill>
                  <a:srgbClr val="FF0000"/>
                </a:solidFill>
              </a:rPr>
              <a:t>la caducidad</a:t>
            </a:r>
            <a:r>
              <a:rPr lang="es-CO" dirty="0"/>
              <a:t> de la acción fiscal o se </a:t>
            </a:r>
            <a:r>
              <a:rPr lang="es-CO" dirty="0">
                <a:solidFill>
                  <a:srgbClr val="FF0000"/>
                </a:solidFill>
              </a:rPr>
              <a:t>determine la inexistencia de daño </a:t>
            </a:r>
            <a:r>
              <a:rPr lang="es-CO" dirty="0"/>
              <a:t>al patrimonio público.</a:t>
            </a:r>
          </a:p>
          <a:p>
            <a:pPr algn="just"/>
            <a:r>
              <a:rPr lang="es-CO" dirty="0"/>
              <a:t>La decisión de archivo previo será comunicada a la entidad afectada y a la autoridad que originó el antecedente respectivo. VS. dicha decisión no procede recurso alguno.</a:t>
            </a:r>
          </a:p>
          <a:p>
            <a:pPr algn="just"/>
            <a:r>
              <a:rPr lang="es-CO" b="1" dirty="0"/>
              <a:t>=&gt; Si quien </a:t>
            </a:r>
            <a:r>
              <a:rPr lang="es-CO" dirty="0"/>
              <a:t>adelanta la </a:t>
            </a:r>
            <a:r>
              <a:rPr lang="es-CO" b="1" dirty="0">
                <a:solidFill>
                  <a:srgbClr val="FF0000"/>
                </a:solidFill>
              </a:rPr>
              <a:t>I/P</a:t>
            </a:r>
            <a:r>
              <a:rPr lang="es-CO" dirty="0"/>
              <a:t>. es la misma que debe dar apertura el proceso, proferirá auto de cierre de la </a:t>
            </a:r>
            <a:r>
              <a:rPr lang="es-CO" b="1" dirty="0">
                <a:solidFill>
                  <a:srgbClr val="FF0000"/>
                </a:solidFill>
              </a:rPr>
              <a:t>I/P</a:t>
            </a:r>
            <a:r>
              <a:rPr lang="es-CO" dirty="0"/>
              <a:t>., debidamente motivado y soportado probatoriamente, y a la mayor brevedad el auto de apertura del proceso. Si la decisión es de archivo, proferirá auto de archivo de la indagación preliminar.</a:t>
            </a:r>
          </a:p>
          <a:p>
            <a:pPr algn="just"/>
            <a:r>
              <a:rPr lang="es-CO" b="1" dirty="0"/>
              <a:t>Si quien </a:t>
            </a:r>
            <a:r>
              <a:rPr lang="es-CO" dirty="0"/>
              <a:t>adelanta la </a:t>
            </a:r>
            <a:r>
              <a:rPr lang="es-CO" b="1" dirty="0">
                <a:solidFill>
                  <a:srgbClr val="FF0000"/>
                </a:solidFill>
              </a:rPr>
              <a:t>I/P</a:t>
            </a:r>
            <a:r>
              <a:rPr lang="es-CO" dirty="0"/>
              <a:t>. es diferente a aquella a la que le corresponde adelantar el proceso, trasladará las diligencias motivadamente y soportado probatoriamente al operador competente, para que, si hay lugar a ello, decida sobre el inicio del proceso de responsabilidad fiscal o el archivo de la actuación según corresponda.</a:t>
            </a:r>
          </a:p>
          <a:p>
            <a:endParaRPr lang="es-CO" dirty="0"/>
          </a:p>
        </p:txBody>
      </p:sp>
    </p:spTree>
    <p:extLst>
      <p:ext uri="{BB962C8B-B14F-4D97-AF65-F5344CB8AC3E}">
        <p14:creationId xmlns:p14="http://schemas.microsoft.com/office/powerpoint/2010/main" val="1016155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D3BE64-7D3E-3440-BBC9-7260680DF6AB}"/>
              </a:ext>
            </a:extLst>
          </p:cNvPr>
          <p:cNvSpPr>
            <a:spLocks noGrp="1"/>
          </p:cNvSpPr>
          <p:nvPr>
            <p:ph type="title"/>
          </p:nvPr>
        </p:nvSpPr>
        <p:spPr>
          <a:xfrm>
            <a:off x="0" y="1"/>
            <a:ext cx="12192000" cy="1118680"/>
          </a:xfrm>
          <a:solidFill>
            <a:schemeClr val="accent6">
              <a:lumMod val="20000"/>
              <a:lumOff val="80000"/>
            </a:schemeClr>
          </a:solidFill>
        </p:spPr>
        <p:txBody>
          <a:bodyPr>
            <a:normAutofit/>
          </a:bodyPr>
          <a:lstStyle/>
          <a:p>
            <a:pPr algn="ctr"/>
            <a:r>
              <a:rPr lang="es-CO" sz="4000" b="1" dirty="0">
                <a:latin typeface="Microsoft Himalaya" pitchFamily="2" charset="0"/>
                <a:ea typeface="Microsoft Himalaya" pitchFamily="2" charset="0"/>
                <a:cs typeface="Microsoft Himalaya" pitchFamily="2" charset="0"/>
              </a:rPr>
              <a:t>APERTURA  DEL  PROCESO </a:t>
            </a:r>
            <a:endParaRPr lang="es-CO" sz="4000" dirty="0">
              <a:latin typeface="Microsoft Himalaya" pitchFamily="2" charset="0"/>
              <a:ea typeface="Microsoft Himalaya" pitchFamily="2" charset="0"/>
              <a:cs typeface="Microsoft Himalaya" pitchFamily="2" charset="0"/>
            </a:endParaRPr>
          </a:p>
        </p:txBody>
      </p:sp>
      <p:sp>
        <p:nvSpPr>
          <p:cNvPr id="3" name="Marcador de contenido 2">
            <a:extLst>
              <a:ext uri="{FF2B5EF4-FFF2-40B4-BE49-F238E27FC236}">
                <a16:creationId xmlns:a16="http://schemas.microsoft.com/office/drawing/2014/main" id="{296DD596-281A-FC4C-8207-2515A2D1B8D2}"/>
              </a:ext>
            </a:extLst>
          </p:cNvPr>
          <p:cNvSpPr>
            <a:spLocks noGrp="1"/>
          </p:cNvSpPr>
          <p:nvPr>
            <p:ph idx="1"/>
          </p:nvPr>
        </p:nvSpPr>
        <p:spPr>
          <a:xfrm>
            <a:off x="0" y="1118681"/>
            <a:ext cx="12192000" cy="5739318"/>
          </a:xfrm>
        </p:spPr>
        <p:txBody>
          <a:bodyPr>
            <a:normAutofit/>
          </a:bodyPr>
          <a:lstStyle/>
          <a:p>
            <a:pPr algn="just"/>
            <a:endParaRPr lang="es-CO" sz="2000" dirty="0"/>
          </a:p>
          <a:p>
            <a:pPr algn="just"/>
            <a:r>
              <a:rPr lang="es-CO" sz="3600" dirty="0"/>
              <a:t>Establecida la existencia del </a:t>
            </a:r>
            <a:r>
              <a:rPr lang="es-CO" sz="3600" dirty="0">
                <a:highlight>
                  <a:srgbClr val="00FFFF"/>
                </a:highlight>
              </a:rPr>
              <a:t>daño</a:t>
            </a:r>
            <a:r>
              <a:rPr lang="es-CO" sz="3600" dirty="0"/>
              <a:t> patrimonial al E’ o cuando haya indicios serios sobre los posibles </a:t>
            </a:r>
            <a:r>
              <a:rPr lang="es-CO" sz="3600" dirty="0">
                <a:highlight>
                  <a:srgbClr val="FFFF00"/>
                </a:highlight>
              </a:rPr>
              <a:t>autores</a:t>
            </a:r>
            <a:r>
              <a:rPr lang="es-CO" sz="3600" dirty="0"/>
              <a:t> del mismo, el funcionario competente ordenará la apertura del proceso. </a:t>
            </a:r>
          </a:p>
          <a:p>
            <a:pPr algn="just"/>
            <a:r>
              <a:rPr lang="es-CO" sz="3600" dirty="0"/>
              <a:t>Con el auto de apertura inicia formalmente el proceso de responsabilidad.</a:t>
            </a:r>
          </a:p>
          <a:p>
            <a:pPr algn="just"/>
            <a:r>
              <a:rPr lang="es-CO" sz="3600" dirty="0"/>
              <a:t>El auto que ordene la aprtura se deberá notificar a quienes resultenn vinculados, a fin de que ejerzan el derecho de defensa y contradicción.</a:t>
            </a:r>
          </a:p>
          <a:p>
            <a:pPr algn="just"/>
            <a:r>
              <a:rPr lang="es-CO" sz="3600" dirty="0">
                <a:solidFill>
                  <a:srgbClr val="FF0000"/>
                </a:solidFill>
              </a:rPr>
              <a:t>Contra este auto no procede recurso alguno</a:t>
            </a:r>
            <a:r>
              <a:rPr lang="es-CO" sz="3600" dirty="0"/>
              <a:t>.</a:t>
            </a:r>
          </a:p>
          <a:p>
            <a:endParaRPr lang="es-CO" dirty="0"/>
          </a:p>
        </p:txBody>
      </p:sp>
    </p:spTree>
    <p:extLst>
      <p:ext uri="{BB962C8B-B14F-4D97-AF65-F5344CB8AC3E}">
        <p14:creationId xmlns:p14="http://schemas.microsoft.com/office/powerpoint/2010/main" val="32452756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2EE266-E136-6940-8608-42F36F977DAD}"/>
              </a:ext>
            </a:extLst>
          </p:cNvPr>
          <p:cNvSpPr>
            <a:spLocks noGrp="1"/>
          </p:cNvSpPr>
          <p:nvPr>
            <p:ph type="title"/>
          </p:nvPr>
        </p:nvSpPr>
        <p:spPr>
          <a:xfrm>
            <a:off x="0" y="1"/>
            <a:ext cx="12192000" cy="992220"/>
          </a:xfrm>
          <a:solidFill>
            <a:schemeClr val="accent6">
              <a:lumMod val="20000"/>
              <a:lumOff val="80000"/>
            </a:schemeClr>
          </a:solidFill>
        </p:spPr>
        <p:txBody>
          <a:bodyPr>
            <a:normAutofit/>
          </a:bodyPr>
          <a:lstStyle/>
          <a:p>
            <a:pPr algn="ctr"/>
            <a:r>
              <a:rPr lang="es-CO" sz="4000" dirty="0">
                <a:latin typeface="Microsoft Himalaya" pitchFamily="2" charset="0"/>
                <a:ea typeface="Microsoft Himalaya" pitchFamily="2" charset="0"/>
                <a:cs typeface="Microsoft Himalaya" pitchFamily="2" charset="0"/>
              </a:rPr>
              <a:t>Requisitos del A/A</a:t>
            </a:r>
            <a:r>
              <a:rPr lang="es-CO" sz="3200" dirty="0"/>
              <a:t>.</a:t>
            </a:r>
          </a:p>
        </p:txBody>
      </p:sp>
      <p:sp>
        <p:nvSpPr>
          <p:cNvPr id="3" name="Marcador de contenido 2">
            <a:extLst>
              <a:ext uri="{FF2B5EF4-FFF2-40B4-BE49-F238E27FC236}">
                <a16:creationId xmlns:a16="http://schemas.microsoft.com/office/drawing/2014/main" id="{2B72486A-F11C-8146-A202-22FA3A04DD19}"/>
              </a:ext>
            </a:extLst>
          </p:cNvPr>
          <p:cNvSpPr>
            <a:spLocks noGrp="1"/>
          </p:cNvSpPr>
          <p:nvPr>
            <p:ph idx="1"/>
          </p:nvPr>
        </p:nvSpPr>
        <p:spPr>
          <a:xfrm>
            <a:off x="0" y="992221"/>
            <a:ext cx="12192000" cy="5865778"/>
          </a:xfrm>
        </p:spPr>
        <p:txBody>
          <a:bodyPr>
            <a:normAutofit/>
          </a:bodyPr>
          <a:lstStyle/>
          <a:p>
            <a:pPr algn="just"/>
            <a:r>
              <a:rPr lang="es-CO" dirty="0"/>
              <a:t>1. Competencia del funcionario.</a:t>
            </a:r>
          </a:p>
          <a:p>
            <a:pPr algn="just"/>
            <a:r>
              <a:rPr lang="es-CO" dirty="0"/>
              <a:t>2. Fundamentos de hecho.</a:t>
            </a:r>
          </a:p>
          <a:p>
            <a:pPr algn="just"/>
            <a:r>
              <a:rPr lang="es-CO" dirty="0"/>
              <a:t>3. Fundamentos de derecho.</a:t>
            </a:r>
          </a:p>
          <a:p>
            <a:pPr algn="just"/>
            <a:r>
              <a:rPr lang="es-CO" dirty="0"/>
              <a:t>4. Identificación de la entidad estatal afectada </a:t>
            </a:r>
          </a:p>
          <a:p>
            <a:pPr algn="just"/>
            <a:r>
              <a:rPr lang="es-CO" dirty="0"/>
              <a:t>5. Identificación de presuntos responsables fiscales.</a:t>
            </a:r>
          </a:p>
          <a:p>
            <a:pPr algn="just"/>
            <a:r>
              <a:rPr lang="es-CO" dirty="0"/>
              <a:t>6. Determinación del daño patrimonial y estimación de su cuantía.</a:t>
            </a:r>
          </a:p>
          <a:p>
            <a:pPr algn="just"/>
            <a:r>
              <a:rPr lang="es-CO" dirty="0"/>
              <a:t>6. Decreto de las pruebas que se consideren conducentes y pertinentes.</a:t>
            </a:r>
          </a:p>
          <a:p>
            <a:pPr algn="just"/>
            <a:r>
              <a:rPr lang="es-CO" dirty="0"/>
              <a:t>7. Decreto de las medidas cautelares a que hubiere lugar, (…).</a:t>
            </a:r>
          </a:p>
          <a:p>
            <a:pPr algn="just"/>
            <a:r>
              <a:rPr lang="es-CO" dirty="0"/>
              <a:t>8. Solicitud a la entidad sobre datos (salario, identidad,última dirección registrada; comunicación para enterarla del inicio de las diligencias fiscales.</a:t>
            </a:r>
          </a:p>
          <a:p>
            <a:pPr algn="just"/>
            <a:r>
              <a:rPr lang="es-CO" dirty="0"/>
              <a:t>9. Orden de notificar a los presuntos responsables esta decisión.</a:t>
            </a:r>
          </a:p>
          <a:p>
            <a:endParaRPr lang="es-CO" dirty="0"/>
          </a:p>
        </p:txBody>
      </p:sp>
    </p:spTree>
    <p:extLst>
      <p:ext uri="{BB962C8B-B14F-4D97-AF65-F5344CB8AC3E}">
        <p14:creationId xmlns:p14="http://schemas.microsoft.com/office/powerpoint/2010/main" val="24947829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1D188F-F3AC-2644-9C28-6B847355FA70}"/>
              </a:ext>
            </a:extLst>
          </p:cNvPr>
          <p:cNvSpPr>
            <a:spLocks noGrp="1"/>
          </p:cNvSpPr>
          <p:nvPr>
            <p:ph type="title"/>
          </p:nvPr>
        </p:nvSpPr>
        <p:spPr>
          <a:xfrm>
            <a:off x="0" y="1"/>
            <a:ext cx="12192000" cy="1089497"/>
          </a:xfrm>
          <a:solidFill>
            <a:schemeClr val="accent6">
              <a:lumMod val="20000"/>
              <a:lumOff val="80000"/>
            </a:schemeClr>
          </a:solidFill>
        </p:spPr>
        <p:txBody>
          <a:bodyPr/>
          <a:lstStyle/>
          <a:p>
            <a:pPr algn="ctr"/>
            <a:r>
              <a:rPr lang="es-CO" dirty="0">
                <a:latin typeface="Microsoft Himalaya" pitchFamily="2" charset="0"/>
                <a:ea typeface="Microsoft Himalaya" pitchFamily="2" charset="0"/>
                <a:cs typeface="Microsoft Himalaya" pitchFamily="2" charset="0"/>
              </a:rPr>
              <a:t>GARANTIA DE DEFENSA</a:t>
            </a:r>
          </a:p>
        </p:txBody>
      </p:sp>
      <p:sp>
        <p:nvSpPr>
          <p:cNvPr id="3" name="Marcador de contenido 2">
            <a:extLst>
              <a:ext uri="{FF2B5EF4-FFF2-40B4-BE49-F238E27FC236}">
                <a16:creationId xmlns:a16="http://schemas.microsoft.com/office/drawing/2014/main" id="{5D9E6CC9-39E5-A24A-B925-6278519DB986}"/>
              </a:ext>
            </a:extLst>
          </p:cNvPr>
          <p:cNvSpPr>
            <a:spLocks noGrp="1"/>
          </p:cNvSpPr>
          <p:nvPr>
            <p:ph idx="1"/>
          </p:nvPr>
        </p:nvSpPr>
        <p:spPr>
          <a:xfrm>
            <a:off x="0" y="1089498"/>
            <a:ext cx="12192000" cy="5768501"/>
          </a:xfrm>
        </p:spPr>
        <p:txBody>
          <a:bodyPr>
            <a:normAutofit lnSpcReduction="10000"/>
          </a:bodyPr>
          <a:lstStyle/>
          <a:p>
            <a:pPr algn="just"/>
            <a:r>
              <a:rPr lang="es-CO" sz="3000" dirty="0"/>
              <a:t>Quien conozca de indagación preliminar o de un proceso en su contra y antes de que se le formule auto de imputación, podrá solicitar al funcionario que le reciba exposición libre y espontánea, para cuya diligencia podrá designar un apoderado que lo asista y lo represente durante el proceso, y así se le hará saber al implicado, sin que la falta de apoderado constituya causal que invalide lo actuado.</a:t>
            </a:r>
          </a:p>
          <a:p>
            <a:pPr algn="just"/>
            <a:r>
              <a:rPr lang="es-CO" sz="3000" dirty="0"/>
              <a:t>En todo caso, no podrá dictarse auto de imputación si el presunto responsable no ha sido escuchado previamente dentro del proceso en exposición libre y espontánea o no está representado por un defensor de oficio si no compareció a la diligencia o no pudo ser localizado.</a:t>
            </a:r>
          </a:p>
          <a:p>
            <a:pPr algn="just"/>
            <a:r>
              <a:rPr lang="es-CO" sz="3000" dirty="0">
                <a:solidFill>
                  <a:srgbClr val="0432FF"/>
                </a:solidFill>
              </a:rPr>
              <a:t>En caso de no poder el implicado comparecer a la diligencia, podrá remitir por escrito o por cualquier medio de audio o audiovisual, su versión libre y espontánea, siempre que ofrezca legibilidad y seguridad para el registro de lo actuado</a:t>
            </a:r>
            <a:r>
              <a:rPr lang="es-CO" dirty="0"/>
              <a:t>.</a:t>
            </a:r>
          </a:p>
          <a:p>
            <a:endParaRPr lang="es-CO" dirty="0"/>
          </a:p>
        </p:txBody>
      </p:sp>
    </p:spTree>
    <p:extLst>
      <p:ext uri="{BB962C8B-B14F-4D97-AF65-F5344CB8AC3E}">
        <p14:creationId xmlns:p14="http://schemas.microsoft.com/office/powerpoint/2010/main" val="26582221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1181F0-916E-8F4B-A738-5B9CC7950C58}"/>
              </a:ext>
            </a:extLst>
          </p:cNvPr>
          <p:cNvSpPr>
            <a:spLocks noGrp="1"/>
          </p:cNvSpPr>
          <p:nvPr>
            <p:ph type="title"/>
          </p:nvPr>
        </p:nvSpPr>
        <p:spPr>
          <a:xfrm>
            <a:off x="0" y="0"/>
            <a:ext cx="12192000" cy="1342417"/>
          </a:xfrm>
          <a:solidFill>
            <a:schemeClr val="accent6">
              <a:lumMod val="20000"/>
              <a:lumOff val="80000"/>
            </a:schemeClr>
          </a:solidFill>
        </p:spPr>
        <p:txBody>
          <a:bodyPr/>
          <a:lstStyle/>
          <a:p>
            <a:pPr algn="ctr"/>
            <a:r>
              <a:rPr lang="es-CO" b="1" dirty="0">
                <a:latin typeface="Microsoft Himalaya" pitchFamily="2" charset="0"/>
                <a:ea typeface="Microsoft Himalaya" pitchFamily="2" charset="0"/>
                <a:cs typeface="Microsoft Himalaya" pitchFamily="2" charset="0"/>
              </a:rPr>
              <a:t>DEFENSOR   DE   OFICIO</a:t>
            </a:r>
            <a:endParaRPr lang="es-CO" dirty="0">
              <a:latin typeface="Microsoft Himalaya" pitchFamily="2" charset="0"/>
              <a:ea typeface="Microsoft Himalaya" pitchFamily="2" charset="0"/>
              <a:cs typeface="Microsoft Himalaya" pitchFamily="2" charset="0"/>
            </a:endParaRPr>
          </a:p>
        </p:txBody>
      </p:sp>
      <p:sp>
        <p:nvSpPr>
          <p:cNvPr id="3" name="Marcador de contenido 2">
            <a:extLst>
              <a:ext uri="{FF2B5EF4-FFF2-40B4-BE49-F238E27FC236}">
                <a16:creationId xmlns:a16="http://schemas.microsoft.com/office/drawing/2014/main" id="{6BA34129-0F18-A54C-A3F7-B48479F60E83}"/>
              </a:ext>
            </a:extLst>
          </p:cNvPr>
          <p:cNvSpPr>
            <a:spLocks noGrp="1"/>
          </p:cNvSpPr>
          <p:nvPr>
            <p:ph idx="1"/>
          </p:nvPr>
        </p:nvSpPr>
        <p:spPr>
          <a:xfrm>
            <a:off x="0" y="1498059"/>
            <a:ext cx="12192000" cy="5359939"/>
          </a:xfrm>
        </p:spPr>
        <p:txBody>
          <a:bodyPr/>
          <a:lstStyle/>
          <a:p>
            <a:pPr algn="just"/>
            <a:r>
              <a:rPr lang="es-CO" sz="3600" dirty="0"/>
              <a:t>Si el implicado no puede ser localizado o citado no comparece a rendir la versión, se le nombrará defensor de oficio con quien se continuará el trámite del proceso.</a:t>
            </a:r>
          </a:p>
          <a:p>
            <a:pPr algn="just"/>
            <a:endParaRPr lang="es-CO" sz="2400" dirty="0"/>
          </a:p>
          <a:p>
            <a:pPr algn="just"/>
            <a:r>
              <a:rPr lang="es-CO" sz="3600" dirty="0"/>
              <a:t>Para este efecto podrán designarse miembros de los consultorios jurídicos de las Facultades de Derecho legalmente reconocidas </a:t>
            </a:r>
            <a:r>
              <a:rPr lang="es-CO" sz="3600" dirty="0">
                <a:solidFill>
                  <a:srgbClr val="0432FF"/>
                </a:solidFill>
              </a:rPr>
              <a:t>o de las listas de los abogados inscritos en las listas de auxiliares de la justicia conforme a la ley</a:t>
            </a:r>
            <a:r>
              <a:rPr lang="es-CO" sz="3600" dirty="0"/>
              <a:t>, quienes no podrán negarse a cumplir con este mandato so pena de incurrir en las sanciones legales correspondientes.</a:t>
            </a:r>
          </a:p>
          <a:p>
            <a:endParaRPr lang="es-CO" dirty="0"/>
          </a:p>
        </p:txBody>
      </p:sp>
    </p:spTree>
    <p:extLst>
      <p:ext uri="{BB962C8B-B14F-4D97-AF65-F5344CB8AC3E}">
        <p14:creationId xmlns:p14="http://schemas.microsoft.com/office/powerpoint/2010/main" val="21647245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340BDC-71CD-664A-A2CD-06F55B903AA7}"/>
              </a:ext>
            </a:extLst>
          </p:cNvPr>
          <p:cNvSpPr>
            <a:spLocks noGrp="1"/>
          </p:cNvSpPr>
          <p:nvPr>
            <p:ph type="title"/>
          </p:nvPr>
        </p:nvSpPr>
        <p:spPr>
          <a:xfrm>
            <a:off x="0" y="1"/>
            <a:ext cx="12192000" cy="1352146"/>
          </a:xfrm>
          <a:solidFill>
            <a:schemeClr val="accent6">
              <a:lumMod val="20000"/>
              <a:lumOff val="80000"/>
            </a:schemeClr>
          </a:solidFill>
        </p:spPr>
        <p:txBody>
          <a:bodyPr/>
          <a:lstStyle/>
          <a:p>
            <a:pPr algn="ctr"/>
            <a:r>
              <a:rPr lang="es-CO" b="1" dirty="0">
                <a:latin typeface="Microsoft Himalaya" pitchFamily="2" charset="0"/>
                <a:ea typeface="Microsoft Himalaya" pitchFamily="2" charset="0"/>
                <a:cs typeface="Microsoft Himalaya" pitchFamily="2" charset="0"/>
              </a:rPr>
              <a:t>VINCULACION  DEL  GARANTE.</a:t>
            </a:r>
            <a:endParaRPr lang="es-CO" dirty="0">
              <a:latin typeface="Microsoft Himalaya" pitchFamily="2" charset="0"/>
              <a:ea typeface="Microsoft Himalaya" pitchFamily="2" charset="0"/>
              <a:cs typeface="Microsoft Himalaya" pitchFamily="2" charset="0"/>
            </a:endParaRPr>
          </a:p>
        </p:txBody>
      </p:sp>
      <p:sp>
        <p:nvSpPr>
          <p:cNvPr id="3" name="Marcador de contenido 2">
            <a:extLst>
              <a:ext uri="{FF2B5EF4-FFF2-40B4-BE49-F238E27FC236}">
                <a16:creationId xmlns:a16="http://schemas.microsoft.com/office/drawing/2014/main" id="{A5C868FA-6676-B541-BF3D-405BAA8EB4DC}"/>
              </a:ext>
            </a:extLst>
          </p:cNvPr>
          <p:cNvSpPr>
            <a:spLocks noGrp="1"/>
          </p:cNvSpPr>
          <p:nvPr>
            <p:ph idx="1"/>
          </p:nvPr>
        </p:nvSpPr>
        <p:spPr>
          <a:xfrm>
            <a:off x="535021" y="1352146"/>
            <a:ext cx="11089532" cy="5311301"/>
          </a:xfrm>
        </p:spPr>
        <p:txBody>
          <a:bodyPr/>
          <a:lstStyle/>
          <a:p>
            <a:pPr algn="just"/>
            <a:r>
              <a:rPr lang="es-CO" sz="3200" dirty="0"/>
              <a:t>Cuando: (i) el </a:t>
            </a:r>
            <a:r>
              <a:rPr lang="es-CO" sz="3200" dirty="0">
                <a:solidFill>
                  <a:srgbClr val="0432FF"/>
                </a:solidFill>
              </a:rPr>
              <a:t>presunto responsable</a:t>
            </a:r>
            <a:r>
              <a:rPr lang="es-CO" sz="3200" dirty="0"/>
              <a:t>, (ii) el </a:t>
            </a:r>
            <a:r>
              <a:rPr lang="es-CO" sz="3200" dirty="0">
                <a:solidFill>
                  <a:srgbClr val="0432FF"/>
                </a:solidFill>
              </a:rPr>
              <a:t>bien</a:t>
            </a:r>
            <a:r>
              <a:rPr lang="es-CO" sz="3200" dirty="0"/>
              <a:t> o (iii) el </a:t>
            </a:r>
            <a:r>
              <a:rPr lang="es-CO" sz="3200" dirty="0">
                <a:solidFill>
                  <a:srgbClr val="0432FF"/>
                </a:solidFill>
              </a:rPr>
              <a:t>contrato</a:t>
            </a:r>
            <a:r>
              <a:rPr lang="es-CO" sz="3200" dirty="0"/>
              <a:t> sobre el cual recaiga el objeto del proceso, </a:t>
            </a:r>
            <a:r>
              <a:rPr lang="es-CO" sz="3200" dirty="0">
                <a:solidFill>
                  <a:srgbClr val="C00000"/>
                </a:solidFill>
              </a:rPr>
              <a:t>se encuentren amparados por una póliza</a:t>
            </a:r>
            <a:r>
              <a:rPr lang="es-CO" sz="3200" dirty="0"/>
              <a:t>, </a:t>
            </a:r>
            <a:r>
              <a:rPr lang="es-CO" sz="3200" dirty="0">
                <a:highlight>
                  <a:srgbClr val="FFFF00"/>
                </a:highlight>
              </a:rPr>
              <a:t>se vinculará a la compañía de seguros</a:t>
            </a:r>
            <a:r>
              <a:rPr lang="es-CO" sz="3200" dirty="0"/>
              <a:t>, en calidad de tercero civilmente responsable, en cuya virtud tendrá los mismos derechos y facultades del investigado.</a:t>
            </a:r>
          </a:p>
          <a:p>
            <a:pPr algn="just"/>
            <a:endParaRPr lang="es-CO" sz="2000" dirty="0"/>
          </a:p>
          <a:p>
            <a:pPr algn="just"/>
            <a:r>
              <a:rPr lang="es-CO" sz="3200" dirty="0"/>
              <a:t>La vinculación se surtirá mediante la </a:t>
            </a:r>
            <a:r>
              <a:rPr lang="es-CO" sz="3200" dirty="0">
                <a:solidFill>
                  <a:srgbClr val="0432FF"/>
                </a:solidFill>
              </a:rPr>
              <a:t>comunicación</a:t>
            </a:r>
            <a:r>
              <a:rPr lang="es-CO" sz="3200" dirty="0"/>
              <a:t> del auto de apertura del proceso al representante legal o al apoderado designado por éste, con la indicación del motivo de procedencia de aquella.</a:t>
            </a:r>
          </a:p>
          <a:p>
            <a:endParaRPr lang="es-CO" dirty="0"/>
          </a:p>
        </p:txBody>
      </p:sp>
    </p:spTree>
    <p:extLst>
      <p:ext uri="{BB962C8B-B14F-4D97-AF65-F5344CB8AC3E}">
        <p14:creationId xmlns:p14="http://schemas.microsoft.com/office/powerpoint/2010/main" val="3531412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ctrTitle"/>
          </p:nvPr>
        </p:nvSpPr>
        <p:spPr>
          <a:xfrm>
            <a:off x="0" y="0"/>
            <a:ext cx="12192000" cy="1268760"/>
          </a:xfrm>
        </p:spPr>
        <p:txBody>
          <a:bodyPr>
            <a:normAutofit fontScale="90000"/>
          </a:bodyPr>
          <a:lstStyle/>
          <a:p>
            <a:br>
              <a:rPr lang="es-CO" sz="4000" i="1" dirty="0">
                <a:solidFill>
                  <a:srgbClr val="002060"/>
                </a:solidFill>
              </a:rPr>
            </a:br>
            <a:r>
              <a:rPr lang="es-CO" sz="4000" dirty="0">
                <a:solidFill>
                  <a:srgbClr val="FF0000"/>
                </a:solidFill>
                <a:latin typeface="Algerian" pitchFamily="82" charset="0"/>
              </a:rPr>
              <a:t>DE LA  RESPONSABILIDAD</a:t>
            </a:r>
            <a:br>
              <a:rPr lang="es-CO" sz="4000" dirty="0">
                <a:solidFill>
                  <a:srgbClr val="FF0000"/>
                </a:solidFill>
                <a:latin typeface="Algerian" pitchFamily="82" charset="0"/>
              </a:rPr>
            </a:br>
            <a:r>
              <a:rPr lang="es-CO" sz="2000" i="1" dirty="0">
                <a:solidFill>
                  <a:srgbClr val="002060"/>
                </a:solidFill>
              </a:rPr>
              <a:t>ARTICULO 6o.</a:t>
            </a:r>
            <a:endParaRPr lang="es-CO" sz="2000" dirty="0">
              <a:latin typeface="Algerian" panose="04020705040A02060702" pitchFamily="82" charset="0"/>
            </a:endParaRPr>
          </a:p>
        </p:txBody>
      </p:sp>
      <p:sp>
        <p:nvSpPr>
          <p:cNvPr id="13" name="12 Subtítulo"/>
          <p:cNvSpPr>
            <a:spLocks noGrp="1"/>
          </p:cNvSpPr>
          <p:nvPr>
            <p:ph type="subTitle" idx="1"/>
          </p:nvPr>
        </p:nvSpPr>
        <p:spPr>
          <a:xfrm>
            <a:off x="0" y="1556950"/>
            <a:ext cx="12192000" cy="5112409"/>
          </a:xfrm>
          <a:solidFill>
            <a:schemeClr val="accent1">
              <a:lumMod val="20000"/>
              <a:lumOff val="80000"/>
            </a:schemeClr>
          </a:solidFill>
        </p:spPr>
        <p:txBody>
          <a:bodyPr>
            <a:normAutofit/>
          </a:bodyPr>
          <a:lstStyle/>
          <a:p>
            <a:endParaRPr lang="es-CO" dirty="0"/>
          </a:p>
          <a:p>
            <a:pPr algn="just"/>
            <a:r>
              <a:rPr lang="es-CO" sz="5400" dirty="0">
                <a:solidFill>
                  <a:srgbClr val="002060"/>
                </a:solidFill>
              </a:rPr>
              <a:t>Los particulares sólo son responsables ante las autoridades por infringir la Constitución y las leyes. </a:t>
            </a:r>
            <a:r>
              <a:rPr lang="es-CO" sz="5400" b="1" dirty="0">
                <a:solidFill>
                  <a:srgbClr val="002060"/>
                </a:solidFill>
              </a:rPr>
              <a:t>Los servidores públicos </a:t>
            </a:r>
            <a:r>
              <a:rPr lang="es-CO" sz="5400" b="1" u="sng" dirty="0">
                <a:solidFill>
                  <a:srgbClr val="002060"/>
                </a:solidFill>
              </a:rPr>
              <a:t>lo son</a:t>
            </a:r>
            <a:r>
              <a:rPr lang="es-CO" sz="5400" dirty="0">
                <a:solidFill>
                  <a:srgbClr val="002060"/>
                </a:solidFill>
              </a:rPr>
              <a:t> por la misma causa y </a:t>
            </a:r>
            <a:r>
              <a:rPr lang="es-CO" sz="5400" b="1" dirty="0">
                <a:solidFill>
                  <a:srgbClr val="002060"/>
                </a:solidFill>
              </a:rPr>
              <a:t>por omisión o extralimitación </a:t>
            </a:r>
            <a:r>
              <a:rPr lang="es-CO" sz="5400" dirty="0">
                <a:solidFill>
                  <a:srgbClr val="002060"/>
                </a:solidFill>
              </a:rPr>
              <a:t>en el ejercicio de sus funciones.</a:t>
            </a:r>
          </a:p>
          <a:p>
            <a:endParaRPr lang="es-CO" dirty="0"/>
          </a:p>
        </p:txBody>
      </p:sp>
    </p:spTree>
    <p:extLst>
      <p:ext uri="{BB962C8B-B14F-4D97-AF65-F5344CB8AC3E}">
        <p14:creationId xmlns:p14="http://schemas.microsoft.com/office/powerpoint/2010/main" val="40737774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B9F2CD4-F20C-4A4B-8828-04A30AA21C20}"/>
              </a:ext>
            </a:extLst>
          </p:cNvPr>
          <p:cNvSpPr>
            <a:spLocks noGrp="1"/>
          </p:cNvSpPr>
          <p:nvPr>
            <p:ph type="title"/>
          </p:nvPr>
        </p:nvSpPr>
        <p:spPr>
          <a:xfrm>
            <a:off x="0" y="0"/>
            <a:ext cx="12192000" cy="1167320"/>
          </a:xfrm>
          <a:solidFill>
            <a:schemeClr val="accent6">
              <a:lumMod val="20000"/>
              <a:lumOff val="80000"/>
            </a:schemeClr>
          </a:solidFill>
        </p:spPr>
        <p:txBody>
          <a:bodyPr/>
          <a:lstStyle/>
          <a:p>
            <a:pPr algn="ctr"/>
            <a:r>
              <a:rPr lang="es-CO" dirty="0">
                <a:latin typeface="Microsoft Himalaya" pitchFamily="2" charset="0"/>
                <a:ea typeface="Microsoft Himalaya" pitchFamily="2" charset="0"/>
                <a:cs typeface="Microsoft Himalaya" pitchFamily="2" charset="0"/>
              </a:rPr>
              <a:t>TERMINO DE INVESTIGACIÓN</a:t>
            </a:r>
          </a:p>
        </p:txBody>
      </p:sp>
      <p:sp>
        <p:nvSpPr>
          <p:cNvPr id="6" name="Marcador de contenido 5">
            <a:extLst>
              <a:ext uri="{FF2B5EF4-FFF2-40B4-BE49-F238E27FC236}">
                <a16:creationId xmlns:a16="http://schemas.microsoft.com/office/drawing/2014/main" id="{FF2EAC29-02BA-D541-B281-24C8EC221C30}"/>
              </a:ext>
            </a:extLst>
          </p:cNvPr>
          <p:cNvSpPr>
            <a:spLocks noGrp="1"/>
          </p:cNvSpPr>
          <p:nvPr>
            <p:ph idx="1"/>
          </p:nvPr>
        </p:nvSpPr>
        <p:spPr>
          <a:xfrm>
            <a:off x="0" y="1167320"/>
            <a:ext cx="12192000" cy="5690680"/>
          </a:xfrm>
        </p:spPr>
        <p:txBody>
          <a:bodyPr>
            <a:normAutofit lnSpcReduction="10000"/>
          </a:bodyPr>
          <a:lstStyle/>
          <a:p>
            <a:pPr algn="just"/>
            <a:r>
              <a:rPr lang="es-CO" sz="3200" dirty="0"/>
              <a:t>El término para adelantar estas diligencias será de tres (</a:t>
            </a:r>
            <a:r>
              <a:rPr lang="es-CO" sz="3200" b="1" dirty="0">
                <a:solidFill>
                  <a:srgbClr val="FF0000"/>
                </a:solidFill>
              </a:rPr>
              <a:t>3</a:t>
            </a:r>
            <a:r>
              <a:rPr lang="es-CO" sz="3200" dirty="0"/>
              <a:t>) meses, prorrogables hasta por dos (</a:t>
            </a:r>
            <a:r>
              <a:rPr lang="es-CO" sz="3200" b="1" dirty="0">
                <a:solidFill>
                  <a:srgbClr val="FF0000"/>
                </a:solidFill>
              </a:rPr>
              <a:t>2</a:t>
            </a:r>
            <a:r>
              <a:rPr lang="es-CO" sz="3200" dirty="0"/>
              <a:t>) meses más, cuando las circunstancias lo ameriten, mediante auto debidamente motivado.</a:t>
            </a:r>
          </a:p>
          <a:p>
            <a:r>
              <a:rPr lang="es-CO" i="1" dirty="0">
                <a:latin typeface="Abadi MT Condensed Light" panose="020B0306030101010103" pitchFamily="34" charset="77"/>
              </a:rPr>
              <a:t>Un concepto del Concejo de Estado, al interpretar la ley 1474 erró al sostener que el lapso de instrucción o investigación era de dos años… cuando hizo referencia al proceso VERBAL…</a:t>
            </a:r>
          </a:p>
          <a:p>
            <a:r>
              <a:rPr lang="es-CO" i="1" dirty="0">
                <a:latin typeface="Abadi MT Condensed Light" panose="020B0306030101010103" pitchFamily="34" charset="77"/>
              </a:rPr>
              <a:t>¿Si el proceso auditor se ha ceñido a los canones reglamentarios, se ha sido objetivo, imparcial, serio, completo, y se decidió apertura con las pruebas…cuál la razón para ‘gastar e invertor’ más tiempo investigando lo que debía haber llegado completo?</a:t>
            </a:r>
          </a:p>
          <a:p>
            <a:r>
              <a:rPr lang="es-CO" i="1" dirty="0">
                <a:latin typeface="Abadi MT Condensed Light" panose="020B0306030101010103" pitchFamily="34" charset="77"/>
              </a:rPr>
              <a:t>Hoy en día las Contralorías tiene 10 años para investigar… y 5 para definir un proceso…convirtiendose eso en un homenaje a la desidia, a la pereza, al burocratismo…acaso la reforma no fue para cuidar, vigilar y hacer control fiscal en tiempo real y con todos los instrumentos técnológicos a su alcance?</a:t>
            </a:r>
          </a:p>
        </p:txBody>
      </p:sp>
    </p:spTree>
    <p:extLst>
      <p:ext uri="{BB962C8B-B14F-4D97-AF65-F5344CB8AC3E}">
        <p14:creationId xmlns:p14="http://schemas.microsoft.com/office/powerpoint/2010/main" val="38933825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9CCEDCD4-1285-8D47-BFED-C0B4A8EDEE1A}"/>
              </a:ext>
            </a:extLst>
          </p:cNvPr>
          <p:cNvSpPr>
            <a:spLocks noGrp="1"/>
          </p:cNvSpPr>
          <p:nvPr>
            <p:ph type="title"/>
          </p:nvPr>
        </p:nvSpPr>
        <p:spPr>
          <a:xfrm>
            <a:off x="-1" y="1"/>
            <a:ext cx="12191999" cy="1361872"/>
          </a:xfrm>
          <a:solidFill>
            <a:schemeClr val="accent6">
              <a:lumMod val="20000"/>
              <a:lumOff val="80000"/>
            </a:schemeClr>
          </a:solidFill>
        </p:spPr>
        <p:txBody>
          <a:bodyPr/>
          <a:lstStyle/>
          <a:p>
            <a:pPr algn="ctr"/>
            <a:r>
              <a:rPr lang="es-CO" b="1" dirty="0">
                <a:latin typeface="Microsoft Himalaya" pitchFamily="2" charset="0"/>
                <a:ea typeface="Microsoft Himalaya" pitchFamily="2" charset="0"/>
                <a:cs typeface="Microsoft Himalaya" pitchFamily="2" charset="0"/>
              </a:rPr>
              <a:t>DECISION   &amp;.  AUTO  DE  ARCHIVO</a:t>
            </a:r>
            <a:endParaRPr lang="es-CO" dirty="0">
              <a:latin typeface="Microsoft Himalaya" pitchFamily="2" charset="0"/>
              <a:ea typeface="Microsoft Himalaya" pitchFamily="2" charset="0"/>
              <a:cs typeface="Microsoft Himalaya" pitchFamily="2" charset="0"/>
            </a:endParaRPr>
          </a:p>
        </p:txBody>
      </p:sp>
      <p:sp>
        <p:nvSpPr>
          <p:cNvPr id="6" name="Marcador de contenido 5">
            <a:extLst>
              <a:ext uri="{FF2B5EF4-FFF2-40B4-BE49-F238E27FC236}">
                <a16:creationId xmlns:a16="http://schemas.microsoft.com/office/drawing/2014/main" id="{818CAFAB-DCA1-A04B-A4D8-27817BDECE9C}"/>
              </a:ext>
            </a:extLst>
          </p:cNvPr>
          <p:cNvSpPr>
            <a:spLocks noGrp="1"/>
          </p:cNvSpPr>
          <p:nvPr>
            <p:ph idx="1"/>
          </p:nvPr>
        </p:nvSpPr>
        <p:spPr>
          <a:xfrm>
            <a:off x="0" y="1361872"/>
            <a:ext cx="12191999" cy="5496128"/>
          </a:xfrm>
        </p:spPr>
        <p:txBody>
          <a:bodyPr>
            <a:noAutofit/>
          </a:bodyPr>
          <a:lstStyle/>
          <a:p>
            <a:pPr algn="just"/>
            <a:r>
              <a:rPr lang="es-CO" sz="3200" dirty="0"/>
              <a:t>Vencido el término anterior (máximo 5 meses), lo que procede es </a:t>
            </a:r>
            <a:r>
              <a:rPr lang="es-CO" sz="3200" dirty="0">
                <a:solidFill>
                  <a:srgbClr val="FF0000"/>
                </a:solidFill>
              </a:rPr>
              <a:t>decretar el archivo </a:t>
            </a:r>
            <a:r>
              <a:rPr lang="es-CO" sz="3200" dirty="0"/>
              <a:t>de las diligencias o a </a:t>
            </a:r>
            <a:r>
              <a:rPr lang="es-CO" sz="3200" dirty="0">
                <a:solidFill>
                  <a:srgbClr val="0432FF"/>
                </a:solidFill>
              </a:rPr>
              <a:t>dictar auto de imputación </a:t>
            </a:r>
            <a:r>
              <a:rPr lang="es-CO" sz="3200" dirty="0"/>
              <a:t>de responsabilidad fiscal, mediante providencia motivada, según sea el caso.</a:t>
            </a:r>
          </a:p>
          <a:p>
            <a:pPr algn="just"/>
            <a:endParaRPr lang="es-CO" sz="2000" dirty="0"/>
          </a:p>
          <a:p>
            <a:pPr algn="just"/>
            <a:r>
              <a:rPr lang="es-CO" sz="3200" dirty="0"/>
              <a:t>Se dictará </a:t>
            </a:r>
            <a:r>
              <a:rPr lang="es-CO" sz="3200" dirty="0">
                <a:highlight>
                  <a:srgbClr val="FFFF00"/>
                </a:highlight>
              </a:rPr>
              <a:t>auto de archivo </a:t>
            </a:r>
            <a:r>
              <a:rPr lang="es-CO" sz="3200" dirty="0"/>
              <a:t>cuando: (i) se pruebe </a:t>
            </a:r>
            <a:r>
              <a:rPr lang="es-CO" sz="3200" dirty="0">
                <a:solidFill>
                  <a:srgbClr val="0432FF"/>
                </a:solidFill>
              </a:rPr>
              <a:t>inexistencia del hecho </a:t>
            </a:r>
            <a:r>
              <a:rPr lang="es-CO" sz="3200" dirty="0"/>
              <a:t>(ii) que el hecho </a:t>
            </a:r>
            <a:r>
              <a:rPr lang="es-CO" sz="3200" dirty="0">
                <a:solidFill>
                  <a:srgbClr val="0432FF"/>
                </a:solidFill>
              </a:rPr>
              <a:t>no es constitutivo </a:t>
            </a:r>
            <a:r>
              <a:rPr lang="es-CO" sz="3200" dirty="0"/>
              <a:t>de detrimento patrimonial o no comporta el ejercicio de gestión fiscal, (iii) cuando se acredite el </a:t>
            </a:r>
            <a:r>
              <a:rPr lang="es-CO" sz="3200" dirty="0">
                <a:solidFill>
                  <a:srgbClr val="0432FF"/>
                </a:solidFill>
              </a:rPr>
              <a:t>resarcimiento</a:t>
            </a:r>
            <a:r>
              <a:rPr lang="es-CO" sz="3200" dirty="0"/>
              <a:t> pleno del perjuicio, (iv) ante la operancia de una </a:t>
            </a:r>
            <a:r>
              <a:rPr lang="es-CO" sz="3200" dirty="0">
                <a:solidFill>
                  <a:srgbClr val="0432FF"/>
                </a:solidFill>
              </a:rPr>
              <a:t>causal excluyente de responsabilidad</a:t>
            </a:r>
            <a:r>
              <a:rPr lang="es-CO" sz="3200" dirty="0"/>
              <a:t>, (v) cuando se acredite ha operado la figura de la caducidad o la prescripción de la misma.</a:t>
            </a:r>
          </a:p>
        </p:txBody>
      </p:sp>
    </p:spTree>
    <p:extLst>
      <p:ext uri="{BB962C8B-B14F-4D97-AF65-F5344CB8AC3E}">
        <p14:creationId xmlns:p14="http://schemas.microsoft.com/office/powerpoint/2010/main" val="17922818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D9DCF242-BAE8-8B40-9E97-B4E755FF6278}"/>
              </a:ext>
            </a:extLst>
          </p:cNvPr>
          <p:cNvSpPr>
            <a:spLocks noGrp="1"/>
          </p:cNvSpPr>
          <p:nvPr>
            <p:ph type="title"/>
          </p:nvPr>
        </p:nvSpPr>
        <p:spPr>
          <a:xfrm>
            <a:off x="0" y="1"/>
            <a:ext cx="12192000" cy="1089497"/>
          </a:xfrm>
          <a:solidFill>
            <a:schemeClr val="accent6">
              <a:lumMod val="20000"/>
              <a:lumOff val="80000"/>
            </a:schemeClr>
          </a:solidFill>
        </p:spPr>
        <p:txBody>
          <a:bodyPr/>
          <a:lstStyle/>
          <a:p>
            <a:pPr algn="ctr"/>
            <a:r>
              <a:rPr lang="es-CO" b="1" dirty="0">
                <a:latin typeface="Microsoft Himalaya" pitchFamily="2" charset="0"/>
                <a:ea typeface="Microsoft Himalaya" pitchFamily="2" charset="0"/>
                <a:cs typeface="Microsoft Himalaya" pitchFamily="2" charset="0"/>
              </a:rPr>
              <a:t>AUTO DE IMPUTACION</a:t>
            </a:r>
            <a:endParaRPr lang="es-CO" dirty="0">
              <a:latin typeface="Microsoft Himalaya" pitchFamily="2" charset="0"/>
              <a:ea typeface="Microsoft Himalaya" pitchFamily="2" charset="0"/>
              <a:cs typeface="Microsoft Himalaya" pitchFamily="2" charset="0"/>
            </a:endParaRPr>
          </a:p>
        </p:txBody>
      </p:sp>
      <p:sp>
        <p:nvSpPr>
          <p:cNvPr id="6" name="Marcador de contenido 5">
            <a:extLst>
              <a:ext uri="{FF2B5EF4-FFF2-40B4-BE49-F238E27FC236}">
                <a16:creationId xmlns:a16="http://schemas.microsoft.com/office/drawing/2014/main" id="{22CD04DD-4D03-D642-8BDE-AE239DB71D56}"/>
              </a:ext>
            </a:extLst>
          </p:cNvPr>
          <p:cNvSpPr>
            <a:spLocks noGrp="1"/>
          </p:cNvSpPr>
          <p:nvPr>
            <p:ph idx="1"/>
          </p:nvPr>
        </p:nvSpPr>
        <p:spPr>
          <a:xfrm>
            <a:off x="0" y="1089498"/>
            <a:ext cx="12192000" cy="5768501"/>
          </a:xfrm>
        </p:spPr>
        <p:txBody>
          <a:bodyPr>
            <a:normAutofit/>
          </a:bodyPr>
          <a:lstStyle/>
          <a:p>
            <a:pPr algn="just"/>
            <a:r>
              <a:rPr lang="es-CO" sz="2900" dirty="0"/>
              <a:t>Cuando esté demostrado objetivamente el daño o detrimento y existan testimonios que ofrezcan serios motivos de credibilidad, indicios graves, documentos, peritación o cualquier prueba que comprometa la responsabilidad fiscal de los implicados, </a:t>
            </a:r>
            <a:r>
              <a:rPr lang="es-CO" sz="2900" dirty="0">
                <a:solidFill>
                  <a:srgbClr val="942093"/>
                </a:solidFill>
              </a:rPr>
              <a:t>se proferirá auto de imputación </a:t>
            </a:r>
            <a:r>
              <a:rPr lang="es-CO" sz="2900" dirty="0"/>
              <a:t>de responsabilidad fiscal.</a:t>
            </a:r>
          </a:p>
          <a:p>
            <a:pPr algn="ctr"/>
            <a:r>
              <a:rPr lang="es-CO" dirty="0">
                <a:highlight>
                  <a:srgbClr val="FFFF00"/>
                </a:highlight>
              </a:rPr>
              <a:t>Contenido:</a:t>
            </a:r>
          </a:p>
          <a:p>
            <a:pPr marL="0" indent="0">
              <a:buNone/>
            </a:pPr>
            <a:r>
              <a:rPr lang="es-CO" dirty="0"/>
              <a:t>					de presuntos responsables,</a:t>
            </a:r>
          </a:p>
          <a:p>
            <a:r>
              <a:rPr lang="es-CO" dirty="0"/>
              <a:t>1. </a:t>
            </a:r>
            <a:r>
              <a:rPr lang="es-CO" dirty="0">
                <a:solidFill>
                  <a:srgbClr val="FF0000"/>
                </a:solidFill>
              </a:rPr>
              <a:t>La identificación plena 	</a:t>
            </a:r>
            <a:r>
              <a:rPr lang="es-CO" dirty="0"/>
              <a:t>de entidad afectada y </a:t>
            </a:r>
          </a:p>
          <a:p>
            <a:r>
              <a:rPr lang="es-CO" dirty="0"/>
              <a:t>        					de aseguradora (Nro. Pol y V/r. asegurado)</a:t>
            </a:r>
          </a:p>
          <a:p>
            <a:r>
              <a:rPr lang="es-CO" dirty="0"/>
              <a:t>2. La indicación y </a:t>
            </a:r>
            <a:r>
              <a:rPr lang="es-CO" dirty="0">
                <a:solidFill>
                  <a:srgbClr val="FF0000"/>
                </a:solidFill>
              </a:rPr>
              <a:t>valoración</a:t>
            </a:r>
            <a:r>
              <a:rPr lang="es-CO" dirty="0"/>
              <a:t> de las pruebas practicadas.</a:t>
            </a:r>
          </a:p>
          <a:p>
            <a:r>
              <a:rPr lang="es-CO" dirty="0"/>
              <a:t>3. La acreditación de: EL DAÑO, CULPABILIDAD. Y NEXO DE CAUSALIDAD </a:t>
            </a:r>
          </a:p>
          <a:p>
            <a:r>
              <a:rPr lang="es-CO" dirty="0"/>
              <a:t>4. La determinación de la cuantía del daño al patrimonio del Estado INDEXADA</a:t>
            </a:r>
          </a:p>
          <a:p>
            <a:endParaRPr lang="es-CO" dirty="0"/>
          </a:p>
        </p:txBody>
      </p:sp>
    </p:spTree>
    <p:extLst>
      <p:ext uri="{BB962C8B-B14F-4D97-AF65-F5344CB8AC3E}">
        <p14:creationId xmlns:p14="http://schemas.microsoft.com/office/powerpoint/2010/main" val="22603691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A730015-6125-6341-8DDD-FF6D16D3E576}"/>
              </a:ext>
            </a:extLst>
          </p:cNvPr>
          <p:cNvSpPr>
            <a:spLocks noGrp="1"/>
          </p:cNvSpPr>
          <p:nvPr>
            <p:ph type="title"/>
          </p:nvPr>
        </p:nvSpPr>
        <p:spPr>
          <a:xfrm>
            <a:off x="0" y="1"/>
            <a:ext cx="12192000" cy="1060314"/>
          </a:xfrm>
          <a:solidFill>
            <a:schemeClr val="accent6">
              <a:lumMod val="20000"/>
              <a:lumOff val="80000"/>
            </a:schemeClr>
          </a:solidFill>
        </p:spPr>
        <p:txBody>
          <a:bodyPr>
            <a:normAutofit/>
          </a:bodyPr>
          <a:lstStyle/>
          <a:p>
            <a:pPr algn="ctr"/>
            <a:r>
              <a:rPr lang="es-CO" sz="4000" b="1" dirty="0">
                <a:latin typeface="Microsoft Himalaya" pitchFamily="2" charset="0"/>
                <a:ea typeface="Microsoft Himalaya" pitchFamily="2" charset="0"/>
                <a:cs typeface="Microsoft Himalaya" pitchFamily="2" charset="0"/>
              </a:rPr>
              <a:t>    NOTIFICACION DEL </a:t>
            </a:r>
            <a:r>
              <a:rPr lang="es-CO" sz="4000" b="1" dirty="0">
                <a:solidFill>
                  <a:schemeClr val="accent2">
                    <a:lumMod val="75000"/>
                  </a:schemeClr>
                </a:solidFill>
                <a:latin typeface="Microsoft Himalaya" pitchFamily="2" charset="0"/>
                <a:ea typeface="Microsoft Himalaya" pitchFamily="2" charset="0"/>
                <a:cs typeface="Microsoft Himalaya" pitchFamily="2" charset="0"/>
              </a:rPr>
              <a:t>AUTO DE IMPUTACION </a:t>
            </a:r>
            <a:r>
              <a:rPr lang="es-CO" sz="4000" b="1" dirty="0">
                <a:latin typeface="Microsoft Himalaya" pitchFamily="2" charset="0"/>
                <a:ea typeface="Microsoft Himalaya" pitchFamily="2" charset="0"/>
                <a:cs typeface="Microsoft Himalaya" pitchFamily="2" charset="0"/>
              </a:rPr>
              <a:t>DE R.F. </a:t>
            </a:r>
            <a:endParaRPr lang="es-CO" sz="4000" dirty="0">
              <a:latin typeface="Microsoft Himalaya" pitchFamily="2" charset="0"/>
              <a:ea typeface="Microsoft Himalaya" pitchFamily="2" charset="0"/>
              <a:cs typeface="Microsoft Himalaya" pitchFamily="2" charset="0"/>
            </a:endParaRPr>
          </a:p>
        </p:txBody>
      </p:sp>
      <p:sp>
        <p:nvSpPr>
          <p:cNvPr id="6" name="Marcador de contenido 5">
            <a:extLst>
              <a:ext uri="{FF2B5EF4-FFF2-40B4-BE49-F238E27FC236}">
                <a16:creationId xmlns:a16="http://schemas.microsoft.com/office/drawing/2014/main" id="{332B3484-94EF-B147-8C1B-F842BD127917}"/>
              </a:ext>
            </a:extLst>
          </p:cNvPr>
          <p:cNvSpPr>
            <a:spLocks noGrp="1"/>
          </p:cNvSpPr>
          <p:nvPr>
            <p:ph idx="1"/>
          </p:nvPr>
        </p:nvSpPr>
        <p:spPr>
          <a:xfrm>
            <a:off x="1" y="1060315"/>
            <a:ext cx="12192000" cy="5797684"/>
          </a:xfrm>
        </p:spPr>
        <p:txBody>
          <a:bodyPr>
            <a:normAutofit/>
          </a:bodyPr>
          <a:lstStyle/>
          <a:p>
            <a:pPr marL="3200400" lvl="7" indent="0">
              <a:buNone/>
            </a:pPr>
            <a:r>
              <a:rPr lang="es-CO" sz="3200" dirty="0">
                <a:latin typeface="+mj-lt"/>
              </a:rPr>
              <a:t>       =&gt; los presuntos responsables o sus apoderados </a:t>
            </a:r>
          </a:p>
          <a:p>
            <a:r>
              <a:rPr lang="es-CO" sz="3200" dirty="0">
                <a:highlight>
                  <a:srgbClr val="FFFF00"/>
                </a:highlight>
                <a:latin typeface="+mj-lt"/>
              </a:rPr>
              <a:t>El </a:t>
            </a:r>
            <a:r>
              <a:rPr lang="es-CO" sz="3200" b="1" dirty="0">
                <a:solidFill>
                  <a:srgbClr val="FF0000"/>
                </a:solidFill>
                <a:highlight>
                  <a:srgbClr val="FFFF00"/>
                </a:highlight>
                <a:latin typeface="+mj-lt"/>
              </a:rPr>
              <a:t>A/I</a:t>
            </a:r>
            <a:r>
              <a:rPr lang="es-CO" sz="3200" dirty="0">
                <a:highlight>
                  <a:srgbClr val="FFFF00"/>
                </a:highlight>
                <a:latin typeface="+mj-lt"/>
              </a:rPr>
              <a:t>. se notificará </a:t>
            </a:r>
            <a:r>
              <a:rPr lang="es-CO" sz="3200" dirty="0">
                <a:latin typeface="+mj-lt"/>
              </a:rPr>
              <a:t>a:  =&gt; la compañía de seguros si la hubiere, </a:t>
            </a:r>
          </a:p>
          <a:p>
            <a:pPr marL="0" indent="0">
              <a:buNone/>
            </a:pPr>
            <a:r>
              <a:rPr lang="es-CO" sz="3200" dirty="0">
                <a:latin typeface="+mj-lt"/>
              </a:rPr>
              <a:t>			            CÓMO:  S/g. forma y términos del CPACA*.</a:t>
            </a:r>
          </a:p>
          <a:p>
            <a:pPr marL="0" indent="0" algn="ctr">
              <a:buNone/>
            </a:pPr>
            <a:r>
              <a:rPr lang="es-CO" sz="2400" dirty="0">
                <a:latin typeface="+mj-lt"/>
              </a:rPr>
              <a:t>*</a:t>
            </a:r>
            <a:r>
              <a:rPr lang="es-CO" sz="2400" dirty="0">
                <a:solidFill>
                  <a:srgbClr val="011893"/>
                </a:solidFill>
                <a:latin typeface="+mj-lt"/>
              </a:rPr>
              <a:t>Personal, </a:t>
            </a:r>
            <a:r>
              <a:rPr lang="es-CO" sz="2400" b="1" dirty="0">
                <a:solidFill>
                  <a:schemeClr val="accent2">
                    <a:lumMod val="75000"/>
                  </a:schemeClr>
                </a:solidFill>
                <a:latin typeface="+mj-lt"/>
              </a:rPr>
              <a:t>por aviso</a:t>
            </a:r>
            <a:r>
              <a:rPr lang="es-CO" sz="2400" dirty="0">
                <a:solidFill>
                  <a:srgbClr val="011893"/>
                </a:solidFill>
                <a:latin typeface="+mj-lt"/>
              </a:rPr>
              <a:t>, edicto, correo electrónico, publicación página web entidad (</a:t>
            </a:r>
            <a:r>
              <a:rPr lang="es-CO" sz="2000" dirty="0">
                <a:solidFill>
                  <a:schemeClr val="accent2">
                    <a:lumMod val="75000"/>
                  </a:schemeClr>
                </a:solidFill>
                <a:latin typeface="+mj-lt"/>
              </a:rPr>
              <a:t>a.69</a:t>
            </a:r>
            <a:r>
              <a:rPr lang="es-CO" sz="2400" dirty="0">
                <a:solidFill>
                  <a:srgbClr val="011893"/>
                </a:solidFill>
                <a:latin typeface="+mj-lt"/>
              </a:rPr>
              <a:t>)</a:t>
            </a:r>
          </a:p>
          <a:p>
            <a:pPr marL="0" indent="0">
              <a:buNone/>
            </a:pPr>
            <a:endParaRPr lang="es-CO" sz="2400" dirty="0">
              <a:solidFill>
                <a:srgbClr val="011893"/>
              </a:solidFill>
              <a:latin typeface="+mj-lt"/>
            </a:endParaRPr>
          </a:p>
          <a:p>
            <a:pPr algn="just"/>
            <a:r>
              <a:rPr lang="es-CO" sz="3300" dirty="0"/>
              <a:t>Si el Auto no se pudo notificar personalmente a los implicados o apoderados, se surtirá la notificación por aviso o en la página web de la entidad según corresponda y se le designará defensor de oficio, con quien se continuará el trámite del proceso. Para estos efectos, se aplicará lo dispuesto en el artículo </a:t>
            </a:r>
            <a:r>
              <a:rPr lang="es-CO" sz="3300" dirty="0">
                <a:hlinkClick r:id="rId2"/>
              </a:rPr>
              <a:t>43</a:t>
            </a:r>
            <a:r>
              <a:rPr lang="es-CO" sz="3200" dirty="0"/>
              <a:t>. </a:t>
            </a:r>
          </a:p>
          <a:p>
            <a:pPr marL="0" indent="0" algn="just">
              <a:buNone/>
            </a:pPr>
            <a:r>
              <a:rPr lang="es-CO" sz="3200" dirty="0"/>
              <a:t>  </a:t>
            </a:r>
            <a:r>
              <a:rPr lang="es-CO" dirty="0"/>
              <a:t>(Estudiante de Derecho o abogado auxiliar de la Justicia)</a:t>
            </a:r>
          </a:p>
          <a:p>
            <a:endParaRPr lang="es-CO" dirty="0"/>
          </a:p>
        </p:txBody>
      </p:sp>
    </p:spTree>
    <p:extLst>
      <p:ext uri="{BB962C8B-B14F-4D97-AF65-F5344CB8AC3E}">
        <p14:creationId xmlns:p14="http://schemas.microsoft.com/office/powerpoint/2010/main" val="15977718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2492E-A87F-F242-A5FA-8E9D483CC834}"/>
              </a:ext>
            </a:extLst>
          </p:cNvPr>
          <p:cNvSpPr>
            <a:spLocks noGrp="1"/>
          </p:cNvSpPr>
          <p:nvPr>
            <p:ph type="title"/>
          </p:nvPr>
        </p:nvSpPr>
        <p:spPr>
          <a:xfrm>
            <a:off x="0" y="1"/>
            <a:ext cx="12192000" cy="982493"/>
          </a:xfrm>
          <a:solidFill>
            <a:schemeClr val="accent6">
              <a:lumMod val="20000"/>
              <a:lumOff val="80000"/>
            </a:schemeClr>
          </a:solidFill>
        </p:spPr>
        <p:txBody>
          <a:bodyPr/>
          <a:lstStyle/>
          <a:p>
            <a:pPr algn="ctr"/>
            <a:r>
              <a:rPr lang="es-CO" dirty="0">
                <a:latin typeface="Microsoft Himalaya" pitchFamily="2" charset="0"/>
                <a:ea typeface="Microsoft Himalaya" pitchFamily="2" charset="0"/>
                <a:cs typeface="Microsoft Himalaya" pitchFamily="2" charset="0"/>
              </a:rPr>
              <a:t>TÉRMINO   PARA   DESCARGOS</a:t>
            </a:r>
          </a:p>
        </p:txBody>
      </p:sp>
      <p:sp>
        <p:nvSpPr>
          <p:cNvPr id="3" name="Marcador de contenido 2">
            <a:extLst>
              <a:ext uri="{FF2B5EF4-FFF2-40B4-BE49-F238E27FC236}">
                <a16:creationId xmlns:a16="http://schemas.microsoft.com/office/drawing/2014/main" id="{28146D98-D55E-BD45-98E5-0E39E9302E97}"/>
              </a:ext>
            </a:extLst>
          </p:cNvPr>
          <p:cNvSpPr>
            <a:spLocks noGrp="1"/>
          </p:cNvSpPr>
          <p:nvPr>
            <p:ph idx="1"/>
          </p:nvPr>
        </p:nvSpPr>
        <p:spPr>
          <a:xfrm>
            <a:off x="0" y="982494"/>
            <a:ext cx="12192000" cy="5875505"/>
          </a:xfrm>
        </p:spPr>
        <p:txBody>
          <a:bodyPr>
            <a:noAutofit/>
          </a:bodyPr>
          <a:lstStyle/>
          <a:p>
            <a:pPr algn="just"/>
            <a:r>
              <a:rPr lang="es-CO" sz="3700" dirty="0"/>
              <a:t>Los notificados dispondrán de un término de diez (</a:t>
            </a:r>
            <a:r>
              <a:rPr lang="es-CO" sz="3700" b="1" dirty="0">
                <a:solidFill>
                  <a:srgbClr val="942093"/>
                </a:solidFill>
              </a:rPr>
              <a:t>10</a:t>
            </a:r>
            <a:r>
              <a:rPr lang="es-CO" sz="3700" dirty="0"/>
              <a:t>) días contados a partir del día siguiente a la notificación personal del auto de imputación, por aviso, o por publicación en la página web de la entidad, </a:t>
            </a:r>
            <a:r>
              <a:rPr lang="es-CO" sz="3700" i="1" dirty="0"/>
              <a:t>según corresponda</a:t>
            </a:r>
            <a:r>
              <a:rPr lang="es-CO" sz="3700" dirty="0"/>
              <a:t>, para DESCORRER EL TRASLADO del </a:t>
            </a:r>
            <a:r>
              <a:rPr lang="es-CO" sz="3700" b="1" dirty="0">
                <a:solidFill>
                  <a:srgbClr val="FF0000"/>
                </a:solidFill>
              </a:rPr>
              <a:t>A/I.F</a:t>
            </a:r>
            <a:r>
              <a:rPr lang="es-CO" sz="3700" dirty="0"/>
              <a:t>.  Dentro de ese lapso pueden </a:t>
            </a:r>
            <a:r>
              <a:rPr lang="es-CO" sz="3700" dirty="0">
                <a:solidFill>
                  <a:srgbClr val="0432FF"/>
                </a:solidFill>
              </a:rPr>
              <a:t>presentar argumentos </a:t>
            </a:r>
            <a:r>
              <a:rPr lang="es-CO" sz="3700" dirty="0"/>
              <a:t>defensivos frente a las imputaciones del auto,  </a:t>
            </a:r>
            <a:r>
              <a:rPr lang="es-CO" sz="3700" dirty="0">
                <a:solidFill>
                  <a:srgbClr val="0432FF"/>
                </a:solidFill>
              </a:rPr>
              <a:t>solicitar</a:t>
            </a:r>
            <a:r>
              <a:rPr lang="es-CO" sz="3700" dirty="0"/>
              <a:t> y/o  </a:t>
            </a:r>
            <a:r>
              <a:rPr lang="es-CO" sz="3700" dirty="0">
                <a:solidFill>
                  <a:srgbClr val="0432FF"/>
                </a:solidFill>
              </a:rPr>
              <a:t>aportar</a:t>
            </a:r>
            <a:r>
              <a:rPr lang="es-CO" sz="3700" dirty="0"/>
              <a:t> las pruebas que se pretendan hacer valer. </a:t>
            </a:r>
          </a:p>
          <a:p>
            <a:pPr algn="just"/>
            <a:endParaRPr lang="es-CO" dirty="0"/>
          </a:p>
          <a:p>
            <a:pPr algn="just"/>
            <a:r>
              <a:rPr lang="es-CO" sz="3700" dirty="0"/>
              <a:t>Durante este término el expediente permanecerá disponible en la Secretaría.</a:t>
            </a:r>
          </a:p>
        </p:txBody>
      </p:sp>
    </p:spTree>
    <p:extLst>
      <p:ext uri="{BB962C8B-B14F-4D97-AF65-F5344CB8AC3E}">
        <p14:creationId xmlns:p14="http://schemas.microsoft.com/office/powerpoint/2010/main" val="17362344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58C91B-66D1-4A41-A6D8-6BB7DDCF0693}"/>
              </a:ext>
            </a:extLst>
          </p:cNvPr>
          <p:cNvSpPr>
            <a:spLocks noGrp="1"/>
          </p:cNvSpPr>
          <p:nvPr>
            <p:ph type="title"/>
          </p:nvPr>
        </p:nvSpPr>
        <p:spPr>
          <a:xfrm>
            <a:off x="0" y="0"/>
            <a:ext cx="12192000" cy="1128409"/>
          </a:xfrm>
          <a:solidFill>
            <a:schemeClr val="accent6">
              <a:lumMod val="20000"/>
              <a:lumOff val="80000"/>
            </a:schemeClr>
          </a:solidFill>
        </p:spPr>
        <p:txBody>
          <a:bodyPr/>
          <a:lstStyle/>
          <a:p>
            <a:pPr algn="ctr"/>
            <a:r>
              <a:rPr lang="es-CO" b="1" dirty="0">
                <a:latin typeface="Microsoft Himalaya" pitchFamily="2" charset="0"/>
                <a:ea typeface="Microsoft Himalaya" pitchFamily="2" charset="0"/>
                <a:cs typeface="Microsoft Himalaya" pitchFamily="2" charset="0"/>
              </a:rPr>
              <a:t>DECRETO,  PRÁCTICA  DE  PRUEBAS  &amp;  FALLO</a:t>
            </a:r>
            <a:endParaRPr lang="es-CO" dirty="0">
              <a:latin typeface="Microsoft Himalaya" pitchFamily="2" charset="0"/>
              <a:ea typeface="Microsoft Himalaya" pitchFamily="2" charset="0"/>
              <a:cs typeface="Microsoft Himalaya" pitchFamily="2" charset="0"/>
            </a:endParaRPr>
          </a:p>
        </p:txBody>
      </p:sp>
      <p:sp>
        <p:nvSpPr>
          <p:cNvPr id="3" name="Marcador de contenido 2">
            <a:extLst>
              <a:ext uri="{FF2B5EF4-FFF2-40B4-BE49-F238E27FC236}">
                <a16:creationId xmlns:a16="http://schemas.microsoft.com/office/drawing/2014/main" id="{7031F789-E522-2745-A570-43A64AF00B80}"/>
              </a:ext>
            </a:extLst>
          </p:cNvPr>
          <p:cNvSpPr>
            <a:spLocks noGrp="1"/>
          </p:cNvSpPr>
          <p:nvPr>
            <p:ph idx="1"/>
          </p:nvPr>
        </p:nvSpPr>
        <p:spPr>
          <a:xfrm>
            <a:off x="0" y="1128410"/>
            <a:ext cx="12192000" cy="5729590"/>
          </a:xfrm>
        </p:spPr>
        <p:txBody>
          <a:bodyPr>
            <a:normAutofit/>
          </a:bodyPr>
          <a:lstStyle/>
          <a:p>
            <a:pPr algn="just"/>
            <a:r>
              <a:rPr lang="es-CO" sz="3300" dirty="0">
                <a:solidFill>
                  <a:srgbClr val="0432FF"/>
                </a:solidFill>
              </a:rPr>
              <a:t>Vencidos los 10 días</a:t>
            </a:r>
            <a:r>
              <a:rPr lang="es-CO" sz="3300" dirty="0"/>
              <a:t>, </a:t>
            </a:r>
            <a:r>
              <a:rPr lang="es-CO" sz="3300" dirty="0">
                <a:solidFill>
                  <a:srgbClr val="C00000"/>
                </a:solidFill>
              </a:rPr>
              <a:t>se ordenarán </a:t>
            </a:r>
            <a:r>
              <a:rPr lang="es-CO" sz="3300" dirty="0"/>
              <a:t>mediante auto la práctica de </a:t>
            </a:r>
            <a:r>
              <a:rPr lang="es-CO" sz="3300" dirty="0">
                <a:solidFill>
                  <a:srgbClr val="C00000"/>
                </a:solidFill>
              </a:rPr>
              <a:t>las pruebas </a:t>
            </a:r>
            <a:r>
              <a:rPr lang="es-CO" sz="3300" dirty="0"/>
              <a:t>solicitadas o se decretarán las de oficio las que considere pertinentes y conducentes.</a:t>
            </a:r>
          </a:p>
          <a:p>
            <a:pPr algn="just"/>
            <a:r>
              <a:rPr lang="es-CO" sz="3300" dirty="0">
                <a:highlight>
                  <a:srgbClr val="FFFF00"/>
                </a:highlight>
              </a:rPr>
              <a:t>Término del período probatorio</a:t>
            </a:r>
            <a:r>
              <a:rPr lang="es-CO" sz="3300" dirty="0"/>
              <a:t> = máximo (</a:t>
            </a:r>
            <a:r>
              <a:rPr lang="es-CO" sz="3300" b="1" dirty="0">
                <a:solidFill>
                  <a:srgbClr val="C00000"/>
                </a:solidFill>
              </a:rPr>
              <a:t>30</a:t>
            </a:r>
            <a:r>
              <a:rPr lang="es-CO" sz="3300" dirty="0"/>
              <a:t>) días. </a:t>
            </a:r>
          </a:p>
          <a:p>
            <a:pPr algn="just"/>
            <a:r>
              <a:rPr lang="es-CO" sz="3300" dirty="0"/>
              <a:t>Este auto se </a:t>
            </a:r>
            <a:r>
              <a:rPr lang="es-CO" sz="3300" dirty="0">
                <a:solidFill>
                  <a:srgbClr val="0432FF"/>
                </a:solidFill>
              </a:rPr>
              <a:t>notificará por estado </a:t>
            </a:r>
            <a:r>
              <a:rPr lang="es-CO" sz="3300" dirty="0"/>
              <a:t>al día siguiente de su expedición.</a:t>
            </a:r>
          </a:p>
          <a:p>
            <a:pPr algn="just"/>
            <a:r>
              <a:rPr lang="es-CO" sz="3300" dirty="0">
                <a:solidFill>
                  <a:srgbClr val="942093"/>
                </a:solidFill>
              </a:rPr>
              <a:t>Recursos</a:t>
            </a:r>
            <a:r>
              <a:rPr lang="es-CO" sz="3300" dirty="0"/>
              <a:t> = Reposición o Apelación (efecto diferido). </a:t>
            </a:r>
          </a:p>
          <a:p>
            <a:pPr algn="just"/>
            <a:r>
              <a:rPr lang="es-CO" sz="3300" dirty="0"/>
              <a:t>Los recursos se interpondrán dentro de los (5) días siguientes a su notificación, en la forma prevista en el CPACA.</a:t>
            </a:r>
          </a:p>
          <a:p>
            <a:pPr algn="just"/>
            <a:r>
              <a:rPr lang="es-CO" sz="3300" b="1" dirty="0">
                <a:solidFill>
                  <a:srgbClr val="942093"/>
                </a:solidFill>
                <a:highlight>
                  <a:srgbClr val="00FFFF"/>
                </a:highlight>
              </a:rPr>
              <a:t>FALLO</a:t>
            </a:r>
            <a:r>
              <a:rPr lang="es-CO" sz="3300" dirty="0"/>
              <a:t> =&gt; Practicadas las pruebas decretadas, se proferirá decisión de fondo, denominada </a:t>
            </a:r>
            <a:r>
              <a:rPr lang="es-CO" sz="3300" dirty="0">
                <a:solidFill>
                  <a:srgbClr val="942093"/>
                </a:solidFill>
              </a:rPr>
              <a:t>fallo</a:t>
            </a:r>
            <a:r>
              <a:rPr lang="es-CO" sz="3300" dirty="0"/>
              <a:t> </a:t>
            </a:r>
            <a:r>
              <a:rPr lang="es-CO" sz="3300" b="1" dirty="0">
                <a:solidFill>
                  <a:srgbClr val="0432FF"/>
                </a:solidFill>
              </a:rPr>
              <a:t>con o sin responsabilidad fiscal</a:t>
            </a:r>
            <a:r>
              <a:rPr lang="es-CO" sz="3300" dirty="0"/>
              <a:t>, según el caso, </a:t>
            </a:r>
            <a:r>
              <a:rPr lang="es-CO" sz="3300" dirty="0">
                <a:solidFill>
                  <a:srgbClr val="FF40FF"/>
                </a:solidFill>
              </a:rPr>
              <a:t>dentro del término de treinta (30) días</a:t>
            </a:r>
            <a:r>
              <a:rPr lang="es-CO" sz="3300" dirty="0"/>
              <a:t>.</a:t>
            </a:r>
          </a:p>
        </p:txBody>
      </p:sp>
    </p:spTree>
    <p:extLst>
      <p:ext uri="{BB962C8B-B14F-4D97-AF65-F5344CB8AC3E}">
        <p14:creationId xmlns:p14="http://schemas.microsoft.com/office/powerpoint/2010/main" val="1865326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C4934D-95C5-DE4A-9D6B-BE074D474979}"/>
              </a:ext>
            </a:extLst>
          </p:cNvPr>
          <p:cNvSpPr>
            <a:spLocks noGrp="1"/>
          </p:cNvSpPr>
          <p:nvPr>
            <p:ph type="title"/>
          </p:nvPr>
        </p:nvSpPr>
        <p:spPr>
          <a:xfrm>
            <a:off x="0" y="1"/>
            <a:ext cx="12192000" cy="1089497"/>
          </a:xfrm>
          <a:solidFill>
            <a:schemeClr val="accent2">
              <a:lumMod val="20000"/>
              <a:lumOff val="80000"/>
            </a:schemeClr>
          </a:solidFill>
        </p:spPr>
        <p:txBody>
          <a:bodyPr/>
          <a:lstStyle/>
          <a:p>
            <a:pPr algn="ctr"/>
            <a:r>
              <a:rPr lang="es-CO" b="1" dirty="0">
                <a:latin typeface="Microsoft Himalaya" pitchFamily="2" charset="0"/>
                <a:ea typeface="Microsoft Himalaya" pitchFamily="2" charset="0"/>
                <a:cs typeface="Microsoft Himalaya" pitchFamily="2" charset="0"/>
              </a:rPr>
              <a:t>FALLO CON RESPONSABILIDAD FISCAL</a:t>
            </a:r>
            <a:endParaRPr lang="es-CO" dirty="0">
              <a:latin typeface="Microsoft Himalaya" pitchFamily="2" charset="0"/>
              <a:ea typeface="Microsoft Himalaya" pitchFamily="2" charset="0"/>
              <a:cs typeface="Microsoft Himalaya" pitchFamily="2" charset="0"/>
            </a:endParaRPr>
          </a:p>
        </p:txBody>
      </p:sp>
      <p:sp>
        <p:nvSpPr>
          <p:cNvPr id="3" name="Marcador de contenido 2">
            <a:extLst>
              <a:ext uri="{FF2B5EF4-FFF2-40B4-BE49-F238E27FC236}">
                <a16:creationId xmlns:a16="http://schemas.microsoft.com/office/drawing/2014/main" id="{3FE7A5FD-75B4-6B4E-9BDF-CC405DE0F042}"/>
              </a:ext>
            </a:extLst>
          </p:cNvPr>
          <p:cNvSpPr>
            <a:spLocks noGrp="1"/>
          </p:cNvSpPr>
          <p:nvPr>
            <p:ph idx="1"/>
          </p:nvPr>
        </p:nvSpPr>
        <p:spPr>
          <a:xfrm>
            <a:off x="0" y="1021404"/>
            <a:ext cx="12192000" cy="5836595"/>
          </a:xfrm>
        </p:spPr>
        <p:txBody>
          <a:bodyPr>
            <a:noAutofit/>
          </a:bodyPr>
          <a:lstStyle/>
          <a:p>
            <a:pPr algn="just"/>
            <a:r>
              <a:rPr lang="es-CO" sz="3200" dirty="0"/>
              <a:t>Se proferirá </a:t>
            </a:r>
            <a:r>
              <a:rPr lang="es-CO" sz="3200" dirty="0">
                <a:solidFill>
                  <a:srgbClr val="0432FF"/>
                </a:solidFill>
              </a:rPr>
              <a:t>fallo con responsabilidad fiscal </a:t>
            </a:r>
            <a:r>
              <a:rPr lang="es-CO" sz="3200" dirty="0"/>
              <a:t>cuando en el proceso </a:t>
            </a:r>
            <a:r>
              <a:rPr lang="es-CO" sz="3200" dirty="0">
                <a:solidFill>
                  <a:srgbClr val="C00000"/>
                </a:solidFill>
              </a:rPr>
              <a:t>obre prueba que conduzca a la </a:t>
            </a:r>
            <a:r>
              <a:rPr lang="es-CO" sz="3200" dirty="0">
                <a:solidFill>
                  <a:srgbClr val="C00000"/>
                </a:solidFill>
                <a:highlight>
                  <a:srgbClr val="FFFF00"/>
                </a:highlight>
              </a:rPr>
              <a:t>certeza</a:t>
            </a:r>
            <a:r>
              <a:rPr lang="es-CO" sz="3200" dirty="0">
                <a:solidFill>
                  <a:srgbClr val="C00000"/>
                </a:solidFill>
              </a:rPr>
              <a:t> </a:t>
            </a:r>
            <a:r>
              <a:rPr lang="es-CO" sz="3200" dirty="0"/>
              <a:t>de los siguientes elementos: (</a:t>
            </a:r>
            <a:r>
              <a:rPr lang="es-CO" sz="3200" dirty="0">
                <a:solidFill>
                  <a:srgbClr val="FF0000"/>
                </a:solidFill>
              </a:rPr>
              <a:t>i</a:t>
            </a:r>
            <a:r>
              <a:rPr lang="es-CO" sz="3200" dirty="0"/>
              <a:t>) la existencia del daño, (</a:t>
            </a:r>
            <a:r>
              <a:rPr lang="es-CO" sz="3200" dirty="0">
                <a:solidFill>
                  <a:srgbClr val="FF0000"/>
                </a:solidFill>
              </a:rPr>
              <a:t>ii</a:t>
            </a:r>
            <a:r>
              <a:rPr lang="es-CO" sz="3200" dirty="0"/>
              <a:t>) su cuantificación, (</a:t>
            </a:r>
            <a:r>
              <a:rPr lang="es-CO" sz="3200" dirty="0">
                <a:solidFill>
                  <a:srgbClr val="FF0000"/>
                </a:solidFill>
              </a:rPr>
              <a:t>iii</a:t>
            </a:r>
            <a:r>
              <a:rPr lang="es-CO" sz="3200" dirty="0"/>
              <a:t>) la individualización de la actuación (conducta) del gestor fiscal y de quienes con ocasión de ella intervinieron, cuando menos a título de </a:t>
            </a:r>
            <a:r>
              <a:rPr lang="es-CO" sz="3200" u="sng" dirty="0"/>
              <a:t>culpa</a:t>
            </a:r>
            <a:r>
              <a:rPr lang="es-CO" sz="3200" dirty="0"/>
              <a:t> del gestor fiscal y (</a:t>
            </a:r>
            <a:r>
              <a:rPr lang="es-CO" sz="3200" dirty="0">
                <a:solidFill>
                  <a:srgbClr val="FF0000"/>
                </a:solidFill>
              </a:rPr>
              <a:t>iv</a:t>
            </a:r>
            <a:r>
              <a:rPr lang="es-CO" sz="3200" dirty="0"/>
              <a:t>) se establezca el </a:t>
            </a:r>
            <a:r>
              <a:rPr lang="es-CO" sz="3200" dirty="0">
                <a:highlight>
                  <a:srgbClr val="00FFFF"/>
                </a:highlight>
              </a:rPr>
              <a:t>nexo de causalidad</a:t>
            </a:r>
            <a:r>
              <a:rPr lang="es-CO" sz="3200" dirty="0"/>
              <a:t> entre la conducta y el daño ocasionado al erario; y como consecuencia se establezca la obligación de pagar una suma líquida de dinero a cargo del responsable.</a:t>
            </a:r>
          </a:p>
          <a:p>
            <a:pPr algn="just"/>
            <a:r>
              <a:rPr lang="es-CO" sz="3200" dirty="0"/>
              <a:t>Estos fallos deberán determinar en forma precisa la cuantía del daño causado, actualizándolo a valor presente, según los índices de precios al consumidor certificados por el DANE para los períodos correspondientes</a:t>
            </a:r>
            <a:r>
              <a:rPr lang="es-CO" sz="3300" dirty="0"/>
              <a:t>.</a:t>
            </a:r>
          </a:p>
        </p:txBody>
      </p:sp>
    </p:spTree>
    <p:extLst>
      <p:ext uri="{BB962C8B-B14F-4D97-AF65-F5344CB8AC3E}">
        <p14:creationId xmlns:p14="http://schemas.microsoft.com/office/powerpoint/2010/main" val="35865949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A33891-4C8E-A240-98A5-815D93B1D4A1}"/>
              </a:ext>
            </a:extLst>
          </p:cNvPr>
          <p:cNvSpPr>
            <a:spLocks noGrp="1"/>
          </p:cNvSpPr>
          <p:nvPr>
            <p:ph type="title"/>
          </p:nvPr>
        </p:nvSpPr>
        <p:spPr>
          <a:xfrm>
            <a:off x="0" y="-1"/>
            <a:ext cx="12192000" cy="1235413"/>
          </a:xfrm>
          <a:solidFill>
            <a:schemeClr val="accent2">
              <a:lumMod val="20000"/>
              <a:lumOff val="80000"/>
            </a:schemeClr>
          </a:solidFill>
        </p:spPr>
        <p:txBody>
          <a:bodyPr/>
          <a:lstStyle/>
          <a:p>
            <a:pPr algn="ctr"/>
            <a:r>
              <a:rPr lang="es-CO" b="1" dirty="0">
                <a:latin typeface="Microsoft Himalaya" pitchFamily="2" charset="0"/>
                <a:ea typeface="Microsoft Himalaya" pitchFamily="2" charset="0"/>
                <a:cs typeface="Microsoft Himalaya" pitchFamily="2" charset="0"/>
              </a:rPr>
              <a:t>FALLO SIN RESPONSABILIDAD FISCAL y NOTIFICACIÓN</a:t>
            </a:r>
            <a:endParaRPr lang="es-CO" dirty="0">
              <a:latin typeface="Microsoft Himalaya" pitchFamily="2" charset="0"/>
              <a:ea typeface="Microsoft Himalaya" pitchFamily="2" charset="0"/>
              <a:cs typeface="Microsoft Himalaya" pitchFamily="2" charset="0"/>
            </a:endParaRPr>
          </a:p>
        </p:txBody>
      </p:sp>
      <p:sp>
        <p:nvSpPr>
          <p:cNvPr id="3" name="Marcador de contenido 2">
            <a:extLst>
              <a:ext uri="{FF2B5EF4-FFF2-40B4-BE49-F238E27FC236}">
                <a16:creationId xmlns:a16="http://schemas.microsoft.com/office/drawing/2014/main" id="{AD4A4444-2497-3449-9F1C-B98D839716F9}"/>
              </a:ext>
            </a:extLst>
          </p:cNvPr>
          <p:cNvSpPr>
            <a:spLocks noGrp="1"/>
          </p:cNvSpPr>
          <p:nvPr>
            <p:ph idx="1"/>
          </p:nvPr>
        </p:nvSpPr>
        <p:spPr>
          <a:xfrm>
            <a:off x="0" y="1391054"/>
            <a:ext cx="12192000" cy="5466945"/>
          </a:xfrm>
        </p:spPr>
        <p:txBody>
          <a:bodyPr>
            <a:noAutofit/>
          </a:bodyPr>
          <a:lstStyle/>
          <a:p>
            <a:pPr algn="ctr"/>
            <a:r>
              <a:rPr lang="es-CO" sz="3400" dirty="0">
                <a:solidFill>
                  <a:srgbClr val="0432FF"/>
                </a:solidFill>
              </a:rPr>
              <a:t>Se proferirá fallo </a:t>
            </a:r>
            <a:r>
              <a:rPr lang="es-CO" sz="3400" b="1" dirty="0">
                <a:solidFill>
                  <a:srgbClr val="0432FF"/>
                </a:solidFill>
                <a:highlight>
                  <a:srgbClr val="00FFFF"/>
                </a:highlight>
              </a:rPr>
              <a:t>sin</a:t>
            </a:r>
            <a:r>
              <a:rPr lang="es-CO" sz="3400" dirty="0">
                <a:solidFill>
                  <a:srgbClr val="0432FF"/>
                </a:solidFill>
              </a:rPr>
              <a:t> responsabilidad fiscal, cuando</a:t>
            </a:r>
            <a:r>
              <a:rPr lang="es-CO" sz="3400" dirty="0"/>
              <a:t>:</a:t>
            </a:r>
          </a:p>
          <a:p>
            <a:pPr marL="0" indent="0" algn="just">
              <a:buNone/>
            </a:pPr>
            <a:r>
              <a:rPr lang="es-CO" sz="3400" dirty="0"/>
              <a:t>a.- Se desvirtúen las imputaciones formuladas </a:t>
            </a:r>
          </a:p>
          <a:p>
            <a:pPr marL="0" indent="0" algn="just">
              <a:buNone/>
            </a:pPr>
            <a:r>
              <a:rPr lang="es-CO" sz="3400" dirty="0"/>
              <a:t>b.- No exista prueba que conduzca a la certeza de uno o varios de los elementos que estructuran la responsabilidad fiscal. </a:t>
            </a:r>
            <a:r>
              <a:rPr lang="es-CO" dirty="0"/>
              <a:t>(Daño, Culpa o Nexo Causal)</a:t>
            </a:r>
          </a:p>
          <a:p>
            <a:pPr marL="0" indent="0" algn="just">
              <a:buNone/>
            </a:pPr>
            <a:endParaRPr lang="es-CO" sz="1600" dirty="0"/>
          </a:p>
          <a:p>
            <a:pPr algn="just"/>
            <a:r>
              <a:rPr lang="es-CO" sz="3400" dirty="0"/>
              <a:t> Esta providencia se notificará en la forma y términos que establece el CPCA y contra ella proceden los recursos allí señalados, </a:t>
            </a:r>
            <a:r>
              <a:rPr lang="es-CO" sz="3400" i="1" dirty="0">
                <a:solidFill>
                  <a:srgbClr val="011893"/>
                </a:solidFill>
              </a:rPr>
              <a:t>interpuestos y debidamente sustentados por quienes tengan interés jurídico</a:t>
            </a:r>
            <a:r>
              <a:rPr lang="es-CO" sz="3400" dirty="0"/>
              <a:t>, ante los funcionarios competentes.</a:t>
            </a:r>
          </a:p>
        </p:txBody>
      </p:sp>
    </p:spTree>
    <p:extLst>
      <p:ext uri="{BB962C8B-B14F-4D97-AF65-F5344CB8AC3E}">
        <p14:creationId xmlns:p14="http://schemas.microsoft.com/office/powerpoint/2010/main" val="27728106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ACEA12-EE8C-5841-8285-E39874E696D7}"/>
              </a:ext>
            </a:extLst>
          </p:cNvPr>
          <p:cNvSpPr>
            <a:spLocks noGrp="1"/>
          </p:cNvSpPr>
          <p:nvPr>
            <p:ph type="title"/>
          </p:nvPr>
        </p:nvSpPr>
        <p:spPr>
          <a:xfrm>
            <a:off x="0" y="1"/>
            <a:ext cx="12192000" cy="1001948"/>
          </a:xfrm>
          <a:solidFill>
            <a:schemeClr val="accent2">
              <a:lumMod val="20000"/>
              <a:lumOff val="80000"/>
            </a:schemeClr>
          </a:solidFill>
        </p:spPr>
        <p:txBody>
          <a:bodyPr/>
          <a:lstStyle/>
          <a:p>
            <a:pPr algn="ctr"/>
            <a:r>
              <a:rPr lang="es-CO" dirty="0">
                <a:latin typeface="Microsoft Himalaya" pitchFamily="2" charset="0"/>
                <a:ea typeface="Microsoft Himalaya" pitchFamily="2" charset="0"/>
                <a:cs typeface="Microsoft Himalaya" pitchFamily="2" charset="0"/>
              </a:rPr>
              <a:t>EJECUTORIA Y SEGUNDA INSTANCIA</a:t>
            </a:r>
          </a:p>
        </p:txBody>
      </p:sp>
      <p:sp>
        <p:nvSpPr>
          <p:cNvPr id="3" name="Marcador de contenido 2">
            <a:extLst>
              <a:ext uri="{FF2B5EF4-FFF2-40B4-BE49-F238E27FC236}">
                <a16:creationId xmlns:a16="http://schemas.microsoft.com/office/drawing/2014/main" id="{63FBE51B-92D9-7D4D-B69E-69E202989FDD}"/>
              </a:ext>
            </a:extLst>
          </p:cNvPr>
          <p:cNvSpPr>
            <a:spLocks noGrp="1"/>
          </p:cNvSpPr>
          <p:nvPr>
            <p:ph idx="1"/>
          </p:nvPr>
        </p:nvSpPr>
        <p:spPr>
          <a:xfrm>
            <a:off x="0" y="1001949"/>
            <a:ext cx="12192000" cy="5856050"/>
          </a:xfrm>
        </p:spPr>
        <p:txBody>
          <a:bodyPr>
            <a:normAutofit lnSpcReduction="10000"/>
          </a:bodyPr>
          <a:lstStyle/>
          <a:p>
            <a:pPr algn="ctr"/>
            <a:r>
              <a:rPr lang="es-CO" dirty="0">
                <a:solidFill>
                  <a:srgbClr val="011893"/>
                </a:solidFill>
              </a:rPr>
              <a:t>Las providencias quedarán ejecutoriadas:</a:t>
            </a:r>
          </a:p>
          <a:p>
            <a:r>
              <a:rPr lang="es-CO" dirty="0">
                <a:solidFill>
                  <a:srgbClr val="0432FF"/>
                </a:solidFill>
              </a:rPr>
              <a:t>1. Cuando contra ellas no proceda ningún recurso.</a:t>
            </a:r>
          </a:p>
          <a:p>
            <a:r>
              <a:rPr lang="es-CO" dirty="0">
                <a:solidFill>
                  <a:srgbClr val="0432FF"/>
                </a:solidFill>
              </a:rPr>
              <a:t>2. Cinco (5) días después de la última notificación, </a:t>
            </a:r>
          </a:p>
          <a:p>
            <a:r>
              <a:rPr lang="es-CO" dirty="0">
                <a:solidFill>
                  <a:srgbClr val="0432FF"/>
                </a:solidFill>
              </a:rPr>
              <a:t>3. Cuando no se interpongan recursos o se renuncie expresamente a ellos.</a:t>
            </a:r>
          </a:p>
          <a:p>
            <a:r>
              <a:rPr lang="es-CO" dirty="0">
                <a:solidFill>
                  <a:srgbClr val="0432FF"/>
                </a:solidFill>
              </a:rPr>
              <a:t>4. Cuando los recursos interpuestos se hayan decidido.</a:t>
            </a:r>
          </a:p>
          <a:p>
            <a:pPr algn="just"/>
            <a:r>
              <a:rPr lang="es-CO" dirty="0"/>
              <a:t>La segunda Instancia deberá decidir dentro de los sesenta (60) días hábiles siguientes.</a:t>
            </a:r>
          </a:p>
          <a:p>
            <a:pPr algn="just"/>
            <a:r>
              <a:rPr lang="es-CO" dirty="0"/>
              <a:t>El funcionario de 2ª instancia podrá decretar las pruebas de oficio que considere necesarias para decidir la apelación. </a:t>
            </a:r>
            <a:r>
              <a:rPr lang="es-CO" u="sng" dirty="0">
                <a:solidFill>
                  <a:srgbClr val="FF0000"/>
                </a:solidFill>
              </a:rPr>
              <a:t>Término</a:t>
            </a:r>
            <a:r>
              <a:rPr lang="es-CO" dirty="0"/>
              <a:t>: máximo (30) días hábiles. </a:t>
            </a:r>
          </a:p>
          <a:p>
            <a:pPr algn="just"/>
            <a:r>
              <a:rPr lang="es-CO" dirty="0"/>
              <a:t>También puede comisionar para su práctica. Durante este término se suspenderá el término para decidir”.</a:t>
            </a:r>
          </a:p>
          <a:p>
            <a:pPr algn="just"/>
            <a:r>
              <a:rPr lang="es-CO" dirty="0"/>
              <a:t>=&gt; </a:t>
            </a:r>
            <a:r>
              <a:rPr lang="es-CO" i="1" dirty="0">
                <a:solidFill>
                  <a:srgbClr val="942093"/>
                </a:solidFill>
              </a:rPr>
              <a:t>Los términos previstos en el presente artículo se aplicarán a los procesos que se inicien con posterioridad a la entrada en vigencia del presente decreto ley</a:t>
            </a:r>
            <a:r>
              <a:rPr lang="es-CO" dirty="0"/>
              <a:t>.</a:t>
            </a:r>
          </a:p>
          <a:p>
            <a:endParaRPr lang="es-CO" dirty="0"/>
          </a:p>
        </p:txBody>
      </p:sp>
    </p:spTree>
    <p:extLst>
      <p:ext uri="{BB962C8B-B14F-4D97-AF65-F5344CB8AC3E}">
        <p14:creationId xmlns:p14="http://schemas.microsoft.com/office/powerpoint/2010/main" val="3492312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9563AE-79FE-BA49-9918-62FE06955D9C}"/>
              </a:ext>
            </a:extLst>
          </p:cNvPr>
          <p:cNvSpPr>
            <a:spLocks noGrp="1"/>
          </p:cNvSpPr>
          <p:nvPr>
            <p:ph type="title"/>
          </p:nvPr>
        </p:nvSpPr>
        <p:spPr>
          <a:xfrm>
            <a:off x="0" y="1"/>
            <a:ext cx="12192000" cy="982493"/>
          </a:xfrm>
          <a:solidFill>
            <a:schemeClr val="accent2">
              <a:lumMod val="20000"/>
              <a:lumOff val="80000"/>
            </a:schemeClr>
          </a:solidFill>
        </p:spPr>
        <p:txBody>
          <a:bodyPr/>
          <a:lstStyle/>
          <a:p>
            <a:pPr algn="ctr"/>
            <a:r>
              <a:rPr lang="es-CO" dirty="0">
                <a:latin typeface="Microsoft Himalaya" pitchFamily="2" charset="0"/>
                <a:ea typeface="Microsoft Himalaya" pitchFamily="2" charset="0"/>
                <a:cs typeface="Microsoft Himalaya" pitchFamily="2" charset="0"/>
              </a:rPr>
              <a:t>EFECTOS DEL FALLO CON R.F.</a:t>
            </a:r>
          </a:p>
        </p:txBody>
      </p:sp>
      <p:sp>
        <p:nvSpPr>
          <p:cNvPr id="3" name="Marcador de contenido 2">
            <a:extLst>
              <a:ext uri="{FF2B5EF4-FFF2-40B4-BE49-F238E27FC236}">
                <a16:creationId xmlns:a16="http://schemas.microsoft.com/office/drawing/2014/main" id="{7FF3BBCF-9082-BF45-A28F-FDEB6E0441B2}"/>
              </a:ext>
            </a:extLst>
          </p:cNvPr>
          <p:cNvSpPr>
            <a:spLocks noGrp="1"/>
          </p:cNvSpPr>
          <p:nvPr>
            <p:ph idx="1"/>
          </p:nvPr>
        </p:nvSpPr>
        <p:spPr>
          <a:xfrm>
            <a:off x="0" y="982494"/>
            <a:ext cx="12192000" cy="5875505"/>
          </a:xfrm>
        </p:spPr>
        <p:txBody>
          <a:bodyPr>
            <a:normAutofit fontScale="62500" lnSpcReduction="20000"/>
          </a:bodyPr>
          <a:lstStyle/>
          <a:p>
            <a:pPr marL="0" indent="0" algn="just">
              <a:buNone/>
            </a:pPr>
            <a:r>
              <a:rPr lang="es-CO" sz="3100" dirty="0">
                <a:latin typeface="+mj-lt"/>
              </a:rPr>
              <a:t>1</a:t>
            </a:r>
            <a:r>
              <a:rPr lang="es-CO" sz="4000" dirty="0">
                <a:latin typeface="+mj-lt"/>
              </a:rPr>
              <a:t>.- Presta </a:t>
            </a:r>
            <a:r>
              <a:rPr lang="es-CO" sz="4000" b="1" dirty="0">
                <a:solidFill>
                  <a:srgbClr val="0432FF"/>
                </a:solidFill>
                <a:latin typeface="+mj-lt"/>
              </a:rPr>
              <a:t>mérito ejecutivo </a:t>
            </a:r>
            <a:r>
              <a:rPr lang="es-CO" sz="4000" dirty="0">
                <a:latin typeface="+mj-lt"/>
              </a:rPr>
              <a:t>contra los responsables fiscales y sus garantes.</a:t>
            </a:r>
          </a:p>
          <a:p>
            <a:pPr marL="0" indent="0" algn="just">
              <a:buNone/>
            </a:pPr>
            <a:r>
              <a:rPr lang="es-CO" sz="4000" dirty="0">
                <a:latin typeface="+mj-lt"/>
              </a:rPr>
              <a:t>2.- Se hace efectivo a través de la </a:t>
            </a:r>
            <a:r>
              <a:rPr lang="es-CO" sz="4000" b="1" dirty="0">
                <a:solidFill>
                  <a:srgbClr val="0432FF"/>
                </a:solidFill>
                <a:latin typeface="+mj-lt"/>
              </a:rPr>
              <a:t>jurisdicción coactiva </a:t>
            </a:r>
            <a:r>
              <a:rPr lang="es-CO" sz="4000" dirty="0">
                <a:latin typeface="+mj-lt"/>
              </a:rPr>
              <a:t>de las Contralorías.</a:t>
            </a:r>
          </a:p>
          <a:p>
            <a:pPr marL="0" indent="0" algn="just">
              <a:buNone/>
            </a:pPr>
            <a:r>
              <a:rPr lang="es-CO" sz="4000" dirty="0">
                <a:latin typeface="+mj-lt"/>
              </a:rPr>
              <a:t>3.- </a:t>
            </a:r>
            <a:r>
              <a:rPr lang="es-CO" sz="4000" u="sng" dirty="0">
                <a:latin typeface="+mj-lt"/>
              </a:rPr>
              <a:t>Sólo</a:t>
            </a:r>
            <a:r>
              <a:rPr lang="es-CO" sz="4000" dirty="0">
                <a:latin typeface="+mj-lt"/>
              </a:rPr>
              <a:t> es demandable el Acto Administrativo con el que termina el proceso. (En firme)</a:t>
            </a:r>
          </a:p>
          <a:p>
            <a:pPr algn="just"/>
            <a:r>
              <a:rPr lang="es-CO" sz="4000" b="1" dirty="0">
                <a:solidFill>
                  <a:srgbClr val="942093"/>
                </a:solidFill>
                <a:highlight>
                  <a:srgbClr val="00FFFF"/>
                </a:highlight>
                <a:latin typeface="+mj-lt"/>
              </a:rPr>
              <a:t>DEL BOLETIN</a:t>
            </a:r>
            <a:r>
              <a:rPr lang="es-CO" sz="4000" b="1" dirty="0">
                <a:solidFill>
                  <a:srgbClr val="942093"/>
                </a:solidFill>
                <a:latin typeface="+mj-lt"/>
              </a:rPr>
              <a:t> </a:t>
            </a:r>
            <a:r>
              <a:rPr lang="es-CO" sz="4000" dirty="0">
                <a:latin typeface="+mj-lt"/>
              </a:rPr>
              <a:t>=&gt; La C.G.R.publicará cada 3 meses un </a:t>
            </a:r>
            <a:r>
              <a:rPr lang="es-CO" sz="4000" dirty="0">
                <a:solidFill>
                  <a:srgbClr val="0432FF"/>
                </a:solidFill>
                <a:latin typeface="+mj-lt"/>
              </a:rPr>
              <a:t>boletín</a:t>
            </a:r>
            <a:r>
              <a:rPr lang="es-CO" sz="4000" dirty="0">
                <a:latin typeface="+mj-lt"/>
              </a:rPr>
              <a:t> que contendrá los nombres de las </a:t>
            </a:r>
            <a:r>
              <a:rPr lang="es-CO" sz="4000" dirty="0">
                <a:solidFill>
                  <a:srgbClr val="0432FF"/>
                </a:solidFill>
                <a:latin typeface="+mj-lt"/>
              </a:rPr>
              <a:t>personas</a:t>
            </a:r>
            <a:r>
              <a:rPr lang="es-CO" sz="4000" dirty="0">
                <a:latin typeface="+mj-lt"/>
              </a:rPr>
              <a:t> (</a:t>
            </a:r>
            <a:r>
              <a:rPr lang="es-CO" sz="4000" dirty="0">
                <a:solidFill>
                  <a:srgbClr val="FF0000"/>
                </a:solidFill>
                <a:latin typeface="+mj-lt"/>
              </a:rPr>
              <a:t>N y J</a:t>
            </a:r>
            <a:r>
              <a:rPr lang="es-CO" sz="4000" dirty="0">
                <a:latin typeface="+mj-lt"/>
              </a:rPr>
              <a:t>) a quienes se les haya dictado fallo con RR.FF. ejecutoriado y no hayan pagado.</a:t>
            </a:r>
          </a:p>
          <a:p>
            <a:pPr algn="just"/>
            <a:r>
              <a:rPr lang="es-CO" sz="4000" dirty="0">
                <a:latin typeface="+mj-lt"/>
              </a:rPr>
              <a:t>Las </a:t>
            </a:r>
            <a:r>
              <a:rPr lang="es-CO" sz="4000" dirty="0">
                <a:highlight>
                  <a:srgbClr val="FFFF00"/>
                </a:highlight>
                <a:latin typeface="+mj-lt"/>
              </a:rPr>
              <a:t>Contralorías Territoriales </a:t>
            </a:r>
            <a:r>
              <a:rPr lang="es-CO" sz="4000" dirty="0">
                <a:latin typeface="+mj-lt"/>
              </a:rPr>
              <a:t>deberán informar a la CGR. Según formatos: (</a:t>
            </a:r>
            <a:r>
              <a:rPr lang="es-CO" sz="4000" dirty="0">
                <a:solidFill>
                  <a:srgbClr val="FF0000"/>
                </a:solidFill>
                <a:latin typeface="+mj-lt"/>
              </a:rPr>
              <a:t>a</a:t>
            </a:r>
            <a:r>
              <a:rPr lang="es-CO" sz="4000" dirty="0">
                <a:latin typeface="+mj-lt"/>
              </a:rPr>
              <a:t>) la relación de las personas a quienes se les haya dictado fallo, (</a:t>
            </a:r>
            <a:r>
              <a:rPr lang="es-CO" sz="4000" dirty="0">
                <a:solidFill>
                  <a:srgbClr val="FF0000"/>
                </a:solidFill>
                <a:latin typeface="+mj-lt"/>
              </a:rPr>
              <a:t>b</a:t>
            </a:r>
            <a:r>
              <a:rPr lang="es-CO" sz="4000" dirty="0">
                <a:latin typeface="+mj-lt"/>
              </a:rPr>
              <a:t>) las personas que hubieren acreditado el pago, </a:t>
            </a:r>
            <a:r>
              <a:rPr lang="es-CO" sz="4000" dirty="0">
                <a:solidFill>
                  <a:srgbClr val="FF0000"/>
                </a:solidFill>
                <a:latin typeface="+mj-lt"/>
              </a:rPr>
              <a:t>©</a:t>
            </a:r>
            <a:r>
              <a:rPr lang="es-CO" sz="4000" dirty="0">
                <a:latin typeface="+mj-lt"/>
              </a:rPr>
              <a:t> los fallos anulados por la jurisdicción contencioso administrativa y (</a:t>
            </a:r>
            <a:r>
              <a:rPr lang="es-CO" sz="4000" dirty="0">
                <a:solidFill>
                  <a:srgbClr val="FF0000"/>
                </a:solidFill>
                <a:latin typeface="+mj-lt"/>
              </a:rPr>
              <a:t>d</a:t>
            </a:r>
            <a:r>
              <a:rPr lang="es-CO" sz="4000" dirty="0">
                <a:latin typeface="+mj-lt"/>
              </a:rPr>
              <a:t>) las revocatorias directas proferidas, para retirar los nombres del boletín, según el caso. </a:t>
            </a:r>
          </a:p>
          <a:p>
            <a:pPr algn="just"/>
            <a:r>
              <a:rPr lang="es-CO" sz="4000" dirty="0">
                <a:latin typeface="+mj-lt"/>
              </a:rPr>
              <a:t>El incumplimiento de esta obligación será causal de mala conducta.</a:t>
            </a:r>
          </a:p>
          <a:p>
            <a:pPr algn="just"/>
            <a:r>
              <a:rPr lang="es-CO" sz="4000" b="1" dirty="0">
                <a:solidFill>
                  <a:srgbClr val="942093"/>
                </a:solidFill>
                <a:highlight>
                  <a:srgbClr val="00FFFF"/>
                </a:highlight>
                <a:latin typeface="+mj-lt"/>
              </a:rPr>
              <a:t>INHABILIDAD SOBREVINIENTE </a:t>
            </a:r>
            <a:r>
              <a:rPr lang="es-CO" sz="4000" dirty="0">
                <a:latin typeface="+mj-lt"/>
              </a:rPr>
              <a:t>=&gt;Los representantes legales, nominadores y funcionarios competentes, se abstendrán de nombrar, posesionar o celebrar contratos con quienes aparezcan en el boletín, so pena de incurrir en causal de mala conducta, en concordancia con lo dispuesto en el artículo 6º  de la ley 190/95. </a:t>
            </a:r>
          </a:p>
          <a:p>
            <a:pPr algn="just"/>
            <a:r>
              <a:rPr lang="es-CO" sz="4000" dirty="0">
                <a:latin typeface="+mj-lt"/>
              </a:rPr>
              <a:t>Para cumplir con esta obligación, en el evento de no contar con esta publicación, los servidores públicos consultarán a la CGR. sobre la inclusión de los funcionarios o contratistas en el boletín.</a:t>
            </a:r>
          </a:p>
          <a:p>
            <a:endParaRPr lang="es-CO" dirty="0"/>
          </a:p>
        </p:txBody>
      </p:sp>
    </p:spTree>
    <p:extLst>
      <p:ext uri="{BB962C8B-B14F-4D97-AF65-F5344CB8AC3E}">
        <p14:creationId xmlns:p14="http://schemas.microsoft.com/office/powerpoint/2010/main" val="53765378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17454</TotalTime>
  <Words>24134</Words>
  <Application>Microsoft Office PowerPoint</Application>
  <PresentationFormat>Panorámica</PresentationFormat>
  <Paragraphs>1366</Paragraphs>
  <Slides>198</Slides>
  <Notes>1</Notes>
  <HiddenSlides>0</HiddenSlides>
  <MMClips>0</MMClips>
  <ScaleCrop>false</ScaleCrop>
  <HeadingPairs>
    <vt:vector size="6" baseType="variant">
      <vt:variant>
        <vt:lpstr>Fuentes usadas</vt:lpstr>
      </vt:variant>
      <vt:variant>
        <vt:i4>25</vt:i4>
      </vt:variant>
      <vt:variant>
        <vt:lpstr>Tema</vt:lpstr>
      </vt:variant>
      <vt:variant>
        <vt:i4>1</vt:i4>
      </vt:variant>
      <vt:variant>
        <vt:lpstr>Títulos de diapositiva</vt:lpstr>
      </vt:variant>
      <vt:variant>
        <vt:i4>198</vt:i4>
      </vt:variant>
    </vt:vector>
  </HeadingPairs>
  <TitlesOfParts>
    <vt:vector size="224" baseType="lpstr">
      <vt:lpstr>ＭＳ Ｐゴシック</vt:lpstr>
      <vt:lpstr>Abadi</vt:lpstr>
      <vt:lpstr>Abadi MT Condensed Light</vt:lpstr>
      <vt:lpstr>Agency FB</vt:lpstr>
      <vt:lpstr>Al Nile</vt:lpstr>
      <vt:lpstr>Algerian</vt:lpstr>
      <vt:lpstr>Apple Chancery</vt:lpstr>
      <vt:lpstr>Arial</vt:lpstr>
      <vt:lpstr>Arial Narrow</vt:lpstr>
      <vt:lpstr>Baskerville</vt:lpstr>
      <vt:lpstr>Bodoni MT</vt:lpstr>
      <vt:lpstr>Book Antiqua</vt:lpstr>
      <vt:lpstr>Calibri</vt:lpstr>
      <vt:lpstr>Calibri Light</vt:lpstr>
      <vt:lpstr>Castellar</vt:lpstr>
      <vt:lpstr>Century Schoolbook</vt:lpstr>
      <vt:lpstr>Colonna MT</vt:lpstr>
      <vt:lpstr>Cooper Black</vt:lpstr>
      <vt:lpstr>Engravers MT</vt:lpstr>
      <vt:lpstr>Lucida Calligraphy</vt:lpstr>
      <vt:lpstr>Microsoft Himalaya</vt:lpstr>
      <vt:lpstr>Monotype Sorts</vt:lpstr>
      <vt:lpstr>Open Sans</vt:lpstr>
      <vt:lpstr>Times New Roman</vt:lpstr>
      <vt:lpstr>Wingdings</vt:lpstr>
      <vt:lpstr>Tema de Office</vt:lpstr>
      <vt:lpstr>Presentación de PowerPoint</vt:lpstr>
      <vt:lpstr> </vt:lpstr>
      <vt:lpstr>  Administración como Organización</vt:lpstr>
      <vt:lpstr>Preceptos, Ppios o valores de la A/Pública</vt:lpstr>
      <vt:lpstr>DE LA RESPONSABILIDAD</vt:lpstr>
      <vt:lpstr>                                     La responsabilidad se asume desde lo personal –  Libre albedrío  </vt:lpstr>
      <vt:lpstr>RESPONSABILIDAD</vt:lpstr>
      <vt:lpstr> RESPONSABILIDADES DEL SERVIDOR PÚBLICO </vt:lpstr>
      <vt:lpstr> DE LA  RESPONSABILIDAD ARTICULO 6o.</vt:lpstr>
      <vt:lpstr>  DE  LA  RESPONSABILIDAD </vt:lpstr>
      <vt:lpstr> DE LA RESPONSABILIDAD</vt:lpstr>
      <vt:lpstr>DE LA  RESPONSABILIDAD</vt:lpstr>
      <vt:lpstr>   TIPOS DE  CONTROL    </vt:lpstr>
      <vt:lpstr>CONTROL POLITICO</vt:lpstr>
      <vt:lpstr>Control Social.  Art. 270</vt:lpstr>
      <vt:lpstr>Control Interno.  Art. 269</vt:lpstr>
      <vt:lpstr>Control de Constitucionalidad - 1 -     </vt:lpstr>
      <vt:lpstr>Control de Constitucionalidad. -2-</vt:lpstr>
      <vt:lpstr>Control de Legalidad. -1-</vt:lpstr>
      <vt:lpstr>Control de Legalidad o Judicial. -2-</vt:lpstr>
      <vt:lpstr>DE LA RESPONSABILIDAD</vt:lpstr>
      <vt:lpstr>RESPONSABILIDAD</vt:lpstr>
      <vt:lpstr>RESPONSABILIDAD</vt:lpstr>
      <vt:lpstr> RESPONSABILIDADES DEL SERVIDOR PÚBLICO</vt:lpstr>
      <vt:lpstr>ACCIÓN DE REPETICIÓN</vt:lpstr>
      <vt:lpstr>REQUISITOS     </vt:lpstr>
      <vt:lpstr>     La responsabilidad se asume desde lo personal –  Libre albedrío  </vt:lpstr>
      <vt:lpstr> DE LA  RESPONSABILIDAD ARTICULO 6o.</vt:lpstr>
      <vt:lpstr>       DE  LA  RESPONSABILIDAD ARTICULO  90.</vt:lpstr>
      <vt:lpstr>DE LA  RESPONSABILIDAD ART. 95 </vt:lpstr>
      <vt:lpstr>  DE  LA  RESPONSABILIDAD </vt:lpstr>
      <vt:lpstr> DE LA RESPONSABILIDAD</vt:lpstr>
      <vt:lpstr>DE LA  RESPONSABILIDAD</vt:lpstr>
      <vt:lpstr>RESPONSABILIDAD FISCAL</vt:lpstr>
      <vt:lpstr>Responsabilidad - Jurisprudencia</vt:lpstr>
      <vt:lpstr>¿Como se edicifca la responsabilidad   en asuntos fiscales?</vt:lpstr>
      <vt:lpstr>AUDITORÍA    &amp;.   PROCESO AUDITOR</vt:lpstr>
      <vt:lpstr>H A L L A Z G O S</vt:lpstr>
      <vt:lpstr>   HALLAZGOS</vt:lpstr>
      <vt:lpstr>Características   del  hallazgo</vt:lpstr>
      <vt:lpstr>Consideraciones para validar el HALLAZGO</vt:lpstr>
      <vt:lpstr>ELEMENTOS   DEL  HALLAZGO  FISCAL</vt:lpstr>
      <vt:lpstr>PRUEBAS  QUE  SOPORTAN   EL  HALLAZGO  FISCAL</vt:lpstr>
      <vt:lpstr>Responsabilidad de los Servidores Públicos </vt:lpstr>
      <vt:lpstr>                   Categorías          Dogmáticas </vt:lpstr>
      <vt:lpstr>                 Categorías                 Dogmáticas </vt:lpstr>
      <vt:lpstr>Conceptos básicos del Control fiscal</vt:lpstr>
      <vt:lpstr>Conceptos básicos del Control fiscal</vt:lpstr>
      <vt:lpstr>Principios de la Vigilancia y el Control Fiscal. a.3o</vt:lpstr>
      <vt:lpstr>EL  DAÑO</vt:lpstr>
      <vt:lpstr>El Daño </vt:lpstr>
      <vt:lpstr>Daño</vt:lpstr>
      <vt:lpstr>Daño</vt:lpstr>
      <vt:lpstr> Def. Daño art. 6º Ley 610: solo para efectos de la ley, se entiende por tal… </vt:lpstr>
      <vt:lpstr> Tautología en la definición del daño. </vt:lpstr>
      <vt:lpstr> Cuál es la causa de esa LESION? </vt:lpstr>
      <vt:lpstr>Daño Patrimonial</vt:lpstr>
      <vt:lpstr>Diagrama Proceso RR.FF. Ordinario</vt:lpstr>
      <vt:lpstr>PROCESO </vt:lpstr>
      <vt:lpstr>CONCEPTO   &amp;   PRINCIPIOS</vt:lpstr>
      <vt:lpstr>Proceso de Responsabilidad Fiscal</vt:lpstr>
      <vt:lpstr>¿Cómo se inicia el proceso?</vt:lpstr>
      <vt:lpstr>Objeto de la responsabilidad fiscal</vt:lpstr>
      <vt:lpstr>Elementos de la responsabilidad fiscal</vt:lpstr>
      <vt:lpstr>Unidad procesal y conexidad</vt:lpstr>
      <vt:lpstr>       POLICIA JUDICIAL art. 267 n.16  y  104 (D.403)</vt:lpstr>
      <vt:lpstr>INDAGACION PRELIMINAR</vt:lpstr>
      <vt:lpstr>              APERTURA DEL PROCESO DE RESPONSABILIDAD FISCAL</vt:lpstr>
      <vt:lpstr>REQUISITOS DEL AUTO DE APERTURA</vt:lpstr>
      <vt:lpstr>GARANTÍA DE DEFENSA DEL IMPLICADO</vt:lpstr>
      <vt:lpstr>             NOMBRAMIENTO DE DEFENSOR DE OFICIO.</vt:lpstr>
      <vt:lpstr>De las Pruebas</vt:lpstr>
      <vt:lpstr>   DE LAS PRUEBAS</vt:lpstr>
      <vt:lpstr>DE LOS IMPEDIMENTIOS Y LAS RECUSACIONES</vt:lpstr>
      <vt:lpstr>Impedimentos y Recusaciones</vt:lpstr>
      <vt:lpstr>Causales (i)</vt:lpstr>
      <vt:lpstr>Presentación de PowerPoint</vt:lpstr>
      <vt:lpstr> IMPEDIMENTOS Y RECUSACIONES </vt:lpstr>
      <vt:lpstr>Nulidades</vt:lpstr>
      <vt:lpstr>Causales y competencia</vt:lpstr>
      <vt:lpstr>DECRETO Y Saneamiento</vt:lpstr>
      <vt:lpstr>Término para proponer la nulidad</vt:lpstr>
      <vt:lpstr>TRAMITE</vt:lpstr>
      <vt:lpstr>TRAMITE</vt:lpstr>
      <vt:lpstr>APERTURA  DEL  PROCESO </vt:lpstr>
      <vt:lpstr>Requisitos del A/A.</vt:lpstr>
      <vt:lpstr>GARANTIA DE DEFENSA</vt:lpstr>
      <vt:lpstr>DEFENSOR   DE   OFICIO</vt:lpstr>
      <vt:lpstr>VINCULACION  DEL  GARANTE.</vt:lpstr>
      <vt:lpstr>TERMINO DE INVESTIGACIÓN</vt:lpstr>
      <vt:lpstr>DECISION   &amp;.  AUTO  DE  ARCHIVO</vt:lpstr>
      <vt:lpstr>AUTO DE IMPUTACION</vt:lpstr>
      <vt:lpstr>    NOTIFICACION DEL AUTO DE IMPUTACION DE R.F. </vt:lpstr>
      <vt:lpstr>TÉRMINO   PARA   DESCARGOS</vt:lpstr>
      <vt:lpstr>DECRETO,  PRÁCTICA  DE  PRUEBAS  &amp;  FALLO</vt:lpstr>
      <vt:lpstr>FALLO CON RESPONSABILIDAD FISCAL</vt:lpstr>
      <vt:lpstr>FALLO SIN RESPONSABILIDAD FISCAL y NOTIFICACIÓN</vt:lpstr>
      <vt:lpstr>EJECUTORIA Y SEGUNDA INSTANCIA</vt:lpstr>
      <vt:lpstr>EFECTOS DEL FALLO CON R.F.</vt:lpstr>
      <vt:lpstr>EL  PROCESO  VERBAL</vt:lpstr>
      <vt:lpstr>EL  PROCESO  VERBAL</vt:lpstr>
      <vt:lpstr>ETAPAS DEL PROCEDIMIENTO VERBAL </vt:lpstr>
      <vt:lpstr>ETAPAS DEL PROCEDIMIENTO VERBAL  </vt:lpstr>
      <vt:lpstr>AUDIENCIA  DE  DESCARGOS </vt:lpstr>
      <vt:lpstr>AUDIENCIA DE DESCARGOS</vt:lpstr>
      <vt:lpstr>AUDIENCIA DE DECISIÓN – ALEGATOS </vt:lpstr>
      <vt:lpstr>AUDIENCIA DE DECISIÓN – ALEGATOS </vt:lpstr>
      <vt:lpstr>RECURSOS. </vt:lpstr>
      <vt:lpstr>CULPABILIDAD </vt:lpstr>
      <vt:lpstr>Investigación Integral (13)</vt:lpstr>
      <vt:lpstr>Debido Proceso (12-6)</vt:lpstr>
      <vt:lpstr> CONCEPTO.  </vt:lpstr>
      <vt:lpstr>Variables del Debido Proceso (1)</vt:lpstr>
      <vt:lpstr>Variables del Debido Proceso (2)</vt:lpstr>
      <vt:lpstr>Principios Rectores &amp;  Remisión Normativa . Art. 66</vt:lpstr>
      <vt:lpstr>Causales eximentes</vt:lpstr>
      <vt:lpstr> ANÓNIMOS </vt:lpstr>
      <vt:lpstr> </vt:lpstr>
      <vt:lpstr> </vt:lpstr>
      <vt:lpstr>UNIVERSIDAD PONTIFICIA BOLIVARIANA  CursILLo DE Derecho Disciplinario  </vt:lpstr>
      <vt:lpstr>CursILLo DE Derecho Disciplinario</vt:lpstr>
      <vt:lpstr>CursILLo DE Derecho Disciplinario</vt:lpstr>
      <vt:lpstr>  CursILLo DE Derecho Disciplinario  </vt:lpstr>
      <vt:lpstr>CursILLo DE Derecho Disciplinario</vt:lpstr>
      <vt:lpstr>CursILLo DE Derecho Disciplinario</vt:lpstr>
      <vt:lpstr>CursILLo DE Derecho Disciplinario</vt:lpstr>
      <vt:lpstr>CursILLo DE Derecho Disciplinario</vt:lpstr>
      <vt:lpstr> Derecho Disciplinario </vt:lpstr>
      <vt:lpstr>       Beneficios de la Dogmática       </vt:lpstr>
      <vt:lpstr>                                    Categorías Dogmáticas </vt:lpstr>
      <vt:lpstr>Categorías  Dogmáticas </vt:lpstr>
      <vt:lpstr>         Categorías           Dogmáticas </vt:lpstr>
      <vt:lpstr>    LA DIGNIDAD  HUMANA </vt:lpstr>
      <vt:lpstr>   Titularidad de la  potestad disciplimnaria  y Autonomía</vt:lpstr>
      <vt:lpstr> Poder Preferente </vt:lpstr>
      <vt:lpstr>  Principio de Legalidad  El principio nullum crimen, nulla poena sine lege   </vt:lpstr>
      <vt:lpstr>Tipicidad</vt:lpstr>
      <vt:lpstr>Fines y proporcionalidad de la sanción  </vt:lpstr>
      <vt:lpstr>Presentación de PowerPoint</vt:lpstr>
      <vt:lpstr>Presentación de PowerPoint</vt:lpstr>
      <vt:lpstr>Presentación de PowerPoint</vt:lpstr>
      <vt:lpstr>PRINCIPIO DE IGUALDAD</vt:lpstr>
      <vt:lpstr>Principio de Favorabilidad</vt:lpstr>
      <vt:lpstr>Ilicitud sustancial  (a.9)</vt:lpstr>
      <vt:lpstr>CULPABILIDAD </vt:lpstr>
      <vt:lpstr>Fines del Proceso</vt:lpstr>
      <vt:lpstr>Investigación Integral (13)</vt:lpstr>
      <vt:lpstr>Debido Proceso (12-6)</vt:lpstr>
      <vt:lpstr> CONCEPTO.  </vt:lpstr>
      <vt:lpstr>Variables del Debido Proceso (1)</vt:lpstr>
      <vt:lpstr>Variables del Debido Proceso (2)</vt:lpstr>
      <vt:lpstr>Derecho a la Defensa</vt:lpstr>
      <vt:lpstr>Presunción de Inocencia (14 -9) </vt:lpstr>
      <vt:lpstr>Cosa Juzgada Disciplinaria Non bis sin idem</vt:lpstr>
      <vt:lpstr>Gratuidad  &amp;. Celeridad</vt:lpstr>
      <vt:lpstr>Motivación  &amp;  Congruencia</vt:lpstr>
      <vt:lpstr>Cláusula de Exclusión (21</vt:lpstr>
      <vt:lpstr>Principios Rectores &amp;  Remisión Normativa</vt:lpstr>
      <vt:lpstr>PROCESO  DISCIPLINARIO</vt:lpstr>
      <vt:lpstr>Proceso disciplinario  Ley 1952</vt:lpstr>
      <vt:lpstr>QUEJA  TEMERARIA  E  INCIDENTE</vt:lpstr>
      <vt:lpstr>INVESTIGACIÓN DISCIPLINARIA -221</vt:lpstr>
      <vt:lpstr>TERMINO DE LA INVESTIGACIÓN</vt:lpstr>
      <vt:lpstr>RUPTURA DE LA INVESTIGACIÓN</vt:lpstr>
      <vt:lpstr>CONTENIDO DE LA INVESTIGACIÓN</vt:lpstr>
      <vt:lpstr>INFORME DE LA INICIACIÓN  DE LA INVESTIGACIÓN</vt:lpstr>
      <vt:lpstr>SUSPENSIÓN PROVISIONAL Y  OTRAS MEDIDAS.</vt:lpstr>
      <vt:lpstr>REINTEGRO</vt:lpstr>
      <vt:lpstr>MEDIDAS PREVENTIVAS</vt:lpstr>
      <vt:lpstr>ALEGATOS  PRE-CALIFICATORIOS</vt:lpstr>
      <vt:lpstr>CONTENIDO  DEL  AUTO  DE  CITACIÓN  A  AUDIENCIA  &amp;  FORMULACIÓN  DE  CARGOS</vt:lpstr>
      <vt:lpstr>JUZGAMIENTO</vt:lpstr>
      <vt:lpstr>Trámite previo a la Audiencia -  225 -</vt:lpstr>
      <vt:lpstr>Formalidades</vt:lpstr>
      <vt:lpstr>DESARROLLO DE LA AUDIENCIA -227-</vt:lpstr>
      <vt:lpstr>DESARROLLO DE LA AUDIENCIA -227-</vt:lpstr>
      <vt:lpstr>DESARROLLO DE LA AUDIENCIA Renuencia -228-</vt:lpstr>
      <vt:lpstr>VARIACIÓN DE  CARGOS  - TRASLADO -</vt:lpstr>
      <vt:lpstr>CONTENIDO  DEL FALLO</vt:lpstr>
      <vt:lpstr>Segunda Instancia</vt:lpstr>
      <vt:lpstr>NULIDADES &amp; PRINCIPIOS</vt:lpstr>
      <vt:lpstr>Declaratoria – Efectos - Requisitos - Términos</vt:lpstr>
      <vt:lpstr>PRUEBAS  TRASLADADAS</vt:lpstr>
      <vt:lpstr>PRUEBAS -  Principios El beneficiario de la prueba es el proceso mismo</vt:lpstr>
      <vt:lpstr> PRUEBAS - MODALIDADES </vt:lpstr>
      <vt:lpstr> CONFESIÓN </vt:lpstr>
      <vt:lpstr>TESTIMONIOS</vt:lpstr>
      <vt:lpstr> TESTIMONIOS Renuencia -165 - </vt:lpstr>
      <vt:lpstr>TESTIMONIOS -Formalismo-</vt:lpstr>
      <vt:lpstr>TESTIMONIOS Práctica -175-</vt:lpstr>
      <vt:lpstr>PERITACIÓN</vt:lpstr>
      <vt:lpstr>INSPECCIÓN DISCIPLINARIA</vt:lpstr>
      <vt:lpstr>DOCUMENTOS</vt:lpstr>
      <vt:lpstr>INDICIOS</vt:lpstr>
      <vt:lpstr>INDICIOS (ii)</vt:lpstr>
      <vt:lpstr> INDICIOS (iii) </vt:lpstr>
      <vt:lpstr>CONTROL FISCAL</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Paula Andrea Mazo Posada</cp:lastModifiedBy>
  <cp:revision>124</cp:revision>
  <dcterms:created xsi:type="dcterms:W3CDTF">2021-03-12T16:44:02Z</dcterms:created>
  <dcterms:modified xsi:type="dcterms:W3CDTF">2024-10-29T13:32:05Z</dcterms:modified>
</cp:coreProperties>
</file>