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5" r:id="rId1"/>
  </p:sldMasterIdLst>
  <p:notesMasterIdLst>
    <p:notesMasterId r:id="rId168"/>
  </p:notesMasterIdLst>
  <p:sldIdLst>
    <p:sldId id="450" r:id="rId2"/>
    <p:sldId id="452" r:id="rId3"/>
    <p:sldId id="453" r:id="rId4"/>
    <p:sldId id="491" r:id="rId5"/>
    <p:sldId id="753" r:id="rId6"/>
    <p:sldId id="755" r:id="rId7"/>
    <p:sldId id="756" r:id="rId8"/>
    <p:sldId id="881" r:id="rId9"/>
    <p:sldId id="884" r:id="rId10"/>
    <p:sldId id="885" r:id="rId11"/>
    <p:sldId id="858" r:id="rId12"/>
    <p:sldId id="886" r:id="rId13"/>
    <p:sldId id="859" r:id="rId14"/>
    <p:sldId id="860" r:id="rId15"/>
    <p:sldId id="887" r:id="rId16"/>
    <p:sldId id="765" r:id="rId17"/>
    <p:sldId id="766" r:id="rId18"/>
    <p:sldId id="866" r:id="rId19"/>
    <p:sldId id="890" r:id="rId20"/>
    <p:sldId id="891" r:id="rId21"/>
    <p:sldId id="893" r:id="rId22"/>
    <p:sldId id="894" r:id="rId23"/>
    <p:sldId id="895" r:id="rId24"/>
    <p:sldId id="896" r:id="rId25"/>
    <p:sldId id="969" r:id="rId26"/>
    <p:sldId id="970" r:id="rId27"/>
    <p:sldId id="971" r:id="rId28"/>
    <p:sldId id="897" r:id="rId29"/>
    <p:sldId id="899" r:id="rId30"/>
    <p:sldId id="900" r:id="rId31"/>
    <p:sldId id="901" r:id="rId32"/>
    <p:sldId id="902" r:id="rId33"/>
    <p:sldId id="926" r:id="rId34"/>
    <p:sldId id="927" r:id="rId35"/>
    <p:sldId id="934" r:id="rId36"/>
    <p:sldId id="935" r:id="rId37"/>
    <p:sldId id="936" r:id="rId38"/>
    <p:sldId id="977" r:id="rId39"/>
    <p:sldId id="937" r:id="rId40"/>
    <p:sldId id="979" r:id="rId41"/>
    <p:sldId id="945" r:id="rId42"/>
    <p:sldId id="946" r:id="rId43"/>
    <p:sldId id="947" r:id="rId44"/>
    <p:sldId id="948" r:id="rId45"/>
    <p:sldId id="949" r:id="rId46"/>
    <p:sldId id="950" r:id="rId47"/>
    <p:sldId id="951" r:id="rId48"/>
    <p:sldId id="952" r:id="rId49"/>
    <p:sldId id="953" r:id="rId50"/>
    <p:sldId id="954" r:id="rId51"/>
    <p:sldId id="955" r:id="rId52"/>
    <p:sldId id="956" r:id="rId53"/>
    <p:sldId id="957" r:id="rId54"/>
    <p:sldId id="958" r:id="rId55"/>
    <p:sldId id="959" r:id="rId56"/>
    <p:sldId id="960" r:id="rId57"/>
    <p:sldId id="961" r:id="rId58"/>
    <p:sldId id="962" r:id="rId59"/>
    <p:sldId id="963" r:id="rId60"/>
    <p:sldId id="964" r:id="rId61"/>
    <p:sldId id="981" r:id="rId62"/>
    <p:sldId id="965" r:id="rId63"/>
    <p:sldId id="966" r:id="rId64"/>
    <p:sldId id="967" r:id="rId65"/>
    <p:sldId id="968" r:id="rId66"/>
    <p:sldId id="982" r:id="rId67"/>
    <p:sldId id="912" r:id="rId68"/>
    <p:sldId id="913" r:id="rId69"/>
    <p:sldId id="914" r:id="rId70"/>
    <p:sldId id="903" r:id="rId71"/>
    <p:sldId id="904" r:id="rId72"/>
    <p:sldId id="905" r:id="rId73"/>
    <p:sldId id="1010" r:id="rId74"/>
    <p:sldId id="1013" r:id="rId75"/>
    <p:sldId id="1014" r:id="rId76"/>
    <p:sldId id="1016" r:id="rId77"/>
    <p:sldId id="1017" r:id="rId78"/>
    <p:sldId id="1030" r:id="rId79"/>
    <p:sldId id="1018" r:id="rId80"/>
    <p:sldId id="1019" r:id="rId81"/>
    <p:sldId id="1020" r:id="rId82"/>
    <p:sldId id="1021" r:id="rId83"/>
    <p:sldId id="1022" r:id="rId84"/>
    <p:sldId id="1023" r:id="rId85"/>
    <p:sldId id="1024" r:id="rId86"/>
    <p:sldId id="1025" r:id="rId87"/>
    <p:sldId id="1026" r:id="rId88"/>
    <p:sldId id="1031" r:id="rId89"/>
    <p:sldId id="1027" r:id="rId90"/>
    <p:sldId id="915" r:id="rId91"/>
    <p:sldId id="917" r:id="rId92"/>
    <p:sldId id="983" r:id="rId93"/>
    <p:sldId id="984" r:id="rId94"/>
    <p:sldId id="1006" r:id="rId95"/>
    <p:sldId id="1032" r:id="rId96"/>
    <p:sldId id="1033" r:id="rId97"/>
    <p:sldId id="1034" r:id="rId98"/>
    <p:sldId id="1035" r:id="rId99"/>
    <p:sldId id="1007" r:id="rId100"/>
    <p:sldId id="1008" r:id="rId101"/>
    <p:sldId id="1009" r:id="rId102"/>
    <p:sldId id="916" r:id="rId103"/>
    <p:sldId id="906" r:id="rId104"/>
    <p:sldId id="1037" r:id="rId105"/>
    <p:sldId id="1050" r:id="rId106"/>
    <p:sldId id="1051" r:id="rId107"/>
    <p:sldId id="1052" r:id="rId108"/>
    <p:sldId id="1053" r:id="rId109"/>
    <p:sldId id="1054" r:id="rId110"/>
    <p:sldId id="1055" r:id="rId111"/>
    <p:sldId id="1056" r:id="rId112"/>
    <p:sldId id="1057" r:id="rId113"/>
    <p:sldId id="1058" r:id="rId114"/>
    <p:sldId id="1059" r:id="rId115"/>
    <p:sldId id="1060" r:id="rId116"/>
    <p:sldId id="1061" r:id="rId117"/>
    <p:sldId id="1062" r:id="rId118"/>
    <p:sldId id="1066" r:id="rId119"/>
    <p:sldId id="1067" r:id="rId120"/>
    <p:sldId id="1068" r:id="rId121"/>
    <p:sldId id="1069" r:id="rId122"/>
    <p:sldId id="1070" r:id="rId123"/>
    <p:sldId id="1071" r:id="rId124"/>
    <p:sldId id="1072" r:id="rId125"/>
    <p:sldId id="1073" r:id="rId126"/>
    <p:sldId id="1074" r:id="rId127"/>
    <p:sldId id="1075" r:id="rId128"/>
    <p:sldId id="1076" r:id="rId129"/>
    <p:sldId id="1077" r:id="rId130"/>
    <p:sldId id="1078" r:id="rId131"/>
    <p:sldId id="1079" r:id="rId132"/>
    <p:sldId id="1080" r:id="rId133"/>
    <p:sldId id="1081" r:id="rId134"/>
    <p:sldId id="1082" r:id="rId135"/>
    <p:sldId id="1083" r:id="rId136"/>
    <p:sldId id="1084" r:id="rId137"/>
    <p:sldId id="1039" r:id="rId138"/>
    <p:sldId id="1038" r:id="rId139"/>
    <p:sldId id="1040" r:id="rId140"/>
    <p:sldId id="1041" r:id="rId141"/>
    <p:sldId id="1036" r:id="rId142"/>
    <p:sldId id="1042" r:id="rId143"/>
    <p:sldId id="907" r:id="rId144"/>
    <p:sldId id="1085" r:id="rId145"/>
    <p:sldId id="1086" r:id="rId146"/>
    <p:sldId id="1087" r:id="rId147"/>
    <p:sldId id="1088" r:id="rId148"/>
    <p:sldId id="1089" r:id="rId149"/>
    <p:sldId id="1091" r:id="rId150"/>
    <p:sldId id="1092" r:id="rId151"/>
    <p:sldId id="1093" r:id="rId152"/>
    <p:sldId id="1095" r:id="rId153"/>
    <p:sldId id="1043" r:id="rId154"/>
    <p:sldId id="1044" r:id="rId155"/>
    <p:sldId id="1045" r:id="rId156"/>
    <p:sldId id="1047" r:id="rId157"/>
    <p:sldId id="1046" r:id="rId158"/>
    <p:sldId id="908" r:id="rId159"/>
    <p:sldId id="1048" r:id="rId160"/>
    <p:sldId id="867" r:id="rId161"/>
    <p:sldId id="868" r:id="rId162"/>
    <p:sldId id="869" r:id="rId163"/>
    <p:sldId id="870" r:id="rId164"/>
    <p:sldId id="1096" r:id="rId165"/>
    <p:sldId id="763" r:id="rId166"/>
    <p:sldId id="764" r:id="rId1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2900"/>
    <a:srgbClr val="BFB827"/>
    <a:srgbClr val="DE988A"/>
    <a:srgbClr val="D57B69"/>
    <a:srgbClr val="9E2600"/>
    <a:srgbClr val="9C9620"/>
    <a:srgbClr val="D376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87044" autoAdjust="0"/>
  </p:normalViewPr>
  <p:slideViewPr>
    <p:cSldViewPr snapToGrid="0">
      <p:cViewPr varScale="1">
        <p:scale>
          <a:sx n="70" d="100"/>
          <a:sy n="70" d="100"/>
        </p:scale>
        <p:origin x="654" y="60"/>
      </p:cViewPr>
      <p:guideLst/>
    </p:cSldViewPr>
  </p:slideViewPr>
  <p:outlineViewPr>
    <p:cViewPr>
      <p:scale>
        <a:sx n="33" d="100"/>
        <a:sy n="33" d="100"/>
      </p:scale>
      <p:origin x="0" y="-742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theme" Target="theme/theme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image" Target="../media/image5.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diagrams/_rels/data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image" Target="../media/image14.jpeg"/><Relationship Id="rId4" Type="http://schemas.openxmlformats.org/officeDocument/2006/relationships/image" Target="../media/image1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image" Target="../media/image5.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image" Target="../media/image14.jpeg"/><Relationship Id="rId4" Type="http://schemas.openxmlformats.org/officeDocument/2006/relationships/image" Target="../media/image1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D657E4-E188-4258-9E73-EB58C78CE10B}" type="doc">
      <dgm:prSet loTypeId="urn:microsoft.com/office/officeart/2005/8/layout/hList7" loCatId="list" qsTypeId="urn:microsoft.com/office/officeart/2005/8/quickstyle/simple1" qsCatId="simple" csTypeId="urn:microsoft.com/office/officeart/2005/8/colors/accent1_2" csCatId="accent1" phldr="1"/>
      <dgm:spPr>
        <a:scene3d>
          <a:camera prst="orthographicFront">
            <a:rot lat="0" lon="0" rev="0"/>
          </a:camera>
          <a:lightRig rig="soft" dir="t">
            <a:rot lat="0" lon="0" rev="0"/>
          </a:lightRig>
        </a:scene3d>
      </dgm:spPr>
      <dgm:t>
        <a:bodyPr/>
        <a:lstStyle/>
        <a:p>
          <a:endParaRPr lang="es-CO"/>
        </a:p>
      </dgm:t>
    </dgm:pt>
    <dgm:pt modelId="{E0CB9B4D-8E39-4B96-A297-6CDCA5E95E19}">
      <dgm:prSet/>
      <dgm:spPr>
        <a:solidFill>
          <a:schemeClr val="tx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s-CO" b="1" dirty="0"/>
            <a:t>Existirá vigilancia y control preventivo y concomitante, complementario al control posterior y selectivo</a:t>
          </a:r>
          <a:endParaRPr lang="es-CO" dirty="0"/>
        </a:p>
      </dgm:t>
    </dgm:pt>
    <dgm:pt modelId="{DF3D4D57-2AB5-4F48-AA77-F62C489D5420}" type="parTrans" cxnId="{5BF95878-6D77-4152-80A9-00FEC96436FD}">
      <dgm:prSet/>
      <dgm:spPr/>
      <dgm:t>
        <a:bodyPr/>
        <a:lstStyle/>
        <a:p>
          <a:endParaRPr lang="es-CO"/>
        </a:p>
      </dgm:t>
    </dgm:pt>
    <dgm:pt modelId="{C7AC8244-8978-4FCF-AADC-69EC6B918514}" type="sibTrans" cxnId="{5BF95878-6D77-4152-80A9-00FEC96436FD}">
      <dgm:prSet/>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endParaRPr lang="es-CO"/>
        </a:p>
      </dgm:t>
    </dgm:pt>
    <dgm:pt modelId="{02FF402C-19A4-449C-8754-DDE107180ADF}">
      <dgm:prSet/>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s-CO" b="1"/>
            <a:t>Control prevalente de la Contraloría General de la República frente a entidades territoriales</a:t>
          </a:r>
          <a:endParaRPr lang="es-CO"/>
        </a:p>
      </dgm:t>
    </dgm:pt>
    <dgm:pt modelId="{85322D8F-C857-4440-ACBD-E7429B6FE70E}" type="parTrans" cxnId="{47CA7E1C-9A63-4C07-8ECC-716CEC56CA3E}">
      <dgm:prSet/>
      <dgm:spPr/>
      <dgm:t>
        <a:bodyPr/>
        <a:lstStyle/>
        <a:p>
          <a:endParaRPr lang="es-CO"/>
        </a:p>
      </dgm:t>
    </dgm:pt>
    <dgm:pt modelId="{652CB621-45EE-47A1-905B-121FC2FD43A9}" type="sibTrans" cxnId="{47CA7E1C-9A63-4C07-8ECC-716CEC56CA3E}">
      <dgm:prSet/>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endParaRPr lang="es-CO"/>
        </a:p>
      </dgm:t>
    </dgm:pt>
    <dgm:pt modelId="{43EF022D-40A5-4CE2-891B-69453EBB989A}">
      <dgm:prSet/>
      <dgm:spPr>
        <a:solidFill>
          <a:schemeClr val="tx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s-CO" b="1" dirty="0"/>
            <a:t>Tiempo para ejercer el control jurisdiccional frente a los fallos con responsabilidad</a:t>
          </a:r>
          <a:endParaRPr lang="es-CO" dirty="0"/>
        </a:p>
      </dgm:t>
    </dgm:pt>
    <dgm:pt modelId="{84F43AC2-D731-489B-AFD3-DC1B650AF308}" type="parTrans" cxnId="{99C4FE35-0528-4941-9674-6C78EF872FF5}">
      <dgm:prSet/>
      <dgm:spPr/>
      <dgm:t>
        <a:bodyPr/>
        <a:lstStyle/>
        <a:p>
          <a:endParaRPr lang="es-CO"/>
        </a:p>
      </dgm:t>
    </dgm:pt>
    <dgm:pt modelId="{F0CDF2FF-5648-4697-83D8-31D48DE33C1E}" type="sibTrans" cxnId="{99C4FE35-0528-4941-9674-6C78EF872FF5}">
      <dgm:prSet/>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endParaRPr lang="es-CO"/>
        </a:p>
      </dgm:t>
    </dgm:pt>
    <dgm:pt modelId="{92437C6F-7462-401C-A402-ED50300929E1}">
      <dgm:prSet/>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s-CO" b="1" dirty="0"/>
            <a:t>Unificación y estandarización de la vigilancia y control fiscal</a:t>
          </a:r>
        </a:p>
        <a:p>
          <a:endParaRPr lang="es-MX" b="1" dirty="0"/>
        </a:p>
        <a:p>
          <a:r>
            <a:rPr lang="es-CO" dirty="0">
              <a:effectLst/>
              <a:latin typeface="Arial" panose="020B0604020202020204" pitchFamily="34" charset="0"/>
              <a:ea typeface="Times New Roman" panose="02020603050405020304" pitchFamily="18" charset="0"/>
            </a:rPr>
            <a:t>Sistema Nacional de Control Fiscal</a:t>
          </a:r>
          <a:endParaRPr lang="es-CO" dirty="0"/>
        </a:p>
      </dgm:t>
    </dgm:pt>
    <dgm:pt modelId="{92AC0A29-CB57-45B9-8626-E7A5BCB83BCE}" type="parTrans" cxnId="{C32906A3-2F40-4FAD-B2F5-EC51B5DF2E41}">
      <dgm:prSet/>
      <dgm:spPr/>
      <dgm:t>
        <a:bodyPr/>
        <a:lstStyle/>
        <a:p>
          <a:endParaRPr lang="es-CO"/>
        </a:p>
      </dgm:t>
    </dgm:pt>
    <dgm:pt modelId="{9441A94B-A763-44B6-BD1A-E52A11EF7649}" type="sibTrans" cxnId="{C32906A3-2F40-4FAD-B2F5-EC51B5DF2E41}">
      <dgm:prSet/>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endParaRPr lang="es-CO"/>
        </a:p>
      </dgm:t>
    </dgm:pt>
    <dgm:pt modelId="{D608A01A-10B9-4359-9CA4-64F4DCDAD8B3}">
      <dgm:prSet/>
      <dgm:spPr>
        <a:solidFill>
          <a:schemeClr val="tx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s-CO" b="1" dirty="0"/>
            <a:t>Facultades de policía judicial en todas las modalidades de vigilancia y control fiscal</a:t>
          </a:r>
        </a:p>
        <a:p>
          <a:endParaRPr lang="es-CO" b="1" dirty="0"/>
        </a:p>
        <a:p>
          <a:r>
            <a:rPr lang="es-CO" b="1" dirty="0"/>
            <a:t>ACTUACIONES DIF ORDINARIAS </a:t>
          </a:r>
          <a:endParaRPr lang="es-CO" dirty="0"/>
        </a:p>
      </dgm:t>
    </dgm:pt>
    <dgm:pt modelId="{C17890D8-D1FA-418F-BED9-164F1C756477}" type="parTrans" cxnId="{7A9F990B-CAA8-4B1C-A481-62B6E883FAC1}">
      <dgm:prSet/>
      <dgm:spPr/>
      <dgm:t>
        <a:bodyPr/>
        <a:lstStyle/>
        <a:p>
          <a:endParaRPr lang="es-CO"/>
        </a:p>
      </dgm:t>
    </dgm:pt>
    <dgm:pt modelId="{15B8A1F0-E0E2-4828-9E1A-189F5E4B391C}" type="sibTrans" cxnId="{7A9F990B-CAA8-4B1C-A481-62B6E883FAC1}">
      <dgm:prSet/>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endParaRPr lang="es-CO"/>
        </a:p>
      </dgm:t>
    </dgm:pt>
    <dgm:pt modelId="{21DF3AB7-638A-4AAB-B357-BAF1F123A7D4}">
      <dgm:prSet/>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s-CO" b="1" dirty="0"/>
            <a:t>Informes de auditoría plena prueba</a:t>
          </a:r>
        </a:p>
        <a:p>
          <a:r>
            <a:rPr lang="es-MX" b="1" dirty="0"/>
            <a:t>FISCALIA</a:t>
          </a:r>
          <a:endParaRPr lang="es-CO" dirty="0"/>
        </a:p>
      </dgm:t>
    </dgm:pt>
    <dgm:pt modelId="{2B24B789-A470-41C5-9DA6-A06CC0EEDA06}" type="parTrans" cxnId="{34BC20F6-23B4-4C31-8E55-0206FC8D33E0}">
      <dgm:prSet/>
      <dgm:spPr/>
      <dgm:t>
        <a:bodyPr/>
        <a:lstStyle/>
        <a:p>
          <a:endParaRPr lang="es-CO"/>
        </a:p>
      </dgm:t>
    </dgm:pt>
    <dgm:pt modelId="{C7AC7695-4054-4F0C-B60C-23D6DB905243}" type="sibTrans" cxnId="{34BC20F6-23B4-4C31-8E55-0206FC8D33E0}">
      <dgm:prSet/>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endParaRPr lang="es-CO"/>
        </a:p>
      </dgm:t>
    </dgm:pt>
    <dgm:pt modelId="{B13707FA-DD36-4DAD-998E-3E6D80214361}">
      <dgm:prSet/>
      <dgm:spPr>
        <a:solidFill>
          <a:schemeClr val="tx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s-CO" b="1" dirty="0"/>
            <a:t>Consecuencias ante el no fenecimiento de la cuenta</a:t>
          </a:r>
        </a:p>
        <a:p>
          <a:r>
            <a:rPr lang="es-MX" b="1" dirty="0"/>
            <a:t>PASF</a:t>
          </a:r>
          <a:endParaRPr lang="es-CO" dirty="0"/>
        </a:p>
      </dgm:t>
    </dgm:pt>
    <dgm:pt modelId="{A899DF1C-7539-493C-9576-CD54E193C8E4}" type="parTrans" cxnId="{C78581BC-8846-4AF0-915D-DC42A92F6296}">
      <dgm:prSet/>
      <dgm:spPr/>
      <dgm:t>
        <a:bodyPr/>
        <a:lstStyle/>
        <a:p>
          <a:endParaRPr lang="es-CO"/>
        </a:p>
      </dgm:t>
    </dgm:pt>
    <dgm:pt modelId="{DAAF845A-DC83-45FA-8499-F3D321263AD6}" type="sibTrans" cxnId="{C78581BC-8846-4AF0-915D-DC42A92F6296}">
      <dgm:prSet/>
      <dgm:spPr/>
      <dgm:t>
        <a:bodyPr/>
        <a:lstStyle/>
        <a:p>
          <a:endParaRPr lang="es-CO"/>
        </a:p>
      </dgm:t>
    </dgm:pt>
    <dgm:pt modelId="{0A2FEAFE-B760-454E-A581-0F8E35303671}" type="pres">
      <dgm:prSet presAssocID="{9ED657E4-E188-4258-9E73-EB58C78CE10B}" presName="Name0" presStyleCnt="0">
        <dgm:presLayoutVars>
          <dgm:dir/>
          <dgm:resizeHandles val="exact"/>
        </dgm:presLayoutVars>
      </dgm:prSet>
      <dgm:spPr/>
    </dgm:pt>
    <dgm:pt modelId="{34821458-EFA5-44EF-99A2-9376073A2584}" type="pres">
      <dgm:prSet presAssocID="{9ED657E4-E188-4258-9E73-EB58C78CE10B}" presName="fgShape" presStyleLbl="fgShp" presStyleIdx="0" presStyleCn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63A4B403-4E0F-4586-9E21-627C6716879A}" type="pres">
      <dgm:prSet presAssocID="{9ED657E4-E188-4258-9E73-EB58C78CE10B}" presName="linComp" presStyleCnt="0"/>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DAC98CE3-4141-4BF6-BB26-70240C0FCA45}" type="pres">
      <dgm:prSet presAssocID="{E0CB9B4D-8E39-4B96-A297-6CDCA5E95E19}" presName="compNode" presStyleCnt="0"/>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438DE06E-03B2-4675-A00F-ABB950188F9F}" type="pres">
      <dgm:prSet presAssocID="{E0CB9B4D-8E39-4B96-A297-6CDCA5E95E19}" presName="bkgdShape" presStyleLbl="node1" presStyleIdx="0" presStyleCnt="7"/>
      <dgm:spPr/>
    </dgm:pt>
    <dgm:pt modelId="{76924D96-2CA9-494A-9DD5-C93637B06F03}" type="pres">
      <dgm:prSet presAssocID="{E0CB9B4D-8E39-4B96-A297-6CDCA5E95E19}" presName="nodeTx" presStyleLbl="node1" presStyleIdx="0" presStyleCnt="7">
        <dgm:presLayoutVars>
          <dgm:bulletEnabled val="1"/>
        </dgm:presLayoutVars>
      </dgm:prSet>
      <dgm:spPr/>
    </dgm:pt>
    <dgm:pt modelId="{13A7A769-D2BF-4954-B25D-07B6C5377E6B}" type="pres">
      <dgm:prSet presAssocID="{E0CB9B4D-8E39-4B96-A297-6CDCA5E95E19}" presName="invisiNode" presStyleLbl="node1" presStyleIdx="0" presStyleCnt="7"/>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19B19534-B84D-43A0-A3ED-0F57CDC05DB4}" type="pres">
      <dgm:prSet presAssocID="{E0CB9B4D-8E39-4B96-A297-6CDCA5E95E19}" presName="imagNode" presStyleLbl="fgImgPlace1" presStyleIdx="0" presStyleCnt="7"/>
      <dgm:spPr>
        <a:blipFill rotWithShape="1">
          <a:blip xmlns:r="http://schemas.openxmlformats.org/officeDocument/2006/relationships" r:embed="rId1"/>
          <a:srcRect/>
          <a:stretch>
            <a:fillRect l="-38000" r="-38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DE23BC29-CFC2-4ECA-BC9D-6C9277F6902B}" type="pres">
      <dgm:prSet presAssocID="{C7AC8244-8978-4FCF-AADC-69EC6B918514}" presName="sibTrans" presStyleLbl="sibTrans2D1" presStyleIdx="0" presStyleCnt="0"/>
      <dgm:spPr/>
    </dgm:pt>
    <dgm:pt modelId="{B4EDC7D7-B105-4BB5-9677-0D333432269B}" type="pres">
      <dgm:prSet presAssocID="{02FF402C-19A4-449C-8754-DDE107180ADF}" presName="compNode" presStyleCnt="0"/>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3DE2B3E4-2467-41D4-B3ED-55ADBA4882B0}" type="pres">
      <dgm:prSet presAssocID="{02FF402C-19A4-449C-8754-DDE107180ADF}" presName="bkgdShape" presStyleLbl="node1" presStyleIdx="1" presStyleCnt="7"/>
      <dgm:spPr/>
    </dgm:pt>
    <dgm:pt modelId="{97CBEBFD-B6D9-4622-922F-C9EFF61D0BCB}" type="pres">
      <dgm:prSet presAssocID="{02FF402C-19A4-449C-8754-DDE107180ADF}" presName="nodeTx" presStyleLbl="node1" presStyleIdx="1" presStyleCnt="7">
        <dgm:presLayoutVars>
          <dgm:bulletEnabled val="1"/>
        </dgm:presLayoutVars>
      </dgm:prSet>
      <dgm:spPr/>
    </dgm:pt>
    <dgm:pt modelId="{10470511-71F4-419B-B844-5243050B8A65}" type="pres">
      <dgm:prSet presAssocID="{02FF402C-19A4-449C-8754-DDE107180ADF}" presName="invisiNode" presStyleLbl="node1" presStyleIdx="1" presStyleCnt="7"/>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0E47DF28-4AE1-4601-92F7-88D8342B2765}" type="pres">
      <dgm:prSet presAssocID="{02FF402C-19A4-449C-8754-DDE107180ADF}" presName="imagNode" presStyleLbl="fgImgPlace1" presStyleIdx="1" presStyleCnt="7"/>
      <dgm:spPr>
        <a:blipFill rotWithShape="1">
          <a:blip xmlns:r="http://schemas.openxmlformats.org/officeDocument/2006/relationships" r:embed="rId2"/>
          <a:srcRect/>
          <a:stretch>
            <a:fillRect t="-20000" b="-20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CD75A1C0-4EAF-4DEE-876A-36B469881F46}" type="pres">
      <dgm:prSet presAssocID="{652CB621-45EE-47A1-905B-121FC2FD43A9}" presName="sibTrans" presStyleLbl="sibTrans2D1" presStyleIdx="0" presStyleCnt="0"/>
      <dgm:spPr/>
    </dgm:pt>
    <dgm:pt modelId="{B1E0B56B-0452-41FE-B2E4-C15023A7B82C}" type="pres">
      <dgm:prSet presAssocID="{43EF022D-40A5-4CE2-891B-69453EBB989A}" presName="compNode" presStyleCnt="0"/>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6C1510A1-9283-4ED8-8C08-4C2B03820915}" type="pres">
      <dgm:prSet presAssocID="{43EF022D-40A5-4CE2-891B-69453EBB989A}" presName="bkgdShape" presStyleLbl="node1" presStyleIdx="2" presStyleCnt="7"/>
      <dgm:spPr/>
    </dgm:pt>
    <dgm:pt modelId="{4C8F22C8-A77D-48BF-A292-03E8920730FD}" type="pres">
      <dgm:prSet presAssocID="{43EF022D-40A5-4CE2-891B-69453EBB989A}" presName="nodeTx" presStyleLbl="node1" presStyleIdx="2" presStyleCnt="7">
        <dgm:presLayoutVars>
          <dgm:bulletEnabled val="1"/>
        </dgm:presLayoutVars>
      </dgm:prSet>
      <dgm:spPr/>
    </dgm:pt>
    <dgm:pt modelId="{57162405-B79B-4EAF-8A95-091D0012C1A6}" type="pres">
      <dgm:prSet presAssocID="{43EF022D-40A5-4CE2-891B-69453EBB989A}" presName="invisiNode" presStyleLbl="node1" presStyleIdx="2" presStyleCnt="7"/>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C2F3984E-69F5-45FB-A683-C79D9757D61E}" type="pres">
      <dgm:prSet presAssocID="{43EF022D-40A5-4CE2-891B-69453EBB989A}" presName="imagNode" presStyleLbl="fgImgPlace1" presStyleIdx="2" presStyleCnt="7" custLinFactNeighborY="-986"/>
      <dgm:spPr>
        <a:blipFill rotWithShape="1">
          <a:blip xmlns:r="http://schemas.openxmlformats.org/officeDocument/2006/relationships" r:embed="rId3"/>
          <a:srcRect/>
          <a:stretch>
            <a:fillRect t="-20000" b="-20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CD88CB6D-E929-47CC-B89A-4863079B84CF}" type="pres">
      <dgm:prSet presAssocID="{F0CDF2FF-5648-4697-83D8-31D48DE33C1E}" presName="sibTrans" presStyleLbl="sibTrans2D1" presStyleIdx="0" presStyleCnt="0"/>
      <dgm:spPr/>
    </dgm:pt>
    <dgm:pt modelId="{4992B539-3D75-4CC6-8330-CAA075D676BE}" type="pres">
      <dgm:prSet presAssocID="{92437C6F-7462-401C-A402-ED50300929E1}" presName="compNode" presStyleCnt="0"/>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0E2F9396-D7C0-4C6D-A6DC-5FA57A69DF1C}" type="pres">
      <dgm:prSet presAssocID="{92437C6F-7462-401C-A402-ED50300929E1}" presName="bkgdShape" presStyleLbl="node1" presStyleIdx="3" presStyleCnt="7"/>
      <dgm:spPr/>
    </dgm:pt>
    <dgm:pt modelId="{B739BA4B-C31D-46A2-B704-DC5CA1DD0E47}" type="pres">
      <dgm:prSet presAssocID="{92437C6F-7462-401C-A402-ED50300929E1}" presName="nodeTx" presStyleLbl="node1" presStyleIdx="3" presStyleCnt="7">
        <dgm:presLayoutVars>
          <dgm:bulletEnabled val="1"/>
        </dgm:presLayoutVars>
      </dgm:prSet>
      <dgm:spPr/>
    </dgm:pt>
    <dgm:pt modelId="{9BAD0332-9969-4706-877B-949333173C64}" type="pres">
      <dgm:prSet presAssocID="{92437C6F-7462-401C-A402-ED50300929E1}" presName="invisiNode" presStyleLbl="node1" presStyleIdx="3" presStyleCnt="7"/>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70AA5E5F-26E1-4B15-A453-57C46CB12082}" type="pres">
      <dgm:prSet presAssocID="{92437C6F-7462-401C-A402-ED50300929E1}" presName="imagNode" presStyleLbl="fgImgPlace1" presStyleIdx="3" presStyleCnt="7"/>
      <dgm:spPr>
        <a:blipFill rotWithShape="1">
          <a:blip xmlns:r="http://schemas.openxmlformats.org/officeDocument/2006/relationships" r:embed="rId4"/>
          <a:srcRect/>
          <a:stretch>
            <a:fillRect t="-20000" b="-20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0866EC0A-3161-4D3E-ADC7-D06E071C28AD}" type="pres">
      <dgm:prSet presAssocID="{9441A94B-A763-44B6-BD1A-E52A11EF7649}" presName="sibTrans" presStyleLbl="sibTrans2D1" presStyleIdx="0" presStyleCnt="0"/>
      <dgm:spPr/>
    </dgm:pt>
    <dgm:pt modelId="{54019FED-1D5A-47F3-A576-7BBA70C4A994}" type="pres">
      <dgm:prSet presAssocID="{D608A01A-10B9-4359-9CA4-64F4DCDAD8B3}" presName="compNode" presStyleCnt="0"/>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D3A49652-9F6D-433A-827A-910D6B7238A1}" type="pres">
      <dgm:prSet presAssocID="{D608A01A-10B9-4359-9CA4-64F4DCDAD8B3}" presName="bkgdShape" presStyleLbl="node1" presStyleIdx="4" presStyleCnt="7"/>
      <dgm:spPr/>
    </dgm:pt>
    <dgm:pt modelId="{489B16A1-F2BA-48DA-9A59-492A65AC9817}" type="pres">
      <dgm:prSet presAssocID="{D608A01A-10B9-4359-9CA4-64F4DCDAD8B3}" presName="nodeTx" presStyleLbl="node1" presStyleIdx="4" presStyleCnt="7">
        <dgm:presLayoutVars>
          <dgm:bulletEnabled val="1"/>
        </dgm:presLayoutVars>
      </dgm:prSet>
      <dgm:spPr/>
    </dgm:pt>
    <dgm:pt modelId="{81CFEDC9-E446-4BE3-8079-042E60EB0346}" type="pres">
      <dgm:prSet presAssocID="{D608A01A-10B9-4359-9CA4-64F4DCDAD8B3}" presName="invisiNode" presStyleLbl="node1" presStyleIdx="4" presStyleCnt="7"/>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CBFDB3B0-3F82-4C36-BBB1-7B5A6F6DBF87}" type="pres">
      <dgm:prSet presAssocID="{D608A01A-10B9-4359-9CA4-64F4DCDAD8B3}" presName="imagNode" presStyleLbl="fgImgPlace1" presStyleIdx="4" presStyleCnt="7"/>
      <dgm:spPr>
        <a:blipFill rotWithShape="1">
          <a:blip xmlns:r="http://schemas.openxmlformats.org/officeDocument/2006/relationships" r:embed="rId5"/>
          <a:srcRect/>
          <a:stretch>
            <a:fillRect l="-3000" r="-3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2BD1FB2A-828C-4B9D-8FEC-863B47591046}" type="pres">
      <dgm:prSet presAssocID="{15B8A1F0-E0E2-4828-9E1A-189F5E4B391C}" presName="sibTrans" presStyleLbl="sibTrans2D1" presStyleIdx="0" presStyleCnt="0"/>
      <dgm:spPr/>
    </dgm:pt>
    <dgm:pt modelId="{C59BEFAE-32C1-4E97-980D-726792D54B00}" type="pres">
      <dgm:prSet presAssocID="{21DF3AB7-638A-4AAB-B357-BAF1F123A7D4}" presName="compNode" presStyleCnt="0"/>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84764D8A-D53E-472E-B9B0-888D7924A6BB}" type="pres">
      <dgm:prSet presAssocID="{21DF3AB7-638A-4AAB-B357-BAF1F123A7D4}" presName="bkgdShape" presStyleLbl="node1" presStyleIdx="5" presStyleCnt="7"/>
      <dgm:spPr/>
    </dgm:pt>
    <dgm:pt modelId="{BC46C14F-FC7A-4618-A488-7A65AA2C8EC5}" type="pres">
      <dgm:prSet presAssocID="{21DF3AB7-638A-4AAB-B357-BAF1F123A7D4}" presName="nodeTx" presStyleLbl="node1" presStyleIdx="5" presStyleCnt="7">
        <dgm:presLayoutVars>
          <dgm:bulletEnabled val="1"/>
        </dgm:presLayoutVars>
      </dgm:prSet>
      <dgm:spPr/>
    </dgm:pt>
    <dgm:pt modelId="{768E0AB2-A472-469A-908B-67D6658DFEDA}" type="pres">
      <dgm:prSet presAssocID="{21DF3AB7-638A-4AAB-B357-BAF1F123A7D4}" presName="invisiNode" presStyleLbl="node1" presStyleIdx="5" presStyleCnt="7"/>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F095387B-42C7-4A24-9C9C-8A6D07A83308}" type="pres">
      <dgm:prSet presAssocID="{21DF3AB7-638A-4AAB-B357-BAF1F123A7D4}" presName="imagNode" presStyleLbl="fgImgPlace1" presStyleIdx="5" presStyleCnt="7"/>
      <dgm:spPr>
        <a:blipFill rotWithShape="1">
          <a:blip xmlns:r="http://schemas.openxmlformats.org/officeDocument/2006/relationships" r:embed="rId6"/>
          <a:srcRect/>
          <a:stretch>
            <a:fillRect l="-3000" r="-3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2C17FF63-DE4F-4868-A5EB-8D3BF56DD5E2}" type="pres">
      <dgm:prSet presAssocID="{C7AC7695-4054-4F0C-B60C-23D6DB905243}" presName="sibTrans" presStyleLbl="sibTrans2D1" presStyleIdx="0" presStyleCnt="0"/>
      <dgm:spPr/>
    </dgm:pt>
    <dgm:pt modelId="{D35F082A-A20A-4289-A175-EA731192CBD3}" type="pres">
      <dgm:prSet presAssocID="{B13707FA-DD36-4DAD-998E-3E6D80214361}" presName="compNode" presStyleCnt="0"/>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98414F27-ABCD-4E40-BAF3-0A1B9A53CD26}" type="pres">
      <dgm:prSet presAssocID="{B13707FA-DD36-4DAD-998E-3E6D80214361}" presName="bkgdShape" presStyleLbl="node1" presStyleIdx="6" presStyleCnt="7"/>
      <dgm:spPr/>
    </dgm:pt>
    <dgm:pt modelId="{78E68520-4779-4C19-B7C9-804619DDF7C6}" type="pres">
      <dgm:prSet presAssocID="{B13707FA-DD36-4DAD-998E-3E6D80214361}" presName="nodeTx" presStyleLbl="node1" presStyleIdx="6" presStyleCnt="7">
        <dgm:presLayoutVars>
          <dgm:bulletEnabled val="1"/>
        </dgm:presLayoutVars>
      </dgm:prSet>
      <dgm:spPr/>
    </dgm:pt>
    <dgm:pt modelId="{B684D73D-CF48-4AED-84F8-82E065FE6522}" type="pres">
      <dgm:prSet presAssocID="{B13707FA-DD36-4DAD-998E-3E6D80214361}" presName="invisiNode" presStyleLbl="node1" presStyleIdx="6" presStyleCnt="7"/>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535B53B3-A908-4E8A-939A-CF54F9313F41}" type="pres">
      <dgm:prSet presAssocID="{B13707FA-DD36-4DAD-998E-3E6D80214361}" presName="imagNode" presStyleLbl="fgImgPlace1" presStyleIdx="6" presStyleCnt="7"/>
      <dgm:spPr>
        <a:blipFill rotWithShape="1">
          <a:blip xmlns:r="http://schemas.openxmlformats.org/officeDocument/2006/relationships" r:embed="rId7"/>
          <a:srcRect/>
          <a:stretch>
            <a:fillRect l="-1000" r="-1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Lst>
  <dgm:cxnLst>
    <dgm:cxn modelId="{E1A20504-02DE-460C-B529-AA5E91BD4BEB}" type="presOf" srcId="{43EF022D-40A5-4CE2-891B-69453EBB989A}" destId="{4C8F22C8-A77D-48BF-A292-03E8920730FD}" srcOrd="1" destOrd="0" presId="urn:microsoft.com/office/officeart/2005/8/layout/hList7"/>
    <dgm:cxn modelId="{7A9F990B-CAA8-4B1C-A481-62B6E883FAC1}" srcId="{9ED657E4-E188-4258-9E73-EB58C78CE10B}" destId="{D608A01A-10B9-4359-9CA4-64F4DCDAD8B3}" srcOrd="4" destOrd="0" parTransId="{C17890D8-D1FA-418F-BED9-164F1C756477}" sibTransId="{15B8A1F0-E0E2-4828-9E1A-189F5E4B391C}"/>
    <dgm:cxn modelId="{AE24631A-E586-4DFC-8978-64D03D1224E6}" type="presOf" srcId="{D608A01A-10B9-4359-9CA4-64F4DCDAD8B3}" destId="{D3A49652-9F6D-433A-827A-910D6B7238A1}" srcOrd="0" destOrd="0" presId="urn:microsoft.com/office/officeart/2005/8/layout/hList7"/>
    <dgm:cxn modelId="{47CA7E1C-9A63-4C07-8ECC-716CEC56CA3E}" srcId="{9ED657E4-E188-4258-9E73-EB58C78CE10B}" destId="{02FF402C-19A4-449C-8754-DDE107180ADF}" srcOrd="1" destOrd="0" parTransId="{85322D8F-C857-4440-ACBD-E7429B6FE70E}" sibTransId="{652CB621-45EE-47A1-905B-121FC2FD43A9}"/>
    <dgm:cxn modelId="{9B0CE21C-ED95-488A-B093-55BA5C399D15}" type="presOf" srcId="{F0CDF2FF-5648-4697-83D8-31D48DE33C1E}" destId="{CD88CB6D-E929-47CC-B89A-4863079B84CF}" srcOrd="0" destOrd="0" presId="urn:microsoft.com/office/officeart/2005/8/layout/hList7"/>
    <dgm:cxn modelId="{7507DE23-CD27-4F4A-AA9E-76DACA59F7D2}" type="presOf" srcId="{E0CB9B4D-8E39-4B96-A297-6CDCA5E95E19}" destId="{438DE06E-03B2-4675-A00F-ABB950188F9F}" srcOrd="0" destOrd="0" presId="urn:microsoft.com/office/officeart/2005/8/layout/hList7"/>
    <dgm:cxn modelId="{DAD4322F-7FCD-45A2-BCB8-5F582E150E93}" type="presOf" srcId="{43EF022D-40A5-4CE2-891B-69453EBB989A}" destId="{6C1510A1-9283-4ED8-8C08-4C2B03820915}" srcOrd="0" destOrd="0" presId="urn:microsoft.com/office/officeart/2005/8/layout/hList7"/>
    <dgm:cxn modelId="{99C4FE35-0528-4941-9674-6C78EF872FF5}" srcId="{9ED657E4-E188-4258-9E73-EB58C78CE10B}" destId="{43EF022D-40A5-4CE2-891B-69453EBB989A}" srcOrd="2" destOrd="0" parTransId="{84F43AC2-D731-489B-AFD3-DC1B650AF308}" sibTransId="{F0CDF2FF-5648-4697-83D8-31D48DE33C1E}"/>
    <dgm:cxn modelId="{94195261-EFA7-4C79-9595-852ED133A624}" type="presOf" srcId="{21DF3AB7-638A-4AAB-B357-BAF1F123A7D4}" destId="{BC46C14F-FC7A-4618-A488-7A65AA2C8EC5}" srcOrd="1" destOrd="0" presId="urn:microsoft.com/office/officeart/2005/8/layout/hList7"/>
    <dgm:cxn modelId="{415B6E6C-3AE2-43F1-9D46-11E808F59C5D}" type="presOf" srcId="{9ED657E4-E188-4258-9E73-EB58C78CE10B}" destId="{0A2FEAFE-B760-454E-A581-0F8E35303671}" srcOrd="0" destOrd="0" presId="urn:microsoft.com/office/officeart/2005/8/layout/hList7"/>
    <dgm:cxn modelId="{EE4A976C-D120-4182-8B4C-7543C2EE91BE}" type="presOf" srcId="{C7AC7695-4054-4F0C-B60C-23D6DB905243}" destId="{2C17FF63-DE4F-4868-A5EB-8D3BF56DD5E2}" srcOrd="0" destOrd="0" presId="urn:microsoft.com/office/officeart/2005/8/layout/hList7"/>
    <dgm:cxn modelId="{E1929C53-12D8-48E1-A57C-2709BBCC0FF2}" type="presOf" srcId="{652CB621-45EE-47A1-905B-121FC2FD43A9}" destId="{CD75A1C0-4EAF-4DEE-876A-36B469881F46}" srcOrd="0" destOrd="0" presId="urn:microsoft.com/office/officeart/2005/8/layout/hList7"/>
    <dgm:cxn modelId="{5BF95878-6D77-4152-80A9-00FEC96436FD}" srcId="{9ED657E4-E188-4258-9E73-EB58C78CE10B}" destId="{E0CB9B4D-8E39-4B96-A297-6CDCA5E95E19}" srcOrd="0" destOrd="0" parTransId="{DF3D4D57-2AB5-4F48-AA77-F62C489D5420}" sibTransId="{C7AC8244-8978-4FCF-AADC-69EC6B918514}"/>
    <dgm:cxn modelId="{E093F678-F171-4E73-A833-D0FABC0BA836}" type="presOf" srcId="{21DF3AB7-638A-4AAB-B357-BAF1F123A7D4}" destId="{84764D8A-D53E-472E-B9B0-888D7924A6BB}" srcOrd="0" destOrd="0" presId="urn:microsoft.com/office/officeart/2005/8/layout/hList7"/>
    <dgm:cxn modelId="{8C001A89-CDC2-4A19-81CC-233F9CD88807}" type="presOf" srcId="{E0CB9B4D-8E39-4B96-A297-6CDCA5E95E19}" destId="{76924D96-2CA9-494A-9DD5-C93637B06F03}" srcOrd="1" destOrd="0" presId="urn:microsoft.com/office/officeart/2005/8/layout/hList7"/>
    <dgm:cxn modelId="{C32906A3-2F40-4FAD-B2F5-EC51B5DF2E41}" srcId="{9ED657E4-E188-4258-9E73-EB58C78CE10B}" destId="{92437C6F-7462-401C-A402-ED50300929E1}" srcOrd="3" destOrd="0" parTransId="{92AC0A29-CB57-45B9-8626-E7A5BCB83BCE}" sibTransId="{9441A94B-A763-44B6-BD1A-E52A11EF7649}"/>
    <dgm:cxn modelId="{2F3EADA7-D2C6-41F1-8A90-4593F9333550}" type="presOf" srcId="{15B8A1F0-E0E2-4828-9E1A-189F5E4B391C}" destId="{2BD1FB2A-828C-4B9D-8FEC-863B47591046}" srcOrd="0" destOrd="0" presId="urn:microsoft.com/office/officeart/2005/8/layout/hList7"/>
    <dgm:cxn modelId="{8CB563B9-31A5-491D-9D53-4A162F4D5813}" type="presOf" srcId="{92437C6F-7462-401C-A402-ED50300929E1}" destId="{0E2F9396-D7C0-4C6D-A6DC-5FA57A69DF1C}" srcOrd="0" destOrd="0" presId="urn:microsoft.com/office/officeart/2005/8/layout/hList7"/>
    <dgm:cxn modelId="{83949AB9-6913-4308-8EA6-1280F6D39A84}" type="presOf" srcId="{9441A94B-A763-44B6-BD1A-E52A11EF7649}" destId="{0866EC0A-3161-4D3E-ADC7-D06E071C28AD}" srcOrd="0" destOrd="0" presId="urn:microsoft.com/office/officeart/2005/8/layout/hList7"/>
    <dgm:cxn modelId="{16BA4FBB-83B3-43A2-8489-C59E01FAFBF7}" type="presOf" srcId="{D608A01A-10B9-4359-9CA4-64F4DCDAD8B3}" destId="{489B16A1-F2BA-48DA-9A59-492A65AC9817}" srcOrd="1" destOrd="0" presId="urn:microsoft.com/office/officeart/2005/8/layout/hList7"/>
    <dgm:cxn modelId="{C78581BC-8846-4AF0-915D-DC42A92F6296}" srcId="{9ED657E4-E188-4258-9E73-EB58C78CE10B}" destId="{B13707FA-DD36-4DAD-998E-3E6D80214361}" srcOrd="6" destOrd="0" parTransId="{A899DF1C-7539-493C-9576-CD54E193C8E4}" sibTransId="{DAAF845A-DC83-45FA-8499-F3D321263AD6}"/>
    <dgm:cxn modelId="{C9F3C7C9-9C66-4DDE-8D33-14BD798792F0}" type="presOf" srcId="{02FF402C-19A4-449C-8754-DDE107180ADF}" destId="{97CBEBFD-B6D9-4622-922F-C9EFF61D0BCB}" srcOrd="1" destOrd="0" presId="urn:microsoft.com/office/officeart/2005/8/layout/hList7"/>
    <dgm:cxn modelId="{019583CD-4609-41D5-A70C-3FF42D8B9D27}" type="presOf" srcId="{92437C6F-7462-401C-A402-ED50300929E1}" destId="{B739BA4B-C31D-46A2-B704-DC5CA1DD0E47}" srcOrd="1" destOrd="0" presId="urn:microsoft.com/office/officeart/2005/8/layout/hList7"/>
    <dgm:cxn modelId="{6688E4DA-429B-4C08-AFB5-4DD3166FB57A}" type="presOf" srcId="{C7AC8244-8978-4FCF-AADC-69EC6B918514}" destId="{DE23BC29-CFC2-4ECA-BC9D-6C9277F6902B}" srcOrd="0" destOrd="0" presId="urn:microsoft.com/office/officeart/2005/8/layout/hList7"/>
    <dgm:cxn modelId="{2EA189DE-8A73-4E46-BA8A-3EBD6A647774}" type="presOf" srcId="{B13707FA-DD36-4DAD-998E-3E6D80214361}" destId="{78E68520-4779-4C19-B7C9-804619DDF7C6}" srcOrd="1" destOrd="0" presId="urn:microsoft.com/office/officeart/2005/8/layout/hList7"/>
    <dgm:cxn modelId="{C81A18E9-3BB3-454B-B81D-120B76077FFD}" type="presOf" srcId="{02FF402C-19A4-449C-8754-DDE107180ADF}" destId="{3DE2B3E4-2467-41D4-B3ED-55ADBA4882B0}" srcOrd="0" destOrd="0" presId="urn:microsoft.com/office/officeart/2005/8/layout/hList7"/>
    <dgm:cxn modelId="{4C108EF5-A9A7-47A3-8E4C-D6C8F2885F96}" type="presOf" srcId="{B13707FA-DD36-4DAD-998E-3E6D80214361}" destId="{98414F27-ABCD-4E40-BAF3-0A1B9A53CD26}" srcOrd="0" destOrd="0" presId="urn:microsoft.com/office/officeart/2005/8/layout/hList7"/>
    <dgm:cxn modelId="{34BC20F6-23B4-4C31-8E55-0206FC8D33E0}" srcId="{9ED657E4-E188-4258-9E73-EB58C78CE10B}" destId="{21DF3AB7-638A-4AAB-B357-BAF1F123A7D4}" srcOrd="5" destOrd="0" parTransId="{2B24B789-A470-41C5-9DA6-A06CC0EEDA06}" sibTransId="{C7AC7695-4054-4F0C-B60C-23D6DB905243}"/>
    <dgm:cxn modelId="{462A873F-8BD6-45C7-B28A-387957CB3AE8}" type="presParOf" srcId="{0A2FEAFE-B760-454E-A581-0F8E35303671}" destId="{34821458-EFA5-44EF-99A2-9376073A2584}" srcOrd="0" destOrd="0" presId="urn:microsoft.com/office/officeart/2005/8/layout/hList7"/>
    <dgm:cxn modelId="{6AEF51B0-9B0B-429A-A886-1ABEA5810448}" type="presParOf" srcId="{0A2FEAFE-B760-454E-A581-0F8E35303671}" destId="{63A4B403-4E0F-4586-9E21-627C6716879A}" srcOrd="1" destOrd="0" presId="urn:microsoft.com/office/officeart/2005/8/layout/hList7"/>
    <dgm:cxn modelId="{27D01B3A-578B-4E4B-8730-A2DD1B5A5036}" type="presParOf" srcId="{63A4B403-4E0F-4586-9E21-627C6716879A}" destId="{DAC98CE3-4141-4BF6-BB26-70240C0FCA45}" srcOrd="0" destOrd="0" presId="urn:microsoft.com/office/officeart/2005/8/layout/hList7"/>
    <dgm:cxn modelId="{9BD395B5-9C45-439F-8666-05F403F169D5}" type="presParOf" srcId="{DAC98CE3-4141-4BF6-BB26-70240C0FCA45}" destId="{438DE06E-03B2-4675-A00F-ABB950188F9F}" srcOrd="0" destOrd="0" presId="urn:microsoft.com/office/officeart/2005/8/layout/hList7"/>
    <dgm:cxn modelId="{279316B9-EF32-41A8-80B5-24E21C3F2DFF}" type="presParOf" srcId="{DAC98CE3-4141-4BF6-BB26-70240C0FCA45}" destId="{76924D96-2CA9-494A-9DD5-C93637B06F03}" srcOrd="1" destOrd="0" presId="urn:microsoft.com/office/officeart/2005/8/layout/hList7"/>
    <dgm:cxn modelId="{A925425C-F377-4D83-A9F6-5907E861757E}" type="presParOf" srcId="{DAC98CE3-4141-4BF6-BB26-70240C0FCA45}" destId="{13A7A769-D2BF-4954-B25D-07B6C5377E6B}" srcOrd="2" destOrd="0" presId="urn:microsoft.com/office/officeart/2005/8/layout/hList7"/>
    <dgm:cxn modelId="{4829165A-AD0D-43CE-8214-ADF8E423DA1D}" type="presParOf" srcId="{DAC98CE3-4141-4BF6-BB26-70240C0FCA45}" destId="{19B19534-B84D-43A0-A3ED-0F57CDC05DB4}" srcOrd="3" destOrd="0" presId="urn:microsoft.com/office/officeart/2005/8/layout/hList7"/>
    <dgm:cxn modelId="{204B9ED8-3F6C-4DA3-944D-EB3631F47F14}" type="presParOf" srcId="{63A4B403-4E0F-4586-9E21-627C6716879A}" destId="{DE23BC29-CFC2-4ECA-BC9D-6C9277F6902B}" srcOrd="1" destOrd="0" presId="urn:microsoft.com/office/officeart/2005/8/layout/hList7"/>
    <dgm:cxn modelId="{4B7DBD47-E96C-49FE-BF79-376DB6D1400A}" type="presParOf" srcId="{63A4B403-4E0F-4586-9E21-627C6716879A}" destId="{B4EDC7D7-B105-4BB5-9677-0D333432269B}" srcOrd="2" destOrd="0" presId="urn:microsoft.com/office/officeart/2005/8/layout/hList7"/>
    <dgm:cxn modelId="{09D95947-4683-4B3E-9A48-2B27EB561852}" type="presParOf" srcId="{B4EDC7D7-B105-4BB5-9677-0D333432269B}" destId="{3DE2B3E4-2467-41D4-B3ED-55ADBA4882B0}" srcOrd="0" destOrd="0" presId="urn:microsoft.com/office/officeart/2005/8/layout/hList7"/>
    <dgm:cxn modelId="{C94414D8-AD54-44DC-8F7B-3CB2A14E6BBA}" type="presParOf" srcId="{B4EDC7D7-B105-4BB5-9677-0D333432269B}" destId="{97CBEBFD-B6D9-4622-922F-C9EFF61D0BCB}" srcOrd="1" destOrd="0" presId="urn:microsoft.com/office/officeart/2005/8/layout/hList7"/>
    <dgm:cxn modelId="{E31DAA11-0581-49BB-9EC9-9DEB94B8063D}" type="presParOf" srcId="{B4EDC7D7-B105-4BB5-9677-0D333432269B}" destId="{10470511-71F4-419B-B844-5243050B8A65}" srcOrd="2" destOrd="0" presId="urn:microsoft.com/office/officeart/2005/8/layout/hList7"/>
    <dgm:cxn modelId="{C2C3C827-2808-4EAA-B197-2F96A82CB9F3}" type="presParOf" srcId="{B4EDC7D7-B105-4BB5-9677-0D333432269B}" destId="{0E47DF28-4AE1-4601-92F7-88D8342B2765}" srcOrd="3" destOrd="0" presId="urn:microsoft.com/office/officeart/2005/8/layout/hList7"/>
    <dgm:cxn modelId="{64258ED9-A53D-4146-B243-A1F5375C49A2}" type="presParOf" srcId="{63A4B403-4E0F-4586-9E21-627C6716879A}" destId="{CD75A1C0-4EAF-4DEE-876A-36B469881F46}" srcOrd="3" destOrd="0" presId="urn:microsoft.com/office/officeart/2005/8/layout/hList7"/>
    <dgm:cxn modelId="{C63C1B75-E8CC-4713-AEB3-3386D3D883A1}" type="presParOf" srcId="{63A4B403-4E0F-4586-9E21-627C6716879A}" destId="{B1E0B56B-0452-41FE-B2E4-C15023A7B82C}" srcOrd="4" destOrd="0" presId="urn:microsoft.com/office/officeart/2005/8/layout/hList7"/>
    <dgm:cxn modelId="{57CC9EFF-512C-4F42-B95E-D49435B92530}" type="presParOf" srcId="{B1E0B56B-0452-41FE-B2E4-C15023A7B82C}" destId="{6C1510A1-9283-4ED8-8C08-4C2B03820915}" srcOrd="0" destOrd="0" presId="urn:microsoft.com/office/officeart/2005/8/layout/hList7"/>
    <dgm:cxn modelId="{6CDBECEB-EEBA-4AF7-832E-E2E9D9ED6274}" type="presParOf" srcId="{B1E0B56B-0452-41FE-B2E4-C15023A7B82C}" destId="{4C8F22C8-A77D-48BF-A292-03E8920730FD}" srcOrd="1" destOrd="0" presId="urn:microsoft.com/office/officeart/2005/8/layout/hList7"/>
    <dgm:cxn modelId="{10D68502-3EE9-48C4-BDE0-4E60236B1A21}" type="presParOf" srcId="{B1E0B56B-0452-41FE-B2E4-C15023A7B82C}" destId="{57162405-B79B-4EAF-8A95-091D0012C1A6}" srcOrd="2" destOrd="0" presId="urn:microsoft.com/office/officeart/2005/8/layout/hList7"/>
    <dgm:cxn modelId="{A4CAA6A9-5CAA-4725-8661-139F8B2C18BF}" type="presParOf" srcId="{B1E0B56B-0452-41FE-B2E4-C15023A7B82C}" destId="{C2F3984E-69F5-45FB-A683-C79D9757D61E}" srcOrd="3" destOrd="0" presId="urn:microsoft.com/office/officeart/2005/8/layout/hList7"/>
    <dgm:cxn modelId="{2A1C0128-93B4-42B0-87E2-FE653C5878E0}" type="presParOf" srcId="{63A4B403-4E0F-4586-9E21-627C6716879A}" destId="{CD88CB6D-E929-47CC-B89A-4863079B84CF}" srcOrd="5" destOrd="0" presId="urn:microsoft.com/office/officeart/2005/8/layout/hList7"/>
    <dgm:cxn modelId="{F5CFB55A-DFE5-4DEA-AE4D-0CF4369DFA70}" type="presParOf" srcId="{63A4B403-4E0F-4586-9E21-627C6716879A}" destId="{4992B539-3D75-4CC6-8330-CAA075D676BE}" srcOrd="6" destOrd="0" presId="urn:microsoft.com/office/officeart/2005/8/layout/hList7"/>
    <dgm:cxn modelId="{C62E48A3-62F0-4BF1-A2ED-BD826967E2DF}" type="presParOf" srcId="{4992B539-3D75-4CC6-8330-CAA075D676BE}" destId="{0E2F9396-D7C0-4C6D-A6DC-5FA57A69DF1C}" srcOrd="0" destOrd="0" presId="urn:microsoft.com/office/officeart/2005/8/layout/hList7"/>
    <dgm:cxn modelId="{1F5BBE6A-AB0B-47B6-8B77-75053CD8C021}" type="presParOf" srcId="{4992B539-3D75-4CC6-8330-CAA075D676BE}" destId="{B739BA4B-C31D-46A2-B704-DC5CA1DD0E47}" srcOrd="1" destOrd="0" presId="urn:microsoft.com/office/officeart/2005/8/layout/hList7"/>
    <dgm:cxn modelId="{EAF18A64-2236-45D9-A644-8A6E889BA7A2}" type="presParOf" srcId="{4992B539-3D75-4CC6-8330-CAA075D676BE}" destId="{9BAD0332-9969-4706-877B-949333173C64}" srcOrd="2" destOrd="0" presId="urn:microsoft.com/office/officeart/2005/8/layout/hList7"/>
    <dgm:cxn modelId="{54C0FD43-9611-4CB4-A15F-2EA7C4B522CF}" type="presParOf" srcId="{4992B539-3D75-4CC6-8330-CAA075D676BE}" destId="{70AA5E5F-26E1-4B15-A453-57C46CB12082}" srcOrd="3" destOrd="0" presId="urn:microsoft.com/office/officeart/2005/8/layout/hList7"/>
    <dgm:cxn modelId="{60F24DC8-CF73-4F43-B2A4-8342A6ABDBE9}" type="presParOf" srcId="{63A4B403-4E0F-4586-9E21-627C6716879A}" destId="{0866EC0A-3161-4D3E-ADC7-D06E071C28AD}" srcOrd="7" destOrd="0" presId="urn:microsoft.com/office/officeart/2005/8/layout/hList7"/>
    <dgm:cxn modelId="{DEE85856-9F9D-455A-A187-53BBA580310B}" type="presParOf" srcId="{63A4B403-4E0F-4586-9E21-627C6716879A}" destId="{54019FED-1D5A-47F3-A576-7BBA70C4A994}" srcOrd="8" destOrd="0" presId="urn:microsoft.com/office/officeart/2005/8/layout/hList7"/>
    <dgm:cxn modelId="{46EFB6C4-D19F-46AB-8420-5DBC7BCC2008}" type="presParOf" srcId="{54019FED-1D5A-47F3-A576-7BBA70C4A994}" destId="{D3A49652-9F6D-433A-827A-910D6B7238A1}" srcOrd="0" destOrd="0" presId="urn:microsoft.com/office/officeart/2005/8/layout/hList7"/>
    <dgm:cxn modelId="{60D34610-3E28-4F6D-B026-C813BF67F4D3}" type="presParOf" srcId="{54019FED-1D5A-47F3-A576-7BBA70C4A994}" destId="{489B16A1-F2BA-48DA-9A59-492A65AC9817}" srcOrd="1" destOrd="0" presId="urn:microsoft.com/office/officeart/2005/8/layout/hList7"/>
    <dgm:cxn modelId="{451DA27A-00D0-47C5-8042-20765004098D}" type="presParOf" srcId="{54019FED-1D5A-47F3-A576-7BBA70C4A994}" destId="{81CFEDC9-E446-4BE3-8079-042E60EB0346}" srcOrd="2" destOrd="0" presId="urn:microsoft.com/office/officeart/2005/8/layout/hList7"/>
    <dgm:cxn modelId="{57CA1F36-C6C0-45FF-B917-A091AC5724BD}" type="presParOf" srcId="{54019FED-1D5A-47F3-A576-7BBA70C4A994}" destId="{CBFDB3B0-3F82-4C36-BBB1-7B5A6F6DBF87}" srcOrd="3" destOrd="0" presId="urn:microsoft.com/office/officeart/2005/8/layout/hList7"/>
    <dgm:cxn modelId="{329B1411-C52D-46C6-A442-02DA126D9361}" type="presParOf" srcId="{63A4B403-4E0F-4586-9E21-627C6716879A}" destId="{2BD1FB2A-828C-4B9D-8FEC-863B47591046}" srcOrd="9" destOrd="0" presId="urn:microsoft.com/office/officeart/2005/8/layout/hList7"/>
    <dgm:cxn modelId="{B60FB273-CF70-4849-9875-2CAB9F5CD525}" type="presParOf" srcId="{63A4B403-4E0F-4586-9E21-627C6716879A}" destId="{C59BEFAE-32C1-4E97-980D-726792D54B00}" srcOrd="10" destOrd="0" presId="urn:microsoft.com/office/officeart/2005/8/layout/hList7"/>
    <dgm:cxn modelId="{71850F75-2A4F-41FA-943E-525E7966478B}" type="presParOf" srcId="{C59BEFAE-32C1-4E97-980D-726792D54B00}" destId="{84764D8A-D53E-472E-B9B0-888D7924A6BB}" srcOrd="0" destOrd="0" presId="urn:microsoft.com/office/officeart/2005/8/layout/hList7"/>
    <dgm:cxn modelId="{D752803B-B3DE-48B0-81A7-AC7F19617ADF}" type="presParOf" srcId="{C59BEFAE-32C1-4E97-980D-726792D54B00}" destId="{BC46C14F-FC7A-4618-A488-7A65AA2C8EC5}" srcOrd="1" destOrd="0" presId="urn:microsoft.com/office/officeart/2005/8/layout/hList7"/>
    <dgm:cxn modelId="{E947FB6C-1EC3-4D87-93F6-0375D609BD1D}" type="presParOf" srcId="{C59BEFAE-32C1-4E97-980D-726792D54B00}" destId="{768E0AB2-A472-469A-908B-67D6658DFEDA}" srcOrd="2" destOrd="0" presId="urn:microsoft.com/office/officeart/2005/8/layout/hList7"/>
    <dgm:cxn modelId="{77701188-96A4-4D3F-8028-7D0891068433}" type="presParOf" srcId="{C59BEFAE-32C1-4E97-980D-726792D54B00}" destId="{F095387B-42C7-4A24-9C9C-8A6D07A83308}" srcOrd="3" destOrd="0" presId="urn:microsoft.com/office/officeart/2005/8/layout/hList7"/>
    <dgm:cxn modelId="{19501BCA-D1CB-4711-A922-821C892462F2}" type="presParOf" srcId="{63A4B403-4E0F-4586-9E21-627C6716879A}" destId="{2C17FF63-DE4F-4868-A5EB-8D3BF56DD5E2}" srcOrd="11" destOrd="0" presId="urn:microsoft.com/office/officeart/2005/8/layout/hList7"/>
    <dgm:cxn modelId="{2F272EF1-0BB8-4F80-B3CB-61D70C307191}" type="presParOf" srcId="{63A4B403-4E0F-4586-9E21-627C6716879A}" destId="{D35F082A-A20A-4289-A175-EA731192CBD3}" srcOrd="12" destOrd="0" presId="urn:microsoft.com/office/officeart/2005/8/layout/hList7"/>
    <dgm:cxn modelId="{F203BCC5-C3C7-470B-9AD5-A69888B5AD18}" type="presParOf" srcId="{D35F082A-A20A-4289-A175-EA731192CBD3}" destId="{98414F27-ABCD-4E40-BAF3-0A1B9A53CD26}" srcOrd="0" destOrd="0" presId="urn:microsoft.com/office/officeart/2005/8/layout/hList7"/>
    <dgm:cxn modelId="{D9DAF054-152E-4EE5-833C-86C9B7D0C6C5}" type="presParOf" srcId="{D35F082A-A20A-4289-A175-EA731192CBD3}" destId="{78E68520-4779-4C19-B7C9-804619DDF7C6}" srcOrd="1" destOrd="0" presId="urn:microsoft.com/office/officeart/2005/8/layout/hList7"/>
    <dgm:cxn modelId="{C5703554-2575-469B-8EFE-F18D6CC740C2}" type="presParOf" srcId="{D35F082A-A20A-4289-A175-EA731192CBD3}" destId="{B684D73D-CF48-4AED-84F8-82E065FE6522}" srcOrd="2" destOrd="0" presId="urn:microsoft.com/office/officeart/2005/8/layout/hList7"/>
    <dgm:cxn modelId="{C95B26B1-F2CA-427A-8302-E124AECE76AF}" type="presParOf" srcId="{D35F082A-A20A-4289-A175-EA731192CBD3}" destId="{535B53B3-A908-4E8A-939A-CF54F9313F4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5C9B181-880D-49C9-9C40-70C7ABABE48E}" type="doc">
      <dgm:prSet loTypeId="urn:microsoft.com/office/officeart/2005/8/layout/orgChart1" loCatId="hierarchy" qsTypeId="urn:microsoft.com/office/officeart/2005/8/quickstyle/simple1" qsCatId="simple" csTypeId="urn:microsoft.com/office/officeart/2005/8/colors/accent3_5" csCatId="accent3" phldr="1"/>
      <dgm:spPr/>
      <dgm:t>
        <a:bodyPr/>
        <a:lstStyle/>
        <a:p>
          <a:endParaRPr lang="es-ES"/>
        </a:p>
      </dgm:t>
    </dgm:pt>
    <dgm:pt modelId="{6AB44672-314D-4A10-8FD6-C9F412629E85}">
      <dgm:prSet phldrT="[Texto]"/>
      <dgm:spPr/>
      <dgm:t>
        <a:bodyPr/>
        <a:lstStyle/>
        <a:p>
          <a:r>
            <a:rPr lang="es-MX" b="1" spc="-5" dirty="0">
              <a:solidFill>
                <a:schemeClr val="tx1"/>
              </a:solidFill>
              <a:cs typeface="Calibri"/>
            </a:rPr>
            <a:t>Guía </a:t>
          </a:r>
          <a:r>
            <a:rPr lang="es-MX" b="1" dirty="0">
              <a:solidFill>
                <a:schemeClr val="tx1"/>
              </a:solidFill>
              <a:cs typeface="Calibri"/>
            </a:rPr>
            <a:t> </a:t>
          </a:r>
          <a:r>
            <a:rPr lang="es-MX" b="1" spc="-5" dirty="0">
              <a:solidFill>
                <a:schemeClr val="tx1"/>
              </a:solidFill>
              <a:cs typeface="Calibri"/>
            </a:rPr>
            <a:t>de</a:t>
          </a:r>
          <a:r>
            <a:rPr lang="es-MX" b="1" dirty="0">
              <a:solidFill>
                <a:schemeClr val="tx1"/>
              </a:solidFill>
              <a:cs typeface="Calibri"/>
            </a:rPr>
            <a:t> </a:t>
          </a:r>
          <a:r>
            <a:rPr lang="es-MX" b="1" spc="-10" dirty="0">
              <a:solidFill>
                <a:schemeClr val="tx1"/>
              </a:solidFill>
              <a:cs typeface="Calibri"/>
            </a:rPr>
            <a:t>Auditoría</a:t>
          </a:r>
          <a:r>
            <a:rPr lang="es-MX" b="1" spc="-5" dirty="0">
              <a:solidFill>
                <a:schemeClr val="tx1"/>
              </a:solidFill>
              <a:cs typeface="Calibri"/>
            </a:rPr>
            <a:t> </a:t>
          </a:r>
          <a:r>
            <a:rPr lang="es-MX" b="1" spc="-25" dirty="0">
              <a:solidFill>
                <a:schemeClr val="tx1"/>
              </a:solidFill>
              <a:cs typeface="Calibri"/>
            </a:rPr>
            <a:t>Territorial </a:t>
          </a:r>
          <a:r>
            <a:rPr lang="es-MX" b="1" spc="-65" dirty="0">
              <a:solidFill>
                <a:schemeClr val="tx1"/>
              </a:solidFill>
              <a:cs typeface="Calibri"/>
            </a:rPr>
            <a:t>GAT</a:t>
          </a:r>
          <a:r>
            <a:rPr lang="es-MX" b="1" dirty="0">
              <a:solidFill>
                <a:schemeClr val="tx1"/>
              </a:solidFill>
              <a:cs typeface="Calibri"/>
            </a:rPr>
            <a:t> </a:t>
          </a:r>
          <a:r>
            <a:rPr lang="es-MX" b="1" spc="-30" dirty="0">
              <a:solidFill>
                <a:schemeClr val="tx1"/>
              </a:solidFill>
              <a:cs typeface="Calibri"/>
            </a:rPr>
            <a:t>Versión</a:t>
          </a:r>
          <a:r>
            <a:rPr lang="es-MX" b="1" spc="-10" dirty="0">
              <a:solidFill>
                <a:schemeClr val="tx1"/>
              </a:solidFill>
              <a:cs typeface="Calibri"/>
            </a:rPr>
            <a:t> 4.0</a:t>
          </a:r>
        </a:p>
        <a:p>
          <a:r>
            <a:rPr lang="es-MX" b="1" spc="-10" dirty="0" err="1">
              <a:solidFill>
                <a:schemeClr val="tx1"/>
              </a:solidFill>
              <a:cs typeface="Calibri"/>
            </a:rPr>
            <a:t>Num</a:t>
          </a:r>
          <a:r>
            <a:rPr lang="es-MX" b="1" spc="-10" dirty="0">
              <a:solidFill>
                <a:schemeClr val="tx1"/>
              </a:solidFill>
              <a:cs typeface="Calibri"/>
            </a:rPr>
            <a:t>. 1.3.3.5  </a:t>
          </a:r>
          <a:r>
            <a:rPr lang="es-MX" b="1" spc="-5" dirty="0">
              <a:solidFill>
                <a:schemeClr val="tx1"/>
              </a:solidFill>
              <a:cs typeface="Calibri"/>
            </a:rPr>
            <a:t>PLAN DE </a:t>
          </a:r>
          <a:r>
            <a:rPr lang="es-MX" b="1" spc="-15" dirty="0">
              <a:solidFill>
                <a:schemeClr val="tx1"/>
              </a:solidFill>
              <a:cs typeface="Calibri"/>
            </a:rPr>
            <a:t>MEJORAMIENTO</a:t>
          </a:r>
          <a:r>
            <a:rPr lang="es-MX" b="1" spc="509" dirty="0">
              <a:solidFill>
                <a:schemeClr val="tx1"/>
              </a:solidFill>
              <a:cs typeface="Calibri"/>
            </a:rPr>
            <a:t> </a:t>
          </a:r>
          <a:r>
            <a:rPr lang="es-MX" b="1" dirty="0">
              <a:solidFill>
                <a:schemeClr val="tx1"/>
              </a:solidFill>
              <a:cs typeface="Calibri"/>
            </a:rPr>
            <a:t>Y </a:t>
          </a:r>
          <a:r>
            <a:rPr lang="es-MX" b="1" spc="-10" dirty="0">
              <a:solidFill>
                <a:schemeClr val="tx1"/>
              </a:solidFill>
              <a:cs typeface="Calibri"/>
            </a:rPr>
            <a:t>SEGUIMIENTO</a:t>
          </a:r>
          <a:endParaRPr lang="es-ES" b="1" dirty="0">
            <a:solidFill>
              <a:schemeClr val="tx1"/>
            </a:solidFill>
          </a:endParaRPr>
        </a:p>
      </dgm:t>
    </dgm:pt>
    <dgm:pt modelId="{4BA41449-3D33-4FE9-AB85-490A064FB207}" type="parTrans" cxnId="{76AD2AEC-1DD2-436D-8DB5-52A23F2B9FFD}">
      <dgm:prSet/>
      <dgm:spPr/>
      <dgm:t>
        <a:bodyPr/>
        <a:lstStyle/>
        <a:p>
          <a:endParaRPr lang="es-ES"/>
        </a:p>
      </dgm:t>
    </dgm:pt>
    <dgm:pt modelId="{C26D1599-FC05-4F1E-A1A5-D76EF08E13D5}" type="sibTrans" cxnId="{76AD2AEC-1DD2-436D-8DB5-52A23F2B9FFD}">
      <dgm:prSet/>
      <dgm:spPr/>
      <dgm:t>
        <a:bodyPr/>
        <a:lstStyle/>
        <a:p>
          <a:endParaRPr lang="es-ES"/>
        </a:p>
      </dgm:t>
    </dgm:pt>
    <dgm:pt modelId="{5890F9A0-3A38-4AA9-BB2B-AA3335BA2B7B}">
      <dgm:prSet phldrT="[Texto]" custT="1"/>
      <dgm:spPr/>
      <dgm:t>
        <a:bodyPr/>
        <a:lstStyle/>
        <a:p>
          <a:r>
            <a:rPr lang="es-MX" sz="1800" b="1" dirty="0">
              <a:solidFill>
                <a:schemeClr val="tx1"/>
              </a:solidFill>
              <a:latin typeface="Calibri"/>
              <a:cs typeface="Calibri"/>
            </a:rPr>
            <a:t>Las </a:t>
          </a:r>
          <a:r>
            <a:rPr lang="es-MX" sz="1800" b="1" spc="-10" dirty="0">
              <a:solidFill>
                <a:schemeClr val="tx1"/>
              </a:solidFill>
              <a:latin typeface="Calibri"/>
              <a:cs typeface="Calibri"/>
            </a:rPr>
            <a:t>Contralorías </a:t>
          </a:r>
          <a:r>
            <a:rPr lang="es-MX" sz="1800" b="1" spc="-25" dirty="0">
              <a:solidFill>
                <a:schemeClr val="tx1"/>
              </a:solidFill>
              <a:latin typeface="Calibri"/>
              <a:cs typeface="Calibri"/>
            </a:rPr>
            <a:t>Territoriales </a:t>
          </a:r>
          <a:r>
            <a:rPr lang="es-MX" sz="1800" b="1" spc="-10" dirty="0">
              <a:solidFill>
                <a:schemeClr val="tx1"/>
              </a:solidFill>
              <a:latin typeface="Calibri"/>
              <a:cs typeface="Calibri"/>
            </a:rPr>
            <a:t>determinarán </a:t>
          </a:r>
          <a:r>
            <a:rPr lang="es-MX" sz="1800" b="1" dirty="0">
              <a:solidFill>
                <a:schemeClr val="tx1"/>
              </a:solidFill>
              <a:latin typeface="Calibri"/>
              <a:cs typeface="Calibri"/>
            </a:rPr>
            <a:t>la </a:t>
          </a:r>
          <a:r>
            <a:rPr lang="es-MX" sz="1800" b="1" spc="-10" dirty="0">
              <a:solidFill>
                <a:schemeClr val="tx1"/>
              </a:solidFill>
              <a:latin typeface="Calibri"/>
              <a:cs typeface="Calibri"/>
            </a:rPr>
            <a:t>efectividad </a:t>
          </a:r>
          <a:r>
            <a:rPr lang="es-MX" sz="1800" b="1" spc="-5" dirty="0">
              <a:solidFill>
                <a:schemeClr val="tx1"/>
              </a:solidFill>
              <a:latin typeface="Calibri"/>
              <a:cs typeface="Calibri"/>
            </a:rPr>
            <a:t>de </a:t>
          </a:r>
          <a:r>
            <a:rPr lang="es-MX" sz="1800" b="1" dirty="0">
              <a:solidFill>
                <a:schemeClr val="tx1"/>
              </a:solidFill>
              <a:latin typeface="Calibri"/>
              <a:cs typeface="Calibri"/>
            </a:rPr>
            <a:t> las</a:t>
          </a:r>
          <a:r>
            <a:rPr lang="es-MX" sz="1800" b="1" spc="5" dirty="0">
              <a:solidFill>
                <a:schemeClr val="tx1"/>
              </a:solidFill>
              <a:latin typeface="Calibri"/>
              <a:cs typeface="Calibri"/>
            </a:rPr>
            <a:t> </a:t>
          </a:r>
          <a:r>
            <a:rPr lang="es-MX" sz="1800" b="1" spc="-5" dirty="0">
              <a:solidFill>
                <a:schemeClr val="tx1"/>
              </a:solidFill>
              <a:latin typeface="Calibri"/>
              <a:cs typeface="Calibri"/>
            </a:rPr>
            <a:t>acciones</a:t>
          </a:r>
          <a:r>
            <a:rPr lang="es-MX" sz="1800" b="1" dirty="0">
              <a:solidFill>
                <a:schemeClr val="tx1"/>
              </a:solidFill>
              <a:latin typeface="Calibri"/>
              <a:cs typeface="Calibri"/>
            </a:rPr>
            <a:t> </a:t>
          </a:r>
          <a:r>
            <a:rPr lang="es-MX" sz="1800" b="1" spc="-5" dirty="0">
              <a:solidFill>
                <a:schemeClr val="tx1"/>
              </a:solidFill>
              <a:latin typeface="Calibri"/>
              <a:cs typeface="Calibri"/>
            </a:rPr>
            <a:t>del</a:t>
          </a:r>
          <a:r>
            <a:rPr lang="es-MX" sz="1800" b="1" dirty="0">
              <a:solidFill>
                <a:schemeClr val="tx1"/>
              </a:solidFill>
              <a:latin typeface="Calibri"/>
              <a:cs typeface="Calibri"/>
            </a:rPr>
            <a:t> </a:t>
          </a:r>
          <a:r>
            <a:rPr lang="es-MX" sz="1800" b="1" spc="-5" dirty="0">
              <a:solidFill>
                <a:schemeClr val="tx1"/>
              </a:solidFill>
              <a:latin typeface="Calibri"/>
              <a:cs typeface="Calibri"/>
            </a:rPr>
            <a:t>plan</a:t>
          </a:r>
          <a:r>
            <a:rPr lang="es-MX" sz="1800" b="1" dirty="0">
              <a:solidFill>
                <a:schemeClr val="tx1"/>
              </a:solidFill>
              <a:latin typeface="Calibri"/>
              <a:cs typeface="Calibri"/>
            </a:rPr>
            <a:t> </a:t>
          </a:r>
          <a:r>
            <a:rPr lang="es-MX" sz="1800" b="1" spc="-5" dirty="0">
              <a:solidFill>
                <a:schemeClr val="tx1"/>
              </a:solidFill>
              <a:latin typeface="Calibri"/>
              <a:cs typeface="Calibri"/>
            </a:rPr>
            <a:t>de</a:t>
          </a:r>
          <a:r>
            <a:rPr lang="es-MX" sz="1800" b="1" dirty="0">
              <a:solidFill>
                <a:schemeClr val="tx1"/>
              </a:solidFill>
              <a:latin typeface="Calibri"/>
              <a:cs typeface="Calibri"/>
            </a:rPr>
            <a:t> </a:t>
          </a:r>
          <a:r>
            <a:rPr lang="es-MX" sz="1800" b="1" spc="-10" dirty="0">
              <a:solidFill>
                <a:schemeClr val="tx1"/>
              </a:solidFill>
              <a:latin typeface="Calibri"/>
              <a:cs typeface="Calibri"/>
            </a:rPr>
            <a:t>mejoramiento</a:t>
          </a:r>
          <a:r>
            <a:rPr lang="es-MX" sz="1800" b="1" spc="-5" dirty="0">
              <a:solidFill>
                <a:schemeClr val="tx1"/>
              </a:solidFill>
              <a:latin typeface="Calibri"/>
              <a:cs typeface="Calibri"/>
            </a:rPr>
            <a:t> ejecutado</a:t>
          </a:r>
          <a:r>
            <a:rPr lang="es-MX" sz="1800" b="1" dirty="0">
              <a:solidFill>
                <a:schemeClr val="tx1"/>
              </a:solidFill>
              <a:latin typeface="Calibri"/>
              <a:cs typeface="Calibri"/>
            </a:rPr>
            <a:t> </a:t>
          </a:r>
          <a:r>
            <a:rPr lang="es-MX" sz="1800" b="1" spc="-5" dirty="0">
              <a:solidFill>
                <a:schemeClr val="tx1"/>
              </a:solidFill>
              <a:latin typeface="Calibri"/>
              <a:cs typeface="Calibri"/>
            </a:rPr>
            <a:t>por</a:t>
          </a:r>
          <a:r>
            <a:rPr lang="es-MX" sz="1800" b="1" spc="535" dirty="0">
              <a:solidFill>
                <a:schemeClr val="tx1"/>
              </a:solidFill>
              <a:latin typeface="Calibri"/>
              <a:cs typeface="Calibri"/>
            </a:rPr>
            <a:t> </a:t>
          </a:r>
          <a:r>
            <a:rPr lang="es-MX" sz="1800" b="1" dirty="0">
              <a:solidFill>
                <a:schemeClr val="tx1"/>
              </a:solidFill>
              <a:latin typeface="Calibri"/>
              <a:cs typeface="Calibri"/>
            </a:rPr>
            <a:t>los</a:t>
          </a:r>
          <a:r>
            <a:rPr lang="es-MX" sz="1800" b="1" spc="540" dirty="0">
              <a:solidFill>
                <a:schemeClr val="tx1"/>
              </a:solidFill>
              <a:latin typeface="Calibri"/>
              <a:cs typeface="Calibri"/>
            </a:rPr>
            <a:t> </a:t>
          </a:r>
          <a:r>
            <a:rPr lang="es-MX" sz="1800" b="1" spc="-15" dirty="0">
              <a:solidFill>
                <a:schemeClr val="tx1"/>
              </a:solidFill>
              <a:latin typeface="Calibri"/>
              <a:cs typeface="Calibri"/>
            </a:rPr>
            <a:t>sujetos </a:t>
          </a:r>
          <a:r>
            <a:rPr lang="es-MX" sz="1800" b="1" spc="-10" dirty="0">
              <a:solidFill>
                <a:schemeClr val="tx1"/>
              </a:solidFill>
              <a:latin typeface="Calibri"/>
              <a:cs typeface="Calibri"/>
            </a:rPr>
            <a:t> </a:t>
          </a:r>
          <a:r>
            <a:rPr lang="es-MX" sz="1800" b="1" spc="-5" dirty="0">
              <a:solidFill>
                <a:schemeClr val="tx1"/>
              </a:solidFill>
              <a:latin typeface="Calibri"/>
              <a:cs typeface="Calibri"/>
            </a:rPr>
            <a:t>vigilados. </a:t>
          </a:r>
        </a:p>
        <a:p>
          <a:r>
            <a:rPr lang="es-MX" sz="1800" b="1" spc="-5" dirty="0">
              <a:solidFill>
                <a:schemeClr val="tx1"/>
              </a:solidFill>
              <a:latin typeface="Calibri"/>
              <a:cs typeface="Calibri"/>
            </a:rPr>
            <a:t>La </a:t>
          </a:r>
          <a:r>
            <a:rPr lang="es-MX" sz="1800" b="1" spc="-10" dirty="0">
              <a:solidFill>
                <a:schemeClr val="tx1"/>
              </a:solidFill>
              <a:latin typeface="Calibri"/>
              <a:cs typeface="Calibri"/>
            </a:rPr>
            <a:t>efectividad </a:t>
          </a:r>
          <a:r>
            <a:rPr lang="es-MX" sz="1800" b="1" spc="-15" dirty="0">
              <a:solidFill>
                <a:schemeClr val="tx1"/>
              </a:solidFill>
              <a:latin typeface="Calibri"/>
              <a:cs typeface="Calibri"/>
            </a:rPr>
            <a:t>consiste </a:t>
          </a:r>
          <a:r>
            <a:rPr lang="es-MX" sz="1800" b="1" dirty="0">
              <a:solidFill>
                <a:schemeClr val="tx1"/>
              </a:solidFill>
              <a:latin typeface="Calibri"/>
              <a:cs typeface="Calibri"/>
            </a:rPr>
            <a:t>en la </a:t>
          </a:r>
          <a:r>
            <a:rPr lang="es-MX" sz="1800" b="1" spc="-5" dirty="0">
              <a:solidFill>
                <a:schemeClr val="tx1"/>
              </a:solidFill>
              <a:latin typeface="Calibri"/>
              <a:cs typeface="Calibri"/>
            </a:rPr>
            <a:t>implementación de las </a:t>
          </a:r>
          <a:r>
            <a:rPr lang="es-MX" sz="1800" b="1" dirty="0">
              <a:solidFill>
                <a:schemeClr val="tx1"/>
              </a:solidFill>
              <a:latin typeface="Calibri"/>
              <a:cs typeface="Calibri"/>
            </a:rPr>
            <a:t>acciones </a:t>
          </a:r>
          <a:r>
            <a:rPr lang="es-MX" sz="1800" b="1" spc="5" dirty="0">
              <a:solidFill>
                <a:schemeClr val="tx1"/>
              </a:solidFill>
              <a:latin typeface="Calibri"/>
              <a:cs typeface="Calibri"/>
            </a:rPr>
            <a:t> </a:t>
          </a:r>
          <a:r>
            <a:rPr lang="es-MX" sz="1800" b="1" spc="-10" dirty="0">
              <a:solidFill>
                <a:schemeClr val="tx1"/>
              </a:solidFill>
              <a:latin typeface="Calibri"/>
              <a:cs typeface="Calibri"/>
            </a:rPr>
            <a:t>desarrolladas </a:t>
          </a:r>
          <a:r>
            <a:rPr lang="es-MX" sz="1800" b="1" spc="-5" dirty="0">
              <a:solidFill>
                <a:schemeClr val="tx1"/>
              </a:solidFill>
              <a:latin typeface="Calibri"/>
              <a:cs typeface="Calibri"/>
            </a:rPr>
            <a:t>por </a:t>
          </a:r>
          <a:r>
            <a:rPr lang="es-MX" sz="1800" b="1" dirty="0">
              <a:solidFill>
                <a:schemeClr val="tx1"/>
              </a:solidFill>
              <a:latin typeface="Calibri"/>
              <a:cs typeface="Calibri"/>
            </a:rPr>
            <a:t>el </a:t>
          </a:r>
          <a:r>
            <a:rPr lang="es-MX" sz="1800" b="1" spc="-10" dirty="0">
              <a:solidFill>
                <a:schemeClr val="tx1"/>
              </a:solidFill>
              <a:latin typeface="Calibri"/>
              <a:cs typeface="Calibri"/>
            </a:rPr>
            <a:t>sujeto </a:t>
          </a:r>
          <a:r>
            <a:rPr lang="es-MX" sz="1800" b="1" spc="-5" dirty="0">
              <a:solidFill>
                <a:schemeClr val="tx1"/>
              </a:solidFill>
              <a:latin typeface="Calibri"/>
              <a:cs typeface="Calibri"/>
            </a:rPr>
            <a:t>de </a:t>
          </a:r>
          <a:r>
            <a:rPr lang="es-MX" sz="1800" b="1" spc="-15" dirty="0">
              <a:solidFill>
                <a:schemeClr val="tx1"/>
              </a:solidFill>
              <a:latin typeface="Calibri"/>
              <a:cs typeface="Calibri"/>
            </a:rPr>
            <a:t>control para contrarrestar </a:t>
          </a:r>
          <a:r>
            <a:rPr lang="es-MX" sz="1800" b="1" dirty="0">
              <a:solidFill>
                <a:schemeClr val="tx1"/>
              </a:solidFill>
              <a:latin typeface="Calibri"/>
              <a:cs typeface="Calibri"/>
            </a:rPr>
            <a:t>las </a:t>
          </a:r>
          <a:r>
            <a:rPr lang="es-MX" sz="1800" b="1" spc="-5" dirty="0">
              <a:solidFill>
                <a:schemeClr val="tx1"/>
              </a:solidFill>
              <a:latin typeface="Calibri"/>
              <a:cs typeface="Calibri"/>
            </a:rPr>
            <a:t>causas de los </a:t>
          </a:r>
          <a:r>
            <a:rPr lang="es-MX" sz="1800" b="1" spc="-530" dirty="0">
              <a:solidFill>
                <a:schemeClr val="tx1"/>
              </a:solidFill>
              <a:latin typeface="Calibri"/>
              <a:cs typeface="Calibri"/>
            </a:rPr>
            <a:t> </a:t>
          </a:r>
          <a:r>
            <a:rPr lang="es-MX" sz="1800" b="1" spc="-5" dirty="0">
              <a:solidFill>
                <a:schemeClr val="tx1"/>
              </a:solidFill>
              <a:latin typeface="Calibri"/>
              <a:cs typeface="Calibri"/>
            </a:rPr>
            <a:t>hallazgos</a:t>
          </a:r>
          <a:r>
            <a:rPr lang="es-MX" sz="1800" b="1" spc="-25" dirty="0">
              <a:solidFill>
                <a:schemeClr val="tx1"/>
              </a:solidFill>
              <a:latin typeface="Calibri"/>
              <a:cs typeface="Calibri"/>
            </a:rPr>
            <a:t> </a:t>
          </a:r>
          <a:r>
            <a:rPr lang="es-MX" sz="1800" b="1" spc="-5" dirty="0">
              <a:solidFill>
                <a:schemeClr val="tx1"/>
              </a:solidFill>
              <a:latin typeface="Calibri"/>
              <a:cs typeface="Calibri"/>
            </a:rPr>
            <a:t>establecidos, </a:t>
          </a:r>
          <a:r>
            <a:rPr lang="es-MX" sz="1800" b="1" spc="-15" dirty="0">
              <a:solidFill>
                <a:schemeClr val="tx1"/>
              </a:solidFill>
              <a:latin typeface="Calibri"/>
              <a:cs typeface="Calibri"/>
            </a:rPr>
            <a:t>producto</a:t>
          </a:r>
          <a:r>
            <a:rPr lang="es-MX" sz="1800" b="1" spc="-5" dirty="0">
              <a:solidFill>
                <a:schemeClr val="tx1"/>
              </a:solidFill>
              <a:latin typeface="Calibri"/>
              <a:cs typeface="Calibri"/>
            </a:rPr>
            <a:t> del</a:t>
          </a:r>
          <a:r>
            <a:rPr lang="es-MX" sz="1800" b="1" spc="5" dirty="0">
              <a:solidFill>
                <a:schemeClr val="tx1"/>
              </a:solidFill>
              <a:latin typeface="Calibri"/>
              <a:cs typeface="Calibri"/>
            </a:rPr>
            <a:t> </a:t>
          </a:r>
          <a:r>
            <a:rPr lang="es-MX" sz="1800" b="1" spc="-5" dirty="0">
              <a:solidFill>
                <a:schemeClr val="tx1"/>
              </a:solidFill>
              <a:latin typeface="Calibri"/>
              <a:cs typeface="Calibri"/>
            </a:rPr>
            <a:t>ejercicio</a:t>
          </a:r>
          <a:r>
            <a:rPr lang="es-MX" sz="1800" b="1" spc="-30" dirty="0">
              <a:solidFill>
                <a:schemeClr val="tx1"/>
              </a:solidFill>
              <a:latin typeface="Calibri"/>
              <a:cs typeface="Calibri"/>
            </a:rPr>
            <a:t> </a:t>
          </a:r>
          <a:r>
            <a:rPr lang="es-MX" sz="1800" b="1" spc="-5" dirty="0">
              <a:solidFill>
                <a:schemeClr val="tx1"/>
              </a:solidFill>
              <a:latin typeface="Calibri"/>
              <a:cs typeface="Calibri"/>
            </a:rPr>
            <a:t>del</a:t>
          </a:r>
          <a:r>
            <a:rPr lang="es-MX" sz="1800" b="1" spc="5" dirty="0">
              <a:solidFill>
                <a:schemeClr val="tx1"/>
              </a:solidFill>
              <a:latin typeface="Calibri"/>
              <a:cs typeface="Calibri"/>
            </a:rPr>
            <a:t> </a:t>
          </a:r>
          <a:r>
            <a:rPr lang="es-MX" sz="1800" b="1" spc="-15" dirty="0">
              <a:solidFill>
                <a:schemeClr val="tx1"/>
              </a:solidFill>
              <a:latin typeface="Calibri"/>
              <a:cs typeface="Calibri"/>
            </a:rPr>
            <a:t>control</a:t>
          </a:r>
          <a:r>
            <a:rPr lang="es-MX" sz="1800" b="1" spc="-20" dirty="0">
              <a:solidFill>
                <a:schemeClr val="tx1"/>
              </a:solidFill>
              <a:latin typeface="Calibri"/>
              <a:cs typeface="Calibri"/>
            </a:rPr>
            <a:t> </a:t>
          </a:r>
          <a:r>
            <a:rPr lang="es-MX" sz="1800" b="1" spc="-5" dirty="0">
              <a:solidFill>
                <a:schemeClr val="tx1"/>
              </a:solidFill>
              <a:latin typeface="Calibri"/>
              <a:cs typeface="Calibri"/>
            </a:rPr>
            <a:t>fiscal</a:t>
          </a:r>
        </a:p>
        <a:p>
          <a:endParaRPr lang="es-MX" sz="1800" b="1" spc="-5" dirty="0">
            <a:solidFill>
              <a:schemeClr val="tx1"/>
            </a:solidFill>
            <a:latin typeface="Calibri"/>
            <a:cs typeface="Calibri"/>
          </a:endParaRPr>
        </a:p>
        <a:p>
          <a:r>
            <a:rPr lang="es-MX" sz="1800" b="1" spc="-5" dirty="0">
              <a:solidFill>
                <a:schemeClr val="tx1"/>
              </a:solidFill>
              <a:cs typeface="Calibri"/>
            </a:rPr>
            <a:t>“REVISIÓN”</a:t>
          </a:r>
          <a:endParaRPr lang="es-ES" sz="1800" b="1" dirty="0">
            <a:solidFill>
              <a:schemeClr val="tx1"/>
            </a:solidFill>
          </a:endParaRPr>
        </a:p>
      </dgm:t>
    </dgm:pt>
    <dgm:pt modelId="{618EE385-E5A7-42AC-BBC9-492D0AB3BF00}" type="parTrans" cxnId="{4E7B54FD-7B1E-4A10-82F9-CFE95DD35718}">
      <dgm:prSet/>
      <dgm:spPr/>
      <dgm:t>
        <a:bodyPr/>
        <a:lstStyle/>
        <a:p>
          <a:endParaRPr lang="es-ES"/>
        </a:p>
      </dgm:t>
    </dgm:pt>
    <dgm:pt modelId="{317F1D1A-5162-445C-A1A8-0CFE400BA0CA}" type="sibTrans" cxnId="{4E7B54FD-7B1E-4A10-82F9-CFE95DD35718}">
      <dgm:prSet/>
      <dgm:spPr/>
      <dgm:t>
        <a:bodyPr/>
        <a:lstStyle/>
        <a:p>
          <a:endParaRPr lang="es-ES"/>
        </a:p>
      </dgm:t>
    </dgm:pt>
    <dgm:pt modelId="{FE4B12FB-916E-4A12-9DE2-4F286725DD79}">
      <dgm:prSet phldrT="[Texto]" custT="1"/>
      <dgm:spPr/>
      <dgm:t>
        <a:bodyPr/>
        <a:lstStyle/>
        <a:p>
          <a:r>
            <a:rPr lang="es-MX" sz="1800" b="1" spc="-5" dirty="0">
              <a:solidFill>
                <a:schemeClr val="tx1"/>
              </a:solidFill>
              <a:latin typeface="Calibri"/>
              <a:cs typeface="Calibri"/>
            </a:rPr>
            <a:t>Los</a:t>
          </a:r>
          <a:r>
            <a:rPr lang="es-MX" sz="1800" b="1" dirty="0">
              <a:solidFill>
                <a:schemeClr val="tx1"/>
              </a:solidFill>
              <a:latin typeface="Calibri"/>
              <a:cs typeface="Calibri"/>
            </a:rPr>
            <a:t> </a:t>
          </a:r>
          <a:r>
            <a:rPr lang="es-MX" sz="1800" b="1" spc="-10" dirty="0">
              <a:solidFill>
                <a:schemeClr val="tx1"/>
              </a:solidFill>
              <a:latin typeface="Calibri"/>
              <a:cs typeface="Calibri"/>
            </a:rPr>
            <a:t>auditores,</a:t>
          </a:r>
          <a:r>
            <a:rPr lang="es-MX" sz="1800" b="1" spc="-5" dirty="0">
              <a:solidFill>
                <a:schemeClr val="tx1"/>
              </a:solidFill>
              <a:latin typeface="Calibri"/>
              <a:cs typeface="Calibri"/>
            </a:rPr>
            <a:t> </a:t>
          </a:r>
          <a:r>
            <a:rPr lang="es-MX" sz="1800" b="1" spc="-20" dirty="0">
              <a:solidFill>
                <a:schemeClr val="tx1"/>
              </a:solidFill>
              <a:latin typeface="Calibri"/>
              <a:cs typeface="Calibri"/>
            </a:rPr>
            <a:t>durante</a:t>
          </a:r>
          <a:r>
            <a:rPr lang="es-MX" sz="1800" b="1" spc="-15" dirty="0">
              <a:solidFill>
                <a:schemeClr val="tx1"/>
              </a:solidFill>
              <a:latin typeface="Calibri"/>
              <a:cs typeface="Calibri"/>
            </a:rPr>
            <a:t> </a:t>
          </a:r>
          <a:r>
            <a:rPr lang="es-MX" sz="1800" b="1" dirty="0">
              <a:solidFill>
                <a:schemeClr val="tx1"/>
              </a:solidFill>
              <a:latin typeface="Calibri"/>
              <a:cs typeface="Calibri"/>
            </a:rPr>
            <a:t>la</a:t>
          </a:r>
          <a:r>
            <a:rPr lang="es-MX" sz="1800" b="1" spc="5" dirty="0">
              <a:solidFill>
                <a:schemeClr val="tx1"/>
              </a:solidFill>
              <a:latin typeface="Calibri"/>
              <a:cs typeface="Calibri"/>
            </a:rPr>
            <a:t> </a:t>
          </a:r>
          <a:r>
            <a:rPr lang="es-MX" sz="1800" b="1" spc="-15" dirty="0">
              <a:solidFill>
                <a:schemeClr val="tx1"/>
              </a:solidFill>
              <a:latin typeface="Calibri"/>
              <a:cs typeface="Calibri"/>
            </a:rPr>
            <a:t>fase</a:t>
          </a:r>
          <a:r>
            <a:rPr lang="es-MX" sz="1800" b="1" spc="-10" dirty="0">
              <a:solidFill>
                <a:schemeClr val="tx1"/>
              </a:solidFill>
              <a:latin typeface="Calibri"/>
              <a:cs typeface="Calibri"/>
            </a:rPr>
            <a:t> </a:t>
          </a:r>
          <a:r>
            <a:rPr lang="es-MX" sz="1800" b="1" spc="-5" dirty="0">
              <a:solidFill>
                <a:schemeClr val="tx1"/>
              </a:solidFill>
              <a:latin typeface="Calibri"/>
              <a:cs typeface="Calibri"/>
            </a:rPr>
            <a:t>de</a:t>
          </a:r>
          <a:r>
            <a:rPr lang="es-MX" sz="1800" b="1" dirty="0">
              <a:solidFill>
                <a:schemeClr val="tx1"/>
              </a:solidFill>
              <a:latin typeface="Calibri"/>
              <a:cs typeface="Calibri"/>
            </a:rPr>
            <a:t> </a:t>
          </a:r>
          <a:r>
            <a:rPr lang="es-MX" sz="1800" b="1" spc="-5" dirty="0">
              <a:solidFill>
                <a:schemeClr val="tx1"/>
              </a:solidFill>
              <a:latin typeface="Calibri"/>
              <a:cs typeface="Calibri"/>
            </a:rPr>
            <a:t>ejecución,</a:t>
          </a:r>
          <a:r>
            <a:rPr lang="es-MX" sz="1800" b="1" dirty="0">
              <a:solidFill>
                <a:schemeClr val="tx1"/>
              </a:solidFill>
              <a:latin typeface="Calibri"/>
              <a:cs typeface="Calibri"/>
            </a:rPr>
            <a:t> </a:t>
          </a:r>
          <a:r>
            <a:rPr lang="es-MX" sz="1800" b="1" spc="-10" dirty="0">
              <a:solidFill>
                <a:schemeClr val="tx1"/>
              </a:solidFill>
              <a:latin typeface="Calibri"/>
              <a:cs typeface="Calibri"/>
            </a:rPr>
            <a:t>verificarán</a:t>
          </a:r>
          <a:r>
            <a:rPr lang="es-MX" sz="1800" b="1" spc="-5" dirty="0">
              <a:solidFill>
                <a:schemeClr val="tx1"/>
              </a:solidFill>
              <a:latin typeface="Calibri"/>
              <a:cs typeface="Calibri"/>
            </a:rPr>
            <a:t> que</a:t>
          </a:r>
          <a:r>
            <a:rPr lang="es-MX" sz="1800" b="1" dirty="0">
              <a:solidFill>
                <a:schemeClr val="tx1"/>
              </a:solidFill>
              <a:latin typeface="Calibri"/>
              <a:cs typeface="Calibri"/>
            </a:rPr>
            <a:t> los </a:t>
          </a:r>
          <a:r>
            <a:rPr lang="es-MX" sz="1800" b="1" spc="-10" dirty="0">
              <a:solidFill>
                <a:schemeClr val="tx1"/>
              </a:solidFill>
              <a:latin typeface="Calibri"/>
              <a:cs typeface="Calibri"/>
            </a:rPr>
            <a:t>hallazgos </a:t>
          </a:r>
          <a:r>
            <a:rPr lang="es-MX" sz="1800" b="1" spc="-5" dirty="0">
              <a:solidFill>
                <a:schemeClr val="tx1"/>
              </a:solidFill>
              <a:latin typeface="Calibri"/>
              <a:cs typeface="Calibri"/>
            </a:rPr>
            <a:t> </a:t>
          </a:r>
          <a:r>
            <a:rPr lang="es-MX" sz="1800" b="1" spc="-20" dirty="0">
              <a:solidFill>
                <a:schemeClr val="tx1"/>
              </a:solidFill>
              <a:latin typeface="Calibri"/>
              <a:cs typeface="Calibri"/>
            </a:rPr>
            <a:t>hayan</a:t>
          </a:r>
          <a:r>
            <a:rPr lang="es-MX" sz="1800" b="1" spc="-15" dirty="0">
              <a:solidFill>
                <a:schemeClr val="tx1"/>
              </a:solidFill>
              <a:latin typeface="Calibri"/>
              <a:cs typeface="Calibri"/>
            </a:rPr>
            <a:t> </a:t>
          </a:r>
          <a:r>
            <a:rPr lang="es-MX" sz="1800" b="1" spc="-5" dirty="0">
              <a:solidFill>
                <a:schemeClr val="tx1"/>
              </a:solidFill>
              <a:latin typeface="Calibri"/>
              <a:cs typeface="Calibri"/>
            </a:rPr>
            <a:t>sido</a:t>
          </a:r>
          <a:r>
            <a:rPr lang="es-MX" sz="1800" b="1" dirty="0">
              <a:solidFill>
                <a:schemeClr val="tx1"/>
              </a:solidFill>
              <a:latin typeface="Calibri"/>
              <a:cs typeface="Calibri"/>
            </a:rPr>
            <a:t> </a:t>
          </a:r>
          <a:r>
            <a:rPr lang="es-MX" sz="1800" b="1" spc="-10" dirty="0">
              <a:solidFill>
                <a:schemeClr val="tx1"/>
              </a:solidFill>
              <a:latin typeface="Calibri"/>
              <a:cs typeface="Calibri"/>
            </a:rPr>
            <a:t>subsanados.</a:t>
          </a:r>
          <a:r>
            <a:rPr lang="es-MX" sz="1800" b="1" spc="-5" dirty="0">
              <a:solidFill>
                <a:schemeClr val="tx1"/>
              </a:solidFill>
              <a:latin typeface="Calibri"/>
              <a:cs typeface="Calibri"/>
            </a:rPr>
            <a:t> </a:t>
          </a:r>
          <a:r>
            <a:rPr lang="es-MX" sz="1800" b="1" spc="-25" dirty="0">
              <a:solidFill>
                <a:schemeClr val="tx1"/>
              </a:solidFill>
              <a:latin typeface="Calibri"/>
              <a:cs typeface="Calibri"/>
            </a:rPr>
            <a:t>También,</a:t>
          </a:r>
          <a:r>
            <a:rPr lang="es-MX" sz="1800" b="1" spc="-20" dirty="0">
              <a:solidFill>
                <a:schemeClr val="tx1"/>
              </a:solidFill>
              <a:latin typeface="Calibri"/>
              <a:cs typeface="Calibri"/>
            </a:rPr>
            <a:t> </a:t>
          </a:r>
          <a:r>
            <a:rPr lang="es-MX" sz="1800" b="1" spc="-5" dirty="0">
              <a:solidFill>
                <a:schemeClr val="tx1"/>
              </a:solidFill>
              <a:latin typeface="Calibri"/>
              <a:cs typeface="Calibri"/>
            </a:rPr>
            <a:t>si</a:t>
          </a:r>
          <a:r>
            <a:rPr lang="es-MX" sz="1800" b="1" dirty="0">
              <a:solidFill>
                <a:schemeClr val="tx1"/>
              </a:solidFill>
              <a:latin typeface="Calibri"/>
              <a:cs typeface="Calibri"/>
            </a:rPr>
            <a:t> </a:t>
          </a:r>
          <a:r>
            <a:rPr lang="es-MX" sz="1800" b="1" spc="-5" dirty="0">
              <a:solidFill>
                <a:schemeClr val="tx1"/>
              </a:solidFill>
              <a:latin typeface="Calibri"/>
              <a:cs typeface="Calibri"/>
            </a:rPr>
            <a:t>algunos</a:t>
          </a:r>
          <a:r>
            <a:rPr lang="es-MX" sz="1800" b="1" dirty="0">
              <a:solidFill>
                <a:schemeClr val="tx1"/>
              </a:solidFill>
              <a:latin typeface="Calibri"/>
              <a:cs typeface="Calibri"/>
            </a:rPr>
            <a:t> </a:t>
          </a:r>
          <a:r>
            <a:rPr lang="es-MX" sz="1800" b="1" spc="-5" dirty="0">
              <a:solidFill>
                <a:schemeClr val="tx1"/>
              </a:solidFill>
              <a:latin typeface="Calibri"/>
              <a:cs typeface="Calibri"/>
            </a:rPr>
            <a:t>de</a:t>
          </a:r>
          <a:r>
            <a:rPr lang="es-MX" sz="1800" b="1" dirty="0">
              <a:solidFill>
                <a:schemeClr val="tx1"/>
              </a:solidFill>
              <a:latin typeface="Calibri"/>
              <a:cs typeface="Calibri"/>
            </a:rPr>
            <a:t> ellos</a:t>
          </a:r>
          <a:r>
            <a:rPr lang="es-MX" sz="1800" b="1" spc="5" dirty="0">
              <a:solidFill>
                <a:schemeClr val="tx1"/>
              </a:solidFill>
              <a:latin typeface="Calibri"/>
              <a:cs typeface="Calibri"/>
            </a:rPr>
            <a:t> </a:t>
          </a:r>
          <a:r>
            <a:rPr lang="es-MX" sz="1800" b="1" spc="-5" dirty="0">
              <a:solidFill>
                <a:schemeClr val="tx1"/>
              </a:solidFill>
              <a:latin typeface="Calibri"/>
              <a:cs typeface="Calibri"/>
            </a:rPr>
            <a:t>se</a:t>
          </a:r>
          <a:r>
            <a:rPr lang="es-MX" sz="1800" b="1" dirty="0">
              <a:solidFill>
                <a:schemeClr val="tx1"/>
              </a:solidFill>
              <a:latin typeface="Calibri"/>
              <a:cs typeface="Calibri"/>
            </a:rPr>
            <a:t> </a:t>
          </a:r>
          <a:r>
            <a:rPr lang="es-MX" sz="1800" b="1" spc="-10" dirty="0">
              <a:solidFill>
                <a:schemeClr val="tx1"/>
              </a:solidFill>
              <a:latin typeface="Calibri"/>
              <a:cs typeface="Calibri"/>
            </a:rPr>
            <a:t>repiten.</a:t>
          </a:r>
          <a:r>
            <a:rPr lang="es-MX" sz="1800" b="1" spc="-5" dirty="0">
              <a:solidFill>
                <a:schemeClr val="tx1"/>
              </a:solidFill>
              <a:latin typeface="Calibri"/>
              <a:cs typeface="Calibri"/>
            </a:rPr>
            <a:t> </a:t>
          </a:r>
          <a:r>
            <a:rPr lang="es-MX" sz="1800" b="1" spc="-15" dirty="0">
              <a:solidFill>
                <a:schemeClr val="tx1"/>
              </a:solidFill>
              <a:latin typeface="Calibri"/>
              <a:cs typeface="Calibri"/>
            </a:rPr>
            <a:t>Esta </a:t>
          </a:r>
          <a:r>
            <a:rPr lang="es-MX" sz="1800" b="1" spc="-10" dirty="0">
              <a:solidFill>
                <a:schemeClr val="tx1"/>
              </a:solidFill>
              <a:latin typeface="Calibri"/>
              <a:cs typeface="Calibri"/>
            </a:rPr>
            <a:t> </a:t>
          </a:r>
          <a:r>
            <a:rPr lang="es-MX" sz="1800" b="1" spc="-5" dirty="0">
              <a:solidFill>
                <a:schemeClr val="tx1"/>
              </a:solidFill>
              <a:latin typeface="Calibri"/>
              <a:cs typeface="Calibri"/>
            </a:rPr>
            <a:t>evaluación </a:t>
          </a:r>
          <a:r>
            <a:rPr lang="es-MX" sz="1800" b="1" spc="-15" dirty="0">
              <a:solidFill>
                <a:schemeClr val="tx1"/>
              </a:solidFill>
              <a:latin typeface="Calibri"/>
              <a:cs typeface="Calibri"/>
            </a:rPr>
            <a:t>será realizada </a:t>
          </a:r>
          <a:r>
            <a:rPr lang="es-MX" sz="1800" b="1" dirty="0">
              <a:solidFill>
                <a:schemeClr val="tx1"/>
              </a:solidFill>
              <a:latin typeface="Calibri"/>
              <a:cs typeface="Calibri"/>
            </a:rPr>
            <a:t>en las oficinas </a:t>
          </a:r>
          <a:r>
            <a:rPr lang="es-MX" sz="1800" b="1" spc="-5" dirty="0">
              <a:solidFill>
                <a:schemeClr val="tx1"/>
              </a:solidFill>
              <a:latin typeface="Calibri"/>
              <a:cs typeface="Calibri"/>
            </a:rPr>
            <a:t>de </a:t>
          </a:r>
          <a:r>
            <a:rPr lang="es-MX" sz="1800" b="1" spc="-15" dirty="0">
              <a:solidFill>
                <a:schemeClr val="tx1"/>
              </a:solidFill>
              <a:latin typeface="Calibri"/>
              <a:cs typeface="Calibri"/>
            </a:rPr>
            <a:t>control interno </a:t>
          </a:r>
          <a:r>
            <a:rPr lang="es-MX" sz="1800" b="1" spc="-5" dirty="0">
              <a:solidFill>
                <a:schemeClr val="tx1"/>
              </a:solidFill>
              <a:latin typeface="Calibri"/>
              <a:cs typeface="Calibri"/>
            </a:rPr>
            <a:t>(…) </a:t>
          </a:r>
          <a:r>
            <a:rPr lang="es-MX" sz="1800" b="1" dirty="0">
              <a:solidFill>
                <a:schemeClr val="tx1"/>
              </a:solidFill>
              <a:latin typeface="Calibri"/>
              <a:cs typeface="Calibri"/>
            </a:rPr>
            <a:t>e </a:t>
          </a:r>
          <a:r>
            <a:rPr lang="es-MX" sz="1800" b="1" spc="-10" dirty="0">
              <a:solidFill>
                <a:schemeClr val="tx1"/>
              </a:solidFill>
              <a:latin typeface="Calibri"/>
              <a:cs typeface="Calibri"/>
            </a:rPr>
            <a:t>incluirá </a:t>
          </a:r>
          <a:r>
            <a:rPr lang="es-MX" sz="1800" b="1" dirty="0">
              <a:solidFill>
                <a:schemeClr val="tx1"/>
              </a:solidFill>
              <a:latin typeface="Calibri"/>
              <a:cs typeface="Calibri"/>
            </a:rPr>
            <a:t>la </a:t>
          </a:r>
          <a:r>
            <a:rPr lang="es-MX" sz="1800" b="1" spc="5" dirty="0">
              <a:solidFill>
                <a:schemeClr val="tx1"/>
              </a:solidFill>
              <a:latin typeface="Calibri"/>
              <a:cs typeface="Calibri"/>
            </a:rPr>
            <a:t> </a:t>
          </a:r>
          <a:r>
            <a:rPr lang="es-MX" sz="1800" b="1" spc="-5" dirty="0">
              <a:solidFill>
                <a:schemeClr val="tx1"/>
              </a:solidFill>
              <a:latin typeface="Calibri"/>
              <a:cs typeface="Calibri"/>
            </a:rPr>
            <a:t>verificación de </a:t>
          </a:r>
          <a:r>
            <a:rPr lang="es-MX" sz="1800" b="1" dirty="0">
              <a:solidFill>
                <a:schemeClr val="tx1"/>
              </a:solidFill>
              <a:latin typeface="Calibri"/>
              <a:cs typeface="Calibri"/>
            </a:rPr>
            <a:t>los </a:t>
          </a:r>
          <a:r>
            <a:rPr lang="es-MX" sz="1800" b="1" spc="-15" dirty="0">
              <a:solidFill>
                <a:schemeClr val="tx1"/>
              </a:solidFill>
              <a:latin typeface="Calibri"/>
              <a:cs typeface="Calibri"/>
            </a:rPr>
            <a:t>informes </a:t>
          </a:r>
          <a:r>
            <a:rPr lang="es-MX" sz="1800" b="1" dirty="0">
              <a:solidFill>
                <a:schemeClr val="tx1"/>
              </a:solidFill>
              <a:latin typeface="Calibri"/>
              <a:cs typeface="Calibri"/>
            </a:rPr>
            <a:t>y </a:t>
          </a:r>
          <a:r>
            <a:rPr lang="es-MX" sz="1800" b="1" spc="-15" dirty="0">
              <a:solidFill>
                <a:schemeClr val="tx1"/>
              </a:solidFill>
              <a:latin typeface="Calibri"/>
              <a:cs typeface="Calibri"/>
            </a:rPr>
            <a:t>registros </a:t>
          </a:r>
          <a:r>
            <a:rPr lang="es-MX" sz="1800" b="1" spc="-5" dirty="0">
              <a:solidFill>
                <a:schemeClr val="tx1"/>
              </a:solidFill>
              <a:latin typeface="Calibri"/>
              <a:cs typeface="Calibri"/>
            </a:rPr>
            <a:t>del </a:t>
          </a:r>
          <a:r>
            <a:rPr lang="es-MX" sz="1800" b="1" spc="-10" dirty="0">
              <a:solidFill>
                <a:schemeClr val="tx1"/>
              </a:solidFill>
              <a:latin typeface="Calibri"/>
              <a:cs typeface="Calibri"/>
            </a:rPr>
            <a:t>seguimiento llevado </a:t>
          </a:r>
          <a:r>
            <a:rPr lang="es-MX" sz="1800" b="1" dirty="0">
              <a:solidFill>
                <a:schemeClr val="tx1"/>
              </a:solidFill>
              <a:latin typeface="Calibri"/>
              <a:cs typeface="Calibri"/>
            </a:rPr>
            <a:t>a </a:t>
          </a:r>
          <a:r>
            <a:rPr lang="es-MX" sz="1800" b="1" spc="-5" dirty="0">
              <a:solidFill>
                <a:schemeClr val="tx1"/>
              </a:solidFill>
              <a:latin typeface="Calibri"/>
              <a:cs typeface="Calibri"/>
            </a:rPr>
            <a:t>cabo por </a:t>
          </a:r>
          <a:r>
            <a:rPr lang="es-MX" sz="1800" b="1" dirty="0">
              <a:solidFill>
                <a:schemeClr val="tx1"/>
              </a:solidFill>
              <a:latin typeface="Calibri"/>
              <a:cs typeface="Calibri"/>
            </a:rPr>
            <a:t> esas</a:t>
          </a:r>
          <a:r>
            <a:rPr lang="es-MX" sz="1800" b="1" spc="-10" dirty="0">
              <a:solidFill>
                <a:schemeClr val="tx1"/>
              </a:solidFill>
              <a:latin typeface="Calibri"/>
              <a:cs typeface="Calibri"/>
            </a:rPr>
            <a:t> </a:t>
          </a:r>
          <a:r>
            <a:rPr lang="es-MX" sz="1800" b="1" spc="-5" dirty="0">
              <a:solidFill>
                <a:schemeClr val="tx1"/>
              </a:solidFill>
              <a:latin typeface="Calibri"/>
              <a:cs typeface="Calibri"/>
            </a:rPr>
            <a:t>oficinas,</a:t>
          </a:r>
          <a:r>
            <a:rPr lang="es-MX" sz="1800" b="1" spc="5" dirty="0">
              <a:solidFill>
                <a:schemeClr val="tx1"/>
              </a:solidFill>
              <a:latin typeface="Calibri"/>
              <a:cs typeface="Calibri"/>
            </a:rPr>
            <a:t> </a:t>
          </a:r>
          <a:r>
            <a:rPr lang="es-MX" sz="1800" b="1" spc="-5" dirty="0">
              <a:solidFill>
                <a:schemeClr val="tx1"/>
              </a:solidFill>
              <a:latin typeface="Calibri"/>
              <a:cs typeface="Calibri"/>
            </a:rPr>
            <a:t>de</a:t>
          </a:r>
          <a:r>
            <a:rPr lang="es-MX" sz="1800" b="1" dirty="0">
              <a:solidFill>
                <a:schemeClr val="tx1"/>
              </a:solidFill>
              <a:latin typeface="Calibri"/>
              <a:cs typeface="Calibri"/>
            </a:rPr>
            <a:t> </a:t>
          </a:r>
          <a:r>
            <a:rPr lang="es-MX" sz="1800" b="1" spc="-5" dirty="0">
              <a:solidFill>
                <a:schemeClr val="tx1"/>
              </a:solidFill>
              <a:latin typeface="Calibri"/>
              <a:cs typeface="Calibri"/>
            </a:rPr>
            <a:t>acuerdo</a:t>
          </a:r>
          <a:r>
            <a:rPr lang="es-MX" sz="1800" b="1" spc="-25" dirty="0">
              <a:solidFill>
                <a:schemeClr val="tx1"/>
              </a:solidFill>
              <a:latin typeface="Calibri"/>
              <a:cs typeface="Calibri"/>
            </a:rPr>
            <a:t> </a:t>
          </a:r>
          <a:r>
            <a:rPr lang="es-MX" sz="1800" b="1" spc="-10" dirty="0">
              <a:solidFill>
                <a:schemeClr val="tx1"/>
              </a:solidFill>
              <a:latin typeface="Calibri"/>
              <a:cs typeface="Calibri"/>
            </a:rPr>
            <a:t>con </a:t>
          </a:r>
          <a:r>
            <a:rPr lang="es-MX" sz="1800" b="1" dirty="0">
              <a:solidFill>
                <a:schemeClr val="tx1"/>
              </a:solidFill>
              <a:latin typeface="Calibri"/>
              <a:cs typeface="Calibri"/>
            </a:rPr>
            <a:t>la</a:t>
          </a:r>
          <a:r>
            <a:rPr lang="es-MX" sz="1800" b="1" spc="-5" dirty="0">
              <a:solidFill>
                <a:schemeClr val="tx1"/>
              </a:solidFill>
              <a:latin typeface="Calibri"/>
              <a:cs typeface="Calibri"/>
            </a:rPr>
            <a:t> normatividad</a:t>
          </a:r>
          <a:r>
            <a:rPr lang="es-MX" sz="1800" b="1" spc="-15" dirty="0">
              <a:solidFill>
                <a:schemeClr val="tx1"/>
              </a:solidFill>
              <a:latin typeface="Calibri"/>
              <a:cs typeface="Calibri"/>
            </a:rPr>
            <a:t> </a:t>
          </a:r>
          <a:r>
            <a:rPr lang="es-MX" sz="1800" b="1" spc="-10" dirty="0">
              <a:solidFill>
                <a:schemeClr val="tx1"/>
              </a:solidFill>
              <a:latin typeface="Calibri"/>
              <a:cs typeface="Calibri"/>
            </a:rPr>
            <a:t>vigente.</a:t>
          </a:r>
        </a:p>
        <a:p>
          <a:r>
            <a:rPr lang="es-MX" sz="1600" b="1" spc="-10" dirty="0">
              <a:solidFill>
                <a:schemeClr val="tx1"/>
              </a:solidFill>
              <a:latin typeface="Calibri"/>
              <a:cs typeface="Calibri"/>
            </a:rPr>
            <a:t>Sin perjuicio de las sanciones que deban ser impuestas por incumplimiento del plan de mejoramiento.</a:t>
          </a:r>
        </a:p>
        <a:p>
          <a:r>
            <a:rPr lang="es-MX" sz="1800" b="1" spc="-10" dirty="0">
              <a:solidFill>
                <a:schemeClr val="tx1"/>
              </a:solidFill>
              <a:latin typeface="Calibri"/>
              <a:cs typeface="Calibri"/>
            </a:rPr>
            <a:t>Papel de Trabajo PT 06-PF</a:t>
          </a:r>
        </a:p>
        <a:p>
          <a:r>
            <a:rPr lang="es-MX" sz="1600" b="1" spc="-10" dirty="0">
              <a:solidFill>
                <a:schemeClr val="tx1"/>
              </a:solidFill>
              <a:latin typeface="Calibri"/>
              <a:cs typeface="Calibri"/>
            </a:rPr>
            <a:t>Solo se evaluarán las acciones cuya fecha programada para su cumplimiento se encuentre culminada</a:t>
          </a:r>
          <a:r>
            <a:rPr lang="es-MX" sz="1800" b="1" spc="-10" dirty="0">
              <a:solidFill>
                <a:schemeClr val="tx1"/>
              </a:solidFill>
              <a:latin typeface="Calibri"/>
              <a:cs typeface="Calibri"/>
            </a:rPr>
            <a:t>.</a:t>
          </a:r>
        </a:p>
        <a:p>
          <a:endParaRPr lang="es-MX" sz="1800" b="1" spc="-10" dirty="0">
            <a:solidFill>
              <a:schemeClr val="tx1"/>
            </a:solidFill>
            <a:latin typeface="Calibri"/>
            <a:cs typeface="Calibri"/>
          </a:endParaRPr>
        </a:p>
        <a:p>
          <a:r>
            <a:rPr lang="es-MX" sz="1800" b="1" spc="-10" dirty="0">
              <a:solidFill>
                <a:schemeClr val="tx1"/>
              </a:solidFill>
              <a:latin typeface="Calibri"/>
              <a:cs typeface="Calibri"/>
            </a:rPr>
            <a:t>“RESULTADOS”</a:t>
          </a:r>
          <a:endParaRPr lang="es-ES" sz="1800" b="1" dirty="0">
            <a:solidFill>
              <a:schemeClr val="tx1"/>
            </a:solidFill>
          </a:endParaRPr>
        </a:p>
      </dgm:t>
    </dgm:pt>
    <dgm:pt modelId="{ABE6B092-7C43-474E-B627-42E4D870563F}" type="parTrans" cxnId="{A8A4F756-84E3-489F-8388-2291B5D70B23}">
      <dgm:prSet/>
      <dgm:spPr/>
      <dgm:t>
        <a:bodyPr/>
        <a:lstStyle/>
        <a:p>
          <a:endParaRPr lang="es-ES"/>
        </a:p>
      </dgm:t>
    </dgm:pt>
    <dgm:pt modelId="{2E0A9AC6-59D1-4E78-8CD0-903FFC6BE7BC}" type="sibTrans" cxnId="{A8A4F756-84E3-489F-8388-2291B5D70B23}">
      <dgm:prSet/>
      <dgm:spPr/>
      <dgm:t>
        <a:bodyPr/>
        <a:lstStyle/>
        <a:p>
          <a:endParaRPr lang="es-ES"/>
        </a:p>
      </dgm:t>
    </dgm:pt>
    <dgm:pt modelId="{543A4B7D-6F62-4AC4-B650-448B99E36F1E}" type="pres">
      <dgm:prSet presAssocID="{15C9B181-880D-49C9-9C40-70C7ABABE48E}" presName="hierChild1" presStyleCnt="0">
        <dgm:presLayoutVars>
          <dgm:orgChart val="1"/>
          <dgm:chPref val="1"/>
          <dgm:dir/>
          <dgm:animOne val="branch"/>
          <dgm:animLvl val="lvl"/>
          <dgm:resizeHandles/>
        </dgm:presLayoutVars>
      </dgm:prSet>
      <dgm:spPr/>
    </dgm:pt>
    <dgm:pt modelId="{85F0B098-CBEF-4EA7-BEFE-8E7DCC4A3830}" type="pres">
      <dgm:prSet presAssocID="{6AB44672-314D-4A10-8FD6-C9F412629E85}" presName="hierRoot1" presStyleCnt="0">
        <dgm:presLayoutVars>
          <dgm:hierBranch val="init"/>
        </dgm:presLayoutVars>
      </dgm:prSet>
      <dgm:spPr/>
    </dgm:pt>
    <dgm:pt modelId="{4F0955B0-445C-4A16-8690-6A40F0EEF7C0}" type="pres">
      <dgm:prSet presAssocID="{6AB44672-314D-4A10-8FD6-C9F412629E85}" presName="rootComposite1" presStyleCnt="0"/>
      <dgm:spPr/>
    </dgm:pt>
    <dgm:pt modelId="{DEFD52F9-DA1E-4208-B626-A6F796F114EA}" type="pres">
      <dgm:prSet presAssocID="{6AB44672-314D-4A10-8FD6-C9F412629E85}" presName="rootText1" presStyleLbl="node0" presStyleIdx="0" presStyleCnt="1" custScaleX="238156" custScaleY="42221" custLinFactNeighborX="-649" custLinFactNeighborY="-12008">
        <dgm:presLayoutVars>
          <dgm:chPref val="3"/>
        </dgm:presLayoutVars>
      </dgm:prSet>
      <dgm:spPr/>
    </dgm:pt>
    <dgm:pt modelId="{ADE3C7AD-2C52-4CEB-B0C2-5B68E8305043}" type="pres">
      <dgm:prSet presAssocID="{6AB44672-314D-4A10-8FD6-C9F412629E85}" presName="rootConnector1" presStyleLbl="node1" presStyleIdx="0" presStyleCnt="0"/>
      <dgm:spPr/>
    </dgm:pt>
    <dgm:pt modelId="{B277806E-79B0-4EE4-A084-C77A9192D31B}" type="pres">
      <dgm:prSet presAssocID="{6AB44672-314D-4A10-8FD6-C9F412629E85}" presName="hierChild2" presStyleCnt="0"/>
      <dgm:spPr/>
    </dgm:pt>
    <dgm:pt modelId="{ECD91A4B-7CAD-4B61-9768-323441A35FC7}" type="pres">
      <dgm:prSet presAssocID="{618EE385-E5A7-42AC-BBC9-492D0AB3BF00}" presName="Name37" presStyleLbl="parChTrans1D2" presStyleIdx="0" presStyleCnt="2"/>
      <dgm:spPr/>
    </dgm:pt>
    <dgm:pt modelId="{1C9453D3-F2A6-41D2-85AA-8AE8A7C92C08}" type="pres">
      <dgm:prSet presAssocID="{5890F9A0-3A38-4AA9-BB2B-AA3335BA2B7B}" presName="hierRoot2" presStyleCnt="0">
        <dgm:presLayoutVars>
          <dgm:hierBranch val="init"/>
        </dgm:presLayoutVars>
      </dgm:prSet>
      <dgm:spPr/>
    </dgm:pt>
    <dgm:pt modelId="{40535681-4862-408D-9B16-E841176671FC}" type="pres">
      <dgm:prSet presAssocID="{5890F9A0-3A38-4AA9-BB2B-AA3335BA2B7B}" presName="rootComposite" presStyleCnt="0"/>
      <dgm:spPr/>
    </dgm:pt>
    <dgm:pt modelId="{5DB258EE-D049-4D23-81BB-08392AB8DA27}" type="pres">
      <dgm:prSet presAssocID="{5890F9A0-3A38-4AA9-BB2B-AA3335BA2B7B}" presName="rootText" presStyleLbl="node2" presStyleIdx="0" presStyleCnt="2" custScaleX="118570" custScaleY="179500">
        <dgm:presLayoutVars>
          <dgm:chPref val="3"/>
        </dgm:presLayoutVars>
      </dgm:prSet>
      <dgm:spPr/>
    </dgm:pt>
    <dgm:pt modelId="{AC0634A5-E770-4F54-A403-8A4AF456733C}" type="pres">
      <dgm:prSet presAssocID="{5890F9A0-3A38-4AA9-BB2B-AA3335BA2B7B}" presName="rootConnector" presStyleLbl="node2" presStyleIdx="0" presStyleCnt="2"/>
      <dgm:spPr/>
    </dgm:pt>
    <dgm:pt modelId="{424566ED-A05C-439E-B496-A253FF250F73}" type="pres">
      <dgm:prSet presAssocID="{5890F9A0-3A38-4AA9-BB2B-AA3335BA2B7B}" presName="hierChild4" presStyleCnt="0"/>
      <dgm:spPr/>
    </dgm:pt>
    <dgm:pt modelId="{9D31D268-066D-45A6-8F9D-FB70B3BBB9C3}" type="pres">
      <dgm:prSet presAssocID="{5890F9A0-3A38-4AA9-BB2B-AA3335BA2B7B}" presName="hierChild5" presStyleCnt="0"/>
      <dgm:spPr/>
    </dgm:pt>
    <dgm:pt modelId="{2E8C4459-CA59-4B7C-97A7-6E9C33348D61}" type="pres">
      <dgm:prSet presAssocID="{ABE6B092-7C43-474E-B627-42E4D870563F}" presName="Name37" presStyleLbl="parChTrans1D2" presStyleIdx="1" presStyleCnt="2"/>
      <dgm:spPr/>
    </dgm:pt>
    <dgm:pt modelId="{BE216D69-397D-48CB-8545-50D50C1DDB48}" type="pres">
      <dgm:prSet presAssocID="{FE4B12FB-916E-4A12-9DE2-4F286725DD79}" presName="hierRoot2" presStyleCnt="0">
        <dgm:presLayoutVars>
          <dgm:hierBranch val="init"/>
        </dgm:presLayoutVars>
      </dgm:prSet>
      <dgm:spPr/>
    </dgm:pt>
    <dgm:pt modelId="{328CF961-0C60-47A8-B7EE-3281A42C0A64}" type="pres">
      <dgm:prSet presAssocID="{FE4B12FB-916E-4A12-9DE2-4F286725DD79}" presName="rootComposite" presStyleCnt="0"/>
      <dgm:spPr/>
    </dgm:pt>
    <dgm:pt modelId="{C1EDA6A2-4CB8-4EBF-A8AB-80232BE58CB3}" type="pres">
      <dgm:prSet presAssocID="{FE4B12FB-916E-4A12-9DE2-4F286725DD79}" presName="rootText" presStyleLbl="node2" presStyleIdx="1" presStyleCnt="2" custScaleX="162210" custScaleY="210013">
        <dgm:presLayoutVars>
          <dgm:chPref val="3"/>
        </dgm:presLayoutVars>
      </dgm:prSet>
      <dgm:spPr/>
    </dgm:pt>
    <dgm:pt modelId="{834DD8DE-5975-4EF8-A16F-FDD2AA1C261C}" type="pres">
      <dgm:prSet presAssocID="{FE4B12FB-916E-4A12-9DE2-4F286725DD79}" presName="rootConnector" presStyleLbl="node2" presStyleIdx="1" presStyleCnt="2"/>
      <dgm:spPr/>
    </dgm:pt>
    <dgm:pt modelId="{0E7150FE-E8DF-4D68-B877-9FA338A1275A}" type="pres">
      <dgm:prSet presAssocID="{FE4B12FB-916E-4A12-9DE2-4F286725DD79}" presName="hierChild4" presStyleCnt="0"/>
      <dgm:spPr/>
    </dgm:pt>
    <dgm:pt modelId="{4C6ED5D0-8C27-4DBB-81E3-118A3ED6D7A4}" type="pres">
      <dgm:prSet presAssocID="{FE4B12FB-916E-4A12-9DE2-4F286725DD79}" presName="hierChild5" presStyleCnt="0"/>
      <dgm:spPr/>
    </dgm:pt>
    <dgm:pt modelId="{D0AE2019-A988-43CB-B3E7-924DEE47C3D4}" type="pres">
      <dgm:prSet presAssocID="{6AB44672-314D-4A10-8FD6-C9F412629E85}" presName="hierChild3" presStyleCnt="0"/>
      <dgm:spPr/>
    </dgm:pt>
  </dgm:ptLst>
  <dgm:cxnLst>
    <dgm:cxn modelId="{1D1BCC3C-BFBA-4CA7-8FE4-8E0A0407C588}" type="presOf" srcId="{15C9B181-880D-49C9-9C40-70C7ABABE48E}" destId="{543A4B7D-6F62-4AC4-B650-448B99E36F1E}" srcOrd="0" destOrd="0" presId="urn:microsoft.com/office/officeart/2005/8/layout/orgChart1"/>
    <dgm:cxn modelId="{E4481C40-C3BD-46A3-BD04-71F355A08A3F}" type="presOf" srcId="{FE4B12FB-916E-4A12-9DE2-4F286725DD79}" destId="{834DD8DE-5975-4EF8-A16F-FDD2AA1C261C}" srcOrd="1" destOrd="0" presId="urn:microsoft.com/office/officeart/2005/8/layout/orgChart1"/>
    <dgm:cxn modelId="{AB47E170-2B1C-4FC5-A671-8DC2AA341A12}" type="presOf" srcId="{ABE6B092-7C43-474E-B627-42E4D870563F}" destId="{2E8C4459-CA59-4B7C-97A7-6E9C33348D61}" srcOrd="0" destOrd="0" presId="urn:microsoft.com/office/officeart/2005/8/layout/orgChart1"/>
    <dgm:cxn modelId="{A8A4F756-84E3-489F-8388-2291B5D70B23}" srcId="{6AB44672-314D-4A10-8FD6-C9F412629E85}" destId="{FE4B12FB-916E-4A12-9DE2-4F286725DD79}" srcOrd="1" destOrd="0" parTransId="{ABE6B092-7C43-474E-B627-42E4D870563F}" sibTransId="{2E0A9AC6-59D1-4E78-8CD0-903FFC6BE7BC}"/>
    <dgm:cxn modelId="{8E89777B-F99D-433F-B0C5-6A8676FFB186}" type="presOf" srcId="{6AB44672-314D-4A10-8FD6-C9F412629E85}" destId="{DEFD52F9-DA1E-4208-B626-A6F796F114EA}" srcOrd="0" destOrd="0" presId="urn:microsoft.com/office/officeart/2005/8/layout/orgChart1"/>
    <dgm:cxn modelId="{E5EEDB7C-1E75-432B-A1F9-500137AF9D87}" type="presOf" srcId="{6AB44672-314D-4A10-8FD6-C9F412629E85}" destId="{ADE3C7AD-2C52-4CEB-B0C2-5B68E8305043}" srcOrd="1" destOrd="0" presId="urn:microsoft.com/office/officeart/2005/8/layout/orgChart1"/>
    <dgm:cxn modelId="{9B3A8EB4-B20C-469D-95E8-BB83B53415FD}" type="presOf" srcId="{5890F9A0-3A38-4AA9-BB2B-AA3335BA2B7B}" destId="{AC0634A5-E770-4F54-A403-8A4AF456733C}" srcOrd="1" destOrd="0" presId="urn:microsoft.com/office/officeart/2005/8/layout/orgChart1"/>
    <dgm:cxn modelId="{6E3D2FC5-A67E-4039-A447-E486A6C604AA}" type="presOf" srcId="{5890F9A0-3A38-4AA9-BB2B-AA3335BA2B7B}" destId="{5DB258EE-D049-4D23-81BB-08392AB8DA27}" srcOrd="0" destOrd="0" presId="urn:microsoft.com/office/officeart/2005/8/layout/orgChart1"/>
    <dgm:cxn modelId="{992EC2CA-1AA5-4748-97E3-EB1D3B7BB7B3}" type="presOf" srcId="{FE4B12FB-916E-4A12-9DE2-4F286725DD79}" destId="{C1EDA6A2-4CB8-4EBF-A8AB-80232BE58CB3}" srcOrd="0" destOrd="0" presId="urn:microsoft.com/office/officeart/2005/8/layout/orgChart1"/>
    <dgm:cxn modelId="{76AD2AEC-1DD2-436D-8DB5-52A23F2B9FFD}" srcId="{15C9B181-880D-49C9-9C40-70C7ABABE48E}" destId="{6AB44672-314D-4A10-8FD6-C9F412629E85}" srcOrd="0" destOrd="0" parTransId="{4BA41449-3D33-4FE9-AB85-490A064FB207}" sibTransId="{C26D1599-FC05-4F1E-A1A5-D76EF08E13D5}"/>
    <dgm:cxn modelId="{E22FFCEE-138A-4288-A882-BF4CF6243EBE}" type="presOf" srcId="{618EE385-E5A7-42AC-BBC9-492D0AB3BF00}" destId="{ECD91A4B-7CAD-4B61-9768-323441A35FC7}" srcOrd="0" destOrd="0" presId="urn:microsoft.com/office/officeart/2005/8/layout/orgChart1"/>
    <dgm:cxn modelId="{4E7B54FD-7B1E-4A10-82F9-CFE95DD35718}" srcId="{6AB44672-314D-4A10-8FD6-C9F412629E85}" destId="{5890F9A0-3A38-4AA9-BB2B-AA3335BA2B7B}" srcOrd="0" destOrd="0" parTransId="{618EE385-E5A7-42AC-BBC9-492D0AB3BF00}" sibTransId="{317F1D1A-5162-445C-A1A8-0CFE400BA0CA}"/>
    <dgm:cxn modelId="{85BECB46-5D0F-4F44-8C45-0D8E3B1E531E}" type="presParOf" srcId="{543A4B7D-6F62-4AC4-B650-448B99E36F1E}" destId="{85F0B098-CBEF-4EA7-BEFE-8E7DCC4A3830}" srcOrd="0" destOrd="0" presId="urn:microsoft.com/office/officeart/2005/8/layout/orgChart1"/>
    <dgm:cxn modelId="{1F0C413C-3837-468A-858D-F1BE6E899592}" type="presParOf" srcId="{85F0B098-CBEF-4EA7-BEFE-8E7DCC4A3830}" destId="{4F0955B0-445C-4A16-8690-6A40F0EEF7C0}" srcOrd="0" destOrd="0" presId="urn:microsoft.com/office/officeart/2005/8/layout/orgChart1"/>
    <dgm:cxn modelId="{B4ED0F21-56D3-4B38-AFB9-CBB738D71118}" type="presParOf" srcId="{4F0955B0-445C-4A16-8690-6A40F0EEF7C0}" destId="{DEFD52F9-DA1E-4208-B626-A6F796F114EA}" srcOrd="0" destOrd="0" presId="urn:microsoft.com/office/officeart/2005/8/layout/orgChart1"/>
    <dgm:cxn modelId="{B9EF0198-29F1-4E03-BE64-A6C455804C78}" type="presParOf" srcId="{4F0955B0-445C-4A16-8690-6A40F0EEF7C0}" destId="{ADE3C7AD-2C52-4CEB-B0C2-5B68E8305043}" srcOrd="1" destOrd="0" presId="urn:microsoft.com/office/officeart/2005/8/layout/orgChart1"/>
    <dgm:cxn modelId="{14375DC3-8AEF-46D6-83EB-6EDF607FCC4F}" type="presParOf" srcId="{85F0B098-CBEF-4EA7-BEFE-8E7DCC4A3830}" destId="{B277806E-79B0-4EE4-A084-C77A9192D31B}" srcOrd="1" destOrd="0" presId="urn:microsoft.com/office/officeart/2005/8/layout/orgChart1"/>
    <dgm:cxn modelId="{D86DBA03-9FC4-41EE-AF61-97B81907F467}" type="presParOf" srcId="{B277806E-79B0-4EE4-A084-C77A9192D31B}" destId="{ECD91A4B-7CAD-4B61-9768-323441A35FC7}" srcOrd="0" destOrd="0" presId="urn:microsoft.com/office/officeart/2005/8/layout/orgChart1"/>
    <dgm:cxn modelId="{2A1AC05D-33F3-4811-96DF-8B7941C4B7FF}" type="presParOf" srcId="{B277806E-79B0-4EE4-A084-C77A9192D31B}" destId="{1C9453D3-F2A6-41D2-85AA-8AE8A7C92C08}" srcOrd="1" destOrd="0" presId="urn:microsoft.com/office/officeart/2005/8/layout/orgChart1"/>
    <dgm:cxn modelId="{8BB19C82-D533-4424-83F4-70BF73AE36E1}" type="presParOf" srcId="{1C9453D3-F2A6-41D2-85AA-8AE8A7C92C08}" destId="{40535681-4862-408D-9B16-E841176671FC}" srcOrd="0" destOrd="0" presId="urn:microsoft.com/office/officeart/2005/8/layout/orgChart1"/>
    <dgm:cxn modelId="{DD364816-3729-451B-A1FA-C2A25AB852FF}" type="presParOf" srcId="{40535681-4862-408D-9B16-E841176671FC}" destId="{5DB258EE-D049-4D23-81BB-08392AB8DA27}" srcOrd="0" destOrd="0" presId="urn:microsoft.com/office/officeart/2005/8/layout/orgChart1"/>
    <dgm:cxn modelId="{350687A8-A656-4275-A1E4-201DEC31BD95}" type="presParOf" srcId="{40535681-4862-408D-9B16-E841176671FC}" destId="{AC0634A5-E770-4F54-A403-8A4AF456733C}" srcOrd="1" destOrd="0" presId="urn:microsoft.com/office/officeart/2005/8/layout/orgChart1"/>
    <dgm:cxn modelId="{82AFA0BD-E294-489D-B35E-E6E6585B8B75}" type="presParOf" srcId="{1C9453D3-F2A6-41D2-85AA-8AE8A7C92C08}" destId="{424566ED-A05C-439E-B496-A253FF250F73}" srcOrd="1" destOrd="0" presId="urn:microsoft.com/office/officeart/2005/8/layout/orgChart1"/>
    <dgm:cxn modelId="{F9BCAE4C-5890-4FAE-968A-929171D88C74}" type="presParOf" srcId="{1C9453D3-F2A6-41D2-85AA-8AE8A7C92C08}" destId="{9D31D268-066D-45A6-8F9D-FB70B3BBB9C3}" srcOrd="2" destOrd="0" presId="urn:microsoft.com/office/officeart/2005/8/layout/orgChart1"/>
    <dgm:cxn modelId="{F83816FF-EF4C-4E05-9DA3-98BEA7B9F540}" type="presParOf" srcId="{B277806E-79B0-4EE4-A084-C77A9192D31B}" destId="{2E8C4459-CA59-4B7C-97A7-6E9C33348D61}" srcOrd="2" destOrd="0" presId="urn:microsoft.com/office/officeart/2005/8/layout/orgChart1"/>
    <dgm:cxn modelId="{775D672F-6E8B-46E8-8030-EE13E4D2475B}" type="presParOf" srcId="{B277806E-79B0-4EE4-A084-C77A9192D31B}" destId="{BE216D69-397D-48CB-8545-50D50C1DDB48}" srcOrd="3" destOrd="0" presId="urn:microsoft.com/office/officeart/2005/8/layout/orgChart1"/>
    <dgm:cxn modelId="{230A87AC-C967-4DD5-A1F3-52AC3BAFEC1A}" type="presParOf" srcId="{BE216D69-397D-48CB-8545-50D50C1DDB48}" destId="{328CF961-0C60-47A8-B7EE-3281A42C0A64}" srcOrd="0" destOrd="0" presId="urn:microsoft.com/office/officeart/2005/8/layout/orgChart1"/>
    <dgm:cxn modelId="{93E37F35-609E-4B89-9238-BC3BD31A5169}" type="presParOf" srcId="{328CF961-0C60-47A8-B7EE-3281A42C0A64}" destId="{C1EDA6A2-4CB8-4EBF-A8AB-80232BE58CB3}" srcOrd="0" destOrd="0" presId="urn:microsoft.com/office/officeart/2005/8/layout/orgChart1"/>
    <dgm:cxn modelId="{D66133CC-FD95-4D8E-9CD0-FCC41556B66E}" type="presParOf" srcId="{328CF961-0C60-47A8-B7EE-3281A42C0A64}" destId="{834DD8DE-5975-4EF8-A16F-FDD2AA1C261C}" srcOrd="1" destOrd="0" presId="urn:microsoft.com/office/officeart/2005/8/layout/orgChart1"/>
    <dgm:cxn modelId="{89274313-1A49-4C61-8FD0-11E4471EBC1E}" type="presParOf" srcId="{BE216D69-397D-48CB-8545-50D50C1DDB48}" destId="{0E7150FE-E8DF-4D68-B877-9FA338A1275A}" srcOrd="1" destOrd="0" presId="urn:microsoft.com/office/officeart/2005/8/layout/orgChart1"/>
    <dgm:cxn modelId="{7AAA0C62-D071-4BC3-A5C1-4125D1438E93}" type="presParOf" srcId="{BE216D69-397D-48CB-8545-50D50C1DDB48}" destId="{4C6ED5D0-8C27-4DBB-81E3-118A3ED6D7A4}" srcOrd="2" destOrd="0" presId="urn:microsoft.com/office/officeart/2005/8/layout/orgChart1"/>
    <dgm:cxn modelId="{EC3A0D74-B53A-48C9-BA72-1176FCDDC854}" type="presParOf" srcId="{85F0B098-CBEF-4EA7-BEFE-8E7DCC4A3830}" destId="{D0AE2019-A988-43CB-B3E7-924DEE47C3D4}"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92BF35E-FC04-43F1-9070-1CF44A15D556}"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s-ES"/>
        </a:p>
      </dgm:t>
    </dgm:pt>
    <dgm:pt modelId="{A6CBF712-6AD0-4DE5-A4A5-B785C8932E2E}">
      <dgm:prSet phldrT="[Texto]" custT="1"/>
      <dgm:spPr/>
      <dgm:t>
        <a:bodyPr/>
        <a:lstStyle/>
        <a:p>
          <a:r>
            <a:rPr lang="es-ES" sz="1800" b="1" dirty="0"/>
            <a:t>Acción Preventiva: Actúa sobre potenciales incumplimientos</a:t>
          </a:r>
        </a:p>
      </dgm:t>
    </dgm:pt>
    <dgm:pt modelId="{45C5348F-AAD4-46BF-96A3-A9B460323B1B}" type="parTrans" cxnId="{0DBD0EB9-5102-4345-9F41-04E319ECA15A}">
      <dgm:prSet/>
      <dgm:spPr/>
      <dgm:t>
        <a:bodyPr/>
        <a:lstStyle/>
        <a:p>
          <a:endParaRPr lang="es-ES" b="1"/>
        </a:p>
      </dgm:t>
    </dgm:pt>
    <dgm:pt modelId="{CBB30757-7BC4-4A40-A5FA-18E357DEB795}" type="sibTrans" cxnId="{0DBD0EB9-5102-4345-9F41-04E319ECA15A}">
      <dgm:prSet/>
      <dgm:spPr/>
      <dgm:t>
        <a:bodyPr/>
        <a:lstStyle/>
        <a:p>
          <a:endParaRPr lang="es-ES" b="1"/>
        </a:p>
      </dgm:t>
    </dgm:pt>
    <dgm:pt modelId="{4D37E3D1-974E-4E77-84FD-0C0F78989925}">
      <dgm:prSet phldrT="[Texto]" custT="1"/>
      <dgm:spPr/>
      <dgm:t>
        <a:bodyPr/>
        <a:lstStyle/>
        <a:p>
          <a:pPr algn="l"/>
          <a:r>
            <a:rPr lang="es-ES" sz="1600" b="1" dirty="0"/>
            <a:t>Incumplimientos potenciales en los requisitos establecidos en los procesos</a:t>
          </a:r>
        </a:p>
      </dgm:t>
    </dgm:pt>
    <dgm:pt modelId="{1A64EDCE-E4D2-4557-B3CA-DF1709553237}" type="parTrans" cxnId="{85005469-D72A-471C-AA84-FFC19DC90B71}">
      <dgm:prSet/>
      <dgm:spPr/>
      <dgm:t>
        <a:bodyPr/>
        <a:lstStyle/>
        <a:p>
          <a:endParaRPr lang="es-ES" b="1"/>
        </a:p>
      </dgm:t>
    </dgm:pt>
    <dgm:pt modelId="{40577962-9344-4EFF-85E4-0F28E5015C1F}" type="sibTrans" cxnId="{85005469-D72A-471C-AA84-FFC19DC90B71}">
      <dgm:prSet/>
      <dgm:spPr/>
      <dgm:t>
        <a:bodyPr/>
        <a:lstStyle/>
        <a:p>
          <a:endParaRPr lang="es-ES" b="1"/>
        </a:p>
      </dgm:t>
    </dgm:pt>
    <dgm:pt modelId="{F12D93CC-FB3C-423C-A36F-A6A8F171BB65}">
      <dgm:prSet phldrT="[Texto]" custT="1"/>
      <dgm:spPr/>
      <dgm:t>
        <a:bodyPr/>
        <a:lstStyle/>
        <a:p>
          <a:r>
            <a:rPr lang="es-ES" sz="1800" b="1" dirty="0"/>
            <a:t>Acción Correctiva: Actúa sobre causas reales de incumplimiento (Materialización Riesgos)</a:t>
          </a:r>
        </a:p>
      </dgm:t>
    </dgm:pt>
    <dgm:pt modelId="{7FA26179-4275-4B49-8E30-9BAA8E020D39}" type="parTrans" cxnId="{01F633EC-0058-4B42-B8DE-AE5781870B40}">
      <dgm:prSet/>
      <dgm:spPr/>
      <dgm:t>
        <a:bodyPr/>
        <a:lstStyle/>
        <a:p>
          <a:endParaRPr lang="es-ES" b="1"/>
        </a:p>
      </dgm:t>
    </dgm:pt>
    <dgm:pt modelId="{CBAF88C0-08DE-4500-9BCD-AC345A0381A8}" type="sibTrans" cxnId="{01F633EC-0058-4B42-B8DE-AE5781870B40}">
      <dgm:prSet/>
      <dgm:spPr/>
      <dgm:t>
        <a:bodyPr/>
        <a:lstStyle/>
        <a:p>
          <a:endParaRPr lang="es-ES" b="1"/>
        </a:p>
      </dgm:t>
    </dgm:pt>
    <dgm:pt modelId="{8391673D-EE93-453D-8FB5-7905CE48FC66}">
      <dgm:prSet phldrT="[Texto]" custT="1"/>
      <dgm:spPr/>
      <dgm:t>
        <a:bodyPr/>
        <a:lstStyle/>
        <a:p>
          <a:r>
            <a:rPr lang="es-ES" sz="1800" b="1" dirty="0"/>
            <a:t>Incumplimiento de los requisitos establecidos en los procesos.</a:t>
          </a:r>
        </a:p>
      </dgm:t>
    </dgm:pt>
    <dgm:pt modelId="{084A0CE6-8140-49F5-B715-DB5D1AB15BEF}" type="parTrans" cxnId="{B10462AD-E40A-4224-BEFF-8336B62926A1}">
      <dgm:prSet/>
      <dgm:spPr/>
      <dgm:t>
        <a:bodyPr/>
        <a:lstStyle/>
        <a:p>
          <a:endParaRPr lang="es-ES" b="1"/>
        </a:p>
      </dgm:t>
    </dgm:pt>
    <dgm:pt modelId="{205D85D5-BB51-48D9-9A94-895395FB729B}" type="sibTrans" cxnId="{B10462AD-E40A-4224-BEFF-8336B62926A1}">
      <dgm:prSet/>
      <dgm:spPr/>
      <dgm:t>
        <a:bodyPr/>
        <a:lstStyle/>
        <a:p>
          <a:endParaRPr lang="es-ES" b="1"/>
        </a:p>
      </dgm:t>
    </dgm:pt>
    <dgm:pt modelId="{F6D98604-E915-46E9-BD3E-34B6F590FC7E}">
      <dgm:prSet custT="1"/>
      <dgm:spPr/>
      <dgm:t>
        <a:bodyPr/>
        <a:lstStyle/>
        <a:p>
          <a:pPr algn="just"/>
          <a:r>
            <a:rPr lang="es-ES" sz="1600" b="1" dirty="0"/>
            <a:t>Análisis de resultados de indicadores cuando hay tendencia a incumplimiento de metas programadas.</a:t>
          </a:r>
          <a:endParaRPr lang="es-CO" sz="1600" b="1" dirty="0"/>
        </a:p>
      </dgm:t>
    </dgm:pt>
    <dgm:pt modelId="{FC94084A-E383-49D0-BB35-336A7215FFBA}" type="parTrans" cxnId="{B5FC06E7-94EC-4144-8781-7CA5EF556C7B}">
      <dgm:prSet/>
      <dgm:spPr/>
      <dgm:t>
        <a:bodyPr/>
        <a:lstStyle/>
        <a:p>
          <a:endParaRPr lang="es-ES" b="1"/>
        </a:p>
      </dgm:t>
    </dgm:pt>
    <dgm:pt modelId="{E9FAFA97-9654-485B-AD14-ACE0E60ED8E5}" type="sibTrans" cxnId="{B5FC06E7-94EC-4144-8781-7CA5EF556C7B}">
      <dgm:prSet/>
      <dgm:spPr/>
      <dgm:t>
        <a:bodyPr/>
        <a:lstStyle/>
        <a:p>
          <a:endParaRPr lang="es-ES" b="1"/>
        </a:p>
      </dgm:t>
    </dgm:pt>
    <dgm:pt modelId="{B62A4939-4C3F-4CDB-A321-53999D78B252}">
      <dgm:prSet custT="1"/>
      <dgm:spPr/>
      <dgm:t>
        <a:bodyPr/>
        <a:lstStyle/>
        <a:p>
          <a:r>
            <a:rPr lang="es-ES" sz="1800" b="1" dirty="0"/>
            <a:t>Materialización de riesgos de la entidad</a:t>
          </a:r>
          <a:endParaRPr lang="es-CO" sz="1800" b="1" dirty="0"/>
        </a:p>
      </dgm:t>
    </dgm:pt>
    <dgm:pt modelId="{72027214-CE9C-417A-BF56-A5097742C97A}" type="parTrans" cxnId="{7B8E5AD5-04B4-43C6-A45E-9DD4AE7C6BF5}">
      <dgm:prSet/>
      <dgm:spPr/>
      <dgm:t>
        <a:bodyPr/>
        <a:lstStyle/>
        <a:p>
          <a:endParaRPr lang="es-ES"/>
        </a:p>
      </dgm:t>
    </dgm:pt>
    <dgm:pt modelId="{FCAE7787-3095-4612-A5C7-A8C93CA9477B}" type="sibTrans" cxnId="{7B8E5AD5-04B4-43C6-A45E-9DD4AE7C6BF5}">
      <dgm:prSet/>
      <dgm:spPr/>
      <dgm:t>
        <a:bodyPr/>
        <a:lstStyle/>
        <a:p>
          <a:endParaRPr lang="es-ES"/>
        </a:p>
      </dgm:t>
    </dgm:pt>
    <dgm:pt modelId="{EFB1FD48-9F2B-4086-888D-65CEF566A440}" type="pres">
      <dgm:prSet presAssocID="{E92BF35E-FC04-43F1-9070-1CF44A15D556}" presName="linear" presStyleCnt="0">
        <dgm:presLayoutVars>
          <dgm:dir/>
          <dgm:animLvl val="lvl"/>
          <dgm:resizeHandles val="exact"/>
        </dgm:presLayoutVars>
      </dgm:prSet>
      <dgm:spPr/>
    </dgm:pt>
    <dgm:pt modelId="{E77EEBE9-8DA4-49FE-952E-CC1950E8F0F5}" type="pres">
      <dgm:prSet presAssocID="{A6CBF712-6AD0-4DE5-A4A5-B785C8932E2E}" presName="parentLin" presStyleCnt="0"/>
      <dgm:spPr/>
    </dgm:pt>
    <dgm:pt modelId="{85D925BB-8CF9-47BC-8AB6-C34289C72A2A}" type="pres">
      <dgm:prSet presAssocID="{A6CBF712-6AD0-4DE5-A4A5-B785C8932E2E}" presName="parentLeftMargin" presStyleLbl="node1" presStyleIdx="0" presStyleCnt="2"/>
      <dgm:spPr/>
    </dgm:pt>
    <dgm:pt modelId="{4E3AAFB9-C60E-4C17-A1D2-0A9849C261CA}" type="pres">
      <dgm:prSet presAssocID="{A6CBF712-6AD0-4DE5-A4A5-B785C8932E2E}" presName="parentText" presStyleLbl="node1" presStyleIdx="0" presStyleCnt="2" custScaleX="124552" custScaleY="51432">
        <dgm:presLayoutVars>
          <dgm:chMax val="0"/>
          <dgm:bulletEnabled val="1"/>
        </dgm:presLayoutVars>
      </dgm:prSet>
      <dgm:spPr/>
    </dgm:pt>
    <dgm:pt modelId="{356B706E-4725-43D3-8CC5-C9C2CB05E0F6}" type="pres">
      <dgm:prSet presAssocID="{A6CBF712-6AD0-4DE5-A4A5-B785C8932E2E}" presName="negativeSpace" presStyleCnt="0"/>
      <dgm:spPr/>
    </dgm:pt>
    <dgm:pt modelId="{9D2EDB0F-739C-42B0-B33A-351DE5096F70}" type="pres">
      <dgm:prSet presAssocID="{A6CBF712-6AD0-4DE5-A4A5-B785C8932E2E}" presName="childText" presStyleLbl="conFgAcc1" presStyleIdx="0" presStyleCnt="2">
        <dgm:presLayoutVars>
          <dgm:bulletEnabled val="1"/>
        </dgm:presLayoutVars>
      </dgm:prSet>
      <dgm:spPr/>
    </dgm:pt>
    <dgm:pt modelId="{21E9F77E-E98A-47F2-BB4F-83B2DDBA7EB6}" type="pres">
      <dgm:prSet presAssocID="{CBB30757-7BC4-4A40-A5FA-18E357DEB795}" presName="spaceBetweenRectangles" presStyleCnt="0"/>
      <dgm:spPr/>
    </dgm:pt>
    <dgm:pt modelId="{04D9F589-F994-4CA5-AE27-16D175503442}" type="pres">
      <dgm:prSet presAssocID="{F12D93CC-FB3C-423C-A36F-A6A8F171BB65}" presName="parentLin" presStyleCnt="0"/>
      <dgm:spPr/>
    </dgm:pt>
    <dgm:pt modelId="{A00035E8-D6E0-47E6-B620-224ED0F04814}" type="pres">
      <dgm:prSet presAssocID="{F12D93CC-FB3C-423C-A36F-A6A8F171BB65}" presName="parentLeftMargin" presStyleLbl="node1" presStyleIdx="0" presStyleCnt="2"/>
      <dgm:spPr/>
    </dgm:pt>
    <dgm:pt modelId="{83B34F5B-830F-4BB5-9122-C9CE9F2F8390}" type="pres">
      <dgm:prSet presAssocID="{F12D93CC-FB3C-423C-A36F-A6A8F171BB65}" presName="parentText" presStyleLbl="node1" presStyleIdx="1" presStyleCnt="2" custScaleX="124447" custScaleY="50916">
        <dgm:presLayoutVars>
          <dgm:chMax val="0"/>
          <dgm:bulletEnabled val="1"/>
        </dgm:presLayoutVars>
      </dgm:prSet>
      <dgm:spPr/>
    </dgm:pt>
    <dgm:pt modelId="{20BE8237-5B6D-492C-9BF5-625303F0C142}" type="pres">
      <dgm:prSet presAssocID="{F12D93CC-FB3C-423C-A36F-A6A8F171BB65}" presName="negativeSpace" presStyleCnt="0"/>
      <dgm:spPr/>
    </dgm:pt>
    <dgm:pt modelId="{2E746BC3-3552-4A37-9264-DF7E8ED488C5}" type="pres">
      <dgm:prSet presAssocID="{F12D93CC-FB3C-423C-A36F-A6A8F171BB65}" presName="childText" presStyleLbl="conFgAcc1" presStyleIdx="1" presStyleCnt="2">
        <dgm:presLayoutVars>
          <dgm:bulletEnabled val="1"/>
        </dgm:presLayoutVars>
      </dgm:prSet>
      <dgm:spPr/>
    </dgm:pt>
  </dgm:ptLst>
  <dgm:cxnLst>
    <dgm:cxn modelId="{5D4B9A04-74DD-4465-B5DE-7CE122912A61}" type="presOf" srcId="{F6D98604-E915-46E9-BD3E-34B6F590FC7E}" destId="{9D2EDB0F-739C-42B0-B33A-351DE5096F70}" srcOrd="0" destOrd="1" presId="urn:microsoft.com/office/officeart/2005/8/layout/list1"/>
    <dgm:cxn modelId="{0E7FB215-582D-484C-99B0-6F937AAE6CF4}" type="presOf" srcId="{A6CBF712-6AD0-4DE5-A4A5-B785C8932E2E}" destId="{85D925BB-8CF9-47BC-8AB6-C34289C72A2A}" srcOrd="0" destOrd="0" presId="urn:microsoft.com/office/officeart/2005/8/layout/list1"/>
    <dgm:cxn modelId="{85005469-D72A-471C-AA84-FFC19DC90B71}" srcId="{A6CBF712-6AD0-4DE5-A4A5-B785C8932E2E}" destId="{4D37E3D1-974E-4E77-84FD-0C0F78989925}" srcOrd="0" destOrd="0" parTransId="{1A64EDCE-E4D2-4557-B3CA-DF1709553237}" sibTransId="{40577962-9344-4EFF-85E4-0F28E5015C1F}"/>
    <dgm:cxn modelId="{17CBCD6B-9BF0-4837-9AD2-E245D466E49D}" type="presOf" srcId="{8391673D-EE93-453D-8FB5-7905CE48FC66}" destId="{2E746BC3-3552-4A37-9264-DF7E8ED488C5}" srcOrd="0" destOrd="0" presId="urn:microsoft.com/office/officeart/2005/8/layout/list1"/>
    <dgm:cxn modelId="{B34CB793-F6D4-4753-ACD0-A6D95EBF5F94}" type="presOf" srcId="{F12D93CC-FB3C-423C-A36F-A6A8F171BB65}" destId="{83B34F5B-830F-4BB5-9122-C9CE9F2F8390}" srcOrd="1" destOrd="0" presId="urn:microsoft.com/office/officeart/2005/8/layout/list1"/>
    <dgm:cxn modelId="{83728199-AB42-4D9A-8E62-6B8CF3EC5674}" type="presOf" srcId="{A6CBF712-6AD0-4DE5-A4A5-B785C8932E2E}" destId="{4E3AAFB9-C60E-4C17-A1D2-0A9849C261CA}" srcOrd="1" destOrd="0" presId="urn:microsoft.com/office/officeart/2005/8/layout/list1"/>
    <dgm:cxn modelId="{773C579E-2115-4F40-A045-C7E0107001A2}" type="presOf" srcId="{4D37E3D1-974E-4E77-84FD-0C0F78989925}" destId="{9D2EDB0F-739C-42B0-B33A-351DE5096F70}" srcOrd="0" destOrd="0" presId="urn:microsoft.com/office/officeart/2005/8/layout/list1"/>
    <dgm:cxn modelId="{B10462AD-E40A-4224-BEFF-8336B62926A1}" srcId="{F12D93CC-FB3C-423C-A36F-A6A8F171BB65}" destId="{8391673D-EE93-453D-8FB5-7905CE48FC66}" srcOrd="0" destOrd="0" parTransId="{084A0CE6-8140-49F5-B715-DB5D1AB15BEF}" sibTransId="{205D85D5-BB51-48D9-9A94-895395FB729B}"/>
    <dgm:cxn modelId="{1642BCB2-8BAE-4728-876F-62C3A666C158}" type="presOf" srcId="{F12D93CC-FB3C-423C-A36F-A6A8F171BB65}" destId="{A00035E8-D6E0-47E6-B620-224ED0F04814}" srcOrd="0" destOrd="0" presId="urn:microsoft.com/office/officeart/2005/8/layout/list1"/>
    <dgm:cxn modelId="{0DBD0EB9-5102-4345-9F41-04E319ECA15A}" srcId="{E92BF35E-FC04-43F1-9070-1CF44A15D556}" destId="{A6CBF712-6AD0-4DE5-A4A5-B785C8932E2E}" srcOrd="0" destOrd="0" parTransId="{45C5348F-AAD4-46BF-96A3-A9B460323B1B}" sibTransId="{CBB30757-7BC4-4A40-A5FA-18E357DEB795}"/>
    <dgm:cxn modelId="{CE9279CC-E38D-48D5-BE5D-57585DCEEFCE}" type="presOf" srcId="{E92BF35E-FC04-43F1-9070-1CF44A15D556}" destId="{EFB1FD48-9F2B-4086-888D-65CEF566A440}" srcOrd="0" destOrd="0" presId="urn:microsoft.com/office/officeart/2005/8/layout/list1"/>
    <dgm:cxn modelId="{7B8E5AD5-04B4-43C6-A45E-9DD4AE7C6BF5}" srcId="{F12D93CC-FB3C-423C-A36F-A6A8F171BB65}" destId="{B62A4939-4C3F-4CDB-A321-53999D78B252}" srcOrd="1" destOrd="0" parTransId="{72027214-CE9C-417A-BF56-A5097742C97A}" sibTransId="{FCAE7787-3095-4612-A5C7-A8C93CA9477B}"/>
    <dgm:cxn modelId="{A3BAEEE4-BB06-4A64-AC06-FB3EB84CDD6D}" type="presOf" srcId="{B62A4939-4C3F-4CDB-A321-53999D78B252}" destId="{2E746BC3-3552-4A37-9264-DF7E8ED488C5}" srcOrd="0" destOrd="1" presId="urn:microsoft.com/office/officeart/2005/8/layout/list1"/>
    <dgm:cxn modelId="{B5FC06E7-94EC-4144-8781-7CA5EF556C7B}" srcId="{A6CBF712-6AD0-4DE5-A4A5-B785C8932E2E}" destId="{F6D98604-E915-46E9-BD3E-34B6F590FC7E}" srcOrd="1" destOrd="0" parTransId="{FC94084A-E383-49D0-BB35-336A7215FFBA}" sibTransId="{E9FAFA97-9654-485B-AD14-ACE0E60ED8E5}"/>
    <dgm:cxn modelId="{01F633EC-0058-4B42-B8DE-AE5781870B40}" srcId="{E92BF35E-FC04-43F1-9070-1CF44A15D556}" destId="{F12D93CC-FB3C-423C-A36F-A6A8F171BB65}" srcOrd="1" destOrd="0" parTransId="{7FA26179-4275-4B49-8E30-9BAA8E020D39}" sibTransId="{CBAF88C0-08DE-4500-9BCD-AC345A0381A8}"/>
    <dgm:cxn modelId="{953A103C-DA00-48A0-A1AD-65A511580D33}" type="presParOf" srcId="{EFB1FD48-9F2B-4086-888D-65CEF566A440}" destId="{E77EEBE9-8DA4-49FE-952E-CC1950E8F0F5}" srcOrd="0" destOrd="0" presId="urn:microsoft.com/office/officeart/2005/8/layout/list1"/>
    <dgm:cxn modelId="{56C9B0DD-556E-4763-B3FA-B3E495040A37}" type="presParOf" srcId="{E77EEBE9-8DA4-49FE-952E-CC1950E8F0F5}" destId="{85D925BB-8CF9-47BC-8AB6-C34289C72A2A}" srcOrd="0" destOrd="0" presId="urn:microsoft.com/office/officeart/2005/8/layout/list1"/>
    <dgm:cxn modelId="{EF7CEAE1-C3FB-4C8C-B85C-F7C5B21EE770}" type="presParOf" srcId="{E77EEBE9-8DA4-49FE-952E-CC1950E8F0F5}" destId="{4E3AAFB9-C60E-4C17-A1D2-0A9849C261CA}" srcOrd="1" destOrd="0" presId="urn:microsoft.com/office/officeart/2005/8/layout/list1"/>
    <dgm:cxn modelId="{247FA7AE-A8A4-4379-B42C-3B9A79E7BECC}" type="presParOf" srcId="{EFB1FD48-9F2B-4086-888D-65CEF566A440}" destId="{356B706E-4725-43D3-8CC5-C9C2CB05E0F6}" srcOrd="1" destOrd="0" presId="urn:microsoft.com/office/officeart/2005/8/layout/list1"/>
    <dgm:cxn modelId="{9B98014C-88DB-4F2C-9593-DD296D482DB4}" type="presParOf" srcId="{EFB1FD48-9F2B-4086-888D-65CEF566A440}" destId="{9D2EDB0F-739C-42B0-B33A-351DE5096F70}" srcOrd="2" destOrd="0" presId="urn:microsoft.com/office/officeart/2005/8/layout/list1"/>
    <dgm:cxn modelId="{4CA863D2-1E1C-47F7-ACB8-C181B1762190}" type="presParOf" srcId="{EFB1FD48-9F2B-4086-888D-65CEF566A440}" destId="{21E9F77E-E98A-47F2-BB4F-83B2DDBA7EB6}" srcOrd="3" destOrd="0" presId="urn:microsoft.com/office/officeart/2005/8/layout/list1"/>
    <dgm:cxn modelId="{46348832-FD73-405A-A3F7-AF3C49BA92E5}" type="presParOf" srcId="{EFB1FD48-9F2B-4086-888D-65CEF566A440}" destId="{04D9F589-F994-4CA5-AE27-16D175503442}" srcOrd="4" destOrd="0" presId="urn:microsoft.com/office/officeart/2005/8/layout/list1"/>
    <dgm:cxn modelId="{130467E6-9CBC-415C-B31E-BDD54C65125C}" type="presParOf" srcId="{04D9F589-F994-4CA5-AE27-16D175503442}" destId="{A00035E8-D6E0-47E6-B620-224ED0F04814}" srcOrd="0" destOrd="0" presId="urn:microsoft.com/office/officeart/2005/8/layout/list1"/>
    <dgm:cxn modelId="{9DBFDE07-37DC-4084-B624-2C140033AC1E}" type="presParOf" srcId="{04D9F589-F994-4CA5-AE27-16D175503442}" destId="{83B34F5B-830F-4BB5-9122-C9CE9F2F8390}" srcOrd="1" destOrd="0" presId="urn:microsoft.com/office/officeart/2005/8/layout/list1"/>
    <dgm:cxn modelId="{255C3C30-71B6-47A6-A324-465654CFD489}" type="presParOf" srcId="{EFB1FD48-9F2B-4086-888D-65CEF566A440}" destId="{20BE8237-5B6D-492C-9BF5-625303F0C142}" srcOrd="5" destOrd="0" presId="urn:microsoft.com/office/officeart/2005/8/layout/list1"/>
    <dgm:cxn modelId="{CFDB2361-5D1A-41E6-95D6-FA36AFCAC903}" type="presParOf" srcId="{EFB1FD48-9F2B-4086-888D-65CEF566A440}" destId="{2E746BC3-3552-4A37-9264-DF7E8ED488C5}"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42FAADD-6142-4F36-89CF-ECC3D37B09D4}" type="doc">
      <dgm:prSet loTypeId="urn:microsoft.com/office/officeart/2005/8/layout/bProcess3" loCatId="process" qsTypeId="urn:microsoft.com/office/officeart/2005/8/quickstyle/simple1" qsCatId="simple" csTypeId="urn:microsoft.com/office/officeart/2005/8/colors/accent6_2" csCatId="accent6" phldr="1"/>
      <dgm:spPr/>
      <dgm:t>
        <a:bodyPr/>
        <a:lstStyle/>
        <a:p>
          <a:endParaRPr lang="es-ES"/>
        </a:p>
      </dgm:t>
    </dgm:pt>
    <dgm:pt modelId="{44A79C9B-4445-46DE-AD15-730BD2C54797}">
      <dgm:prSet phldrT="[Texto]" custT="1"/>
      <dgm:spPr/>
      <dgm:t>
        <a:bodyPr/>
        <a:lstStyle/>
        <a:p>
          <a:pPr algn="ctr"/>
          <a:r>
            <a:rPr lang="es-ES" sz="1800" b="1" dirty="0"/>
            <a:t>Identificación de la Mejora</a:t>
          </a:r>
        </a:p>
        <a:p>
          <a:pPr algn="ctr"/>
          <a:r>
            <a:rPr lang="es-ES" sz="1800" b="1" dirty="0">
              <a:solidFill>
                <a:schemeClr val="tx1"/>
              </a:solidFill>
            </a:rPr>
            <a:t>(</a:t>
          </a:r>
          <a:r>
            <a:rPr lang="es-ES" sz="1800" b="1" dirty="0" err="1">
              <a:solidFill>
                <a:schemeClr val="tx1"/>
              </a:solidFill>
            </a:rPr>
            <a:t>Inf</a:t>
          </a:r>
          <a:r>
            <a:rPr lang="es-ES" sz="1800" b="1" dirty="0">
              <a:solidFill>
                <a:schemeClr val="tx1"/>
              </a:solidFill>
            </a:rPr>
            <a:t>. Auditoría)</a:t>
          </a:r>
        </a:p>
      </dgm:t>
    </dgm:pt>
    <dgm:pt modelId="{F257E92B-C857-4E7F-B842-2636626A43F4}" type="parTrans" cxnId="{CDE44CB1-5928-42CC-BAAE-E2A63D874948}">
      <dgm:prSet/>
      <dgm:spPr/>
      <dgm:t>
        <a:bodyPr/>
        <a:lstStyle/>
        <a:p>
          <a:pPr algn="ctr"/>
          <a:endParaRPr lang="es-ES"/>
        </a:p>
      </dgm:t>
    </dgm:pt>
    <dgm:pt modelId="{72A0995C-1754-44D8-839B-B06644AEB518}" type="sibTrans" cxnId="{CDE44CB1-5928-42CC-BAAE-E2A63D874948}">
      <dgm:prSet/>
      <dgm:spPr/>
      <dgm:t>
        <a:bodyPr/>
        <a:lstStyle/>
        <a:p>
          <a:pPr algn="ctr"/>
          <a:endParaRPr lang="es-ES"/>
        </a:p>
      </dgm:t>
    </dgm:pt>
    <dgm:pt modelId="{97418E43-5391-4B9F-B4E9-82B1A9FB6801}">
      <dgm:prSet phldrT="[Texto]" custT="1"/>
      <dgm:spPr/>
      <dgm:t>
        <a:bodyPr/>
        <a:lstStyle/>
        <a:p>
          <a:pPr algn="ctr"/>
          <a:r>
            <a:rPr lang="es-ES" sz="2000" b="1" dirty="0"/>
            <a:t>Análisis de causas</a:t>
          </a:r>
        </a:p>
        <a:p>
          <a:pPr algn="ctr"/>
          <a:r>
            <a:rPr lang="es-ES" sz="2000" b="1" dirty="0">
              <a:solidFill>
                <a:schemeClr val="tx1"/>
              </a:solidFill>
            </a:rPr>
            <a:t>(Causa Raíz) </a:t>
          </a:r>
        </a:p>
      </dgm:t>
    </dgm:pt>
    <dgm:pt modelId="{9F6CA72D-43CF-401E-991B-239AD28FAA00}" type="parTrans" cxnId="{E6D24E64-7720-4691-BDC7-AE8169AFF3BD}">
      <dgm:prSet/>
      <dgm:spPr/>
      <dgm:t>
        <a:bodyPr/>
        <a:lstStyle/>
        <a:p>
          <a:pPr algn="ctr"/>
          <a:endParaRPr lang="es-ES"/>
        </a:p>
      </dgm:t>
    </dgm:pt>
    <dgm:pt modelId="{A11B4086-440A-4BAC-AC7D-2BCCA3C99E1D}" type="sibTrans" cxnId="{E6D24E64-7720-4691-BDC7-AE8169AFF3BD}">
      <dgm:prSet/>
      <dgm:spPr/>
      <dgm:t>
        <a:bodyPr/>
        <a:lstStyle/>
        <a:p>
          <a:pPr algn="ctr"/>
          <a:endParaRPr lang="es-ES"/>
        </a:p>
      </dgm:t>
    </dgm:pt>
    <dgm:pt modelId="{5C11269E-7D04-4CBB-836F-6388DBB052B0}">
      <dgm:prSet phldrT="[Texto]" custT="1"/>
      <dgm:spPr/>
      <dgm:t>
        <a:bodyPr/>
        <a:lstStyle/>
        <a:p>
          <a:pPr algn="ctr"/>
          <a:r>
            <a:rPr lang="es-ES" sz="1800" b="1" dirty="0"/>
            <a:t>Formulación de AC </a:t>
          </a:r>
          <a:r>
            <a:rPr lang="es-ES" sz="1800" b="1" dirty="0">
              <a:solidFill>
                <a:schemeClr val="tx1"/>
              </a:solidFill>
            </a:rPr>
            <a:t>(Pertinentes, Eliminen Causas y Cuantificables)</a:t>
          </a:r>
          <a:endParaRPr lang="es-ES" sz="1800" b="1" dirty="0"/>
        </a:p>
      </dgm:t>
    </dgm:pt>
    <dgm:pt modelId="{04E48909-1758-4FFC-A601-22DBB8DBF02C}" type="parTrans" cxnId="{E0971BFA-46B6-406D-BB89-5FDA357E6C05}">
      <dgm:prSet/>
      <dgm:spPr/>
      <dgm:t>
        <a:bodyPr/>
        <a:lstStyle/>
        <a:p>
          <a:pPr algn="ctr"/>
          <a:endParaRPr lang="es-ES"/>
        </a:p>
      </dgm:t>
    </dgm:pt>
    <dgm:pt modelId="{BD8729C8-B39B-494F-A922-B00AD1EBC1BF}" type="sibTrans" cxnId="{E0971BFA-46B6-406D-BB89-5FDA357E6C05}">
      <dgm:prSet/>
      <dgm:spPr/>
      <dgm:t>
        <a:bodyPr/>
        <a:lstStyle/>
        <a:p>
          <a:pPr algn="ctr"/>
          <a:endParaRPr lang="es-ES"/>
        </a:p>
      </dgm:t>
    </dgm:pt>
    <dgm:pt modelId="{6E18E71E-23C5-43AB-982B-C924F36AF4C3}">
      <dgm:prSet phldrT="[Texto]" custT="1"/>
      <dgm:spPr/>
      <dgm:t>
        <a:bodyPr/>
        <a:lstStyle/>
        <a:p>
          <a:pPr algn="ctr"/>
          <a:r>
            <a:rPr lang="es-ES" sz="1400" b="1" dirty="0"/>
            <a:t>Verificación de coherencia </a:t>
          </a:r>
          <a:r>
            <a:rPr lang="es-ES" sz="1400" dirty="0"/>
            <a:t>              </a:t>
          </a:r>
          <a:r>
            <a:rPr lang="es-ES" sz="1400" b="1" dirty="0">
              <a:solidFill>
                <a:schemeClr val="tx1"/>
              </a:solidFill>
            </a:rPr>
            <a:t>(CI verifica correlación entre la acción formulada y la causa raíz identificada)</a:t>
          </a:r>
        </a:p>
      </dgm:t>
    </dgm:pt>
    <dgm:pt modelId="{7952AAE8-EB64-4AD9-8405-2AE86DE286F4}" type="parTrans" cxnId="{7D860DE0-3C35-4700-B1D7-0B581E64CD9B}">
      <dgm:prSet/>
      <dgm:spPr/>
      <dgm:t>
        <a:bodyPr/>
        <a:lstStyle/>
        <a:p>
          <a:pPr algn="ctr"/>
          <a:endParaRPr lang="es-ES"/>
        </a:p>
      </dgm:t>
    </dgm:pt>
    <dgm:pt modelId="{4F62F1BB-C5AF-4317-AE69-60D453D2D7A7}" type="sibTrans" cxnId="{7D860DE0-3C35-4700-B1D7-0B581E64CD9B}">
      <dgm:prSet/>
      <dgm:spPr/>
      <dgm:t>
        <a:bodyPr/>
        <a:lstStyle/>
        <a:p>
          <a:pPr algn="ctr"/>
          <a:endParaRPr lang="es-ES"/>
        </a:p>
      </dgm:t>
    </dgm:pt>
    <dgm:pt modelId="{A3B4AA75-F588-4C27-9D5E-A5404EC26F23}">
      <dgm:prSet phldrT="[Texto]" custT="1"/>
      <dgm:spPr/>
      <dgm:t>
        <a:bodyPr/>
        <a:lstStyle/>
        <a:p>
          <a:pPr algn="ctr"/>
          <a:r>
            <a:rPr lang="es-ES" sz="2000" b="1" dirty="0"/>
            <a:t>Registro en Formato AC             </a:t>
          </a:r>
          <a:r>
            <a:rPr lang="es-ES" sz="2000" b="1" dirty="0">
              <a:solidFill>
                <a:schemeClr val="tx1"/>
              </a:solidFill>
            </a:rPr>
            <a:t>(Sec. </a:t>
          </a:r>
          <a:r>
            <a:rPr lang="es-ES" sz="2000" b="1" dirty="0" err="1">
              <a:solidFill>
                <a:schemeClr val="tx1"/>
              </a:solidFill>
            </a:rPr>
            <a:t>Gral</a:t>
          </a:r>
          <a:r>
            <a:rPr lang="es-ES" sz="2000" b="1" dirty="0">
              <a:solidFill>
                <a:schemeClr val="tx1"/>
              </a:solidFill>
            </a:rPr>
            <a:t>, Líder proceso y CI)</a:t>
          </a:r>
        </a:p>
      </dgm:t>
    </dgm:pt>
    <dgm:pt modelId="{8D71C3E8-048F-4618-8C62-3C9AF19900D0}" type="parTrans" cxnId="{65D7DF8E-6276-4DF6-A139-47E6905B4D8A}">
      <dgm:prSet/>
      <dgm:spPr/>
      <dgm:t>
        <a:bodyPr/>
        <a:lstStyle/>
        <a:p>
          <a:pPr algn="ctr"/>
          <a:endParaRPr lang="es-ES"/>
        </a:p>
      </dgm:t>
    </dgm:pt>
    <dgm:pt modelId="{2553C4A4-1361-4099-8E40-AF4FAB5D496B}" type="sibTrans" cxnId="{65D7DF8E-6276-4DF6-A139-47E6905B4D8A}">
      <dgm:prSet/>
      <dgm:spPr/>
      <dgm:t>
        <a:bodyPr/>
        <a:lstStyle/>
        <a:p>
          <a:pPr algn="ctr"/>
          <a:endParaRPr lang="es-ES"/>
        </a:p>
      </dgm:t>
    </dgm:pt>
    <dgm:pt modelId="{BB522706-19F1-4991-8BAF-7C729B0E37CA}">
      <dgm:prSet phldrT="[Texto]"/>
      <dgm:spPr/>
      <dgm:t>
        <a:bodyPr/>
        <a:lstStyle/>
        <a:p>
          <a:pPr algn="ctr"/>
          <a:r>
            <a:rPr lang="es-ES" b="1" dirty="0"/>
            <a:t>Ejecutar AC </a:t>
          </a:r>
          <a:r>
            <a:rPr lang="es-ES" b="1" dirty="0">
              <a:solidFill>
                <a:schemeClr val="tx1"/>
              </a:solidFill>
            </a:rPr>
            <a:t>(Líder Proceso)</a:t>
          </a:r>
        </a:p>
      </dgm:t>
    </dgm:pt>
    <dgm:pt modelId="{22C171A2-1481-4B6E-9215-6C188D16B8DC}" type="parTrans" cxnId="{5EA2713C-EB16-4401-B93C-A040A087767E}">
      <dgm:prSet/>
      <dgm:spPr/>
      <dgm:t>
        <a:bodyPr/>
        <a:lstStyle/>
        <a:p>
          <a:pPr algn="ctr"/>
          <a:endParaRPr lang="es-ES"/>
        </a:p>
      </dgm:t>
    </dgm:pt>
    <dgm:pt modelId="{7E032E82-70FA-4FAD-9F8E-39B2FF6368EA}" type="sibTrans" cxnId="{5EA2713C-EB16-4401-B93C-A040A087767E}">
      <dgm:prSet/>
      <dgm:spPr/>
      <dgm:t>
        <a:bodyPr/>
        <a:lstStyle/>
        <a:p>
          <a:pPr algn="ctr"/>
          <a:endParaRPr lang="es-ES"/>
        </a:p>
      </dgm:t>
    </dgm:pt>
    <dgm:pt modelId="{C2F7B5EB-C9C5-45CD-9D3D-0123A9E0BFAC}">
      <dgm:prSet phldrT="[Texto]"/>
      <dgm:spPr/>
      <dgm:t>
        <a:bodyPr/>
        <a:lstStyle/>
        <a:p>
          <a:pPr algn="ctr"/>
          <a:r>
            <a:rPr lang="es-ES" b="1" dirty="0"/>
            <a:t>Seguimiento </a:t>
          </a:r>
          <a:r>
            <a:rPr lang="es-ES" b="1" dirty="0">
              <a:solidFill>
                <a:schemeClr val="tx1"/>
              </a:solidFill>
            </a:rPr>
            <a:t>(Verificación Eficacia y Efectividad)</a:t>
          </a:r>
        </a:p>
      </dgm:t>
    </dgm:pt>
    <dgm:pt modelId="{44C312AE-B419-4F9F-867D-227320A0F4B2}" type="parTrans" cxnId="{782513F2-6003-40DA-A929-25869EB8C7E2}">
      <dgm:prSet/>
      <dgm:spPr/>
      <dgm:t>
        <a:bodyPr/>
        <a:lstStyle/>
        <a:p>
          <a:pPr algn="ctr"/>
          <a:endParaRPr lang="es-ES"/>
        </a:p>
      </dgm:t>
    </dgm:pt>
    <dgm:pt modelId="{3AF0406D-E59F-4FDE-803E-25E6B63484DB}" type="sibTrans" cxnId="{782513F2-6003-40DA-A929-25869EB8C7E2}">
      <dgm:prSet/>
      <dgm:spPr/>
      <dgm:t>
        <a:bodyPr/>
        <a:lstStyle/>
        <a:p>
          <a:pPr algn="ctr"/>
          <a:endParaRPr lang="es-ES"/>
        </a:p>
      </dgm:t>
    </dgm:pt>
    <dgm:pt modelId="{17AE902C-A9AF-419B-8307-E6C2E1A3FB6A}">
      <dgm:prSet phldrT="[Texto]"/>
      <dgm:spPr/>
      <dgm:t>
        <a:bodyPr/>
        <a:lstStyle/>
        <a:p>
          <a:pPr algn="ctr"/>
          <a:r>
            <a:rPr lang="es-ES" b="1" dirty="0"/>
            <a:t>Informes Consolidados  </a:t>
          </a:r>
          <a:r>
            <a:rPr lang="es-ES" b="1" dirty="0">
              <a:solidFill>
                <a:schemeClr val="tx1"/>
              </a:solidFill>
            </a:rPr>
            <a:t>(C.I. )</a:t>
          </a:r>
        </a:p>
      </dgm:t>
    </dgm:pt>
    <dgm:pt modelId="{AA682C25-D768-47F5-B42D-086F5AE64CA9}" type="parTrans" cxnId="{D07E4D2A-741F-458F-AFFF-644D835CA7E0}">
      <dgm:prSet/>
      <dgm:spPr/>
      <dgm:t>
        <a:bodyPr/>
        <a:lstStyle/>
        <a:p>
          <a:pPr algn="ctr"/>
          <a:endParaRPr lang="es-ES"/>
        </a:p>
      </dgm:t>
    </dgm:pt>
    <dgm:pt modelId="{05E7DF25-EA06-4F94-9B16-F98AD2D72800}" type="sibTrans" cxnId="{D07E4D2A-741F-458F-AFFF-644D835CA7E0}">
      <dgm:prSet/>
      <dgm:spPr/>
      <dgm:t>
        <a:bodyPr/>
        <a:lstStyle/>
        <a:p>
          <a:pPr algn="ctr"/>
          <a:endParaRPr lang="es-ES"/>
        </a:p>
      </dgm:t>
    </dgm:pt>
    <dgm:pt modelId="{CCFC49EC-7190-403E-B498-4F502368AE03}" type="pres">
      <dgm:prSet presAssocID="{E42FAADD-6142-4F36-89CF-ECC3D37B09D4}" presName="Name0" presStyleCnt="0">
        <dgm:presLayoutVars>
          <dgm:dir/>
          <dgm:resizeHandles val="exact"/>
        </dgm:presLayoutVars>
      </dgm:prSet>
      <dgm:spPr/>
    </dgm:pt>
    <dgm:pt modelId="{57ED9844-750B-48AD-ABFC-83FE2AD84514}" type="pres">
      <dgm:prSet presAssocID="{44A79C9B-4445-46DE-AD15-730BD2C54797}" presName="node" presStyleLbl="node1" presStyleIdx="0" presStyleCnt="8">
        <dgm:presLayoutVars>
          <dgm:bulletEnabled val="1"/>
        </dgm:presLayoutVars>
      </dgm:prSet>
      <dgm:spPr/>
    </dgm:pt>
    <dgm:pt modelId="{CB765149-D4BE-408A-A7B7-4BB40375B0BA}" type="pres">
      <dgm:prSet presAssocID="{72A0995C-1754-44D8-839B-B06644AEB518}" presName="sibTrans" presStyleLbl="sibTrans1D1" presStyleIdx="0" presStyleCnt="7"/>
      <dgm:spPr/>
    </dgm:pt>
    <dgm:pt modelId="{04B1F6E1-D375-4123-8369-EA3CB0EE1C4C}" type="pres">
      <dgm:prSet presAssocID="{72A0995C-1754-44D8-839B-B06644AEB518}" presName="connectorText" presStyleLbl="sibTrans1D1" presStyleIdx="0" presStyleCnt="7"/>
      <dgm:spPr/>
    </dgm:pt>
    <dgm:pt modelId="{B1334B9B-B348-4812-85A3-AC487ED9DFA4}" type="pres">
      <dgm:prSet presAssocID="{97418E43-5391-4B9F-B4E9-82B1A9FB6801}" presName="node" presStyleLbl="node1" presStyleIdx="1" presStyleCnt="8">
        <dgm:presLayoutVars>
          <dgm:bulletEnabled val="1"/>
        </dgm:presLayoutVars>
      </dgm:prSet>
      <dgm:spPr/>
    </dgm:pt>
    <dgm:pt modelId="{114DCA4A-6798-4C3D-8E3A-E0E5F875E66A}" type="pres">
      <dgm:prSet presAssocID="{A11B4086-440A-4BAC-AC7D-2BCCA3C99E1D}" presName="sibTrans" presStyleLbl="sibTrans1D1" presStyleIdx="1" presStyleCnt="7"/>
      <dgm:spPr/>
    </dgm:pt>
    <dgm:pt modelId="{5231EFC3-0789-4B02-9D29-7C8DE08EB588}" type="pres">
      <dgm:prSet presAssocID="{A11B4086-440A-4BAC-AC7D-2BCCA3C99E1D}" presName="connectorText" presStyleLbl="sibTrans1D1" presStyleIdx="1" presStyleCnt="7"/>
      <dgm:spPr/>
    </dgm:pt>
    <dgm:pt modelId="{9AE144CA-74D2-4AFF-8708-57F593DF115B}" type="pres">
      <dgm:prSet presAssocID="{5C11269E-7D04-4CBB-836F-6388DBB052B0}" presName="node" presStyleLbl="node1" presStyleIdx="2" presStyleCnt="8">
        <dgm:presLayoutVars>
          <dgm:bulletEnabled val="1"/>
        </dgm:presLayoutVars>
      </dgm:prSet>
      <dgm:spPr/>
    </dgm:pt>
    <dgm:pt modelId="{978856CC-0104-4087-9BFD-D99211167C85}" type="pres">
      <dgm:prSet presAssocID="{BD8729C8-B39B-494F-A922-B00AD1EBC1BF}" presName="sibTrans" presStyleLbl="sibTrans1D1" presStyleIdx="2" presStyleCnt="7"/>
      <dgm:spPr/>
    </dgm:pt>
    <dgm:pt modelId="{D5F7CAA8-5C69-4B1A-B180-88CAB88EB825}" type="pres">
      <dgm:prSet presAssocID="{BD8729C8-B39B-494F-A922-B00AD1EBC1BF}" presName="connectorText" presStyleLbl="sibTrans1D1" presStyleIdx="2" presStyleCnt="7"/>
      <dgm:spPr/>
    </dgm:pt>
    <dgm:pt modelId="{D8B6F0AA-8379-4CDB-A3D7-511D47511EC7}" type="pres">
      <dgm:prSet presAssocID="{6E18E71E-23C5-43AB-982B-C924F36AF4C3}" presName="node" presStyleLbl="node1" presStyleIdx="3" presStyleCnt="8" custScaleX="124509">
        <dgm:presLayoutVars>
          <dgm:bulletEnabled val="1"/>
        </dgm:presLayoutVars>
      </dgm:prSet>
      <dgm:spPr/>
    </dgm:pt>
    <dgm:pt modelId="{CFB1AE19-39A2-4B01-9811-22A8451CC1F5}" type="pres">
      <dgm:prSet presAssocID="{4F62F1BB-C5AF-4317-AE69-60D453D2D7A7}" presName="sibTrans" presStyleLbl="sibTrans1D1" presStyleIdx="3" presStyleCnt="7"/>
      <dgm:spPr/>
    </dgm:pt>
    <dgm:pt modelId="{F4BE154C-A4C2-47B5-9B10-F7D902B296EF}" type="pres">
      <dgm:prSet presAssocID="{4F62F1BB-C5AF-4317-AE69-60D453D2D7A7}" presName="connectorText" presStyleLbl="sibTrans1D1" presStyleIdx="3" presStyleCnt="7"/>
      <dgm:spPr/>
    </dgm:pt>
    <dgm:pt modelId="{8FF8C6EE-E7FF-4FDE-89FD-96BCF9F43DE7}" type="pres">
      <dgm:prSet presAssocID="{A3B4AA75-F588-4C27-9D5E-A5404EC26F23}" presName="node" presStyleLbl="node1" presStyleIdx="4" presStyleCnt="8">
        <dgm:presLayoutVars>
          <dgm:bulletEnabled val="1"/>
        </dgm:presLayoutVars>
      </dgm:prSet>
      <dgm:spPr/>
    </dgm:pt>
    <dgm:pt modelId="{DAFD6D41-A13F-48DF-A4F1-F95D5DF52DE8}" type="pres">
      <dgm:prSet presAssocID="{2553C4A4-1361-4099-8E40-AF4FAB5D496B}" presName="sibTrans" presStyleLbl="sibTrans1D1" presStyleIdx="4" presStyleCnt="7"/>
      <dgm:spPr/>
    </dgm:pt>
    <dgm:pt modelId="{A1A98A82-37A4-41E0-98E5-43FAE3363056}" type="pres">
      <dgm:prSet presAssocID="{2553C4A4-1361-4099-8E40-AF4FAB5D496B}" presName="connectorText" presStyleLbl="sibTrans1D1" presStyleIdx="4" presStyleCnt="7"/>
      <dgm:spPr/>
    </dgm:pt>
    <dgm:pt modelId="{7DBB8DE4-A616-4E87-B47F-569A486F8BC4}" type="pres">
      <dgm:prSet presAssocID="{BB522706-19F1-4991-8BAF-7C729B0E37CA}" presName="node" presStyleLbl="node1" presStyleIdx="5" presStyleCnt="8">
        <dgm:presLayoutVars>
          <dgm:bulletEnabled val="1"/>
        </dgm:presLayoutVars>
      </dgm:prSet>
      <dgm:spPr/>
    </dgm:pt>
    <dgm:pt modelId="{796B5FC8-98E3-44EB-86DE-E5ABEAAF3995}" type="pres">
      <dgm:prSet presAssocID="{7E032E82-70FA-4FAD-9F8E-39B2FF6368EA}" presName="sibTrans" presStyleLbl="sibTrans1D1" presStyleIdx="5" presStyleCnt="7"/>
      <dgm:spPr/>
    </dgm:pt>
    <dgm:pt modelId="{0DFDBF88-FB17-4FE4-8210-D180818CCB40}" type="pres">
      <dgm:prSet presAssocID="{7E032E82-70FA-4FAD-9F8E-39B2FF6368EA}" presName="connectorText" presStyleLbl="sibTrans1D1" presStyleIdx="5" presStyleCnt="7"/>
      <dgm:spPr/>
    </dgm:pt>
    <dgm:pt modelId="{815B6912-AD5C-4008-B20B-F0BD10F19208}" type="pres">
      <dgm:prSet presAssocID="{C2F7B5EB-C9C5-45CD-9D3D-0123A9E0BFAC}" presName="node" presStyleLbl="node1" presStyleIdx="6" presStyleCnt="8" custScaleX="122182">
        <dgm:presLayoutVars>
          <dgm:bulletEnabled val="1"/>
        </dgm:presLayoutVars>
      </dgm:prSet>
      <dgm:spPr/>
    </dgm:pt>
    <dgm:pt modelId="{C1520B74-FD4D-46F5-8AFF-84E99D990459}" type="pres">
      <dgm:prSet presAssocID="{3AF0406D-E59F-4FDE-803E-25E6B63484DB}" presName="sibTrans" presStyleLbl="sibTrans1D1" presStyleIdx="6" presStyleCnt="7"/>
      <dgm:spPr/>
    </dgm:pt>
    <dgm:pt modelId="{BAA0F53E-1650-40C1-99CE-B61D4DD35793}" type="pres">
      <dgm:prSet presAssocID="{3AF0406D-E59F-4FDE-803E-25E6B63484DB}" presName="connectorText" presStyleLbl="sibTrans1D1" presStyleIdx="6" presStyleCnt="7"/>
      <dgm:spPr/>
    </dgm:pt>
    <dgm:pt modelId="{23E4E061-1CD2-4A77-A8F8-7BD3ED1AD8F4}" type="pres">
      <dgm:prSet presAssocID="{17AE902C-A9AF-419B-8307-E6C2E1A3FB6A}" presName="node" presStyleLbl="node1" presStyleIdx="7" presStyleCnt="8" custScaleX="92580">
        <dgm:presLayoutVars>
          <dgm:bulletEnabled val="1"/>
        </dgm:presLayoutVars>
      </dgm:prSet>
      <dgm:spPr/>
    </dgm:pt>
  </dgm:ptLst>
  <dgm:cxnLst>
    <dgm:cxn modelId="{913B3708-39EF-4415-AD0D-7FE3A6CE310C}" type="presOf" srcId="{E42FAADD-6142-4F36-89CF-ECC3D37B09D4}" destId="{CCFC49EC-7190-403E-B498-4F502368AE03}" srcOrd="0" destOrd="0" presId="urn:microsoft.com/office/officeart/2005/8/layout/bProcess3"/>
    <dgm:cxn modelId="{3A88390E-033C-46C8-8E81-B006E3B743B7}" type="presOf" srcId="{4F62F1BB-C5AF-4317-AE69-60D453D2D7A7}" destId="{F4BE154C-A4C2-47B5-9B10-F7D902B296EF}" srcOrd="1" destOrd="0" presId="urn:microsoft.com/office/officeart/2005/8/layout/bProcess3"/>
    <dgm:cxn modelId="{B505011A-9539-47E7-AFE7-92F133508377}" type="presOf" srcId="{72A0995C-1754-44D8-839B-B06644AEB518}" destId="{04B1F6E1-D375-4123-8369-EA3CB0EE1C4C}" srcOrd="1" destOrd="0" presId="urn:microsoft.com/office/officeart/2005/8/layout/bProcess3"/>
    <dgm:cxn modelId="{A00AD41B-3047-4593-AB00-C7E1B6F0181D}" type="presOf" srcId="{7E032E82-70FA-4FAD-9F8E-39B2FF6368EA}" destId="{0DFDBF88-FB17-4FE4-8210-D180818CCB40}" srcOrd="1" destOrd="0" presId="urn:microsoft.com/office/officeart/2005/8/layout/bProcess3"/>
    <dgm:cxn modelId="{61A59A24-54E0-4497-926B-7A29CB539933}" type="presOf" srcId="{2553C4A4-1361-4099-8E40-AF4FAB5D496B}" destId="{A1A98A82-37A4-41E0-98E5-43FAE3363056}" srcOrd="1" destOrd="0" presId="urn:microsoft.com/office/officeart/2005/8/layout/bProcess3"/>
    <dgm:cxn modelId="{D07E4D2A-741F-458F-AFFF-644D835CA7E0}" srcId="{E42FAADD-6142-4F36-89CF-ECC3D37B09D4}" destId="{17AE902C-A9AF-419B-8307-E6C2E1A3FB6A}" srcOrd="7" destOrd="0" parTransId="{AA682C25-D768-47F5-B42D-086F5AE64CA9}" sibTransId="{05E7DF25-EA06-4F94-9B16-F98AD2D72800}"/>
    <dgm:cxn modelId="{5EA2713C-EB16-4401-B93C-A040A087767E}" srcId="{E42FAADD-6142-4F36-89CF-ECC3D37B09D4}" destId="{BB522706-19F1-4991-8BAF-7C729B0E37CA}" srcOrd="5" destOrd="0" parTransId="{22C171A2-1481-4B6E-9215-6C188D16B8DC}" sibTransId="{7E032E82-70FA-4FAD-9F8E-39B2FF6368EA}"/>
    <dgm:cxn modelId="{0EDD1A40-A9FD-442B-91CA-8EB14696BBEB}" type="presOf" srcId="{C2F7B5EB-C9C5-45CD-9D3D-0123A9E0BFAC}" destId="{815B6912-AD5C-4008-B20B-F0BD10F19208}" srcOrd="0" destOrd="0" presId="urn:microsoft.com/office/officeart/2005/8/layout/bProcess3"/>
    <dgm:cxn modelId="{92FA4C43-AD5F-443A-9AA2-960D67FB34FA}" type="presOf" srcId="{BB522706-19F1-4991-8BAF-7C729B0E37CA}" destId="{7DBB8DE4-A616-4E87-B47F-569A486F8BC4}" srcOrd="0" destOrd="0" presId="urn:microsoft.com/office/officeart/2005/8/layout/bProcess3"/>
    <dgm:cxn modelId="{53DC3B44-52A5-438F-99D5-D931738C9D24}" type="presOf" srcId="{3AF0406D-E59F-4FDE-803E-25E6B63484DB}" destId="{C1520B74-FD4D-46F5-8AFF-84E99D990459}" srcOrd="0" destOrd="0" presId="urn:microsoft.com/office/officeart/2005/8/layout/bProcess3"/>
    <dgm:cxn modelId="{E6D24E64-7720-4691-BDC7-AE8169AFF3BD}" srcId="{E42FAADD-6142-4F36-89CF-ECC3D37B09D4}" destId="{97418E43-5391-4B9F-B4E9-82B1A9FB6801}" srcOrd="1" destOrd="0" parTransId="{9F6CA72D-43CF-401E-991B-239AD28FAA00}" sibTransId="{A11B4086-440A-4BAC-AC7D-2BCCA3C99E1D}"/>
    <dgm:cxn modelId="{48996746-65C5-48BC-9641-410A724616DD}" type="presOf" srcId="{A11B4086-440A-4BAC-AC7D-2BCCA3C99E1D}" destId="{114DCA4A-6798-4C3D-8E3A-E0E5F875E66A}" srcOrd="0" destOrd="0" presId="urn:microsoft.com/office/officeart/2005/8/layout/bProcess3"/>
    <dgm:cxn modelId="{7CE2D46F-F630-4781-9F87-E357BAA46398}" type="presOf" srcId="{A11B4086-440A-4BAC-AC7D-2BCCA3C99E1D}" destId="{5231EFC3-0789-4B02-9D29-7C8DE08EB588}" srcOrd="1" destOrd="0" presId="urn:microsoft.com/office/officeart/2005/8/layout/bProcess3"/>
    <dgm:cxn modelId="{B402D655-042B-486B-B76F-E7A109ACED86}" type="presOf" srcId="{6E18E71E-23C5-43AB-982B-C924F36AF4C3}" destId="{D8B6F0AA-8379-4CDB-A3D7-511D47511EC7}" srcOrd="0" destOrd="0" presId="urn:microsoft.com/office/officeart/2005/8/layout/bProcess3"/>
    <dgm:cxn modelId="{CEAA9A8C-708D-475D-8115-A7FB1A0DB3F6}" type="presOf" srcId="{44A79C9B-4445-46DE-AD15-730BD2C54797}" destId="{57ED9844-750B-48AD-ABFC-83FE2AD84514}" srcOrd="0" destOrd="0" presId="urn:microsoft.com/office/officeart/2005/8/layout/bProcess3"/>
    <dgm:cxn modelId="{65D7DF8E-6276-4DF6-A139-47E6905B4D8A}" srcId="{E42FAADD-6142-4F36-89CF-ECC3D37B09D4}" destId="{A3B4AA75-F588-4C27-9D5E-A5404EC26F23}" srcOrd="4" destOrd="0" parTransId="{8D71C3E8-048F-4618-8C62-3C9AF19900D0}" sibTransId="{2553C4A4-1361-4099-8E40-AF4FAB5D496B}"/>
    <dgm:cxn modelId="{EF2048A1-6D42-4CE4-9403-4C324219D3E6}" type="presOf" srcId="{7E032E82-70FA-4FAD-9F8E-39B2FF6368EA}" destId="{796B5FC8-98E3-44EB-86DE-E5ABEAAF3995}" srcOrd="0" destOrd="0" presId="urn:microsoft.com/office/officeart/2005/8/layout/bProcess3"/>
    <dgm:cxn modelId="{60C968A6-2701-42E2-9610-B8FB11B8DD30}" type="presOf" srcId="{17AE902C-A9AF-419B-8307-E6C2E1A3FB6A}" destId="{23E4E061-1CD2-4A77-A8F8-7BD3ED1AD8F4}" srcOrd="0" destOrd="0" presId="urn:microsoft.com/office/officeart/2005/8/layout/bProcess3"/>
    <dgm:cxn modelId="{7C4443AB-5326-411C-B978-A3436DED7AF7}" type="presOf" srcId="{A3B4AA75-F588-4C27-9D5E-A5404EC26F23}" destId="{8FF8C6EE-E7FF-4FDE-89FD-96BCF9F43DE7}" srcOrd="0" destOrd="0" presId="urn:microsoft.com/office/officeart/2005/8/layout/bProcess3"/>
    <dgm:cxn modelId="{CDE44CB1-5928-42CC-BAAE-E2A63D874948}" srcId="{E42FAADD-6142-4F36-89CF-ECC3D37B09D4}" destId="{44A79C9B-4445-46DE-AD15-730BD2C54797}" srcOrd="0" destOrd="0" parTransId="{F257E92B-C857-4E7F-B842-2636626A43F4}" sibTransId="{72A0995C-1754-44D8-839B-B06644AEB518}"/>
    <dgm:cxn modelId="{F55AF2B9-DD0F-4AAA-AF30-26D614D95A41}" type="presOf" srcId="{4F62F1BB-C5AF-4317-AE69-60D453D2D7A7}" destId="{CFB1AE19-39A2-4B01-9811-22A8451CC1F5}" srcOrd="0" destOrd="0" presId="urn:microsoft.com/office/officeart/2005/8/layout/bProcess3"/>
    <dgm:cxn modelId="{564070C8-A277-46D8-9644-85CBE42F9E1D}" type="presOf" srcId="{BD8729C8-B39B-494F-A922-B00AD1EBC1BF}" destId="{D5F7CAA8-5C69-4B1A-B180-88CAB88EB825}" srcOrd="1" destOrd="0" presId="urn:microsoft.com/office/officeart/2005/8/layout/bProcess3"/>
    <dgm:cxn modelId="{58490DCF-9ABC-4E8C-B9D1-B19EF8A5DB2C}" type="presOf" srcId="{3AF0406D-E59F-4FDE-803E-25E6B63484DB}" destId="{BAA0F53E-1650-40C1-99CE-B61D4DD35793}" srcOrd="1" destOrd="0" presId="urn:microsoft.com/office/officeart/2005/8/layout/bProcess3"/>
    <dgm:cxn modelId="{D7E468D2-13CD-44EC-8610-9F76AAD70E21}" type="presOf" srcId="{97418E43-5391-4B9F-B4E9-82B1A9FB6801}" destId="{B1334B9B-B348-4812-85A3-AC487ED9DFA4}" srcOrd="0" destOrd="0" presId="urn:microsoft.com/office/officeart/2005/8/layout/bProcess3"/>
    <dgm:cxn modelId="{B51A0CDA-791A-4B3E-BB96-65FB60D3D51D}" type="presOf" srcId="{BD8729C8-B39B-494F-A922-B00AD1EBC1BF}" destId="{978856CC-0104-4087-9BFD-D99211167C85}" srcOrd="0" destOrd="0" presId="urn:microsoft.com/office/officeart/2005/8/layout/bProcess3"/>
    <dgm:cxn modelId="{BCCAB8DA-C6AD-4EEE-9242-61AE4A49962E}" type="presOf" srcId="{5C11269E-7D04-4CBB-836F-6388DBB052B0}" destId="{9AE144CA-74D2-4AFF-8708-57F593DF115B}" srcOrd="0" destOrd="0" presId="urn:microsoft.com/office/officeart/2005/8/layout/bProcess3"/>
    <dgm:cxn modelId="{7D860DE0-3C35-4700-B1D7-0B581E64CD9B}" srcId="{E42FAADD-6142-4F36-89CF-ECC3D37B09D4}" destId="{6E18E71E-23C5-43AB-982B-C924F36AF4C3}" srcOrd="3" destOrd="0" parTransId="{7952AAE8-EB64-4AD9-8405-2AE86DE286F4}" sibTransId="{4F62F1BB-C5AF-4317-AE69-60D453D2D7A7}"/>
    <dgm:cxn modelId="{4A7EC8E7-06CF-40EB-9053-37FD4090DE28}" type="presOf" srcId="{72A0995C-1754-44D8-839B-B06644AEB518}" destId="{CB765149-D4BE-408A-A7B7-4BB40375B0BA}" srcOrd="0" destOrd="0" presId="urn:microsoft.com/office/officeart/2005/8/layout/bProcess3"/>
    <dgm:cxn modelId="{782513F2-6003-40DA-A929-25869EB8C7E2}" srcId="{E42FAADD-6142-4F36-89CF-ECC3D37B09D4}" destId="{C2F7B5EB-C9C5-45CD-9D3D-0123A9E0BFAC}" srcOrd="6" destOrd="0" parTransId="{44C312AE-B419-4F9F-867D-227320A0F4B2}" sibTransId="{3AF0406D-E59F-4FDE-803E-25E6B63484DB}"/>
    <dgm:cxn modelId="{8F957CF3-F7A9-4426-95C1-CBC291480B02}" type="presOf" srcId="{2553C4A4-1361-4099-8E40-AF4FAB5D496B}" destId="{DAFD6D41-A13F-48DF-A4F1-F95D5DF52DE8}" srcOrd="0" destOrd="0" presId="urn:microsoft.com/office/officeart/2005/8/layout/bProcess3"/>
    <dgm:cxn modelId="{E0971BFA-46B6-406D-BB89-5FDA357E6C05}" srcId="{E42FAADD-6142-4F36-89CF-ECC3D37B09D4}" destId="{5C11269E-7D04-4CBB-836F-6388DBB052B0}" srcOrd="2" destOrd="0" parTransId="{04E48909-1758-4FFC-A601-22DBB8DBF02C}" sibTransId="{BD8729C8-B39B-494F-A922-B00AD1EBC1BF}"/>
    <dgm:cxn modelId="{389C1E5A-177D-4FEB-94C8-783EF0B37558}" type="presParOf" srcId="{CCFC49EC-7190-403E-B498-4F502368AE03}" destId="{57ED9844-750B-48AD-ABFC-83FE2AD84514}" srcOrd="0" destOrd="0" presId="urn:microsoft.com/office/officeart/2005/8/layout/bProcess3"/>
    <dgm:cxn modelId="{B9A6E117-588A-4393-98F6-F7B28246A685}" type="presParOf" srcId="{CCFC49EC-7190-403E-B498-4F502368AE03}" destId="{CB765149-D4BE-408A-A7B7-4BB40375B0BA}" srcOrd="1" destOrd="0" presId="urn:microsoft.com/office/officeart/2005/8/layout/bProcess3"/>
    <dgm:cxn modelId="{8283FC30-6F08-4446-B4B4-6B43EBC0AF9A}" type="presParOf" srcId="{CB765149-D4BE-408A-A7B7-4BB40375B0BA}" destId="{04B1F6E1-D375-4123-8369-EA3CB0EE1C4C}" srcOrd="0" destOrd="0" presId="urn:microsoft.com/office/officeart/2005/8/layout/bProcess3"/>
    <dgm:cxn modelId="{3BCBE39B-2827-4DB6-AD57-D8BA8CD76CD9}" type="presParOf" srcId="{CCFC49EC-7190-403E-B498-4F502368AE03}" destId="{B1334B9B-B348-4812-85A3-AC487ED9DFA4}" srcOrd="2" destOrd="0" presId="urn:microsoft.com/office/officeart/2005/8/layout/bProcess3"/>
    <dgm:cxn modelId="{BAE99C8F-EB16-4EAD-8119-320A7D54F7B5}" type="presParOf" srcId="{CCFC49EC-7190-403E-B498-4F502368AE03}" destId="{114DCA4A-6798-4C3D-8E3A-E0E5F875E66A}" srcOrd="3" destOrd="0" presId="urn:microsoft.com/office/officeart/2005/8/layout/bProcess3"/>
    <dgm:cxn modelId="{C5E32119-03FA-4C01-AB31-66CA72C266C2}" type="presParOf" srcId="{114DCA4A-6798-4C3D-8E3A-E0E5F875E66A}" destId="{5231EFC3-0789-4B02-9D29-7C8DE08EB588}" srcOrd="0" destOrd="0" presId="urn:microsoft.com/office/officeart/2005/8/layout/bProcess3"/>
    <dgm:cxn modelId="{8D6D18C2-4BEF-4D6B-B4AD-B3C4631E8402}" type="presParOf" srcId="{CCFC49EC-7190-403E-B498-4F502368AE03}" destId="{9AE144CA-74D2-4AFF-8708-57F593DF115B}" srcOrd="4" destOrd="0" presId="urn:microsoft.com/office/officeart/2005/8/layout/bProcess3"/>
    <dgm:cxn modelId="{CB92DB35-8A74-4C94-890A-69B8BB71E2F9}" type="presParOf" srcId="{CCFC49EC-7190-403E-B498-4F502368AE03}" destId="{978856CC-0104-4087-9BFD-D99211167C85}" srcOrd="5" destOrd="0" presId="urn:microsoft.com/office/officeart/2005/8/layout/bProcess3"/>
    <dgm:cxn modelId="{AC41EFAF-EBBF-48AD-AE1E-FA8276533CB6}" type="presParOf" srcId="{978856CC-0104-4087-9BFD-D99211167C85}" destId="{D5F7CAA8-5C69-4B1A-B180-88CAB88EB825}" srcOrd="0" destOrd="0" presId="urn:microsoft.com/office/officeart/2005/8/layout/bProcess3"/>
    <dgm:cxn modelId="{152465D1-9B76-4420-B108-8A37B59F3953}" type="presParOf" srcId="{CCFC49EC-7190-403E-B498-4F502368AE03}" destId="{D8B6F0AA-8379-4CDB-A3D7-511D47511EC7}" srcOrd="6" destOrd="0" presId="urn:microsoft.com/office/officeart/2005/8/layout/bProcess3"/>
    <dgm:cxn modelId="{A5983A3E-0E61-4E74-AE72-311FBD5C21DE}" type="presParOf" srcId="{CCFC49EC-7190-403E-B498-4F502368AE03}" destId="{CFB1AE19-39A2-4B01-9811-22A8451CC1F5}" srcOrd="7" destOrd="0" presId="urn:microsoft.com/office/officeart/2005/8/layout/bProcess3"/>
    <dgm:cxn modelId="{FBFCE0E9-7B9E-436B-B7C9-62E018AA346F}" type="presParOf" srcId="{CFB1AE19-39A2-4B01-9811-22A8451CC1F5}" destId="{F4BE154C-A4C2-47B5-9B10-F7D902B296EF}" srcOrd="0" destOrd="0" presId="urn:microsoft.com/office/officeart/2005/8/layout/bProcess3"/>
    <dgm:cxn modelId="{49FBF7DE-5964-4FED-B09A-849DCB8959A4}" type="presParOf" srcId="{CCFC49EC-7190-403E-B498-4F502368AE03}" destId="{8FF8C6EE-E7FF-4FDE-89FD-96BCF9F43DE7}" srcOrd="8" destOrd="0" presId="urn:microsoft.com/office/officeart/2005/8/layout/bProcess3"/>
    <dgm:cxn modelId="{FB15F8C0-B700-432E-88D0-390181817ED8}" type="presParOf" srcId="{CCFC49EC-7190-403E-B498-4F502368AE03}" destId="{DAFD6D41-A13F-48DF-A4F1-F95D5DF52DE8}" srcOrd="9" destOrd="0" presId="urn:microsoft.com/office/officeart/2005/8/layout/bProcess3"/>
    <dgm:cxn modelId="{D3E7395F-875C-4F93-A06B-819C6B5A7C3A}" type="presParOf" srcId="{DAFD6D41-A13F-48DF-A4F1-F95D5DF52DE8}" destId="{A1A98A82-37A4-41E0-98E5-43FAE3363056}" srcOrd="0" destOrd="0" presId="urn:microsoft.com/office/officeart/2005/8/layout/bProcess3"/>
    <dgm:cxn modelId="{6065751A-2C1C-4521-B153-D971881CAF44}" type="presParOf" srcId="{CCFC49EC-7190-403E-B498-4F502368AE03}" destId="{7DBB8DE4-A616-4E87-B47F-569A486F8BC4}" srcOrd="10" destOrd="0" presId="urn:microsoft.com/office/officeart/2005/8/layout/bProcess3"/>
    <dgm:cxn modelId="{55C1DB62-D363-4161-A295-C6813D70D859}" type="presParOf" srcId="{CCFC49EC-7190-403E-B498-4F502368AE03}" destId="{796B5FC8-98E3-44EB-86DE-E5ABEAAF3995}" srcOrd="11" destOrd="0" presId="urn:microsoft.com/office/officeart/2005/8/layout/bProcess3"/>
    <dgm:cxn modelId="{341EA28C-A8F4-4C91-8543-8AA8F032C712}" type="presParOf" srcId="{796B5FC8-98E3-44EB-86DE-E5ABEAAF3995}" destId="{0DFDBF88-FB17-4FE4-8210-D180818CCB40}" srcOrd="0" destOrd="0" presId="urn:microsoft.com/office/officeart/2005/8/layout/bProcess3"/>
    <dgm:cxn modelId="{25F3CBD5-F0F7-4A6B-8700-609B82E74434}" type="presParOf" srcId="{CCFC49EC-7190-403E-B498-4F502368AE03}" destId="{815B6912-AD5C-4008-B20B-F0BD10F19208}" srcOrd="12" destOrd="0" presId="urn:microsoft.com/office/officeart/2005/8/layout/bProcess3"/>
    <dgm:cxn modelId="{7913288C-6E3A-4163-AB74-CAB0428EEE26}" type="presParOf" srcId="{CCFC49EC-7190-403E-B498-4F502368AE03}" destId="{C1520B74-FD4D-46F5-8AFF-84E99D990459}" srcOrd="13" destOrd="0" presId="urn:microsoft.com/office/officeart/2005/8/layout/bProcess3"/>
    <dgm:cxn modelId="{E839FC66-2666-4F9B-BD03-8B9BFA300FE6}" type="presParOf" srcId="{C1520B74-FD4D-46F5-8AFF-84E99D990459}" destId="{BAA0F53E-1650-40C1-99CE-B61D4DD35793}" srcOrd="0" destOrd="0" presId="urn:microsoft.com/office/officeart/2005/8/layout/bProcess3"/>
    <dgm:cxn modelId="{3A7A4712-D9D1-461B-8615-8E43AE09E2F7}" type="presParOf" srcId="{CCFC49EC-7190-403E-B498-4F502368AE03}" destId="{23E4E061-1CD2-4A77-A8F8-7BD3ED1AD8F4}" srcOrd="14"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8FF265B-7F69-4701-AD9B-C335C574AD11}" type="doc">
      <dgm:prSet loTypeId="urn:microsoft.com/office/officeart/2005/8/layout/radial6" loCatId="relationship" qsTypeId="urn:microsoft.com/office/officeart/2005/8/quickstyle/simple1" qsCatId="simple" csTypeId="urn:microsoft.com/office/officeart/2005/8/colors/colorful1" csCatId="colorful" phldr="1"/>
      <dgm:spPr/>
      <dgm:t>
        <a:bodyPr/>
        <a:lstStyle/>
        <a:p>
          <a:endParaRPr lang="es-ES"/>
        </a:p>
      </dgm:t>
    </dgm:pt>
    <dgm:pt modelId="{D3C46D17-11D4-424A-BF01-187BA2B36010}">
      <dgm:prSet phldrT="[Texto]" custT="1"/>
      <dgm:spPr/>
      <dgm:t>
        <a:bodyPr/>
        <a:lstStyle/>
        <a:p>
          <a:r>
            <a:rPr lang="es-ES" sz="2800" dirty="0"/>
            <a:t>Ciclo de gestión</a:t>
          </a:r>
        </a:p>
      </dgm:t>
    </dgm:pt>
    <dgm:pt modelId="{F5E219CB-7BD9-4D50-A215-53156CC6EE98}" type="parTrans" cxnId="{965FB6CC-01A5-4899-80D1-3E00EC876A41}">
      <dgm:prSet/>
      <dgm:spPr/>
      <dgm:t>
        <a:bodyPr/>
        <a:lstStyle/>
        <a:p>
          <a:endParaRPr lang="es-ES" sz="1800"/>
        </a:p>
      </dgm:t>
    </dgm:pt>
    <dgm:pt modelId="{41B8FFDB-8584-4BA8-A3A4-7E23F8648D75}" type="sibTrans" cxnId="{965FB6CC-01A5-4899-80D1-3E00EC876A41}">
      <dgm:prSet/>
      <dgm:spPr/>
      <dgm:t>
        <a:bodyPr/>
        <a:lstStyle/>
        <a:p>
          <a:endParaRPr lang="es-ES" sz="1800"/>
        </a:p>
      </dgm:t>
    </dgm:pt>
    <dgm:pt modelId="{9D9D51DB-95E6-4E82-8998-F433A3BD4510}">
      <dgm:prSet phldrT="[Texto]" custT="1"/>
      <dgm:spPr/>
      <dgm:t>
        <a:bodyPr/>
        <a:lstStyle/>
        <a:p>
          <a:r>
            <a:rPr lang="es-ES" sz="1100" dirty="0"/>
            <a:t>Planificación</a:t>
          </a:r>
        </a:p>
      </dgm:t>
    </dgm:pt>
    <dgm:pt modelId="{5D059603-6936-48B2-9AEF-6435A1B23F27}" type="parTrans" cxnId="{5E8472F2-33D0-463C-AA69-752F53B9F135}">
      <dgm:prSet/>
      <dgm:spPr/>
      <dgm:t>
        <a:bodyPr/>
        <a:lstStyle/>
        <a:p>
          <a:endParaRPr lang="es-ES" sz="1800"/>
        </a:p>
      </dgm:t>
    </dgm:pt>
    <dgm:pt modelId="{96AA0B2B-2C7E-450A-B5B4-461BCC36F998}" type="sibTrans" cxnId="{5E8472F2-33D0-463C-AA69-752F53B9F135}">
      <dgm:prSet/>
      <dgm:spPr/>
      <dgm:t>
        <a:bodyPr/>
        <a:lstStyle/>
        <a:p>
          <a:endParaRPr lang="es-ES" sz="1800"/>
        </a:p>
      </dgm:t>
    </dgm:pt>
    <dgm:pt modelId="{F270D44D-4A0A-41A7-A64C-1DFBD642A5EF}">
      <dgm:prSet phldrT="[Texto]" custT="1"/>
      <dgm:spPr/>
      <dgm:t>
        <a:bodyPr/>
        <a:lstStyle/>
        <a:p>
          <a:r>
            <a:rPr lang="es-ES" sz="1100" dirty="0"/>
            <a:t>Presupuesto</a:t>
          </a:r>
        </a:p>
      </dgm:t>
    </dgm:pt>
    <dgm:pt modelId="{186A37B8-F5C4-4F76-ACCE-B8BA792B83A9}" type="parTrans" cxnId="{44331F98-7EA6-4EB1-9D1F-0A494D380679}">
      <dgm:prSet/>
      <dgm:spPr/>
      <dgm:t>
        <a:bodyPr/>
        <a:lstStyle/>
        <a:p>
          <a:endParaRPr lang="es-ES" sz="1800"/>
        </a:p>
      </dgm:t>
    </dgm:pt>
    <dgm:pt modelId="{F465364E-270C-4154-A3BF-DDCEFB9C7FE0}" type="sibTrans" cxnId="{44331F98-7EA6-4EB1-9D1F-0A494D380679}">
      <dgm:prSet/>
      <dgm:spPr/>
      <dgm:t>
        <a:bodyPr/>
        <a:lstStyle/>
        <a:p>
          <a:endParaRPr lang="es-ES" sz="1800"/>
        </a:p>
      </dgm:t>
    </dgm:pt>
    <dgm:pt modelId="{24F2C157-AC6F-4AFB-953B-2EE5BDB592C9}">
      <dgm:prSet phldrT="[Texto]" custT="1"/>
      <dgm:spPr/>
      <dgm:t>
        <a:bodyPr/>
        <a:lstStyle/>
        <a:p>
          <a:r>
            <a:rPr lang="es-ES" sz="1100" dirty="0"/>
            <a:t>Gestión financiera</a:t>
          </a:r>
        </a:p>
      </dgm:t>
    </dgm:pt>
    <dgm:pt modelId="{DF3DDCF8-DEC6-48D6-B038-B693CD1D0331}" type="parTrans" cxnId="{BF3BC8E6-DC7C-4186-B1DD-FB38DBB975D0}">
      <dgm:prSet/>
      <dgm:spPr/>
      <dgm:t>
        <a:bodyPr/>
        <a:lstStyle/>
        <a:p>
          <a:endParaRPr lang="es-ES" sz="1800"/>
        </a:p>
      </dgm:t>
    </dgm:pt>
    <dgm:pt modelId="{8B3776DB-35E1-42A5-A14A-C2BC54817A6D}" type="sibTrans" cxnId="{BF3BC8E6-DC7C-4186-B1DD-FB38DBB975D0}">
      <dgm:prSet/>
      <dgm:spPr/>
      <dgm:t>
        <a:bodyPr/>
        <a:lstStyle/>
        <a:p>
          <a:endParaRPr lang="es-ES" sz="1800"/>
        </a:p>
      </dgm:t>
    </dgm:pt>
    <dgm:pt modelId="{DAC44EED-5721-4124-92CE-236DC9EA42BC}">
      <dgm:prSet phldrT="[Texto]" custT="1"/>
      <dgm:spPr/>
      <dgm:t>
        <a:bodyPr/>
        <a:lstStyle/>
        <a:p>
          <a:r>
            <a:rPr lang="es-ES" sz="1100" dirty="0"/>
            <a:t>Gestión de proyectos</a:t>
          </a:r>
        </a:p>
      </dgm:t>
    </dgm:pt>
    <dgm:pt modelId="{D2BA2C55-A36E-4E02-BFBF-967310F64A12}" type="parTrans" cxnId="{802746BB-7129-4899-8C1C-9EC130A33D5D}">
      <dgm:prSet/>
      <dgm:spPr/>
      <dgm:t>
        <a:bodyPr/>
        <a:lstStyle/>
        <a:p>
          <a:endParaRPr lang="es-ES" sz="1800"/>
        </a:p>
      </dgm:t>
    </dgm:pt>
    <dgm:pt modelId="{C09BD704-62D6-4106-9C4E-E00EC2FEAB1D}" type="sibTrans" cxnId="{802746BB-7129-4899-8C1C-9EC130A33D5D}">
      <dgm:prSet/>
      <dgm:spPr/>
      <dgm:t>
        <a:bodyPr/>
        <a:lstStyle/>
        <a:p>
          <a:endParaRPr lang="es-ES" sz="1800"/>
        </a:p>
      </dgm:t>
    </dgm:pt>
    <dgm:pt modelId="{046F2D60-3E93-4FA9-AB4F-D1671CF711C9}">
      <dgm:prSet custT="1"/>
      <dgm:spPr/>
      <dgm:t>
        <a:bodyPr/>
        <a:lstStyle/>
        <a:p>
          <a:r>
            <a:rPr lang="es-ES" sz="1100" dirty="0"/>
            <a:t>Monitoreo</a:t>
          </a:r>
        </a:p>
      </dgm:t>
    </dgm:pt>
    <dgm:pt modelId="{8B59F495-CA61-4A0B-AA4D-6B07DAA1C9AA}" type="parTrans" cxnId="{74CBB2B0-39C2-48C5-BA2E-C9956C9F5AB6}">
      <dgm:prSet/>
      <dgm:spPr/>
      <dgm:t>
        <a:bodyPr/>
        <a:lstStyle/>
        <a:p>
          <a:endParaRPr lang="es-ES" sz="1800"/>
        </a:p>
      </dgm:t>
    </dgm:pt>
    <dgm:pt modelId="{89F95DB1-3755-4DB8-9589-16B67A033ECF}" type="sibTrans" cxnId="{74CBB2B0-39C2-48C5-BA2E-C9956C9F5AB6}">
      <dgm:prSet/>
      <dgm:spPr/>
      <dgm:t>
        <a:bodyPr/>
        <a:lstStyle/>
        <a:p>
          <a:endParaRPr lang="es-ES" sz="1800"/>
        </a:p>
      </dgm:t>
    </dgm:pt>
    <dgm:pt modelId="{AE541A76-72DA-41DB-9935-95B26D138E5D}">
      <dgm:prSet custT="1"/>
      <dgm:spPr>
        <a:solidFill>
          <a:srgbClr val="FF0000"/>
        </a:solidFill>
        <a:ln>
          <a:solidFill>
            <a:srgbClr val="FF0000"/>
          </a:solidFill>
        </a:ln>
      </dgm:spPr>
      <dgm:t>
        <a:bodyPr/>
        <a:lstStyle/>
        <a:p>
          <a:r>
            <a:rPr lang="es-ES" sz="1100" dirty="0"/>
            <a:t>Evaluación</a:t>
          </a:r>
        </a:p>
      </dgm:t>
    </dgm:pt>
    <dgm:pt modelId="{A4F8AAAD-C4FC-4791-BDD2-768CB05CB025}" type="parTrans" cxnId="{DFAD75CC-6E9B-47F6-8EB8-39BA82DDE7DC}">
      <dgm:prSet/>
      <dgm:spPr/>
      <dgm:t>
        <a:bodyPr/>
        <a:lstStyle/>
        <a:p>
          <a:endParaRPr lang="es-ES" sz="1800"/>
        </a:p>
      </dgm:t>
    </dgm:pt>
    <dgm:pt modelId="{0CE5F6A2-FD77-4506-87BD-895CD7A6B593}" type="sibTrans" cxnId="{DFAD75CC-6E9B-47F6-8EB8-39BA82DDE7DC}">
      <dgm:prSet/>
      <dgm:spPr/>
      <dgm:t>
        <a:bodyPr/>
        <a:lstStyle/>
        <a:p>
          <a:endParaRPr lang="es-ES" sz="1800"/>
        </a:p>
      </dgm:t>
    </dgm:pt>
    <dgm:pt modelId="{E2AE2CA7-AFB5-4109-A8D2-A3C052FF022D}" type="pres">
      <dgm:prSet presAssocID="{E8FF265B-7F69-4701-AD9B-C335C574AD11}" presName="Name0" presStyleCnt="0">
        <dgm:presLayoutVars>
          <dgm:chMax val="1"/>
          <dgm:dir/>
          <dgm:animLvl val="ctr"/>
          <dgm:resizeHandles val="exact"/>
        </dgm:presLayoutVars>
      </dgm:prSet>
      <dgm:spPr/>
    </dgm:pt>
    <dgm:pt modelId="{F37C94FC-29E2-4B73-85A1-82F742045CEA}" type="pres">
      <dgm:prSet presAssocID="{D3C46D17-11D4-424A-BF01-187BA2B36010}" presName="centerShape" presStyleLbl="node0" presStyleIdx="0" presStyleCnt="1"/>
      <dgm:spPr/>
    </dgm:pt>
    <dgm:pt modelId="{066A7E14-FDC0-4BD6-B95C-2091E30F6757}" type="pres">
      <dgm:prSet presAssocID="{9D9D51DB-95E6-4E82-8998-F433A3BD4510}" presName="node" presStyleLbl="node1" presStyleIdx="0" presStyleCnt="6">
        <dgm:presLayoutVars>
          <dgm:bulletEnabled val="1"/>
        </dgm:presLayoutVars>
      </dgm:prSet>
      <dgm:spPr/>
    </dgm:pt>
    <dgm:pt modelId="{085E6693-221E-43A1-9AC9-15FFF5C3B38B}" type="pres">
      <dgm:prSet presAssocID="{9D9D51DB-95E6-4E82-8998-F433A3BD4510}" presName="dummy" presStyleCnt="0"/>
      <dgm:spPr/>
    </dgm:pt>
    <dgm:pt modelId="{06225367-9CDA-47AD-B84E-8F3FFEF79E98}" type="pres">
      <dgm:prSet presAssocID="{96AA0B2B-2C7E-450A-B5B4-461BCC36F998}" presName="sibTrans" presStyleLbl="sibTrans2D1" presStyleIdx="0" presStyleCnt="6"/>
      <dgm:spPr/>
    </dgm:pt>
    <dgm:pt modelId="{6D936201-4D35-46B1-BCCE-BAF3638E0C13}" type="pres">
      <dgm:prSet presAssocID="{F270D44D-4A0A-41A7-A64C-1DFBD642A5EF}" presName="node" presStyleLbl="node1" presStyleIdx="1" presStyleCnt="6">
        <dgm:presLayoutVars>
          <dgm:bulletEnabled val="1"/>
        </dgm:presLayoutVars>
      </dgm:prSet>
      <dgm:spPr/>
    </dgm:pt>
    <dgm:pt modelId="{C43CC244-C8ED-4BE7-8C38-9FD97D01C16E}" type="pres">
      <dgm:prSet presAssocID="{F270D44D-4A0A-41A7-A64C-1DFBD642A5EF}" presName="dummy" presStyleCnt="0"/>
      <dgm:spPr/>
    </dgm:pt>
    <dgm:pt modelId="{F5F0D657-EFB0-4BE1-8985-90D4729AC1C8}" type="pres">
      <dgm:prSet presAssocID="{F465364E-270C-4154-A3BF-DDCEFB9C7FE0}" presName="sibTrans" presStyleLbl="sibTrans2D1" presStyleIdx="1" presStyleCnt="6"/>
      <dgm:spPr/>
    </dgm:pt>
    <dgm:pt modelId="{2AA42A71-5915-4CD1-BB88-6C3E2C16CA2D}" type="pres">
      <dgm:prSet presAssocID="{24F2C157-AC6F-4AFB-953B-2EE5BDB592C9}" presName="node" presStyleLbl="node1" presStyleIdx="2" presStyleCnt="6">
        <dgm:presLayoutVars>
          <dgm:bulletEnabled val="1"/>
        </dgm:presLayoutVars>
      </dgm:prSet>
      <dgm:spPr/>
    </dgm:pt>
    <dgm:pt modelId="{2D2723D7-C48B-4599-AF70-A71E4E60F74D}" type="pres">
      <dgm:prSet presAssocID="{24F2C157-AC6F-4AFB-953B-2EE5BDB592C9}" presName="dummy" presStyleCnt="0"/>
      <dgm:spPr/>
    </dgm:pt>
    <dgm:pt modelId="{9963AC2C-2378-4F06-909E-9DE4C167A1BF}" type="pres">
      <dgm:prSet presAssocID="{8B3776DB-35E1-42A5-A14A-C2BC54817A6D}" presName="sibTrans" presStyleLbl="sibTrans2D1" presStyleIdx="2" presStyleCnt="6"/>
      <dgm:spPr/>
    </dgm:pt>
    <dgm:pt modelId="{AEB631F5-D37C-4C70-BCA7-2C75A5B58742}" type="pres">
      <dgm:prSet presAssocID="{DAC44EED-5721-4124-92CE-236DC9EA42BC}" presName="node" presStyleLbl="node1" presStyleIdx="3" presStyleCnt="6">
        <dgm:presLayoutVars>
          <dgm:bulletEnabled val="1"/>
        </dgm:presLayoutVars>
      </dgm:prSet>
      <dgm:spPr/>
    </dgm:pt>
    <dgm:pt modelId="{62166FE9-DE68-4B99-B8EE-1B8BA432F300}" type="pres">
      <dgm:prSet presAssocID="{DAC44EED-5721-4124-92CE-236DC9EA42BC}" presName="dummy" presStyleCnt="0"/>
      <dgm:spPr/>
    </dgm:pt>
    <dgm:pt modelId="{F10B4AC2-99D0-4F6B-821E-DB96356FD145}" type="pres">
      <dgm:prSet presAssocID="{C09BD704-62D6-4106-9C4E-E00EC2FEAB1D}" presName="sibTrans" presStyleLbl="sibTrans2D1" presStyleIdx="3" presStyleCnt="6"/>
      <dgm:spPr/>
    </dgm:pt>
    <dgm:pt modelId="{ACA66FFD-88E4-4C93-A9D0-1031A5451D52}" type="pres">
      <dgm:prSet presAssocID="{046F2D60-3E93-4FA9-AB4F-D1671CF711C9}" presName="node" presStyleLbl="node1" presStyleIdx="4" presStyleCnt="6">
        <dgm:presLayoutVars>
          <dgm:bulletEnabled val="1"/>
        </dgm:presLayoutVars>
      </dgm:prSet>
      <dgm:spPr/>
    </dgm:pt>
    <dgm:pt modelId="{9815EE66-3F4B-48FE-A295-8B3E80CFCF3F}" type="pres">
      <dgm:prSet presAssocID="{046F2D60-3E93-4FA9-AB4F-D1671CF711C9}" presName="dummy" presStyleCnt="0"/>
      <dgm:spPr/>
    </dgm:pt>
    <dgm:pt modelId="{EB22517F-B8B3-412A-9900-F5AEF31D098B}" type="pres">
      <dgm:prSet presAssocID="{89F95DB1-3755-4DB8-9589-16B67A033ECF}" presName="sibTrans" presStyleLbl="sibTrans2D1" presStyleIdx="4" presStyleCnt="6"/>
      <dgm:spPr/>
    </dgm:pt>
    <dgm:pt modelId="{9FD11603-22B2-4DB3-93C9-45CB7C0DCD9E}" type="pres">
      <dgm:prSet presAssocID="{AE541A76-72DA-41DB-9935-95B26D138E5D}" presName="node" presStyleLbl="node1" presStyleIdx="5" presStyleCnt="6">
        <dgm:presLayoutVars>
          <dgm:bulletEnabled val="1"/>
        </dgm:presLayoutVars>
      </dgm:prSet>
      <dgm:spPr/>
    </dgm:pt>
    <dgm:pt modelId="{FEAD82AE-DB11-45E0-8741-8584A20E8DA2}" type="pres">
      <dgm:prSet presAssocID="{AE541A76-72DA-41DB-9935-95B26D138E5D}" presName="dummy" presStyleCnt="0"/>
      <dgm:spPr/>
    </dgm:pt>
    <dgm:pt modelId="{6C0A7805-9ACC-418B-ABBB-5940169FA9DD}" type="pres">
      <dgm:prSet presAssocID="{0CE5F6A2-FD77-4506-87BD-895CD7A6B593}" presName="sibTrans" presStyleLbl="sibTrans2D1" presStyleIdx="5" presStyleCnt="6" custLinFactNeighborX="-975"/>
      <dgm:spPr/>
    </dgm:pt>
  </dgm:ptLst>
  <dgm:cxnLst>
    <dgm:cxn modelId="{58B4360D-36E1-4671-9CE2-3B18E53147B0}" type="presOf" srcId="{DAC44EED-5721-4124-92CE-236DC9EA42BC}" destId="{AEB631F5-D37C-4C70-BCA7-2C75A5B58742}" srcOrd="0" destOrd="0" presId="urn:microsoft.com/office/officeart/2005/8/layout/radial6"/>
    <dgm:cxn modelId="{ADF44411-FCC7-4D73-AAAC-BC6F8EA824F8}" type="presOf" srcId="{96AA0B2B-2C7E-450A-B5B4-461BCC36F998}" destId="{06225367-9CDA-47AD-B84E-8F3FFEF79E98}" srcOrd="0" destOrd="0" presId="urn:microsoft.com/office/officeart/2005/8/layout/radial6"/>
    <dgm:cxn modelId="{3455671C-6639-41B6-BF89-0245D9F4AA9B}" type="presOf" srcId="{D3C46D17-11D4-424A-BF01-187BA2B36010}" destId="{F37C94FC-29E2-4B73-85A1-82F742045CEA}" srcOrd="0" destOrd="0" presId="urn:microsoft.com/office/officeart/2005/8/layout/radial6"/>
    <dgm:cxn modelId="{7C18FF46-8C4C-49EA-913D-2691BD7BF0C5}" type="presOf" srcId="{046F2D60-3E93-4FA9-AB4F-D1671CF711C9}" destId="{ACA66FFD-88E4-4C93-A9D0-1031A5451D52}" srcOrd="0" destOrd="0" presId="urn:microsoft.com/office/officeart/2005/8/layout/radial6"/>
    <dgm:cxn modelId="{0AE9AC4B-5505-46A1-8579-E94137A4C5E5}" type="presOf" srcId="{F270D44D-4A0A-41A7-A64C-1DFBD642A5EF}" destId="{6D936201-4D35-46B1-BCCE-BAF3638E0C13}" srcOrd="0" destOrd="0" presId="urn:microsoft.com/office/officeart/2005/8/layout/radial6"/>
    <dgm:cxn modelId="{A5CC7B4E-270B-4C62-B35C-84DF81F88A00}" type="presOf" srcId="{89F95DB1-3755-4DB8-9589-16B67A033ECF}" destId="{EB22517F-B8B3-412A-9900-F5AEF31D098B}" srcOrd="0" destOrd="0" presId="urn:microsoft.com/office/officeart/2005/8/layout/radial6"/>
    <dgm:cxn modelId="{B1A46452-4E29-4325-8E21-40E8D305848C}" type="presOf" srcId="{C09BD704-62D6-4106-9C4E-E00EC2FEAB1D}" destId="{F10B4AC2-99D0-4F6B-821E-DB96356FD145}" srcOrd="0" destOrd="0" presId="urn:microsoft.com/office/officeart/2005/8/layout/radial6"/>
    <dgm:cxn modelId="{FF233A7A-C571-4A9F-A8EB-18AEDB775640}" type="presOf" srcId="{8B3776DB-35E1-42A5-A14A-C2BC54817A6D}" destId="{9963AC2C-2378-4F06-909E-9DE4C167A1BF}" srcOrd="0" destOrd="0" presId="urn:microsoft.com/office/officeart/2005/8/layout/radial6"/>
    <dgm:cxn modelId="{44331F98-7EA6-4EB1-9D1F-0A494D380679}" srcId="{D3C46D17-11D4-424A-BF01-187BA2B36010}" destId="{F270D44D-4A0A-41A7-A64C-1DFBD642A5EF}" srcOrd="1" destOrd="0" parTransId="{186A37B8-F5C4-4F76-ACCE-B8BA792B83A9}" sibTransId="{F465364E-270C-4154-A3BF-DDCEFB9C7FE0}"/>
    <dgm:cxn modelId="{564CF5A4-292D-4810-91F2-405FE4B0160B}" type="presOf" srcId="{9D9D51DB-95E6-4E82-8998-F433A3BD4510}" destId="{066A7E14-FDC0-4BD6-B95C-2091E30F6757}" srcOrd="0" destOrd="0" presId="urn:microsoft.com/office/officeart/2005/8/layout/radial6"/>
    <dgm:cxn modelId="{74CBB2B0-39C2-48C5-BA2E-C9956C9F5AB6}" srcId="{D3C46D17-11D4-424A-BF01-187BA2B36010}" destId="{046F2D60-3E93-4FA9-AB4F-D1671CF711C9}" srcOrd="4" destOrd="0" parTransId="{8B59F495-CA61-4A0B-AA4D-6B07DAA1C9AA}" sibTransId="{89F95DB1-3755-4DB8-9589-16B67A033ECF}"/>
    <dgm:cxn modelId="{2A82EBB2-2465-4CD0-9B01-65B9D358F18E}" type="presOf" srcId="{AE541A76-72DA-41DB-9935-95B26D138E5D}" destId="{9FD11603-22B2-4DB3-93C9-45CB7C0DCD9E}" srcOrd="0" destOrd="0" presId="urn:microsoft.com/office/officeart/2005/8/layout/radial6"/>
    <dgm:cxn modelId="{802746BB-7129-4899-8C1C-9EC130A33D5D}" srcId="{D3C46D17-11D4-424A-BF01-187BA2B36010}" destId="{DAC44EED-5721-4124-92CE-236DC9EA42BC}" srcOrd="3" destOrd="0" parTransId="{D2BA2C55-A36E-4E02-BFBF-967310F64A12}" sibTransId="{C09BD704-62D6-4106-9C4E-E00EC2FEAB1D}"/>
    <dgm:cxn modelId="{DFAD75CC-6E9B-47F6-8EB8-39BA82DDE7DC}" srcId="{D3C46D17-11D4-424A-BF01-187BA2B36010}" destId="{AE541A76-72DA-41DB-9935-95B26D138E5D}" srcOrd="5" destOrd="0" parTransId="{A4F8AAAD-C4FC-4791-BDD2-768CB05CB025}" sibTransId="{0CE5F6A2-FD77-4506-87BD-895CD7A6B593}"/>
    <dgm:cxn modelId="{965FB6CC-01A5-4899-80D1-3E00EC876A41}" srcId="{E8FF265B-7F69-4701-AD9B-C335C574AD11}" destId="{D3C46D17-11D4-424A-BF01-187BA2B36010}" srcOrd="0" destOrd="0" parTransId="{F5E219CB-7BD9-4D50-A215-53156CC6EE98}" sibTransId="{41B8FFDB-8584-4BA8-A3A4-7E23F8648D75}"/>
    <dgm:cxn modelId="{BF3BC8E6-DC7C-4186-B1DD-FB38DBB975D0}" srcId="{D3C46D17-11D4-424A-BF01-187BA2B36010}" destId="{24F2C157-AC6F-4AFB-953B-2EE5BDB592C9}" srcOrd="2" destOrd="0" parTransId="{DF3DDCF8-DEC6-48D6-B038-B693CD1D0331}" sibTransId="{8B3776DB-35E1-42A5-A14A-C2BC54817A6D}"/>
    <dgm:cxn modelId="{0F7994F1-2F9C-4863-90E4-A7DAE308B8D4}" type="presOf" srcId="{24F2C157-AC6F-4AFB-953B-2EE5BDB592C9}" destId="{2AA42A71-5915-4CD1-BB88-6C3E2C16CA2D}" srcOrd="0" destOrd="0" presId="urn:microsoft.com/office/officeart/2005/8/layout/radial6"/>
    <dgm:cxn modelId="{5E8472F2-33D0-463C-AA69-752F53B9F135}" srcId="{D3C46D17-11D4-424A-BF01-187BA2B36010}" destId="{9D9D51DB-95E6-4E82-8998-F433A3BD4510}" srcOrd="0" destOrd="0" parTransId="{5D059603-6936-48B2-9AEF-6435A1B23F27}" sibTransId="{96AA0B2B-2C7E-450A-B5B4-461BCC36F998}"/>
    <dgm:cxn modelId="{96E3EDF4-F592-48DA-9C76-92D5A67CFC44}" type="presOf" srcId="{F465364E-270C-4154-A3BF-DDCEFB9C7FE0}" destId="{F5F0D657-EFB0-4BE1-8985-90D4729AC1C8}" srcOrd="0" destOrd="0" presId="urn:microsoft.com/office/officeart/2005/8/layout/radial6"/>
    <dgm:cxn modelId="{FEF987F6-E867-4C68-B67F-6AEFA5A5BD67}" type="presOf" srcId="{0CE5F6A2-FD77-4506-87BD-895CD7A6B593}" destId="{6C0A7805-9ACC-418B-ABBB-5940169FA9DD}" srcOrd="0" destOrd="0" presId="urn:microsoft.com/office/officeart/2005/8/layout/radial6"/>
    <dgm:cxn modelId="{478546FC-9A66-4D24-88C9-19A2C1E1BF66}" type="presOf" srcId="{E8FF265B-7F69-4701-AD9B-C335C574AD11}" destId="{E2AE2CA7-AFB5-4109-A8D2-A3C052FF022D}" srcOrd="0" destOrd="0" presId="urn:microsoft.com/office/officeart/2005/8/layout/radial6"/>
    <dgm:cxn modelId="{89302DBE-0B68-4843-8A20-F40DE8F056B1}" type="presParOf" srcId="{E2AE2CA7-AFB5-4109-A8D2-A3C052FF022D}" destId="{F37C94FC-29E2-4B73-85A1-82F742045CEA}" srcOrd="0" destOrd="0" presId="urn:microsoft.com/office/officeart/2005/8/layout/radial6"/>
    <dgm:cxn modelId="{E89BF40B-CD5A-430C-8C86-C00D91E3C678}" type="presParOf" srcId="{E2AE2CA7-AFB5-4109-A8D2-A3C052FF022D}" destId="{066A7E14-FDC0-4BD6-B95C-2091E30F6757}" srcOrd="1" destOrd="0" presId="urn:microsoft.com/office/officeart/2005/8/layout/radial6"/>
    <dgm:cxn modelId="{98103E74-9AB7-4827-A063-14C5B1DE39BB}" type="presParOf" srcId="{E2AE2CA7-AFB5-4109-A8D2-A3C052FF022D}" destId="{085E6693-221E-43A1-9AC9-15FFF5C3B38B}" srcOrd="2" destOrd="0" presId="urn:microsoft.com/office/officeart/2005/8/layout/radial6"/>
    <dgm:cxn modelId="{509880B7-8910-4756-AC45-EE1B69D9C2A1}" type="presParOf" srcId="{E2AE2CA7-AFB5-4109-A8D2-A3C052FF022D}" destId="{06225367-9CDA-47AD-B84E-8F3FFEF79E98}" srcOrd="3" destOrd="0" presId="urn:microsoft.com/office/officeart/2005/8/layout/radial6"/>
    <dgm:cxn modelId="{489A6C27-1EEA-44F0-B14F-BDA16F898CD8}" type="presParOf" srcId="{E2AE2CA7-AFB5-4109-A8D2-A3C052FF022D}" destId="{6D936201-4D35-46B1-BCCE-BAF3638E0C13}" srcOrd="4" destOrd="0" presId="urn:microsoft.com/office/officeart/2005/8/layout/radial6"/>
    <dgm:cxn modelId="{A84A7271-E9A6-44BB-9AC8-942E9DF32DFF}" type="presParOf" srcId="{E2AE2CA7-AFB5-4109-A8D2-A3C052FF022D}" destId="{C43CC244-C8ED-4BE7-8C38-9FD97D01C16E}" srcOrd="5" destOrd="0" presId="urn:microsoft.com/office/officeart/2005/8/layout/radial6"/>
    <dgm:cxn modelId="{5C9C3A82-108E-4ADE-A18F-4F0A149C6C82}" type="presParOf" srcId="{E2AE2CA7-AFB5-4109-A8D2-A3C052FF022D}" destId="{F5F0D657-EFB0-4BE1-8985-90D4729AC1C8}" srcOrd="6" destOrd="0" presId="urn:microsoft.com/office/officeart/2005/8/layout/radial6"/>
    <dgm:cxn modelId="{33345F5B-857B-40D0-A5DC-5D714F1BE699}" type="presParOf" srcId="{E2AE2CA7-AFB5-4109-A8D2-A3C052FF022D}" destId="{2AA42A71-5915-4CD1-BB88-6C3E2C16CA2D}" srcOrd="7" destOrd="0" presId="urn:microsoft.com/office/officeart/2005/8/layout/radial6"/>
    <dgm:cxn modelId="{E1293999-FF57-44BA-B7B6-A9C43ECBBA15}" type="presParOf" srcId="{E2AE2CA7-AFB5-4109-A8D2-A3C052FF022D}" destId="{2D2723D7-C48B-4599-AF70-A71E4E60F74D}" srcOrd="8" destOrd="0" presId="urn:microsoft.com/office/officeart/2005/8/layout/radial6"/>
    <dgm:cxn modelId="{27CBBB6A-55EC-42AD-A1D3-870847F59B01}" type="presParOf" srcId="{E2AE2CA7-AFB5-4109-A8D2-A3C052FF022D}" destId="{9963AC2C-2378-4F06-909E-9DE4C167A1BF}" srcOrd="9" destOrd="0" presId="urn:microsoft.com/office/officeart/2005/8/layout/radial6"/>
    <dgm:cxn modelId="{0C732C24-9E4F-4480-A08D-DF9F7653F6FA}" type="presParOf" srcId="{E2AE2CA7-AFB5-4109-A8D2-A3C052FF022D}" destId="{AEB631F5-D37C-4C70-BCA7-2C75A5B58742}" srcOrd="10" destOrd="0" presId="urn:microsoft.com/office/officeart/2005/8/layout/radial6"/>
    <dgm:cxn modelId="{BE4F35A9-1044-424E-9A81-CC1992B9B9F8}" type="presParOf" srcId="{E2AE2CA7-AFB5-4109-A8D2-A3C052FF022D}" destId="{62166FE9-DE68-4B99-B8EE-1B8BA432F300}" srcOrd="11" destOrd="0" presId="urn:microsoft.com/office/officeart/2005/8/layout/radial6"/>
    <dgm:cxn modelId="{8B619E5F-C2CF-4762-9FED-BAF754A28C11}" type="presParOf" srcId="{E2AE2CA7-AFB5-4109-A8D2-A3C052FF022D}" destId="{F10B4AC2-99D0-4F6B-821E-DB96356FD145}" srcOrd="12" destOrd="0" presId="urn:microsoft.com/office/officeart/2005/8/layout/radial6"/>
    <dgm:cxn modelId="{A5875BD1-CA42-4121-AAAE-CAA3BD8A0B0A}" type="presParOf" srcId="{E2AE2CA7-AFB5-4109-A8D2-A3C052FF022D}" destId="{ACA66FFD-88E4-4C93-A9D0-1031A5451D52}" srcOrd="13" destOrd="0" presId="urn:microsoft.com/office/officeart/2005/8/layout/radial6"/>
    <dgm:cxn modelId="{E1C174FE-BAE4-4BF3-88A0-1EAABED71D28}" type="presParOf" srcId="{E2AE2CA7-AFB5-4109-A8D2-A3C052FF022D}" destId="{9815EE66-3F4B-48FE-A295-8B3E80CFCF3F}" srcOrd="14" destOrd="0" presId="urn:microsoft.com/office/officeart/2005/8/layout/radial6"/>
    <dgm:cxn modelId="{F4CAED17-00B5-4E43-9ADE-18464E8A6879}" type="presParOf" srcId="{E2AE2CA7-AFB5-4109-A8D2-A3C052FF022D}" destId="{EB22517F-B8B3-412A-9900-F5AEF31D098B}" srcOrd="15" destOrd="0" presId="urn:microsoft.com/office/officeart/2005/8/layout/radial6"/>
    <dgm:cxn modelId="{91A3FA08-37D3-4E43-8458-7C81A53A27B5}" type="presParOf" srcId="{E2AE2CA7-AFB5-4109-A8D2-A3C052FF022D}" destId="{9FD11603-22B2-4DB3-93C9-45CB7C0DCD9E}" srcOrd="16" destOrd="0" presId="urn:microsoft.com/office/officeart/2005/8/layout/radial6"/>
    <dgm:cxn modelId="{66E04397-8FDD-4BF6-90CB-A470C7F6B978}" type="presParOf" srcId="{E2AE2CA7-AFB5-4109-A8D2-A3C052FF022D}" destId="{FEAD82AE-DB11-45E0-8741-8584A20E8DA2}" srcOrd="17" destOrd="0" presId="urn:microsoft.com/office/officeart/2005/8/layout/radial6"/>
    <dgm:cxn modelId="{64D053B8-77EB-4954-8720-19FE9E58E8DF}" type="presParOf" srcId="{E2AE2CA7-AFB5-4109-A8D2-A3C052FF022D}" destId="{6C0A7805-9ACC-418B-ABBB-5940169FA9DD}"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49F710E-B963-488B-B84F-60203F7E653E}" type="doc">
      <dgm:prSet loTypeId="urn:microsoft.com/office/officeart/2005/8/layout/chevron1" loCatId="process" qsTypeId="urn:microsoft.com/office/officeart/2005/8/quickstyle/simple1" qsCatId="simple" csTypeId="urn:microsoft.com/office/officeart/2005/8/colors/colorful1" csCatId="colorful" phldr="1"/>
      <dgm:spPr/>
    </dgm:pt>
    <dgm:pt modelId="{1C4B4D49-1A6B-428E-AC7D-41FA6BE7A9B0}">
      <dgm:prSet phldrT="[Texto]" custT="1"/>
      <dgm:spPr/>
      <dgm:t>
        <a:bodyPr/>
        <a:lstStyle/>
        <a:p>
          <a:r>
            <a:rPr lang="es-ES" sz="1400" dirty="0"/>
            <a:t>Producto 1</a:t>
          </a:r>
        </a:p>
      </dgm:t>
    </dgm:pt>
    <dgm:pt modelId="{3CC1F4BC-6E59-4E18-A403-A251BC92DF30}" type="parTrans" cxnId="{58B4998A-5AFD-4E66-BF99-ADB624E7467B}">
      <dgm:prSet/>
      <dgm:spPr/>
      <dgm:t>
        <a:bodyPr/>
        <a:lstStyle/>
        <a:p>
          <a:endParaRPr lang="es-ES" sz="2400"/>
        </a:p>
      </dgm:t>
    </dgm:pt>
    <dgm:pt modelId="{1209A38D-A170-451C-AC94-2B3F06E653FD}" type="sibTrans" cxnId="{58B4998A-5AFD-4E66-BF99-ADB624E7467B}">
      <dgm:prSet/>
      <dgm:spPr/>
      <dgm:t>
        <a:bodyPr/>
        <a:lstStyle/>
        <a:p>
          <a:endParaRPr lang="es-ES" sz="2400"/>
        </a:p>
      </dgm:t>
    </dgm:pt>
    <dgm:pt modelId="{4D8B613C-D075-4CB8-9EAF-B7C2985C8E0C}">
      <dgm:prSet phldrT="[Texto]" custT="1"/>
      <dgm:spPr/>
      <dgm:t>
        <a:bodyPr/>
        <a:lstStyle/>
        <a:p>
          <a:r>
            <a:rPr lang="es-ES" sz="1400" dirty="0"/>
            <a:t>Actividades</a:t>
          </a:r>
        </a:p>
      </dgm:t>
    </dgm:pt>
    <dgm:pt modelId="{1888681C-A035-4483-BFDD-49E5BC3FE5F8}" type="parTrans" cxnId="{23A44ECF-F424-4350-89EC-61476374F4AC}">
      <dgm:prSet/>
      <dgm:spPr/>
      <dgm:t>
        <a:bodyPr/>
        <a:lstStyle/>
        <a:p>
          <a:endParaRPr lang="es-ES" sz="2400"/>
        </a:p>
      </dgm:t>
    </dgm:pt>
    <dgm:pt modelId="{DEB2BF23-3AEC-4367-93D2-E5CE934606EB}" type="sibTrans" cxnId="{23A44ECF-F424-4350-89EC-61476374F4AC}">
      <dgm:prSet/>
      <dgm:spPr/>
      <dgm:t>
        <a:bodyPr/>
        <a:lstStyle/>
        <a:p>
          <a:endParaRPr lang="es-ES" sz="2400"/>
        </a:p>
      </dgm:t>
    </dgm:pt>
    <dgm:pt modelId="{F4F837FE-94D8-458B-AAC1-F945F9963912}">
      <dgm:prSet phldrT="[Texto]" custT="1"/>
      <dgm:spPr/>
      <dgm:t>
        <a:bodyPr/>
        <a:lstStyle/>
        <a:p>
          <a:r>
            <a:rPr lang="es-ES" sz="1400" dirty="0"/>
            <a:t>Insumos</a:t>
          </a:r>
        </a:p>
      </dgm:t>
    </dgm:pt>
    <dgm:pt modelId="{37B95D36-6656-4A06-9F58-CE0DE9E2FA89}" type="parTrans" cxnId="{4FB7785E-0BBE-4D89-8692-74A143E951B1}">
      <dgm:prSet/>
      <dgm:spPr/>
      <dgm:t>
        <a:bodyPr/>
        <a:lstStyle/>
        <a:p>
          <a:endParaRPr lang="es-ES" sz="2400"/>
        </a:p>
      </dgm:t>
    </dgm:pt>
    <dgm:pt modelId="{C40EB98F-DDFF-4187-BACF-DBB3C87A942D}" type="sibTrans" cxnId="{4FB7785E-0BBE-4D89-8692-74A143E951B1}">
      <dgm:prSet/>
      <dgm:spPr/>
      <dgm:t>
        <a:bodyPr/>
        <a:lstStyle/>
        <a:p>
          <a:endParaRPr lang="es-ES" sz="2400"/>
        </a:p>
      </dgm:t>
    </dgm:pt>
    <dgm:pt modelId="{87C58C9C-D207-4FEE-8C7D-DA492E0454AE}" type="pres">
      <dgm:prSet presAssocID="{649F710E-B963-488B-B84F-60203F7E653E}" presName="Name0" presStyleCnt="0">
        <dgm:presLayoutVars>
          <dgm:dir/>
          <dgm:animLvl val="lvl"/>
          <dgm:resizeHandles val="exact"/>
        </dgm:presLayoutVars>
      </dgm:prSet>
      <dgm:spPr/>
    </dgm:pt>
    <dgm:pt modelId="{1CC7E60D-E467-418D-AFF9-9A7BDF138816}" type="pres">
      <dgm:prSet presAssocID="{1C4B4D49-1A6B-428E-AC7D-41FA6BE7A9B0}" presName="parTxOnly" presStyleLbl="node1" presStyleIdx="0" presStyleCnt="3">
        <dgm:presLayoutVars>
          <dgm:chMax val="0"/>
          <dgm:chPref val="0"/>
          <dgm:bulletEnabled val="1"/>
        </dgm:presLayoutVars>
      </dgm:prSet>
      <dgm:spPr/>
    </dgm:pt>
    <dgm:pt modelId="{98A2C877-BC2B-4C43-A252-47CC7592FB3F}" type="pres">
      <dgm:prSet presAssocID="{1209A38D-A170-451C-AC94-2B3F06E653FD}" presName="parTxOnlySpace" presStyleCnt="0"/>
      <dgm:spPr/>
    </dgm:pt>
    <dgm:pt modelId="{16E7DA1C-10FD-4F3A-B7D5-5FF4672CB7CE}" type="pres">
      <dgm:prSet presAssocID="{4D8B613C-D075-4CB8-9EAF-B7C2985C8E0C}" presName="parTxOnly" presStyleLbl="node1" presStyleIdx="1" presStyleCnt="3">
        <dgm:presLayoutVars>
          <dgm:chMax val="0"/>
          <dgm:chPref val="0"/>
          <dgm:bulletEnabled val="1"/>
        </dgm:presLayoutVars>
      </dgm:prSet>
      <dgm:spPr/>
    </dgm:pt>
    <dgm:pt modelId="{4B63B5BC-9CDA-4B3B-B311-0B51A68E9A4D}" type="pres">
      <dgm:prSet presAssocID="{DEB2BF23-3AEC-4367-93D2-E5CE934606EB}" presName="parTxOnlySpace" presStyleCnt="0"/>
      <dgm:spPr/>
    </dgm:pt>
    <dgm:pt modelId="{25D88384-1835-4175-9A24-16139D083B01}" type="pres">
      <dgm:prSet presAssocID="{F4F837FE-94D8-458B-AAC1-F945F9963912}" presName="parTxOnly" presStyleLbl="node1" presStyleIdx="2" presStyleCnt="3">
        <dgm:presLayoutVars>
          <dgm:chMax val="0"/>
          <dgm:chPref val="0"/>
          <dgm:bulletEnabled val="1"/>
        </dgm:presLayoutVars>
      </dgm:prSet>
      <dgm:spPr/>
    </dgm:pt>
  </dgm:ptLst>
  <dgm:cxnLst>
    <dgm:cxn modelId="{20A4EF2F-A0CA-4B7A-BE7E-B68701F2E9B6}" type="presOf" srcId="{F4F837FE-94D8-458B-AAC1-F945F9963912}" destId="{25D88384-1835-4175-9A24-16139D083B01}" srcOrd="0" destOrd="0" presId="urn:microsoft.com/office/officeart/2005/8/layout/chevron1"/>
    <dgm:cxn modelId="{4FB7785E-0BBE-4D89-8692-74A143E951B1}" srcId="{649F710E-B963-488B-B84F-60203F7E653E}" destId="{F4F837FE-94D8-458B-AAC1-F945F9963912}" srcOrd="2" destOrd="0" parTransId="{37B95D36-6656-4A06-9F58-CE0DE9E2FA89}" sibTransId="{C40EB98F-DDFF-4187-BACF-DBB3C87A942D}"/>
    <dgm:cxn modelId="{9A4D9F47-81E5-4A62-8C67-E891D2E4CCEF}" type="presOf" srcId="{1C4B4D49-1A6B-428E-AC7D-41FA6BE7A9B0}" destId="{1CC7E60D-E467-418D-AFF9-9A7BDF138816}" srcOrd="0" destOrd="0" presId="urn:microsoft.com/office/officeart/2005/8/layout/chevron1"/>
    <dgm:cxn modelId="{58B4998A-5AFD-4E66-BF99-ADB624E7467B}" srcId="{649F710E-B963-488B-B84F-60203F7E653E}" destId="{1C4B4D49-1A6B-428E-AC7D-41FA6BE7A9B0}" srcOrd="0" destOrd="0" parTransId="{3CC1F4BC-6E59-4E18-A403-A251BC92DF30}" sibTransId="{1209A38D-A170-451C-AC94-2B3F06E653FD}"/>
    <dgm:cxn modelId="{D9CC9F95-B28B-49E3-BAB9-364FAD41A54E}" type="presOf" srcId="{4D8B613C-D075-4CB8-9EAF-B7C2985C8E0C}" destId="{16E7DA1C-10FD-4F3A-B7D5-5FF4672CB7CE}" srcOrd="0" destOrd="0" presId="urn:microsoft.com/office/officeart/2005/8/layout/chevron1"/>
    <dgm:cxn modelId="{23A44ECF-F424-4350-89EC-61476374F4AC}" srcId="{649F710E-B963-488B-B84F-60203F7E653E}" destId="{4D8B613C-D075-4CB8-9EAF-B7C2985C8E0C}" srcOrd="1" destOrd="0" parTransId="{1888681C-A035-4483-BFDD-49E5BC3FE5F8}" sibTransId="{DEB2BF23-3AEC-4367-93D2-E5CE934606EB}"/>
    <dgm:cxn modelId="{9364FCD4-9FA0-419F-8AE5-3CF51B7D5490}" type="presOf" srcId="{649F710E-B963-488B-B84F-60203F7E653E}" destId="{87C58C9C-D207-4FEE-8C7D-DA492E0454AE}" srcOrd="0" destOrd="0" presId="urn:microsoft.com/office/officeart/2005/8/layout/chevron1"/>
    <dgm:cxn modelId="{713CA14F-3F8D-4891-BE10-70C2173B2953}" type="presParOf" srcId="{87C58C9C-D207-4FEE-8C7D-DA492E0454AE}" destId="{1CC7E60D-E467-418D-AFF9-9A7BDF138816}" srcOrd="0" destOrd="0" presId="urn:microsoft.com/office/officeart/2005/8/layout/chevron1"/>
    <dgm:cxn modelId="{6A3FDEAA-731A-4E69-B940-8BF216F0A3AE}" type="presParOf" srcId="{87C58C9C-D207-4FEE-8C7D-DA492E0454AE}" destId="{98A2C877-BC2B-4C43-A252-47CC7592FB3F}" srcOrd="1" destOrd="0" presId="urn:microsoft.com/office/officeart/2005/8/layout/chevron1"/>
    <dgm:cxn modelId="{8051E5E9-0CAE-4C3D-A863-EF74480E9BD4}" type="presParOf" srcId="{87C58C9C-D207-4FEE-8C7D-DA492E0454AE}" destId="{16E7DA1C-10FD-4F3A-B7D5-5FF4672CB7CE}" srcOrd="2" destOrd="0" presId="urn:microsoft.com/office/officeart/2005/8/layout/chevron1"/>
    <dgm:cxn modelId="{4C31CA04-0482-4B40-AEFF-35A10255F05B}" type="presParOf" srcId="{87C58C9C-D207-4FEE-8C7D-DA492E0454AE}" destId="{4B63B5BC-9CDA-4B3B-B311-0B51A68E9A4D}" srcOrd="3" destOrd="0" presId="urn:microsoft.com/office/officeart/2005/8/layout/chevron1"/>
    <dgm:cxn modelId="{847AFCA5-F90D-4511-90E7-5C2B7E99E1E7}" type="presParOf" srcId="{87C58C9C-D207-4FEE-8C7D-DA492E0454AE}" destId="{25D88384-1835-4175-9A24-16139D083B01}"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49F710E-B963-488B-B84F-60203F7E653E}" type="doc">
      <dgm:prSet loTypeId="urn:microsoft.com/office/officeart/2005/8/layout/chevron1" loCatId="process" qsTypeId="urn:microsoft.com/office/officeart/2005/8/quickstyle/simple1" qsCatId="simple" csTypeId="urn:microsoft.com/office/officeart/2005/8/colors/colorful4" csCatId="colorful" phldr="1"/>
      <dgm:spPr/>
    </dgm:pt>
    <dgm:pt modelId="{1C4B4D49-1A6B-428E-AC7D-41FA6BE7A9B0}">
      <dgm:prSet phldrT="[Texto]" custT="1"/>
      <dgm:spPr/>
      <dgm:t>
        <a:bodyPr/>
        <a:lstStyle/>
        <a:p>
          <a:r>
            <a:rPr lang="es-ES" sz="1400" dirty="0"/>
            <a:t>Producto n</a:t>
          </a:r>
        </a:p>
      </dgm:t>
    </dgm:pt>
    <dgm:pt modelId="{3CC1F4BC-6E59-4E18-A403-A251BC92DF30}" type="parTrans" cxnId="{58B4998A-5AFD-4E66-BF99-ADB624E7467B}">
      <dgm:prSet/>
      <dgm:spPr/>
      <dgm:t>
        <a:bodyPr/>
        <a:lstStyle/>
        <a:p>
          <a:endParaRPr lang="es-ES" sz="2400"/>
        </a:p>
      </dgm:t>
    </dgm:pt>
    <dgm:pt modelId="{1209A38D-A170-451C-AC94-2B3F06E653FD}" type="sibTrans" cxnId="{58B4998A-5AFD-4E66-BF99-ADB624E7467B}">
      <dgm:prSet/>
      <dgm:spPr/>
      <dgm:t>
        <a:bodyPr/>
        <a:lstStyle/>
        <a:p>
          <a:endParaRPr lang="es-ES" sz="2400"/>
        </a:p>
      </dgm:t>
    </dgm:pt>
    <dgm:pt modelId="{4D8B613C-D075-4CB8-9EAF-B7C2985C8E0C}">
      <dgm:prSet phldrT="[Texto]" custT="1"/>
      <dgm:spPr/>
      <dgm:t>
        <a:bodyPr/>
        <a:lstStyle/>
        <a:p>
          <a:r>
            <a:rPr lang="es-ES" sz="1400" dirty="0"/>
            <a:t>Actividades</a:t>
          </a:r>
        </a:p>
      </dgm:t>
    </dgm:pt>
    <dgm:pt modelId="{1888681C-A035-4483-BFDD-49E5BC3FE5F8}" type="parTrans" cxnId="{23A44ECF-F424-4350-89EC-61476374F4AC}">
      <dgm:prSet/>
      <dgm:spPr/>
      <dgm:t>
        <a:bodyPr/>
        <a:lstStyle/>
        <a:p>
          <a:endParaRPr lang="es-ES" sz="2400"/>
        </a:p>
      </dgm:t>
    </dgm:pt>
    <dgm:pt modelId="{DEB2BF23-3AEC-4367-93D2-E5CE934606EB}" type="sibTrans" cxnId="{23A44ECF-F424-4350-89EC-61476374F4AC}">
      <dgm:prSet/>
      <dgm:spPr/>
      <dgm:t>
        <a:bodyPr/>
        <a:lstStyle/>
        <a:p>
          <a:endParaRPr lang="es-ES" sz="2400"/>
        </a:p>
      </dgm:t>
    </dgm:pt>
    <dgm:pt modelId="{F4F837FE-94D8-458B-AAC1-F945F9963912}">
      <dgm:prSet phldrT="[Texto]" custT="1"/>
      <dgm:spPr/>
      <dgm:t>
        <a:bodyPr/>
        <a:lstStyle/>
        <a:p>
          <a:r>
            <a:rPr lang="es-ES" sz="1400" dirty="0"/>
            <a:t>Insumos</a:t>
          </a:r>
        </a:p>
      </dgm:t>
    </dgm:pt>
    <dgm:pt modelId="{37B95D36-6656-4A06-9F58-CE0DE9E2FA89}" type="parTrans" cxnId="{4FB7785E-0BBE-4D89-8692-74A143E951B1}">
      <dgm:prSet/>
      <dgm:spPr/>
      <dgm:t>
        <a:bodyPr/>
        <a:lstStyle/>
        <a:p>
          <a:endParaRPr lang="es-ES" sz="2400"/>
        </a:p>
      </dgm:t>
    </dgm:pt>
    <dgm:pt modelId="{C40EB98F-DDFF-4187-BACF-DBB3C87A942D}" type="sibTrans" cxnId="{4FB7785E-0BBE-4D89-8692-74A143E951B1}">
      <dgm:prSet/>
      <dgm:spPr/>
      <dgm:t>
        <a:bodyPr/>
        <a:lstStyle/>
        <a:p>
          <a:endParaRPr lang="es-ES" sz="2400"/>
        </a:p>
      </dgm:t>
    </dgm:pt>
    <dgm:pt modelId="{87C58C9C-D207-4FEE-8C7D-DA492E0454AE}" type="pres">
      <dgm:prSet presAssocID="{649F710E-B963-488B-B84F-60203F7E653E}" presName="Name0" presStyleCnt="0">
        <dgm:presLayoutVars>
          <dgm:dir/>
          <dgm:animLvl val="lvl"/>
          <dgm:resizeHandles val="exact"/>
        </dgm:presLayoutVars>
      </dgm:prSet>
      <dgm:spPr/>
    </dgm:pt>
    <dgm:pt modelId="{1CC7E60D-E467-418D-AFF9-9A7BDF138816}" type="pres">
      <dgm:prSet presAssocID="{1C4B4D49-1A6B-428E-AC7D-41FA6BE7A9B0}" presName="parTxOnly" presStyleLbl="node1" presStyleIdx="0" presStyleCnt="3">
        <dgm:presLayoutVars>
          <dgm:chMax val="0"/>
          <dgm:chPref val="0"/>
          <dgm:bulletEnabled val="1"/>
        </dgm:presLayoutVars>
      </dgm:prSet>
      <dgm:spPr/>
    </dgm:pt>
    <dgm:pt modelId="{98A2C877-BC2B-4C43-A252-47CC7592FB3F}" type="pres">
      <dgm:prSet presAssocID="{1209A38D-A170-451C-AC94-2B3F06E653FD}" presName="parTxOnlySpace" presStyleCnt="0"/>
      <dgm:spPr/>
    </dgm:pt>
    <dgm:pt modelId="{16E7DA1C-10FD-4F3A-B7D5-5FF4672CB7CE}" type="pres">
      <dgm:prSet presAssocID="{4D8B613C-D075-4CB8-9EAF-B7C2985C8E0C}" presName="parTxOnly" presStyleLbl="node1" presStyleIdx="1" presStyleCnt="3">
        <dgm:presLayoutVars>
          <dgm:chMax val="0"/>
          <dgm:chPref val="0"/>
          <dgm:bulletEnabled val="1"/>
        </dgm:presLayoutVars>
      </dgm:prSet>
      <dgm:spPr/>
    </dgm:pt>
    <dgm:pt modelId="{4B63B5BC-9CDA-4B3B-B311-0B51A68E9A4D}" type="pres">
      <dgm:prSet presAssocID="{DEB2BF23-3AEC-4367-93D2-E5CE934606EB}" presName="parTxOnlySpace" presStyleCnt="0"/>
      <dgm:spPr/>
    </dgm:pt>
    <dgm:pt modelId="{25D88384-1835-4175-9A24-16139D083B01}" type="pres">
      <dgm:prSet presAssocID="{F4F837FE-94D8-458B-AAC1-F945F9963912}" presName="parTxOnly" presStyleLbl="node1" presStyleIdx="2" presStyleCnt="3">
        <dgm:presLayoutVars>
          <dgm:chMax val="0"/>
          <dgm:chPref val="0"/>
          <dgm:bulletEnabled val="1"/>
        </dgm:presLayoutVars>
      </dgm:prSet>
      <dgm:spPr/>
    </dgm:pt>
  </dgm:ptLst>
  <dgm:cxnLst>
    <dgm:cxn modelId="{20A4EF2F-A0CA-4B7A-BE7E-B68701F2E9B6}" type="presOf" srcId="{F4F837FE-94D8-458B-AAC1-F945F9963912}" destId="{25D88384-1835-4175-9A24-16139D083B01}" srcOrd="0" destOrd="0" presId="urn:microsoft.com/office/officeart/2005/8/layout/chevron1"/>
    <dgm:cxn modelId="{4FB7785E-0BBE-4D89-8692-74A143E951B1}" srcId="{649F710E-B963-488B-B84F-60203F7E653E}" destId="{F4F837FE-94D8-458B-AAC1-F945F9963912}" srcOrd="2" destOrd="0" parTransId="{37B95D36-6656-4A06-9F58-CE0DE9E2FA89}" sibTransId="{C40EB98F-DDFF-4187-BACF-DBB3C87A942D}"/>
    <dgm:cxn modelId="{9A4D9F47-81E5-4A62-8C67-E891D2E4CCEF}" type="presOf" srcId="{1C4B4D49-1A6B-428E-AC7D-41FA6BE7A9B0}" destId="{1CC7E60D-E467-418D-AFF9-9A7BDF138816}" srcOrd="0" destOrd="0" presId="urn:microsoft.com/office/officeart/2005/8/layout/chevron1"/>
    <dgm:cxn modelId="{58B4998A-5AFD-4E66-BF99-ADB624E7467B}" srcId="{649F710E-B963-488B-B84F-60203F7E653E}" destId="{1C4B4D49-1A6B-428E-AC7D-41FA6BE7A9B0}" srcOrd="0" destOrd="0" parTransId="{3CC1F4BC-6E59-4E18-A403-A251BC92DF30}" sibTransId="{1209A38D-A170-451C-AC94-2B3F06E653FD}"/>
    <dgm:cxn modelId="{D9CC9F95-B28B-49E3-BAB9-364FAD41A54E}" type="presOf" srcId="{4D8B613C-D075-4CB8-9EAF-B7C2985C8E0C}" destId="{16E7DA1C-10FD-4F3A-B7D5-5FF4672CB7CE}" srcOrd="0" destOrd="0" presId="urn:microsoft.com/office/officeart/2005/8/layout/chevron1"/>
    <dgm:cxn modelId="{23A44ECF-F424-4350-89EC-61476374F4AC}" srcId="{649F710E-B963-488B-B84F-60203F7E653E}" destId="{4D8B613C-D075-4CB8-9EAF-B7C2985C8E0C}" srcOrd="1" destOrd="0" parTransId="{1888681C-A035-4483-BFDD-49E5BC3FE5F8}" sibTransId="{DEB2BF23-3AEC-4367-93D2-E5CE934606EB}"/>
    <dgm:cxn modelId="{9364FCD4-9FA0-419F-8AE5-3CF51B7D5490}" type="presOf" srcId="{649F710E-B963-488B-B84F-60203F7E653E}" destId="{87C58C9C-D207-4FEE-8C7D-DA492E0454AE}" srcOrd="0" destOrd="0" presId="urn:microsoft.com/office/officeart/2005/8/layout/chevron1"/>
    <dgm:cxn modelId="{713CA14F-3F8D-4891-BE10-70C2173B2953}" type="presParOf" srcId="{87C58C9C-D207-4FEE-8C7D-DA492E0454AE}" destId="{1CC7E60D-E467-418D-AFF9-9A7BDF138816}" srcOrd="0" destOrd="0" presId="urn:microsoft.com/office/officeart/2005/8/layout/chevron1"/>
    <dgm:cxn modelId="{6A3FDEAA-731A-4E69-B940-8BF216F0A3AE}" type="presParOf" srcId="{87C58C9C-D207-4FEE-8C7D-DA492E0454AE}" destId="{98A2C877-BC2B-4C43-A252-47CC7592FB3F}" srcOrd="1" destOrd="0" presId="urn:microsoft.com/office/officeart/2005/8/layout/chevron1"/>
    <dgm:cxn modelId="{8051E5E9-0CAE-4C3D-A863-EF74480E9BD4}" type="presParOf" srcId="{87C58C9C-D207-4FEE-8C7D-DA492E0454AE}" destId="{16E7DA1C-10FD-4F3A-B7D5-5FF4672CB7CE}" srcOrd="2" destOrd="0" presId="urn:microsoft.com/office/officeart/2005/8/layout/chevron1"/>
    <dgm:cxn modelId="{4C31CA04-0482-4B40-AEFF-35A10255F05B}" type="presParOf" srcId="{87C58C9C-D207-4FEE-8C7D-DA492E0454AE}" destId="{4B63B5BC-9CDA-4B3B-B311-0B51A68E9A4D}" srcOrd="3" destOrd="0" presId="urn:microsoft.com/office/officeart/2005/8/layout/chevron1"/>
    <dgm:cxn modelId="{847AFCA5-F90D-4511-90E7-5C2B7E99E1E7}" type="presParOf" srcId="{87C58C9C-D207-4FEE-8C7D-DA492E0454AE}" destId="{25D88384-1835-4175-9A24-16139D083B01}"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CD124D8-B0C9-4DEA-A5C8-DAD7CDC9984A}"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s-CO"/>
        </a:p>
      </dgm:t>
    </dgm:pt>
    <dgm:pt modelId="{A8F533C1-915D-42E6-BD27-629DEE9E3E1E}">
      <dgm:prSet phldrT="[Text]">
        <dgm:style>
          <a:lnRef idx="3">
            <a:schemeClr val="lt1"/>
          </a:lnRef>
          <a:fillRef idx="1">
            <a:schemeClr val="accent1"/>
          </a:fillRef>
          <a:effectRef idx="1">
            <a:schemeClr val="accent1"/>
          </a:effectRef>
          <a:fontRef idx="minor">
            <a:schemeClr val="lt1"/>
          </a:fontRef>
        </dgm:style>
      </dgm:prSet>
      <dgm:spPr>
        <a:xfrm>
          <a:off x="21767" y="0"/>
          <a:ext cx="1392358" cy="681544"/>
        </a:xfrm>
        <a:solidFill>
          <a:schemeClr val="bg1">
            <a:lumMod val="65000"/>
          </a:schemeClr>
        </a:solidFill>
        <a:ln/>
      </dgm:spPr>
      <dgm:t>
        <a:bodyPr/>
        <a:lstStyle/>
        <a:p>
          <a:r>
            <a:rPr lang="es-CO" noProof="0" dirty="0">
              <a:solidFill>
                <a:sysClr val="window" lastClr="FFFFFF"/>
              </a:solidFill>
              <a:latin typeface="Calibri"/>
              <a:ea typeface="+mn-ea"/>
              <a:cs typeface="+mn-cs"/>
            </a:rPr>
            <a:t>Insumos</a:t>
          </a:r>
        </a:p>
      </dgm:t>
    </dgm:pt>
    <dgm:pt modelId="{1A54B657-C33C-4298-9BE5-06FC2854F2D3}" type="parTrans" cxnId="{2CF5A475-35F9-4C23-9AC3-A1F7264D5DBB}">
      <dgm:prSet/>
      <dgm:spPr/>
      <dgm:t>
        <a:bodyPr/>
        <a:lstStyle/>
        <a:p>
          <a:endParaRPr lang="es-CO" noProof="0" dirty="0"/>
        </a:p>
      </dgm:t>
    </dgm:pt>
    <dgm:pt modelId="{B2159B7F-36E2-46F9-9A96-12A8ABACEED5}" type="sibTrans" cxnId="{2CF5A475-35F9-4C23-9AC3-A1F7264D5DBB}">
      <dgm:prSet/>
      <dgm:spPr>
        <a:xfrm>
          <a:off x="1490199" y="242611"/>
          <a:ext cx="161274" cy="196320"/>
        </a:xfrm>
        <a:solidFill>
          <a:srgbClr val="4F81BD">
            <a:tint val="60000"/>
            <a:hueOff val="0"/>
            <a:satOff val="0"/>
            <a:lumOff val="0"/>
            <a:alphaOff val="0"/>
          </a:srgbClr>
        </a:solidFill>
        <a:ln>
          <a:noFill/>
        </a:ln>
        <a:effectLst/>
      </dgm:spPr>
      <dgm:t>
        <a:bodyPr/>
        <a:lstStyle/>
        <a:p>
          <a:endParaRPr lang="es-CO" noProof="0" dirty="0">
            <a:solidFill>
              <a:sysClr val="window" lastClr="FFFFFF"/>
            </a:solidFill>
            <a:latin typeface="Calibri"/>
            <a:ea typeface="+mn-ea"/>
            <a:cs typeface="+mn-cs"/>
          </a:endParaRPr>
        </a:p>
      </dgm:t>
    </dgm:pt>
    <dgm:pt modelId="{484CE697-2F63-42F2-AF42-96159A99F039}">
      <dgm:prSet phldrT="[Text]">
        <dgm:style>
          <a:lnRef idx="3">
            <a:schemeClr val="lt1"/>
          </a:lnRef>
          <a:fillRef idx="1">
            <a:schemeClr val="accent1"/>
          </a:fillRef>
          <a:effectRef idx="1">
            <a:schemeClr val="accent1"/>
          </a:effectRef>
          <a:fontRef idx="minor">
            <a:schemeClr val="lt1"/>
          </a:fontRef>
        </dgm:style>
      </dgm:prSet>
      <dgm:spPr>
        <a:xfrm>
          <a:off x="1718417" y="0"/>
          <a:ext cx="1392358" cy="681544"/>
        </a:xfrm>
        <a:solidFill>
          <a:schemeClr val="bg1">
            <a:lumMod val="65000"/>
          </a:schemeClr>
        </a:solidFill>
        <a:ln/>
      </dgm:spPr>
      <dgm:t>
        <a:bodyPr/>
        <a:lstStyle/>
        <a:p>
          <a:r>
            <a:rPr lang="es-CO" noProof="0" dirty="0">
              <a:solidFill>
                <a:sysClr val="window" lastClr="FFFFFF"/>
              </a:solidFill>
              <a:latin typeface="Calibri"/>
              <a:ea typeface="+mn-ea"/>
              <a:cs typeface="+mn-cs"/>
            </a:rPr>
            <a:t>Actividades</a:t>
          </a:r>
        </a:p>
      </dgm:t>
    </dgm:pt>
    <dgm:pt modelId="{DF79BFDA-B9F5-4754-B5DB-B49E8E2A0699}" type="parTrans" cxnId="{B7E9A901-54B2-4D90-BF35-63D200C63415}">
      <dgm:prSet/>
      <dgm:spPr/>
      <dgm:t>
        <a:bodyPr/>
        <a:lstStyle/>
        <a:p>
          <a:endParaRPr lang="es-CO" noProof="0" dirty="0"/>
        </a:p>
      </dgm:t>
    </dgm:pt>
    <dgm:pt modelId="{201E09C0-8B67-4D0F-B1CA-44046C2D2C66}" type="sibTrans" cxnId="{B7E9A901-54B2-4D90-BF35-63D200C63415}">
      <dgm:prSet/>
      <dgm:spPr>
        <a:xfrm>
          <a:off x="3189938" y="242611"/>
          <a:ext cx="167822" cy="196320"/>
        </a:xfrm>
        <a:solidFill>
          <a:srgbClr val="4F81BD">
            <a:tint val="60000"/>
            <a:hueOff val="0"/>
            <a:satOff val="0"/>
            <a:lumOff val="0"/>
            <a:alphaOff val="0"/>
          </a:srgbClr>
        </a:solidFill>
        <a:ln>
          <a:noFill/>
        </a:ln>
        <a:effectLst/>
      </dgm:spPr>
      <dgm:t>
        <a:bodyPr/>
        <a:lstStyle/>
        <a:p>
          <a:endParaRPr lang="es-CO" noProof="0" dirty="0">
            <a:solidFill>
              <a:sysClr val="window" lastClr="FFFFFF"/>
            </a:solidFill>
            <a:latin typeface="Calibri"/>
            <a:ea typeface="+mn-ea"/>
            <a:cs typeface="+mn-cs"/>
          </a:endParaRPr>
        </a:p>
      </dgm:t>
    </dgm:pt>
    <dgm:pt modelId="{FA398F25-C104-4E09-BDCF-0462A4686E83}">
      <dgm:prSet phldrT="[Text]">
        <dgm:style>
          <a:lnRef idx="3">
            <a:schemeClr val="lt1"/>
          </a:lnRef>
          <a:fillRef idx="1">
            <a:schemeClr val="accent1"/>
          </a:fillRef>
          <a:effectRef idx="1">
            <a:schemeClr val="accent1"/>
          </a:effectRef>
          <a:fontRef idx="minor">
            <a:schemeClr val="lt1"/>
          </a:fontRef>
        </dgm:style>
      </dgm:prSet>
      <dgm:spPr>
        <a:xfrm>
          <a:off x="3427423" y="0"/>
          <a:ext cx="1392358" cy="681544"/>
        </a:xfrm>
        <a:solidFill>
          <a:schemeClr val="bg1">
            <a:lumMod val="65000"/>
          </a:schemeClr>
        </a:solidFill>
        <a:ln/>
      </dgm:spPr>
      <dgm:t>
        <a:bodyPr/>
        <a:lstStyle/>
        <a:p>
          <a:r>
            <a:rPr lang="es-CO" noProof="0" dirty="0">
              <a:solidFill>
                <a:sysClr val="window" lastClr="FFFFFF"/>
              </a:solidFill>
              <a:latin typeface="Calibri"/>
              <a:ea typeface="+mn-ea"/>
              <a:cs typeface="+mn-cs"/>
            </a:rPr>
            <a:t>Productos</a:t>
          </a:r>
        </a:p>
      </dgm:t>
    </dgm:pt>
    <dgm:pt modelId="{12E10686-ABA9-4059-A49C-853D97D0AB1E}" type="parTrans" cxnId="{088CB753-2643-4865-B0CE-AB413FFE5CB3}">
      <dgm:prSet/>
      <dgm:spPr/>
      <dgm:t>
        <a:bodyPr/>
        <a:lstStyle/>
        <a:p>
          <a:endParaRPr lang="es-CO" noProof="0" dirty="0"/>
        </a:p>
      </dgm:t>
    </dgm:pt>
    <dgm:pt modelId="{4E66DADD-7AAD-42F5-9BBB-A564477D7B4D}" type="sibTrans" cxnId="{088CB753-2643-4865-B0CE-AB413FFE5CB3}">
      <dgm:prSet/>
      <dgm:spPr>
        <a:xfrm>
          <a:off x="4898943" y="242611"/>
          <a:ext cx="167822" cy="196320"/>
        </a:xfrm>
        <a:solidFill>
          <a:srgbClr val="4F81BD">
            <a:tint val="60000"/>
            <a:hueOff val="0"/>
            <a:satOff val="0"/>
            <a:lumOff val="0"/>
            <a:alphaOff val="0"/>
          </a:srgbClr>
        </a:solidFill>
        <a:ln>
          <a:noFill/>
        </a:ln>
        <a:effectLst/>
      </dgm:spPr>
      <dgm:t>
        <a:bodyPr/>
        <a:lstStyle/>
        <a:p>
          <a:endParaRPr lang="es-CO" noProof="0" dirty="0">
            <a:solidFill>
              <a:sysClr val="window" lastClr="FFFFFF"/>
            </a:solidFill>
            <a:latin typeface="Calibri"/>
            <a:ea typeface="+mn-ea"/>
            <a:cs typeface="+mn-cs"/>
          </a:endParaRPr>
        </a:p>
      </dgm:t>
    </dgm:pt>
    <dgm:pt modelId="{E06C19B6-9D2B-486C-924B-83D94F0A3577}">
      <dgm:prSet phldrT="[Text]">
        <dgm:style>
          <a:lnRef idx="3">
            <a:schemeClr val="lt1"/>
          </a:lnRef>
          <a:fillRef idx="1">
            <a:schemeClr val="accent1"/>
          </a:fillRef>
          <a:effectRef idx="1">
            <a:schemeClr val="accent1"/>
          </a:effectRef>
          <a:fontRef idx="minor">
            <a:schemeClr val="lt1"/>
          </a:fontRef>
        </dgm:style>
      </dgm:prSet>
      <dgm:spPr>
        <a:xfrm>
          <a:off x="6836685" y="0"/>
          <a:ext cx="1392358" cy="681544"/>
        </a:xfrm>
        <a:solidFill>
          <a:schemeClr val="bg1">
            <a:lumMod val="65000"/>
          </a:schemeClr>
        </a:solidFill>
        <a:ln/>
      </dgm:spPr>
      <dgm:t>
        <a:bodyPr/>
        <a:lstStyle/>
        <a:p>
          <a:r>
            <a:rPr lang="es-CO" noProof="0" dirty="0">
              <a:solidFill>
                <a:sysClr val="window" lastClr="FFFFFF"/>
              </a:solidFill>
              <a:latin typeface="Calibri"/>
              <a:ea typeface="+mn-ea"/>
              <a:cs typeface="+mn-cs"/>
            </a:rPr>
            <a:t>Resultados Finales</a:t>
          </a:r>
        </a:p>
      </dgm:t>
    </dgm:pt>
    <dgm:pt modelId="{F223E4B3-32A6-4854-997E-59B08F18F19B}" type="parTrans" cxnId="{0B6AECD9-71E2-4B27-8E2C-85B38E27B8F9}">
      <dgm:prSet/>
      <dgm:spPr/>
      <dgm:t>
        <a:bodyPr/>
        <a:lstStyle/>
        <a:p>
          <a:endParaRPr lang="es-CO" noProof="0" dirty="0"/>
        </a:p>
      </dgm:t>
    </dgm:pt>
    <dgm:pt modelId="{C7041DDD-16B8-4D6F-9BD8-11A51EDDD6B1}" type="sibTrans" cxnId="{0B6AECD9-71E2-4B27-8E2C-85B38E27B8F9}">
      <dgm:prSet/>
      <dgm:spPr/>
      <dgm:t>
        <a:bodyPr/>
        <a:lstStyle/>
        <a:p>
          <a:endParaRPr lang="es-CO" noProof="0" dirty="0"/>
        </a:p>
      </dgm:t>
    </dgm:pt>
    <dgm:pt modelId="{E888D4B1-96E1-48FA-8735-3F37A2D9E514}">
      <dgm:prSet phldrT="[Text]">
        <dgm:style>
          <a:lnRef idx="3">
            <a:schemeClr val="lt1"/>
          </a:lnRef>
          <a:fillRef idx="1">
            <a:schemeClr val="accent1"/>
          </a:fillRef>
          <a:effectRef idx="1">
            <a:schemeClr val="accent1"/>
          </a:effectRef>
          <a:fontRef idx="minor">
            <a:schemeClr val="lt1"/>
          </a:fontRef>
        </dgm:style>
      </dgm:prSet>
      <dgm:spPr>
        <a:xfrm>
          <a:off x="5136428" y="0"/>
          <a:ext cx="1392358" cy="681544"/>
        </a:xfrm>
        <a:solidFill>
          <a:schemeClr val="bg1">
            <a:lumMod val="65000"/>
          </a:schemeClr>
        </a:solidFill>
        <a:ln/>
      </dgm:spPr>
      <dgm:t>
        <a:bodyPr/>
        <a:lstStyle/>
        <a:p>
          <a:r>
            <a:rPr lang="es-CO" noProof="0" dirty="0">
              <a:solidFill>
                <a:sysClr val="window" lastClr="FFFFFF"/>
              </a:solidFill>
              <a:latin typeface="Calibri"/>
              <a:ea typeface="+mn-ea"/>
              <a:cs typeface="+mn-cs"/>
            </a:rPr>
            <a:t>Resultados</a:t>
          </a:r>
        </a:p>
        <a:p>
          <a:r>
            <a:rPr lang="es-CO" noProof="0" dirty="0">
              <a:solidFill>
                <a:sysClr val="window" lastClr="FFFFFF"/>
              </a:solidFill>
              <a:latin typeface="Calibri"/>
              <a:ea typeface="+mn-ea"/>
              <a:cs typeface="+mn-cs"/>
            </a:rPr>
            <a:t>Intermedios</a:t>
          </a:r>
        </a:p>
      </dgm:t>
    </dgm:pt>
    <dgm:pt modelId="{026D7331-ADC6-4C26-A6AE-6D4313555E0A}" type="parTrans" cxnId="{52669C3F-9974-4509-9308-FBE50D4BD993}">
      <dgm:prSet/>
      <dgm:spPr/>
      <dgm:t>
        <a:bodyPr/>
        <a:lstStyle/>
        <a:p>
          <a:endParaRPr lang="es-CO" noProof="0" dirty="0"/>
        </a:p>
      </dgm:t>
    </dgm:pt>
    <dgm:pt modelId="{04F90E69-3860-48B4-B0DC-BFF8FBE94CBF}" type="sibTrans" cxnId="{52669C3F-9974-4509-9308-FBE50D4BD993}">
      <dgm:prSet/>
      <dgm:spPr>
        <a:xfrm>
          <a:off x="6605762" y="242611"/>
          <a:ext cx="163185" cy="196320"/>
        </a:xfrm>
        <a:solidFill>
          <a:srgbClr val="4F81BD">
            <a:tint val="60000"/>
            <a:hueOff val="0"/>
            <a:satOff val="0"/>
            <a:lumOff val="0"/>
            <a:alphaOff val="0"/>
          </a:srgbClr>
        </a:solidFill>
        <a:ln>
          <a:noFill/>
        </a:ln>
        <a:effectLst/>
      </dgm:spPr>
      <dgm:t>
        <a:bodyPr/>
        <a:lstStyle/>
        <a:p>
          <a:endParaRPr lang="es-CO" noProof="0" dirty="0">
            <a:solidFill>
              <a:sysClr val="window" lastClr="FFFFFF"/>
            </a:solidFill>
            <a:latin typeface="Calibri"/>
            <a:ea typeface="+mn-ea"/>
            <a:cs typeface="+mn-cs"/>
          </a:endParaRPr>
        </a:p>
      </dgm:t>
    </dgm:pt>
    <dgm:pt modelId="{3335319A-535A-404E-8237-4D32608BE62A}" type="pres">
      <dgm:prSet presAssocID="{8CD124D8-B0C9-4DEA-A5C8-DAD7CDC9984A}" presName="Name0" presStyleCnt="0">
        <dgm:presLayoutVars>
          <dgm:dir/>
          <dgm:resizeHandles val="exact"/>
        </dgm:presLayoutVars>
      </dgm:prSet>
      <dgm:spPr/>
    </dgm:pt>
    <dgm:pt modelId="{B3B85D3E-0B3C-40B5-8BD5-E855347470C3}" type="pres">
      <dgm:prSet presAssocID="{A8F533C1-915D-42E6-BD27-629DEE9E3E1E}" presName="node" presStyleLbl="node1" presStyleIdx="0" presStyleCnt="5" custScaleX="175888" custScaleY="143492" custLinFactY="-200000" custLinFactNeighborX="6682" custLinFactNeighborY="-280147">
        <dgm:presLayoutVars>
          <dgm:bulletEnabled val="1"/>
        </dgm:presLayoutVars>
      </dgm:prSet>
      <dgm:spPr>
        <a:prstGeom prst="roundRect">
          <a:avLst>
            <a:gd name="adj" fmla="val 10000"/>
          </a:avLst>
        </a:prstGeom>
      </dgm:spPr>
    </dgm:pt>
    <dgm:pt modelId="{2A8D24A0-3401-48EA-AE00-8E44EE8A3488}" type="pres">
      <dgm:prSet presAssocID="{B2159B7F-36E2-46F9-9A96-12A8ABACEED5}" presName="sibTrans" presStyleLbl="sibTrans2D1" presStyleIdx="0" presStyleCnt="4"/>
      <dgm:spPr>
        <a:prstGeom prst="rightArrow">
          <a:avLst>
            <a:gd name="adj1" fmla="val 60000"/>
            <a:gd name="adj2" fmla="val 50000"/>
          </a:avLst>
        </a:prstGeom>
      </dgm:spPr>
    </dgm:pt>
    <dgm:pt modelId="{83206768-E987-4D74-A197-E857B635A316}" type="pres">
      <dgm:prSet presAssocID="{B2159B7F-36E2-46F9-9A96-12A8ABACEED5}" presName="connectorText" presStyleLbl="sibTrans2D1" presStyleIdx="0" presStyleCnt="4"/>
      <dgm:spPr/>
    </dgm:pt>
    <dgm:pt modelId="{540BD28C-0B28-436B-9CAD-7AE950369861}" type="pres">
      <dgm:prSet presAssocID="{484CE697-2F63-42F2-AF42-96159A99F039}" presName="node" presStyleLbl="node1" presStyleIdx="1" presStyleCnt="5" custScaleX="175888" custScaleY="143492" custLinFactY="-595783" custLinFactNeighborX="2780" custLinFactNeighborY="-600000">
        <dgm:presLayoutVars>
          <dgm:bulletEnabled val="1"/>
        </dgm:presLayoutVars>
      </dgm:prSet>
      <dgm:spPr>
        <a:prstGeom prst="roundRect">
          <a:avLst>
            <a:gd name="adj" fmla="val 10000"/>
          </a:avLst>
        </a:prstGeom>
      </dgm:spPr>
    </dgm:pt>
    <dgm:pt modelId="{16D9F548-335C-4F9F-8800-45D6DEE1A10E}" type="pres">
      <dgm:prSet presAssocID="{201E09C0-8B67-4D0F-B1CA-44046C2D2C66}" presName="sibTrans" presStyleLbl="sibTrans2D1" presStyleIdx="1" presStyleCnt="4"/>
      <dgm:spPr>
        <a:prstGeom prst="rightArrow">
          <a:avLst>
            <a:gd name="adj1" fmla="val 60000"/>
            <a:gd name="adj2" fmla="val 50000"/>
          </a:avLst>
        </a:prstGeom>
      </dgm:spPr>
    </dgm:pt>
    <dgm:pt modelId="{0C4FD341-7A53-4747-92A3-319611FF5748}" type="pres">
      <dgm:prSet presAssocID="{201E09C0-8B67-4D0F-B1CA-44046C2D2C66}" presName="connectorText" presStyleLbl="sibTrans2D1" presStyleIdx="1" presStyleCnt="4"/>
      <dgm:spPr/>
    </dgm:pt>
    <dgm:pt modelId="{6EF0B5B9-7257-43D0-9060-9A2FEB2B4342}" type="pres">
      <dgm:prSet presAssocID="{FA398F25-C104-4E09-BDCF-0462A4686E83}" presName="node" presStyleLbl="node1" presStyleIdx="2" presStyleCnt="5" custScaleX="175888" custScaleY="143492" custLinFactY="-595783" custLinFactNeighborX="2780" custLinFactNeighborY="-600000">
        <dgm:presLayoutVars>
          <dgm:bulletEnabled val="1"/>
        </dgm:presLayoutVars>
      </dgm:prSet>
      <dgm:spPr>
        <a:prstGeom prst="roundRect">
          <a:avLst>
            <a:gd name="adj" fmla="val 10000"/>
          </a:avLst>
        </a:prstGeom>
      </dgm:spPr>
    </dgm:pt>
    <dgm:pt modelId="{FE4F54B4-0789-4C22-B383-8335563F58A6}" type="pres">
      <dgm:prSet presAssocID="{4E66DADD-7AAD-42F5-9BBB-A564477D7B4D}" presName="sibTrans" presStyleLbl="sibTrans2D1" presStyleIdx="2" presStyleCnt="4"/>
      <dgm:spPr>
        <a:prstGeom prst="rightArrow">
          <a:avLst>
            <a:gd name="adj1" fmla="val 60000"/>
            <a:gd name="adj2" fmla="val 50000"/>
          </a:avLst>
        </a:prstGeom>
      </dgm:spPr>
    </dgm:pt>
    <dgm:pt modelId="{ED6D635D-2893-4EA0-8F83-23AD8F13E812}" type="pres">
      <dgm:prSet presAssocID="{4E66DADD-7AAD-42F5-9BBB-A564477D7B4D}" presName="connectorText" presStyleLbl="sibTrans2D1" presStyleIdx="2" presStyleCnt="4"/>
      <dgm:spPr/>
    </dgm:pt>
    <dgm:pt modelId="{52AFF01F-A1B9-4201-96A5-D05343482A28}" type="pres">
      <dgm:prSet presAssocID="{E888D4B1-96E1-48FA-8735-3F37A2D9E514}" presName="node" presStyleLbl="node1" presStyleIdx="3" presStyleCnt="5" custScaleX="175888" custScaleY="143492" custLinFactY="-595783" custLinFactNeighborX="2780" custLinFactNeighborY="-600000">
        <dgm:presLayoutVars>
          <dgm:bulletEnabled val="1"/>
        </dgm:presLayoutVars>
      </dgm:prSet>
      <dgm:spPr>
        <a:prstGeom prst="roundRect">
          <a:avLst>
            <a:gd name="adj" fmla="val 10000"/>
          </a:avLst>
        </a:prstGeom>
      </dgm:spPr>
    </dgm:pt>
    <dgm:pt modelId="{8D0EBBF9-00BC-4137-8E32-3FBAB5C379C0}" type="pres">
      <dgm:prSet presAssocID="{04F90E69-3860-48B4-B0DC-BFF8FBE94CBF}" presName="sibTrans" presStyleLbl="sibTrans2D1" presStyleIdx="3" presStyleCnt="4"/>
      <dgm:spPr>
        <a:prstGeom prst="rightArrow">
          <a:avLst>
            <a:gd name="adj1" fmla="val 60000"/>
            <a:gd name="adj2" fmla="val 50000"/>
          </a:avLst>
        </a:prstGeom>
      </dgm:spPr>
    </dgm:pt>
    <dgm:pt modelId="{584514DB-34B0-4E38-A4BD-010D352FFE98}" type="pres">
      <dgm:prSet presAssocID="{04F90E69-3860-48B4-B0DC-BFF8FBE94CBF}" presName="connectorText" presStyleLbl="sibTrans2D1" presStyleIdx="3" presStyleCnt="4"/>
      <dgm:spPr/>
    </dgm:pt>
    <dgm:pt modelId="{CB6FF77C-BBC8-4D21-90A1-B1D5A989E844}" type="pres">
      <dgm:prSet presAssocID="{E06C19B6-9D2B-486C-924B-83D94F0A3577}" presName="node" presStyleLbl="node1" presStyleIdx="4" presStyleCnt="5" custScaleX="175888" custScaleY="143492" custLinFactY="-595783" custLinFactNeighborX="17" custLinFactNeighborY="-600000">
        <dgm:presLayoutVars>
          <dgm:bulletEnabled val="1"/>
        </dgm:presLayoutVars>
      </dgm:prSet>
      <dgm:spPr>
        <a:prstGeom prst="roundRect">
          <a:avLst>
            <a:gd name="adj" fmla="val 10000"/>
          </a:avLst>
        </a:prstGeom>
      </dgm:spPr>
    </dgm:pt>
  </dgm:ptLst>
  <dgm:cxnLst>
    <dgm:cxn modelId="{B7E9A901-54B2-4D90-BF35-63D200C63415}" srcId="{8CD124D8-B0C9-4DEA-A5C8-DAD7CDC9984A}" destId="{484CE697-2F63-42F2-AF42-96159A99F039}" srcOrd="1" destOrd="0" parTransId="{DF79BFDA-B9F5-4754-B5DB-B49E8E2A0699}" sibTransId="{201E09C0-8B67-4D0F-B1CA-44046C2D2C66}"/>
    <dgm:cxn modelId="{071C241E-8025-43FA-9D56-2B0BC7EBBF0C}" type="presOf" srcId="{8CD124D8-B0C9-4DEA-A5C8-DAD7CDC9984A}" destId="{3335319A-535A-404E-8237-4D32608BE62A}" srcOrd="0" destOrd="0" presId="urn:microsoft.com/office/officeart/2005/8/layout/process1"/>
    <dgm:cxn modelId="{52669C3F-9974-4509-9308-FBE50D4BD993}" srcId="{8CD124D8-B0C9-4DEA-A5C8-DAD7CDC9984A}" destId="{E888D4B1-96E1-48FA-8735-3F37A2D9E514}" srcOrd="3" destOrd="0" parTransId="{026D7331-ADC6-4C26-A6AE-6D4313555E0A}" sibTransId="{04F90E69-3860-48B4-B0DC-BFF8FBE94CBF}"/>
    <dgm:cxn modelId="{50545F64-1D38-47A7-95C1-140A3087CAF7}" type="presOf" srcId="{E06C19B6-9D2B-486C-924B-83D94F0A3577}" destId="{CB6FF77C-BBC8-4D21-90A1-B1D5A989E844}" srcOrd="0" destOrd="0" presId="urn:microsoft.com/office/officeart/2005/8/layout/process1"/>
    <dgm:cxn modelId="{088CB753-2643-4865-B0CE-AB413FFE5CB3}" srcId="{8CD124D8-B0C9-4DEA-A5C8-DAD7CDC9984A}" destId="{FA398F25-C104-4E09-BDCF-0462A4686E83}" srcOrd="2" destOrd="0" parTransId="{12E10686-ABA9-4059-A49C-853D97D0AB1E}" sibTransId="{4E66DADD-7AAD-42F5-9BBB-A564477D7B4D}"/>
    <dgm:cxn modelId="{5C309974-B7A8-426E-AEC3-2CAB7D49EEF9}" type="presOf" srcId="{B2159B7F-36E2-46F9-9A96-12A8ABACEED5}" destId="{83206768-E987-4D74-A197-E857B635A316}" srcOrd="1" destOrd="0" presId="urn:microsoft.com/office/officeart/2005/8/layout/process1"/>
    <dgm:cxn modelId="{79B11375-5059-4C1B-AC2A-05B63E1104ED}" type="presOf" srcId="{201E09C0-8B67-4D0F-B1CA-44046C2D2C66}" destId="{16D9F548-335C-4F9F-8800-45D6DEE1A10E}" srcOrd="0" destOrd="0" presId="urn:microsoft.com/office/officeart/2005/8/layout/process1"/>
    <dgm:cxn modelId="{2CF5A475-35F9-4C23-9AC3-A1F7264D5DBB}" srcId="{8CD124D8-B0C9-4DEA-A5C8-DAD7CDC9984A}" destId="{A8F533C1-915D-42E6-BD27-629DEE9E3E1E}" srcOrd="0" destOrd="0" parTransId="{1A54B657-C33C-4298-9BE5-06FC2854F2D3}" sibTransId="{B2159B7F-36E2-46F9-9A96-12A8ABACEED5}"/>
    <dgm:cxn modelId="{B02FDA7F-4223-4CDD-B310-ABB2F4CFFD68}" type="presOf" srcId="{04F90E69-3860-48B4-B0DC-BFF8FBE94CBF}" destId="{8D0EBBF9-00BC-4137-8E32-3FBAB5C379C0}" srcOrd="0" destOrd="0" presId="urn:microsoft.com/office/officeart/2005/8/layout/process1"/>
    <dgm:cxn modelId="{062B008F-5282-40DA-BAB2-80D2C3D1CD06}" type="presOf" srcId="{201E09C0-8B67-4D0F-B1CA-44046C2D2C66}" destId="{0C4FD341-7A53-4747-92A3-319611FF5748}" srcOrd="1" destOrd="0" presId="urn:microsoft.com/office/officeart/2005/8/layout/process1"/>
    <dgm:cxn modelId="{BAE3389F-FF84-4B01-B706-74390523F35E}" type="presOf" srcId="{A8F533C1-915D-42E6-BD27-629DEE9E3E1E}" destId="{B3B85D3E-0B3C-40B5-8BD5-E855347470C3}" srcOrd="0" destOrd="0" presId="urn:microsoft.com/office/officeart/2005/8/layout/process1"/>
    <dgm:cxn modelId="{0930E19F-18E2-4940-84F2-0A63DCAC9AE5}" type="presOf" srcId="{4E66DADD-7AAD-42F5-9BBB-A564477D7B4D}" destId="{ED6D635D-2893-4EA0-8F83-23AD8F13E812}" srcOrd="1" destOrd="0" presId="urn:microsoft.com/office/officeart/2005/8/layout/process1"/>
    <dgm:cxn modelId="{D13FC1CF-6384-4D33-900F-4B9B7ED7A452}" type="presOf" srcId="{FA398F25-C104-4E09-BDCF-0462A4686E83}" destId="{6EF0B5B9-7257-43D0-9060-9A2FEB2B4342}" srcOrd="0" destOrd="0" presId="urn:microsoft.com/office/officeart/2005/8/layout/process1"/>
    <dgm:cxn modelId="{0B6AECD9-71E2-4B27-8E2C-85B38E27B8F9}" srcId="{8CD124D8-B0C9-4DEA-A5C8-DAD7CDC9984A}" destId="{E06C19B6-9D2B-486C-924B-83D94F0A3577}" srcOrd="4" destOrd="0" parTransId="{F223E4B3-32A6-4854-997E-59B08F18F19B}" sibTransId="{C7041DDD-16B8-4D6F-9BD8-11A51EDDD6B1}"/>
    <dgm:cxn modelId="{56489ADA-49AB-4E76-9D6D-A28526BE2BA8}" type="presOf" srcId="{484CE697-2F63-42F2-AF42-96159A99F039}" destId="{540BD28C-0B28-436B-9CAD-7AE950369861}" srcOrd="0" destOrd="0" presId="urn:microsoft.com/office/officeart/2005/8/layout/process1"/>
    <dgm:cxn modelId="{49D8AEDA-0275-4377-A4C7-7C61D4A0DE43}" type="presOf" srcId="{04F90E69-3860-48B4-B0DC-BFF8FBE94CBF}" destId="{584514DB-34B0-4E38-A4BD-010D352FFE98}" srcOrd="1" destOrd="0" presId="urn:microsoft.com/office/officeart/2005/8/layout/process1"/>
    <dgm:cxn modelId="{132847DB-901D-4D6E-B460-68FF1F511FC4}" type="presOf" srcId="{E888D4B1-96E1-48FA-8735-3F37A2D9E514}" destId="{52AFF01F-A1B9-4201-96A5-D05343482A28}" srcOrd="0" destOrd="0" presId="urn:microsoft.com/office/officeart/2005/8/layout/process1"/>
    <dgm:cxn modelId="{A8EE95F4-97A2-4A38-ADAF-1979FA8F316A}" type="presOf" srcId="{B2159B7F-36E2-46F9-9A96-12A8ABACEED5}" destId="{2A8D24A0-3401-48EA-AE00-8E44EE8A3488}" srcOrd="0" destOrd="0" presId="urn:microsoft.com/office/officeart/2005/8/layout/process1"/>
    <dgm:cxn modelId="{B8B0DAFF-058F-449E-98FB-34B7B3EEEF50}" type="presOf" srcId="{4E66DADD-7AAD-42F5-9BBB-A564477D7B4D}" destId="{FE4F54B4-0789-4C22-B383-8335563F58A6}" srcOrd="0" destOrd="0" presId="urn:microsoft.com/office/officeart/2005/8/layout/process1"/>
    <dgm:cxn modelId="{2E1A3569-4E33-4467-AEF0-E7031612DE41}" type="presParOf" srcId="{3335319A-535A-404E-8237-4D32608BE62A}" destId="{B3B85D3E-0B3C-40B5-8BD5-E855347470C3}" srcOrd="0" destOrd="0" presId="urn:microsoft.com/office/officeart/2005/8/layout/process1"/>
    <dgm:cxn modelId="{C1F872F3-E0BC-4B29-8C70-7578FEBBA298}" type="presParOf" srcId="{3335319A-535A-404E-8237-4D32608BE62A}" destId="{2A8D24A0-3401-48EA-AE00-8E44EE8A3488}" srcOrd="1" destOrd="0" presId="urn:microsoft.com/office/officeart/2005/8/layout/process1"/>
    <dgm:cxn modelId="{69840849-40D0-4198-877A-C8005D86AE2F}" type="presParOf" srcId="{2A8D24A0-3401-48EA-AE00-8E44EE8A3488}" destId="{83206768-E987-4D74-A197-E857B635A316}" srcOrd="0" destOrd="0" presId="urn:microsoft.com/office/officeart/2005/8/layout/process1"/>
    <dgm:cxn modelId="{B194FFF9-5336-4E94-B43F-F4B421E02F66}" type="presParOf" srcId="{3335319A-535A-404E-8237-4D32608BE62A}" destId="{540BD28C-0B28-436B-9CAD-7AE950369861}" srcOrd="2" destOrd="0" presId="urn:microsoft.com/office/officeart/2005/8/layout/process1"/>
    <dgm:cxn modelId="{37CF0523-5ECC-4E54-A022-8C296F929275}" type="presParOf" srcId="{3335319A-535A-404E-8237-4D32608BE62A}" destId="{16D9F548-335C-4F9F-8800-45D6DEE1A10E}" srcOrd="3" destOrd="0" presId="urn:microsoft.com/office/officeart/2005/8/layout/process1"/>
    <dgm:cxn modelId="{6B06833F-7F4B-4D65-9B57-20995E40B839}" type="presParOf" srcId="{16D9F548-335C-4F9F-8800-45D6DEE1A10E}" destId="{0C4FD341-7A53-4747-92A3-319611FF5748}" srcOrd="0" destOrd="0" presId="urn:microsoft.com/office/officeart/2005/8/layout/process1"/>
    <dgm:cxn modelId="{3387F1C1-707D-4A22-B55B-BED4751F9945}" type="presParOf" srcId="{3335319A-535A-404E-8237-4D32608BE62A}" destId="{6EF0B5B9-7257-43D0-9060-9A2FEB2B4342}" srcOrd="4" destOrd="0" presId="urn:microsoft.com/office/officeart/2005/8/layout/process1"/>
    <dgm:cxn modelId="{F0B28050-7B44-4D45-8D73-415D695A729F}" type="presParOf" srcId="{3335319A-535A-404E-8237-4D32608BE62A}" destId="{FE4F54B4-0789-4C22-B383-8335563F58A6}" srcOrd="5" destOrd="0" presId="urn:microsoft.com/office/officeart/2005/8/layout/process1"/>
    <dgm:cxn modelId="{B075789D-EB3F-45F6-B352-7F097F74F9AE}" type="presParOf" srcId="{FE4F54B4-0789-4C22-B383-8335563F58A6}" destId="{ED6D635D-2893-4EA0-8F83-23AD8F13E812}" srcOrd="0" destOrd="0" presId="urn:microsoft.com/office/officeart/2005/8/layout/process1"/>
    <dgm:cxn modelId="{C07FF091-45DF-4D3A-8EB5-1F0D73D33D20}" type="presParOf" srcId="{3335319A-535A-404E-8237-4D32608BE62A}" destId="{52AFF01F-A1B9-4201-96A5-D05343482A28}" srcOrd="6" destOrd="0" presId="urn:microsoft.com/office/officeart/2005/8/layout/process1"/>
    <dgm:cxn modelId="{9A65C047-C943-40F9-A15F-B9AF4A49E257}" type="presParOf" srcId="{3335319A-535A-404E-8237-4D32608BE62A}" destId="{8D0EBBF9-00BC-4137-8E32-3FBAB5C379C0}" srcOrd="7" destOrd="0" presId="urn:microsoft.com/office/officeart/2005/8/layout/process1"/>
    <dgm:cxn modelId="{A4DAD9E6-6587-4910-BCBE-2B853DCB4F55}" type="presParOf" srcId="{8D0EBBF9-00BC-4137-8E32-3FBAB5C379C0}" destId="{584514DB-34B0-4E38-A4BD-010D352FFE98}" srcOrd="0" destOrd="0" presId="urn:microsoft.com/office/officeart/2005/8/layout/process1"/>
    <dgm:cxn modelId="{2F273990-9E1D-4FDA-94D6-F1B57BB8CEF7}" type="presParOf" srcId="{3335319A-535A-404E-8237-4D32608BE62A}" destId="{CB6FF77C-BBC8-4D21-90A1-B1D5A989E844}" srcOrd="8" destOrd="0" presId="urn:microsoft.com/office/officeart/2005/8/layout/process1"/>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B962B0F-3F13-4D0F-BC46-B6296393F40A}" type="doc">
      <dgm:prSet loTypeId="urn:microsoft.com/office/officeart/2005/8/layout/chevron1" loCatId="process" qsTypeId="urn:microsoft.com/office/officeart/2005/8/quickstyle/simple1" qsCatId="simple" csTypeId="urn:microsoft.com/office/officeart/2005/8/colors/colorful1" csCatId="colorful" phldr="1"/>
      <dgm:spPr/>
    </dgm:pt>
    <dgm:pt modelId="{2CFD78CB-9E35-4D3D-BC3B-2A70BAD6831F}">
      <dgm:prSet phldrT="[Texto]"/>
      <dgm:spPr/>
      <dgm:t>
        <a:bodyPr/>
        <a:lstStyle/>
        <a:p>
          <a:r>
            <a:rPr lang="es-ES" dirty="0"/>
            <a:t>Insumos</a:t>
          </a:r>
        </a:p>
      </dgm:t>
    </dgm:pt>
    <dgm:pt modelId="{97188AB5-E462-451C-908E-B0794598D802}" type="parTrans" cxnId="{C67C3A34-7AF3-4003-ADDA-3CFB4BE08B67}">
      <dgm:prSet/>
      <dgm:spPr/>
      <dgm:t>
        <a:bodyPr/>
        <a:lstStyle/>
        <a:p>
          <a:endParaRPr lang="es-ES"/>
        </a:p>
      </dgm:t>
    </dgm:pt>
    <dgm:pt modelId="{68D75A01-66A8-42C1-BCEC-D0441DD6F249}" type="sibTrans" cxnId="{C67C3A34-7AF3-4003-ADDA-3CFB4BE08B67}">
      <dgm:prSet/>
      <dgm:spPr/>
      <dgm:t>
        <a:bodyPr/>
        <a:lstStyle/>
        <a:p>
          <a:endParaRPr lang="es-ES"/>
        </a:p>
      </dgm:t>
    </dgm:pt>
    <dgm:pt modelId="{71B904D6-39D4-42F3-BFBD-4AFBA0F72550}">
      <dgm:prSet phldrT="[Texto]"/>
      <dgm:spPr/>
      <dgm:t>
        <a:bodyPr/>
        <a:lstStyle/>
        <a:p>
          <a:r>
            <a:rPr lang="es-ES" dirty="0"/>
            <a:t>Productos</a:t>
          </a:r>
        </a:p>
      </dgm:t>
    </dgm:pt>
    <dgm:pt modelId="{019EB13F-C191-42C2-87B6-BD1DF14C32AB}" type="parTrans" cxnId="{6F3C5824-8CD1-420C-AEE0-29AFDA167438}">
      <dgm:prSet/>
      <dgm:spPr/>
      <dgm:t>
        <a:bodyPr/>
        <a:lstStyle/>
        <a:p>
          <a:endParaRPr lang="es-ES"/>
        </a:p>
      </dgm:t>
    </dgm:pt>
    <dgm:pt modelId="{D3495927-FD65-47D6-9B42-C38B31608F06}" type="sibTrans" cxnId="{6F3C5824-8CD1-420C-AEE0-29AFDA167438}">
      <dgm:prSet/>
      <dgm:spPr/>
      <dgm:t>
        <a:bodyPr/>
        <a:lstStyle/>
        <a:p>
          <a:endParaRPr lang="es-ES"/>
        </a:p>
      </dgm:t>
    </dgm:pt>
    <dgm:pt modelId="{7713D23A-7E64-4F7E-AF32-C03DD238DAC3}">
      <dgm:prSet phldrT="[Texto]"/>
      <dgm:spPr/>
      <dgm:t>
        <a:bodyPr/>
        <a:lstStyle/>
        <a:p>
          <a:r>
            <a:rPr lang="es-ES" dirty="0"/>
            <a:t>Resultados</a:t>
          </a:r>
        </a:p>
      </dgm:t>
    </dgm:pt>
    <dgm:pt modelId="{8A1E75AF-0A0B-4BBC-855D-62D695AF651D}" type="parTrans" cxnId="{508E0749-C04A-471A-BC32-0F9A9625A82B}">
      <dgm:prSet/>
      <dgm:spPr/>
      <dgm:t>
        <a:bodyPr/>
        <a:lstStyle/>
        <a:p>
          <a:endParaRPr lang="es-ES"/>
        </a:p>
      </dgm:t>
    </dgm:pt>
    <dgm:pt modelId="{01B95084-BA5E-4028-BC62-1E62011EF43B}" type="sibTrans" cxnId="{508E0749-C04A-471A-BC32-0F9A9625A82B}">
      <dgm:prSet/>
      <dgm:spPr/>
      <dgm:t>
        <a:bodyPr/>
        <a:lstStyle/>
        <a:p>
          <a:endParaRPr lang="es-ES"/>
        </a:p>
      </dgm:t>
    </dgm:pt>
    <dgm:pt modelId="{C2F39B71-A3C5-4E2C-8F69-762A2A0F1F58}">
      <dgm:prSet/>
      <dgm:spPr/>
      <dgm:t>
        <a:bodyPr/>
        <a:lstStyle/>
        <a:p>
          <a:r>
            <a:rPr lang="es-ES" dirty="0"/>
            <a:t>Procesos</a:t>
          </a:r>
        </a:p>
      </dgm:t>
    </dgm:pt>
    <dgm:pt modelId="{14A142C1-9D43-4311-9DD6-4F2E6760E686}" type="parTrans" cxnId="{FF05F54A-8F78-4755-ADF4-2D52D13B2FFB}">
      <dgm:prSet/>
      <dgm:spPr/>
      <dgm:t>
        <a:bodyPr/>
        <a:lstStyle/>
        <a:p>
          <a:endParaRPr lang="es-ES"/>
        </a:p>
      </dgm:t>
    </dgm:pt>
    <dgm:pt modelId="{78B6362B-01DB-4DA4-8294-1C203958459C}" type="sibTrans" cxnId="{FF05F54A-8F78-4755-ADF4-2D52D13B2FFB}">
      <dgm:prSet/>
      <dgm:spPr/>
      <dgm:t>
        <a:bodyPr/>
        <a:lstStyle/>
        <a:p>
          <a:endParaRPr lang="es-ES"/>
        </a:p>
      </dgm:t>
    </dgm:pt>
    <dgm:pt modelId="{25AFC295-71FC-490B-B247-004D0BF46651}" type="pres">
      <dgm:prSet presAssocID="{DB962B0F-3F13-4D0F-BC46-B6296393F40A}" presName="Name0" presStyleCnt="0">
        <dgm:presLayoutVars>
          <dgm:dir/>
          <dgm:animLvl val="lvl"/>
          <dgm:resizeHandles val="exact"/>
        </dgm:presLayoutVars>
      </dgm:prSet>
      <dgm:spPr/>
    </dgm:pt>
    <dgm:pt modelId="{8298704F-C485-47F8-B5F6-81C975AE5254}" type="pres">
      <dgm:prSet presAssocID="{2CFD78CB-9E35-4D3D-BC3B-2A70BAD6831F}" presName="parTxOnly" presStyleLbl="node1" presStyleIdx="0" presStyleCnt="4">
        <dgm:presLayoutVars>
          <dgm:chMax val="0"/>
          <dgm:chPref val="0"/>
          <dgm:bulletEnabled val="1"/>
        </dgm:presLayoutVars>
      </dgm:prSet>
      <dgm:spPr/>
    </dgm:pt>
    <dgm:pt modelId="{8D8B19CE-17E4-42AC-9B3C-9FD827BEDD93}" type="pres">
      <dgm:prSet presAssocID="{68D75A01-66A8-42C1-BCEC-D0441DD6F249}" presName="parTxOnlySpace" presStyleCnt="0"/>
      <dgm:spPr/>
    </dgm:pt>
    <dgm:pt modelId="{0F847CEA-056A-4818-8B65-4D9E0F9D207C}" type="pres">
      <dgm:prSet presAssocID="{C2F39B71-A3C5-4E2C-8F69-762A2A0F1F58}" presName="parTxOnly" presStyleLbl="node1" presStyleIdx="1" presStyleCnt="4">
        <dgm:presLayoutVars>
          <dgm:chMax val="0"/>
          <dgm:chPref val="0"/>
          <dgm:bulletEnabled val="1"/>
        </dgm:presLayoutVars>
      </dgm:prSet>
      <dgm:spPr/>
    </dgm:pt>
    <dgm:pt modelId="{ECD14FEA-8936-416D-94BF-76DB45FE9DB0}" type="pres">
      <dgm:prSet presAssocID="{78B6362B-01DB-4DA4-8294-1C203958459C}" presName="parTxOnlySpace" presStyleCnt="0"/>
      <dgm:spPr/>
    </dgm:pt>
    <dgm:pt modelId="{E4EA3B2E-7A00-453E-8013-89DBB0A3B1C2}" type="pres">
      <dgm:prSet presAssocID="{71B904D6-39D4-42F3-BFBD-4AFBA0F72550}" presName="parTxOnly" presStyleLbl="node1" presStyleIdx="2" presStyleCnt="4">
        <dgm:presLayoutVars>
          <dgm:chMax val="0"/>
          <dgm:chPref val="0"/>
          <dgm:bulletEnabled val="1"/>
        </dgm:presLayoutVars>
      </dgm:prSet>
      <dgm:spPr/>
    </dgm:pt>
    <dgm:pt modelId="{37DCCAED-56DF-4468-90FB-C2536608CB6E}" type="pres">
      <dgm:prSet presAssocID="{D3495927-FD65-47D6-9B42-C38B31608F06}" presName="parTxOnlySpace" presStyleCnt="0"/>
      <dgm:spPr/>
    </dgm:pt>
    <dgm:pt modelId="{AA683E5F-1C6D-450B-9BA9-C3BCA0783246}" type="pres">
      <dgm:prSet presAssocID="{7713D23A-7E64-4F7E-AF32-C03DD238DAC3}" presName="parTxOnly" presStyleLbl="node1" presStyleIdx="3" presStyleCnt="4">
        <dgm:presLayoutVars>
          <dgm:chMax val="0"/>
          <dgm:chPref val="0"/>
          <dgm:bulletEnabled val="1"/>
        </dgm:presLayoutVars>
      </dgm:prSet>
      <dgm:spPr/>
    </dgm:pt>
  </dgm:ptLst>
  <dgm:cxnLst>
    <dgm:cxn modelId="{4B3E9315-0513-433E-8AF6-3B98DD552348}" type="presOf" srcId="{DB962B0F-3F13-4D0F-BC46-B6296393F40A}" destId="{25AFC295-71FC-490B-B247-004D0BF46651}" srcOrd="0" destOrd="0" presId="urn:microsoft.com/office/officeart/2005/8/layout/chevron1"/>
    <dgm:cxn modelId="{6F3C5824-8CD1-420C-AEE0-29AFDA167438}" srcId="{DB962B0F-3F13-4D0F-BC46-B6296393F40A}" destId="{71B904D6-39D4-42F3-BFBD-4AFBA0F72550}" srcOrd="2" destOrd="0" parTransId="{019EB13F-C191-42C2-87B6-BD1DF14C32AB}" sibTransId="{D3495927-FD65-47D6-9B42-C38B31608F06}"/>
    <dgm:cxn modelId="{C67C3A34-7AF3-4003-ADDA-3CFB4BE08B67}" srcId="{DB962B0F-3F13-4D0F-BC46-B6296393F40A}" destId="{2CFD78CB-9E35-4D3D-BC3B-2A70BAD6831F}" srcOrd="0" destOrd="0" parTransId="{97188AB5-E462-451C-908E-B0794598D802}" sibTransId="{68D75A01-66A8-42C1-BCEC-D0441DD6F249}"/>
    <dgm:cxn modelId="{83D26246-03E7-4720-889D-9BFAD9BCECF4}" type="presOf" srcId="{7713D23A-7E64-4F7E-AF32-C03DD238DAC3}" destId="{AA683E5F-1C6D-450B-9BA9-C3BCA0783246}" srcOrd="0" destOrd="0" presId="urn:microsoft.com/office/officeart/2005/8/layout/chevron1"/>
    <dgm:cxn modelId="{508E0749-C04A-471A-BC32-0F9A9625A82B}" srcId="{DB962B0F-3F13-4D0F-BC46-B6296393F40A}" destId="{7713D23A-7E64-4F7E-AF32-C03DD238DAC3}" srcOrd="3" destOrd="0" parTransId="{8A1E75AF-0A0B-4BBC-855D-62D695AF651D}" sibTransId="{01B95084-BA5E-4028-BC62-1E62011EF43B}"/>
    <dgm:cxn modelId="{FF05F54A-8F78-4755-ADF4-2D52D13B2FFB}" srcId="{DB962B0F-3F13-4D0F-BC46-B6296393F40A}" destId="{C2F39B71-A3C5-4E2C-8F69-762A2A0F1F58}" srcOrd="1" destOrd="0" parTransId="{14A142C1-9D43-4311-9DD6-4F2E6760E686}" sibTransId="{78B6362B-01DB-4DA4-8294-1C203958459C}"/>
    <dgm:cxn modelId="{F3BE9B6E-667A-4C96-87D4-DAA2CF456A5A}" type="presOf" srcId="{C2F39B71-A3C5-4E2C-8F69-762A2A0F1F58}" destId="{0F847CEA-056A-4818-8B65-4D9E0F9D207C}" srcOrd="0" destOrd="0" presId="urn:microsoft.com/office/officeart/2005/8/layout/chevron1"/>
    <dgm:cxn modelId="{6B866295-EBA0-4BB9-9946-8AB8E012BA84}" type="presOf" srcId="{2CFD78CB-9E35-4D3D-BC3B-2A70BAD6831F}" destId="{8298704F-C485-47F8-B5F6-81C975AE5254}" srcOrd="0" destOrd="0" presId="urn:microsoft.com/office/officeart/2005/8/layout/chevron1"/>
    <dgm:cxn modelId="{7BC81CA6-1050-448D-8A9B-068CA336F2C7}" type="presOf" srcId="{71B904D6-39D4-42F3-BFBD-4AFBA0F72550}" destId="{E4EA3B2E-7A00-453E-8013-89DBB0A3B1C2}" srcOrd="0" destOrd="0" presId="urn:microsoft.com/office/officeart/2005/8/layout/chevron1"/>
    <dgm:cxn modelId="{C0F824BE-ECF5-4E27-AD97-531CC45968F4}" type="presParOf" srcId="{25AFC295-71FC-490B-B247-004D0BF46651}" destId="{8298704F-C485-47F8-B5F6-81C975AE5254}" srcOrd="0" destOrd="0" presId="urn:microsoft.com/office/officeart/2005/8/layout/chevron1"/>
    <dgm:cxn modelId="{8C523D2C-A2F4-435C-9CF5-9D40A28C97B8}" type="presParOf" srcId="{25AFC295-71FC-490B-B247-004D0BF46651}" destId="{8D8B19CE-17E4-42AC-9B3C-9FD827BEDD93}" srcOrd="1" destOrd="0" presId="urn:microsoft.com/office/officeart/2005/8/layout/chevron1"/>
    <dgm:cxn modelId="{A6ED7CC0-C921-497C-BA5A-E002C61B648B}" type="presParOf" srcId="{25AFC295-71FC-490B-B247-004D0BF46651}" destId="{0F847CEA-056A-4818-8B65-4D9E0F9D207C}" srcOrd="2" destOrd="0" presId="urn:microsoft.com/office/officeart/2005/8/layout/chevron1"/>
    <dgm:cxn modelId="{5ED85073-8639-4065-8FDF-4EFF319CD564}" type="presParOf" srcId="{25AFC295-71FC-490B-B247-004D0BF46651}" destId="{ECD14FEA-8936-416D-94BF-76DB45FE9DB0}" srcOrd="3" destOrd="0" presId="urn:microsoft.com/office/officeart/2005/8/layout/chevron1"/>
    <dgm:cxn modelId="{FE5AEBA8-CF6D-407B-B367-1FA0D1D9700C}" type="presParOf" srcId="{25AFC295-71FC-490B-B247-004D0BF46651}" destId="{E4EA3B2E-7A00-453E-8013-89DBB0A3B1C2}" srcOrd="4" destOrd="0" presId="urn:microsoft.com/office/officeart/2005/8/layout/chevron1"/>
    <dgm:cxn modelId="{C5138323-7F76-465B-8FCF-EF57951929B2}" type="presParOf" srcId="{25AFC295-71FC-490B-B247-004D0BF46651}" destId="{37DCCAED-56DF-4468-90FB-C2536608CB6E}" srcOrd="5" destOrd="0" presId="urn:microsoft.com/office/officeart/2005/8/layout/chevron1"/>
    <dgm:cxn modelId="{B17A8C5C-F30D-4B11-8850-74DA42D8E77D}" type="presParOf" srcId="{25AFC295-71FC-490B-B247-004D0BF46651}" destId="{AA683E5F-1C6D-450B-9BA9-C3BCA0783246}"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5EB9E3-AFE2-4BDA-AD22-ACAC8F9407E9}" type="doc">
      <dgm:prSet loTypeId="urn:microsoft.com/office/officeart/2005/8/layout/bList2" loCatId="list" qsTypeId="urn:microsoft.com/office/officeart/2005/8/quickstyle/simple1" qsCatId="simple" csTypeId="urn:microsoft.com/office/officeart/2005/8/colors/colorful1" csCatId="colorful" phldr="1"/>
      <dgm:spPr/>
      <dgm:t>
        <a:bodyPr/>
        <a:lstStyle/>
        <a:p>
          <a:endParaRPr lang="es-ES"/>
        </a:p>
      </dgm:t>
    </dgm:pt>
    <dgm:pt modelId="{59649478-6A8E-4426-A70E-B32360B3CBEC}">
      <dgm:prSet phldrT="[Texto]"/>
      <dgm:spPr/>
      <dgm:t>
        <a:bodyPr/>
        <a:lstStyle/>
        <a:p>
          <a:r>
            <a:rPr lang="es-ES" b="1" dirty="0"/>
            <a:t>3. JUICIO PROFESIONAL</a:t>
          </a:r>
        </a:p>
      </dgm:t>
    </dgm:pt>
    <dgm:pt modelId="{11A83AD6-E6FE-4E80-A497-A21F4687A2E3}" type="parTrans" cxnId="{71B55CEB-85E6-49BF-AD21-9DD5377C25E2}">
      <dgm:prSet/>
      <dgm:spPr/>
      <dgm:t>
        <a:bodyPr/>
        <a:lstStyle/>
        <a:p>
          <a:endParaRPr lang="es-ES"/>
        </a:p>
      </dgm:t>
    </dgm:pt>
    <dgm:pt modelId="{7E11D0F8-05A5-4102-A764-48AFDEB12865}" type="sibTrans" cxnId="{71B55CEB-85E6-49BF-AD21-9DD5377C25E2}">
      <dgm:prSet/>
      <dgm:spPr/>
      <dgm:t>
        <a:bodyPr/>
        <a:lstStyle/>
        <a:p>
          <a:endParaRPr lang="es-ES"/>
        </a:p>
      </dgm:t>
    </dgm:pt>
    <dgm:pt modelId="{D03C04F5-D40E-4F62-A1DC-A22D9475805E}">
      <dgm:prSet phldrT="[Texto]"/>
      <dgm:spPr/>
      <dgm:t>
        <a:bodyPr/>
        <a:lstStyle/>
        <a:p>
          <a:r>
            <a:rPr lang="es-ES" b="1" dirty="0"/>
            <a:t>4. EVIDENCIA</a:t>
          </a:r>
        </a:p>
      </dgm:t>
    </dgm:pt>
    <dgm:pt modelId="{F6F6D9ED-6658-4A7B-98E7-3911962095A9}" type="parTrans" cxnId="{4CB2225C-0254-4F81-B2DB-2AF08AF1A411}">
      <dgm:prSet/>
      <dgm:spPr/>
      <dgm:t>
        <a:bodyPr/>
        <a:lstStyle/>
        <a:p>
          <a:endParaRPr lang="es-ES"/>
        </a:p>
      </dgm:t>
    </dgm:pt>
    <dgm:pt modelId="{7627E63A-7889-471F-8AB4-B106D0D52BA3}" type="sibTrans" cxnId="{4CB2225C-0254-4F81-B2DB-2AF08AF1A411}">
      <dgm:prSet/>
      <dgm:spPr/>
      <dgm:t>
        <a:bodyPr/>
        <a:lstStyle/>
        <a:p>
          <a:endParaRPr lang="es-ES"/>
        </a:p>
      </dgm:t>
    </dgm:pt>
    <dgm:pt modelId="{0031DA2E-F59E-431E-AF9D-AA794C8365B5}">
      <dgm:prSet phldrT="[Texto]"/>
      <dgm:spPr/>
      <dgm:t>
        <a:bodyPr/>
        <a:lstStyle/>
        <a:p>
          <a:r>
            <a:rPr lang="es-ES" b="1" dirty="0"/>
            <a:t>5. RESULTADOS</a:t>
          </a:r>
        </a:p>
      </dgm:t>
    </dgm:pt>
    <dgm:pt modelId="{63778A39-73EA-433D-8D72-278D01BA1020}" type="parTrans" cxnId="{8C0BE4EF-804A-4DE5-8F86-2000C5495A46}">
      <dgm:prSet/>
      <dgm:spPr/>
      <dgm:t>
        <a:bodyPr/>
        <a:lstStyle/>
        <a:p>
          <a:endParaRPr lang="es-ES"/>
        </a:p>
      </dgm:t>
    </dgm:pt>
    <dgm:pt modelId="{FD422DFF-51A0-44FC-9BFB-F51056CAB8CA}" type="sibTrans" cxnId="{8C0BE4EF-804A-4DE5-8F86-2000C5495A46}">
      <dgm:prSet/>
      <dgm:spPr/>
      <dgm:t>
        <a:bodyPr/>
        <a:lstStyle/>
        <a:p>
          <a:endParaRPr lang="es-ES"/>
        </a:p>
      </dgm:t>
    </dgm:pt>
    <dgm:pt modelId="{F79ACB44-E9B0-4579-9BC9-77ED78E0BB3E}">
      <dgm:prSet/>
      <dgm:spPr/>
      <dgm:t>
        <a:bodyPr/>
        <a:lstStyle/>
        <a:p>
          <a:r>
            <a:rPr lang="es-ES" b="1" dirty="0"/>
            <a:t>ISSAI 100 – 40 Conocimiento +Experiencia</a:t>
          </a:r>
        </a:p>
      </dgm:t>
    </dgm:pt>
    <dgm:pt modelId="{C9102F0B-43BA-4BB0-8F47-2245A2B133EB}" type="parTrans" cxnId="{F3D6598F-FE91-4238-9D8D-3441E240406A}">
      <dgm:prSet/>
      <dgm:spPr/>
      <dgm:t>
        <a:bodyPr/>
        <a:lstStyle/>
        <a:p>
          <a:endParaRPr lang="es-ES"/>
        </a:p>
      </dgm:t>
    </dgm:pt>
    <dgm:pt modelId="{E266EF60-2705-497B-84F3-5A65E4DEB494}" type="sibTrans" cxnId="{F3D6598F-FE91-4238-9D8D-3441E240406A}">
      <dgm:prSet/>
      <dgm:spPr/>
      <dgm:t>
        <a:bodyPr/>
        <a:lstStyle/>
        <a:p>
          <a:endParaRPr lang="es-ES"/>
        </a:p>
      </dgm:t>
    </dgm:pt>
    <dgm:pt modelId="{7D74C95F-0BC9-48CA-BA9E-5591B12A494A}">
      <dgm:prSet/>
      <dgm:spPr/>
      <dgm:t>
        <a:bodyPr/>
        <a:lstStyle/>
        <a:p>
          <a:r>
            <a:rPr lang="es-ES" b="1" dirty="0"/>
            <a:t>ISSAI 100 – 50 Suficiente, clara</a:t>
          </a:r>
        </a:p>
      </dgm:t>
    </dgm:pt>
    <dgm:pt modelId="{E4A0EE9C-78E4-4E6B-97FA-7C4560B53D28}" type="parTrans" cxnId="{A5E066EB-AAAD-40E6-8C9D-5BD58ABAFAB3}">
      <dgm:prSet/>
      <dgm:spPr/>
      <dgm:t>
        <a:bodyPr/>
        <a:lstStyle/>
        <a:p>
          <a:endParaRPr lang="es-ES"/>
        </a:p>
      </dgm:t>
    </dgm:pt>
    <dgm:pt modelId="{46CE0EED-617A-4E40-9ECB-8B70D466DF76}" type="sibTrans" cxnId="{A5E066EB-AAAD-40E6-8C9D-5BD58ABAFAB3}">
      <dgm:prSet/>
      <dgm:spPr/>
      <dgm:t>
        <a:bodyPr/>
        <a:lstStyle/>
        <a:p>
          <a:endParaRPr lang="es-ES"/>
        </a:p>
      </dgm:t>
    </dgm:pt>
    <dgm:pt modelId="{9D5DC9FC-CD27-4C0B-94C9-29CD11ADDA6A}">
      <dgm:prSet/>
      <dgm:spPr/>
      <dgm:t>
        <a:bodyPr/>
        <a:lstStyle/>
        <a:p>
          <a:r>
            <a:rPr lang="es-ES" b="1" dirty="0"/>
            <a:t>Juicio Profesional           + Evidencia                            (3 + 5 )</a:t>
          </a:r>
        </a:p>
      </dgm:t>
    </dgm:pt>
    <dgm:pt modelId="{7D16B106-D087-4397-BDB5-EFBC79F5E5DB}" type="parTrans" cxnId="{A061423F-3703-4C28-9342-23449B837F9C}">
      <dgm:prSet/>
      <dgm:spPr/>
      <dgm:t>
        <a:bodyPr/>
        <a:lstStyle/>
        <a:p>
          <a:endParaRPr lang="es-ES"/>
        </a:p>
      </dgm:t>
    </dgm:pt>
    <dgm:pt modelId="{6443450F-DDE1-416A-AB21-DFB526150DDB}" type="sibTrans" cxnId="{A061423F-3703-4C28-9342-23449B837F9C}">
      <dgm:prSet/>
      <dgm:spPr/>
      <dgm:t>
        <a:bodyPr/>
        <a:lstStyle/>
        <a:p>
          <a:endParaRPr lang="es-ES"/>
        </a:p>
      </dgm:t>
    </dgm:pt>
    <dgm:pt modelId="{1F7C6786-E292-43DB-B8A7-AFFDB3F5FE72}">
      <dgm:prSet/>
      <dgm:spPr/>
      <dgm:t>
        <a:bodyPr/>
        <a:lstStyle/>
        <a:p>
          <a:r>
            <a:rPr lang="es-ES" b="1" dirty="0"/>
            <a:t>6. CODIGO DE ETICA</a:t>
          </a:r>
        </a:p>
      </dgm:t>
    </dgm:pt>
    <dgm:pt modelId="{24E03EA9-DE94-4F11-9237-9721E88D20FB}" type="parTrans" cxnId="{C3666D86-268E-4DA2-9E4A-44AAE90543E6}">
      <dgm:prSet/>
      <dgm:spPr/>
      <dgm:t>
        <a:bodyPr/>
        <a:lstStyle/>
        <a:p>
          <a:endParaRPr lang="es-ES"/>
        </a:p>
      </dgm:t>
    </dgm:pt>
    <dgm:pt modelId="{ED60EB76-770D-4241-B90E-064682408843}" type="sibTrans" cxnId="{C3666D86-268E-4DA2-9E4A-44AAE90543E6}">
      <dgm:prSet/>
      <dgm:spPr/>
      <dgm:t>
        <a:bodyPr/>
        <a:lstStyle/>
        <a:p>
          <a:endParaRPr lang="es-ES"/>
        </a:p>
      </dgm:t>
    </dgm:pt>
    <dgm:pt modelId="{80CCBCCB-BF7F-4F3C-8DA5-97F86FDF259E}">
      <dgm:prSet/>
      <dgm:spPr/>
      <dgm:t>
        <a:bodyPr/>
        <a:lstStyle/>
        <a:p>
          <a:r>
            <a:rPr lang="es-ES" b="1" dirty="0"/>
            <a:t>COMPETENCIA + ROL EQUIPO AUDITORIA                       </a:t>
          </a:r>
        </a:p>
      </dgm:t>
    </dgm:pt>
    <dgm:pt modelId="{470CE185-7D7E-481B-AA7C-D1154513E4EF}" type="parTrans" cxnId="{B8B84B4B-3ABC-4D36-9B96-A71691021285}">
      <dgm:prSet/>
      <dgm:spPr/>
      <dgm:t>
        <a:bodyPr/>
        <a:lstStyle/>
        <a:p>
          <a:endParaRPr lang="es-ES"/>
        </a:p>
      </dgm:t>
    </dgm:pt>
    <dgm:pt modelId="{C5568C7F-6502-44EB-A82E-7D7F9F097B63}" type="sibTrans" cxnId="{B8B84B4B-3ABC-4D36-9B96-A71691021285}">
      <dgm:prSet/>
      <dgm:spPr/>
      <dgm:t>
        <a:bodyPr/>
        <a:lstStyle/>
        <a:p>
          <a:endParaRPr lang="es-ES"/>
        </a:p>
      </dgm:t>
    </dgm:pt>
    <dgm:pt modelId="{DA1D895D-2D44-497E-947C-DA99D443BDB9}" type="pres">
      <dgm:prSet presAssocID="{BF5EB9E3-AFE2-4BDA-AD22-ACAC8F9407E9}" presName="diagram" presStyleCnt="0">
        <dgm:presLayoutVars>
          <dgm:dir/>
          <dgm:animLvl val="lvl"/>
          <dgm:resizeHandles val="exact"/>
        </dgm:presLayoutVars>
      </dgm:prSet>
      <dgm:spPr/>
    </dgm:pt>
    <dgm:pt modelId="{4E1BC631-3905-4400-A851-C7DDD9204629}" type="pres">
      <dgm:prSet presAssocID="{59649478-6A8E-4426-A70E-B32360B3CBEC}" presName="compNode" presStyleCnt="0"/>
      <dgm:spPr/>
    </dgm:pt>
    <dgm:pt modelId="{0C640C04-A298-4C4B-BDCA-A4B54E78C9D6}" type="pres">
      <dgm:prSet presAssocID="{59649478-6A8E-4426-A70E-B32360B3CBEC}" presName="childRect" presStyleLbl="bgAcc1" presStyleIdx="0" presStyleCnt="4">
        <dgm:presLayoutVars>
          <dgm:bulletEnabled val="1"/>
        </dgm:presLayoutVars>
      </dgm:prSet>
      <dgm:spPr/>
    </dgm:pt>
    <dgm:pt modelId="{BD592F1F-46BC-43DD-B0AC-D7DBE7153C76}" type="pres">
      <dgm:prSet presAssocID="{59649478-6A8E-4426-A70E-B32360B3CBEC}" presName="parentText" presStyleLbl="node1" presStyleIdx="0" presStyleCnt="0">
        <dgm:presLayoutVars>
          <dgm:chMax val="0"/>
          <dgm:bulletEnabled val="1"/>
        </dgm:presLayoutVars>
      </dgm:prSet>
      <dgm:spPr/>
    </dgm:pt>
    <dgm:pt modelId="{3A12453D-49ED-4CDD-BF04-4503B9801AE3}" type="pres">
      <dgm:prSet presAssocID="{59649478-6A8E-4426-A70E-B32360B3CBEC}" presName="parentRect" presStyleLbl="alignNode1" presStyleIdx="0" presStyleCnt="4"/>
      <dgm:spPr/>
    </dgm:pt>
    <dgm:pt modelId="{6CDD3941-3D2B-4818-9F4B-FE9C6FF88941}" type="pres">
      <dgm:prSet presAssocID="{59649478-6A8E-4426-A70E-B32360B3CBEC}" presName="adorn" presStyleLbl="fgAccFollowNod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6000" r="-26000"/>
          </a:stretch>
        </a:blipFill>
      </dgm:spPr>
    </dgm:pt>
    <dgm:pt modelId="{72B9016B-E311-47A3-9FED-94C6E793589C}" type="pres">
      <dgm:prSet presAssocID="{7E11D0F8-05A5-4102-A764-48AFDEB12865}" presName="sibTrans" presStyleLbl="sibTrans2D1" presStyleIdx="0" presStyleCnt="0"/>
      <dgm:spPr/>
    </dgm:pt>
    <dgm:pt modelId="{893AED06-4220-4BD8-B4E6-20F86D82B270}" type="pres">
      <dgm:prSet presAssocID="{D03C04F5-D40E-4F62-A1DC-A22D9475805E}" presName="compNode" presStyleCnt="0"/>
      <dgm:spPr/>
    </dgm:pt>
    <dgm:pt modelId="{EC862579-1D99-4C32-8052-F6CBE7BEEB85}" type="pres">
      <dgm:prSet presAssocID="{D03C04F5-D40E-4F62-A1DC-A22D9475805E}" presName="childRect" presStyleLbl="bgAcc1" presStyleIdx="1" presStyleCnt="4">
        <dgm:presLayoutVars>
          <dgm:bulletEnabled val="1"/>
        </dgm:presLayoutVars>
      </dgm:prSet>
      <dgm:spPr/>
    </dgm:pt>
    <dgm:pt modelId="{96DD007A-F218-4E55-AA81-4A1890EDA876}" type="pres">
      <dgm:prSet presAssocID="{D03C04F5-D40E-4F62-A1DC-A22D9475805E}" presName="parentText" presStyleLbl="node1" presStyleIdx="0" presStyleCnt="0">
        <dgm:presLayoutVars>
          <dgm:chMax val="0"/>
          <dgm:bulletEnabled val="1"/>
        </dgm:presLayoutVars>
      </dgm:prSet>
      <dgm:spPr/>
    </dgm:pt>
    <dgm:pt modelId="{D5EAF7DD-A788-4CFF-88DD-FFFFF3454DD1}" type="pres">
      <dgm:prSet presAssocID="{D03C04F5-D40E-4F62-A1DC-A22D9475805E}" presName="parentRect" presStyleLbl="alignNode1" presStyleIdx="1" presStyleCnt="4"/>
      <dgm:spPr/>
    </dgm:pt>
    <dgm:pt modelId="{6C56DB4D-5E85-43A3-A4AC-178E5AB836D0}" type="pres">
      <dgm:prSet presAssocID="{D03C04F5-D40E-4F62-A1DC-A22D9475805E}" presName="adorn" presStyleLbl="fgAccFollowNod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7000" r="-27000"/>
          </a:stretch>
        </a:blipFill>
      </dgm:spPr>
    </dgm:pt>
    <dgm:pt modelId="{93C9FDB9-7CEA-4426-8D4C-04C6FC9B620B}" type="pres">
      <dgm:prSet presAssocID="{7627E63A-7889-471F-8AB4-B106D0D52BA3}" presName="sibTrans" presStyleLbl="sibTrans2D1" presStyleIdx="0" presStyleCnt="0"/>
      <dgm:spPr/>
    </dgm:pt>
    <dgm:pt modelId="{7F7BFCA5-006A-460A-9FE8-8646C3B9D02F}" type="pres">
      <dgm:prSet presAssocID="{0031DA2E-F59E-431E-AF9D-AA794C8365B5}" presName="compNode" presStyleCnt="0"/>
      <dgm:spPr/>
    </dgm:pt>
    <dgm:pt modelId="{E3510A49-11C3-4172-ADF7-7DF42F68AF34}" type="pres">
      <dgm:prSet presAssocID="{0031DA2E-F59E-431E-AF9D-AA794C8365B5}" presName="childRect" presStyleLbl="bgAcc1" presStyleIdx="2" presStyleCnt="4">
        <dgm:presLayoutVars>
          <dgm:bulletEnabled val="1"/>
        </dgm:presLayoutVars>
      </dgm:prSet>
      <dgm:spPr/>
    </dgm:pt>
    <dgm:pt modelId="{83B8BA62-DCFC-40C7-B07A-3739A8AE2D43}" type="pres">
      <dgm:prSet presAssocID="{0031DA2E-F59E-431E-AF9D-AA794C8365B5}" presName="parentText" presStyleLbl="node1" presStyleIdx="0" presStyleCnt="0">
        <dgm:presLayoutVars>
          <dgm:chMax val="0"/>
          <dgm:bulletEnabled val="1"/>
        </dgm:presLayoutVars>
      </dgm:prSet>
      <dgm:spPr/>
    </dgm:pt>
    <dgm:pt modelId="{D31E3D62-4F42-440B-AB42-DC4EFD1CFE4E}" type="pres">
      <dgm:prSet presAssocID="{0031DA2E-F59E-431E-AF9D-AA794C8365B5}" presName="parentRect" presStyleLbl="alignNode1" presStyleIdx="2" presStyleCnt="4"/>
      <dgm:spPr/>
    </dgm:pt>
    <dgm:pt modelId="{28FCBE65-67C2-4271-9DE8-515288A2E9AF}" type="pres">
      <dgm:prSet presAssocID="{0031DA2E-F59E-431E-AF9D-AA794C8365B5}" presName="adorn" presStyleLbl="fgAccFollowNod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dgm:spPr>
    </dgm:pt>
    <dgm:pt modelId="{F3261FA1-8427-48C7-B6E0-CC94D4E7B803}" type="pres">
      <dgm:prSet presAssocID="{FD422DFF-51A0-44FC-9BFB-F51056CAB8CA}" presName="sibTrans" presStyleLbl="sibTrans2D1" presStyleIdx="0" presStyleCnt="0"/>
      <dgm:spPr/>
    </dgm:pt>
    <dgm:pt modelId="{4DBD55E8-8234-4E0B-8615-1DF7642F1738}" type="pres">
      <dgm:prSet presAssocID="{1F7C6786-E292-43DB-B8A7-AFFDB3F5FE72}" presName="compNode" presStyleCnt="0"/>
      <dgm:spPr/>
    </dgm:pt>
    <dgm:pt modelId="{ED82DD08-0417-4753-A857-7D0CC9CC2B0B}" type="pres">
      <dgm:prSet presAssocID="{1F7C6786-E292-43DB-B8A7-AFFDB3F5FE72}" presName="childRect" presStyleLbl="bgAcc1" presStyleIdx="3" presStyleCnt="4">
        <dgm:presLayoutVars>
          <dgm:bulletEnabled val="1"/>
        </dgm:presLayoutVars>
      </dgm:prSet>
      <dgm:spPr/>
    </dgm:pt>
    <dgm:pt modelId="{B2586B80-2AFF-4D9D-96A3-0480ECD47F20}" type="pres">
      <dgm:prSet presAssocID="{1F7C6786-E292-43DB-B8A7-AFFDB3F5FE72}" presName="parentText" presStyleLbl="node1" presStyleIdx="0" presStyleCnt="0">
        <dgm:presLayoutVars>
          <dgm:chMax val="0"/>
          <dgm:bulletEnabled val="1"/>
        </dgm:presLayoutVars>
      </dgm:prSet>
      <dgm:spPr/>
    </dgm:pt>
    <dgm:pt modelId="{59668A25-5389-486E-86CA-F67CCC2C7C98}" type="pres">
      <dgm:prSet presAssocID="{1F7C6786-E292-43DB-B8A7-AFFDB3F5FE72}" presName="parentRect" presStyleLbl="alignNode1" presStyleIdx="3" presStyleCnt="4"/>
      <dgm:spPr/>
    </dgm:pt>
    <dgm:pt modelId="{A0299664-307A-4227-B590-249783C9DE42}" type="pres">
      <dgm:prSet presAssocID="{1F7C6786-E292-43DB-B8A7-AFFDB3F5FE72}" presName="adorn" presStyleLbl="fgAccFollowNod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8000" r="-28000"/>
          </a:stretch>
        </a:blipFill>
      </dgm:spPr>
    </dgm:pt>
  </dgm:ptLst>
  <dgm:cxnLst>
    <dgm:cxn modelId="{E3367005-6220-48BE-8AF8-F6C45D8D7C33}" type="presOf" srcId="{9D5DC9FC-CD27-4C0B-94C9-29CD11ADDA6A}" destId="{E3510A49-11C3-4172-ADF7-7DF42F68AF34}" srcOrd="0" destOrd="0" presId="urn:microsoft.com/office/officeart/2005/8/layout/bList2"/>
    <dgm:cxn modelId="{04C19518-788D-4520-8740-FAA4A60087E9}" type="presOf" srcId="{D03C04F5-D40E-4F62-A1DC-A22D9475805E}" destId="{96DD007A-F218-4E55-AA81-4A1890EDA876}" srcOrd="0" destOrd="0" presId="urn:microsoft.com/office/officeart/2005/8/layout/bList2"/>
    <dgm:cxn modelId="{D38E9822-ACB3-4624-A3E0-D8A04CCE95BA}" type="presOf" srcId="{FD422DFF-51A0-44FC-9BFB-F51056CAB8CA}" destId="{F3261FA1-8427-48C7-B6E0-CC94D4E7B803}" srcOrd="0" destOrd="0" presId="urn:microsoft.com/office/officeart/2005/8/layout/bList2"/>
    <dgm:cxn modelId="{4C95F325-E6F2-4509-9737-2C3076BFC5C9}" type="presOf" srcId="{59649478-6A8E-4426-A70E-B32360B3CBEC}" destId="{3A12453D-49ED-4CDD-BF04-4503B9801AE3}" srcOrd="1" destOrd="0" presId="urn:microsoft.com/office/officeart/2005/8/layout/bList2"/>
    <dgm:cxn modelId="{A061423F-3703-4C28-9342-23449B837F9C}" srcId="{0031DA2E-F59E-431E-AF9D-AA794C8365B5}" destId="{9D5DC9FC-CD27-4C0B-94C9-29CD11ADDA6A}" srcOrd="0" destOrd="0" parTransId="{7D16B106-D087-4397-BDB5-EFBC79F5E5DB}" sibTransId="{6443450F-DDE1-416A-AB21-DFB526150DDB}"/>
    <dgm:cxn modelId="{4CB2225C-0254-4F81-B2DB-2AF08AF1A411}" srcId="{BF5EB9E3-AFE2-4BDA-AD22-ACAC8F9407E9}" destId="{D03C04F5-D40E-4F62-A1DC-A22D9475805E}" srcOrd="1" destOrd="0" parTransId="{F6F6D9ED-6658-4A7B-98E7-3911962095A9}" sibTransId="{7627E63A-7889-471F-8AB4-B106D0D52BA3}"/>
    <dgm:cxn modelId="{6D54A364-AF9C-433F-B3E7-F6063BE52A8B}" type="presOf" srcId="{7627E63A-7889-471F-8AB4-B106D0D52BA3}" destId="{93C9FDB9-7CEA-4426-8D4C-04C6FC9B620B}" srcOrd="0" destOrd="0" presId="urn:microsoft.com/office/officeart/2005/8/layout/bList2"/>
    <dgm:cxn modelId="{D91CF945-9E24-4425-9C7C-7F39DA1C2357}" type="presOf" srcId="{BF5EB9E3-AFE2-4BDA-AD22-ACAC8F9407E9}" destId="{DA1D895D-2D44-497E-947C-DA99D443BDB9}" srcOrd="0" destOrd="0" presId="urn:microsoft.com/office/officeart/2005/8/layout/bList2"/>
    <dgm:cxn modelId="{DC862748-A1CF-49DE-B912-A1EEDA064130}" type="presOf" srcId="{D03C04F5-D40E-4F62-A1DC-A22D9475805E}" destId="{D5EAF7DD-A788-4CFF-88DD-FFFFF3454DD1}" srcOrd="1" destOrd="0" presId="urn:microsoft.com/office/officeart/2005/8/layout/bList2"/>
    <dgm:cxn modelId="{B8B84B4B-3ABC-4D36-9B96-A71691021285}" srcId="{1F7C6786-E292-43DB-B8A7-AFFDB3F5FE72}" destId="{80CCBCCB-BF7F-4F3C-8DA5-97F86FDF259E}" srcOrd="0" destOrd="0" parTransId="{470CE185-7D7E-481B-AA7C-D1154513E4EF}" sibTransId="{C5568C7F-6502-44EB-A82E-7D7F9F097B63}"/>
    <dgm:cxn modelId="{29F3BC6E-D9B9-4AD4-8609-DFECACF8C672}" type="presOf" srcId="{F79ACB44-E9B0-4579-9BC9-77ED78E0BB3E}" destId="{0C640C04-A298-4C4B-BDCA-A4B54E78C9D6}" srcOrd="0" destOrd="0" presId="urn:microsoft.com/office/officeart/2005/8/layout/bList2"/>
    <dgm:cxn modelId="{C3666D86-268E-4DA2-9E4A-44AAE90543E6}" srcId="{BF5EB9E3-AFE2-4BDA-AD22-ACAC8F9407E9}" destId="{1F7C6786-E292-43DB-B8A7-AFFDB3F5FE72}" srcOrd="3" destOrd="0" parTransId="{24E03EA9-DE94-4F11-9237-9721E88D20FB}" sibTransId="{ED60EB76-770D-4241-B90E-064682408843}"/>
    <dgm:cxn modelId="{2B6BFF8C-5C7C-463E-816F-2D137BE1E914}" type="presOf" srcId="{0031DA2E-F59E-431E-AF9D-AA794C8365B5}" destId="{D31E3D62-4F42-440B-AB42-DC4EFD1CFE4E}" srcOrd="1" destOrd="0" presId="urn:microsoft.com/office/officeart/2005/8/layout/bList2"/>
    <dgm:cxn modelId="{E687478F-3069-457E-A762-A19B0D665F17}" type="presOf" srcId="{80CCBCCB-BF7F-4F3C-8DA5-97F86FDF259E}" destId="{ED82DD08-0417-4753-A857-7D0CC9CC2B0B}" srcOrd="0" destOrd="0" presId="urn:microsoft.com/office/officeart/2005/8/layout/bList2"/>
    <dgm:cxn modelId="{F3D6598F-FE91-4238-9D8D-3441E240406A}" srcId="{59649478-6A8E-4426-A70E-B32360B3CBEC}" destId="{F79ACB44-E9B0-4579-9BC9-77ED78E0BB3E}" srcOrd="0" destOrd="0" parTransId="{C9102F0B-43BA-4BB0-8F47-2245A2B133EB}" sibTransId="{E266EF60-2705-497B-84F3-5A65E4DEB494}"/>
    <dgm:cxn modelId="{D7CB419F-2915-4C3D-88E6-E7FD3078B823}" type="presOf" srcId="{0031DA2E-F59E-431E-AF9D-AA794C8365B5}" destId="{83B8BA62-DCFC-40C7-B07A-3739A8AE2D43}" srcOrd="0" destOrd="0" presId="urn:microsoft.com/office/officeart/2005/8/layout/bList2"/>
    <dgm:cxn modelId="{DA0839A5-24B2-4559-A0FF-3902F24D551B}" type="presOf" srcId="{1F7C6786-E292-43DB-B8A7-AFFDB3F5FE72}" destId="{B2586B80-2AFF-4D9D-96A3-0480ECD47F20}" srcOrd="0" destOrd="0" presId="urn:microsoft.com/office/officeart/2005/8/layout/bList2"/>
    <dgm:cxn modelId="{49EA5CA5-C89C-4B9E-B10F-33A46AD65CA4}" type="presOf" srcId="{7E11D0F8-05A5-4102-A764-48AFDEB12865}" destId="{72B9016B-E311-47A3-9FED-94C6E793589C}" srcOrd="0" destOrd="0" presId="urn:microsoft.com/office/officeart/2005/8/layout/bList2"/>
    <dgm:cxn modelId="{D0EBD8B9-8666-47CC-B240-C9CECDC67ADF}" type="presOf" srcId="{59649478-6A8E-4426-A70E-B32360B3CBEC}" destId="{BD592F1F-46BC-43DD-B0AC-D7DBE7153C76}" srcOrd="0" destOrd="0" presId="urn:microsoft.com/office/officeart/2005/8/layout/bList2"/>
    <dgm:cxn modelId="{9EA985C7-0667-44C0-B35C-3103A3A275FC}" type="presOf" srcId="{7D74C95F-0BC9-48CA-BA9E-5591B12A494A}" destId="{EC862579-1D99-4C32-8052-F6CBE7BEEB85}" srcOrd="0" destOrd="0" presId="urn:microsoft.com/office/officeart/2005/8/layout/bList2"/>
    <dgm:cxn modelId="{71B55CEB-85E6-49BF-AD21-9DD5377C25E2}" srcId="{BF5EB9E3-AFE2-4BDA-AD22-ACAC8F9407E9}" destId="{59649478-6A8E-4426-A70E-B32360B3CBEC}" srcOrd="0" destOrd="0" parTransId="{11A83AD6-E6FE-4E80-A497-A21F4687A2E3}" sibTransId="{7E11D0F8-05A5-4102-A764-48AFDEB12865}"/>
    <dgm:cxn modelId="{A5E066EB-AAAD-40E6-8C9D-5BD58ABAFAB3}" srcId="{D03C04F5-D40E-4F62-A1DC-A22D9475805E}" destId="{7D74C95F-0BC9-48CA-BA9E-5591B12A494A}" srcOrd="0" destOrd="0" parTransId="{E4A0EE9C-78E4-4E6B-97FA-7C4560B53D28}" sibTransId="{46CE0EED-617A-4E40-9ECB-8B70D466DF76}"/>
    <dgm:cxn modelId="{8C0BE4EF-804A-4DE5-8F86-2000C5495A46}" srcId="{BF5EB9E3-AFE2-4BDA-AD22-ACAC8F9407E9}" destId="{0031DA2E-F59E-431E-AF9D-AA794C8365B5}" srcOrd="2" destOrd="0" parTransId="{63778A39-73EA-433D-8D72-278D01BA1020}" sibTransId="{FD422DFF-51A0-44FC-9BFB-F51056CAB8CA}"/>
    <dgm:cxn modelId="{91106DFE-DC60-45FD-9E42-0219121FE3DA}" type="presOf" srcId="{1F7C6786-E292-43DB-B8A7-AFFDB3F5FE72}" destId="{59668A25-5389-486E-86CA-F67CCC2C7C98}" srcOrd="1" destOrd="0" presId="urn:microsoft.com/office/officeart/2005/8/layout/bList2"/>
    <dgm:cxn modelId="{DA4F6E3F-E0D9-443B-A60F-F59BF48E3303}" type="presParOf" srcId="{DA1D895D-2D44-497E-947C-DA99D443BDB9}" destId="{4E1BC631-3905-4400-A851-C7DDD9204629}" srcOrd="0" destOrd="0" presId="urn:microsoft.com/office/officeart/2005/8/layout/bList2"/>
    <dgm:cxn modelId="{6607C6A7-872C-4050-99FB-825A2F3926EB}" type="presParOf" srcId="{4E1BC631-3905-4400-A851-C7DDD9204629}" destId="{0C640C04-A298-4C4B-BDCA-A4B54E78C9D6}" srcOrd="0" destOrd="0" presId="urn:microsoft.com/office/officeart/2005/8/layout/bList2"/>
    <dgm:cxn modelId="{1ED192CC-50DA-4319-B0A6-F499E92086DF}" type="presParOf" srcId="{4E1BC631-3905-4400-A851-C7DDD9204629}" destId="{BD592F1F-46BC-43DD-B0AC-D7DBE7153C76}" srcOrd="1" destOrd="0" presId="urn:microsoft.com/office/officeart/2005/8/layout/bList2"/>
    <dgm:cxn modelId="{276FD006-3DB6-4DFD-BAF4-2ADE272B911B}" type="presParOf" srcId="{4E1BC631-3905-4400-A851-C7DDD9204629}" destId="{3A12453D-49ED-4CDD-BF04-4503B9801AE3}" srcOrd="2" destOrd="0" presId="urn:microsoft.com/office/officeart/2005/8/layout/bList2"/>
    <dgm:cxn modelId="{59611E68-4284-4BD8-ABE3-8B603BC4CB84}" type="presParOf" srcId="{4E1BC631-3905-4400-A851-C7DDD9204629}" destId="{6CDD3941-3D2B-4818-9F4B-FE9C6FF88941}" srcOrd="3" destOrd="0" presId="urn:microsoft.com/office/officeart/2005/8/layout/bList2"/>
    <dgm:cxn modelId="{F100DBF0-8298-40EA-956F-635A6D1EA65D}" type="presParOf" srcId="{DA1D895D-2D44-497E-947C-DA99D443BDB9}" destId="{72B9016B-E311-47A3-9FED-94C6E793589C}" srcOrd="1" destOrd="0" presId="urn:microsoft.com/office/officeart/2005/8/layout/bList2"/>
    <dgm:cxn modelId="{56C99218-F23D-455A-A691-8C3E348D2A20}" type="presParOf" srcId="{DA1D895D-2D44-497E-947C-DA99D443BDB9}" destId="{893AED06-4220-4BD8-B4E6-20F86D82B270}" srcOrd="2" destOrd="0" presId="urn:microsoft.com/office/officeart/2005/8/layout/bList2"/>
    <dgm:cxn modelId="{733F6055-0F1A-4B13-B58D-FAA67E662D4E}" type="presParOf" srcId="{893AED06-4220-4BD8-B4E6-20F86D82B270}" destId="{EC862579-1D99-4C32-8052-F6CBE7BEEB85}" srcOrd="0" destOrd="0" presId="urn:microsoft.com/office/officeart/2005/8/layout/bList2"/>
    <dgm:cxn modelId="{5BE9CE03-7425-4091-8F28-BDA758B8E978}" type="presParOf" srcId="{893AED06-4220-4BD8-B4E6-20F86D82B270}" destId="{96DD007A-F218-4E55-AA81-4A1890EDA876}" srcOrd="1" destOrd="0" presId="urn:microsoft.com/office/officeart/2005/8/layout/bList2"/>
    <dgm:cxn modelId="{466C5E46-D376-47CA-8F89-B0E601AB2952}" type="presParOf" srcId="{893AED06-4220-4BD8-B4E6-20F86D82B270}" destId="{D5EAF7DD-A788-4CFF-88DD-FFFFF3454DD1}" srcOrd="2" destOrd="0" presId="urn:microsoft.com/office/officeart/2005/8/layout/bList2"/>
    <dgm:cxn modelId="{2D4B6C21-1D6F-4EB8-9F2C-535B5EEBFAD9}" type="presParOf" srcId="{893AED06-4220-4BD8-B4E6-20F86D82B270}" destId="{6C56DB4D-5E85-43A3-A4AC-178E5AB836D0}" srcOrd="3" destOrd="0" presId="urn:microsoft.com/office/officeart/2005/8/layout/bList2"/>
    <dgm:cxn modelId="{D0326933-3DB3-4719-A3BD-433C3B192E89}" type="presParOf" srcId="{DA1D895D-2D44-497E-947C-DA99D443BDB9}" destId="{93C9FDB9-7CEA-4426-8D4C-04C6FC9B620B}" srcOrd="3" destOrd="0" presId="urn:microsoft.com/office/officeart/2005/8/layout/bList2"/>
    <dgm:cxn modelId="{8A5B263F-99AF-48BB-93E4-56DBA048AFB1}" type="presParOf" srcId="{DA1D895D-2D44-497E-947C-DA99D443BDB9}" destId="{7F7BFCA5-006A-460A-9FE8-8646C3B9D02F}" srcOrd="4" destOrd="0" presId="urn:microsoft.com/office/officeart/2005/8/layout/bList2"/>
    <dgm:cxn modelId="{73B1106A-A477-46D8-BF75-A9FDB113080B}" type="presParOf" srcId="{7F7BFCA5-006A-460A-9FE8-8646C3B9D02F}" destId="{E3510A49-11C3-4172-ADF7-7DF42F68AF34}" srcOrd="0" destOrd="0" presId="urn:microsoft.com/office/officeart/2005/8/layout/bList2"/>
    <dgm:cxn modelId="{AAC968D5-883C-4AEB-B724-A64BC8604A0C}" type="presParOf" srcId="{7F7BFCA5-006A-460A-9FE8-8646C3B9D02F}" destId="{83B8BA62-DCFC-40C7-B07A-3739A8AE2D43}" srcOrd="1" destOrd="0" presId="urn:microsoft.com/office/officeart/2005/8/layout/bList2"/>
    <dgm:cxn modelId="{5752BB8E-9D8B-4B7D-B14F-C802BD714AD6}" type="presParOf" srcId="{7F7BFCA5-006A-460A-9FE8-8646C3B9D02F}" destId="{D31E3D62-4F42-440B-AB42-DC4EFD1CFE4E}" srcOrd="2" destOrd="0" presId="urn:microsoft.com/office/officeart/2005/8/layout/bList2"/>
    <dgm:cxn modelId="{EAD52F5D-BC61-4B90-A968-CF9DE8AEDC9A}" type="presParOf" srcId="{7F7BFCA5-006A-460A-9FE8-8646C3B9D02F}" destId="{28FCBE65-67C2-4271-9DE8-515288A2E9AF}" srcOrd="3" destOrd="0" presId="urn:microsoft.com/office/officeart/2005/8/layout/bList2"/>
    <dgm:cxn modelId="{56E68C86-815A-4306-82A1-9248993B8809}" type="presParOf" srcId="{DA1D895D-2D44-497E-947C-DA99D443BDB9}" destId="{F3261FA1-8427-48C7-B6E0-CC94D4E7B803}" srcOrd="5" destOrd="0" presId="urn:microsoft.com/office/officeart/2005/8/layout/bList2"/>
    <dgm:cxn modelId="{D189A478-0072-4DFA-9265-A557F6157505}" type="presParOf" srcId="{DA1D895D-2D44-497E-947C-DA99D443BDB9}" destId="{4DBD55E8-8234-4E0B-8615-1DF7642F1738}" srcOrd="6" destOrd="0" presId="urn:microsoft.com/office/officeart/2005/8/layout/bList2"/>
    <dgm:cxn modelId="{253CE841-34A6-4EED-8E02-963BE1F79DC3}" type="presParOf" srcId="{4DBD55E8-8234-4E0B-8615-1DF7642F1738}" destId="{ED82DD08-0417-4753-A857-7D0CC9CC2B0B}" srcOrd="0" destOrd="0" presId="urn:microsoft.com/office/officeart/2005/8/layout/bList2"/>
    <dgm:cxn modelId="{8398621B-FAAC-44A0-A3EA-AC1CB09E01D7}" type="presParOf" srcId="{4DBD55E8-8234-4E0B-8615-1DF7642F1738}" destId="{B2586B80-2AFF-4D9D-96A3-0480ECD47F20}" srcOrd="1" destOrd="0" presId="urn:microsoft.com/office/officeart/2005/8/layout/bList2"/>
    <dgm:cxn modelId="{E13679FB-57C4-4C8C-A48C-73CD40C5F313}" type="presParOf" srcId="{4DBD55E8-8234-4E0B-8615-1DF7642F1738}" destId="{59668A25-5389-486E-86CA-F67CCC2C7C98}" srcOrd="2" destOrd="0" presId="urn:microsoft.com/office/officeart/2005/8/layout/bList2"/>
    <dgm:cxn modelId="{3D57636F-1702-4340-A75C-BF0E2A2CD676}" type="presParOf" srcId="{4DBD55E8-8234-4E0B-8615-1DF7642F1738}" destId="{A0299664-307A-4227-B590-249783C9DE42}"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4709F0-9B80-564D-B363-46CE592DF288}" type="doc">
      <dgm:prSet loTypeId="urn:microsoft.com/office/officeart/2005/8/layout/hProcess9" loCatId="" qsTypeId="urn:microsoft.com/office/officeart/2005/8/quickstyle/3D3" qsCatId="3D" csTypeId="urn:microsoft.com/office/officeart/2005/8/colors/colorful3" csCatId="colorful" phldr="1"/>
      <dgm:spPr/>
    </dgm:pt>
    <dgm:pt modelId="{782E6E9C-CEA9-A949-9910-AC89732DBD45}">
      <dgm:prSet phldrT="[Texto]" custT="1"/>
      <dgm:spPr/>
      <dgm:t>
        <a:bodyPr/>
        <a:lstStyle/>
        <a:p>
          <a:r>
            <a:rPr lang="es-ES_tradnl" sz="2200" dirty="0"/>
            <a:t>GUIA DE AUDITORIA TERRITORIAL</a:t>
          </a:r>
        </a:p>
        <a:p>
          <a:r>
            <a:rPr lang="es-ES_tradnl" sz="2200" dirty="0"/>
            <a:t>GAT 4.0.</a:t>
          </a:r>
        </a:p>
      </dgm:t>
    </dgm:pt>
    <dgm:pt modelId="{FE00ACCC-3DF6-BA4E-B237-779D7E6E4585}" type="parTrans" cxnId="{61B82E02-5053-C841-A7B2-F6C8156AC10A}">
      <dgm:prSet/>
      <dgm:spPr/>
      <dgm:t>
        <a:bodyPr/>
        <a:lstStyle/>
        <a:p>
          <a:endParaRPr lang="es-ES_tradnl"/>
        </a:p>
      </dgm:t>
    </dgm:pt>
    <dgm:pt modelId="{EC6B97B1-2B32-F048-AD4C-B26B9A6AF8AF}" type="sibTrans" cxnId="{61B82E02-5053-C841-A7B2-F6C8156AC10A}">
      <dgm:prSet/>
      <dgm:spPr/>
      <dgm:t>
        <a:bodyPr/>
        <a:lstStyle/>
        <a:p>
          <a:endParaRPr lang="es-ES_tradnl"/>
        </a:p>
      </dgm:t>
    </dgm:pt>
    <dgm:pt modelId="{E3B2B156-D983-8D47-9C04-D2FF379002A3}">
      <dgm:prSet phldrT="[Texto]" custT="1"/>
      <dgm:spPr/>
      <dgm:t>
        <a:bodyPr/>
        <a:lstStyle/>
        <a:p>
          <a:r>
            <a:rPr lang="es-ES_tradnl" sz="2200" dirty="0"/>
            <a:t>Constitución Política de Colombia</a:t>
          </a:r>
        </a:p>
      </dgm:t>
    </dgm:pt>
    <dgm:pt modelId="{FF81BDB2-E12C-444A-9911-3E026D67BB8F}" type="parTrans" cxnId="{40F0723D-9F38-EB4F-ADD5-74AE90679DD2}">
      <dgm:prSet/>
      <dgm:spPr/>
      <dgm:t>
        <a:bodyPr/>
        <a:lstStyle/>
        <a:p>
          <a:endParaRPr lang="es-ES_tradnl"/>
        </a:p>
      </dgm:t>
    </dgm:pt>
    <dgm:pt modelId="{D31E1614-B915-AB40-B28E-7389D134CF42}" type="sibTrans" cxnId="{40F0723D-9F38-EB4F-ADD5-74AE90679DD2}">
      <dgm:prSet/>
      <dgm:spPr/>
      <dgm:t>
        <a:bodyPr/>
        <a:lstStyle/>
        <a:p>
          <a:endParaRPr lang="es-ES_tradnl"/>
        </a:p>
      </dgm:t>
    </dgm:pt>
    <dgm:pt modelId="{F64E1A97-6ECD-2445-8267-E19FF9B42153}">
      <dgm:prSet phldrT="[Texto]" custT="1"/>
      <dgm:spPr/>
      <dgm:t>
        <a:bodyPr/>
        <a:lstStyle/>
        <a:p>
          <a:r>
            <a:rPr lang="es-ES_tradnl" sz="2200" dirty="0"/>
            <a:t>Normas de Control Fiscal</a:t>
          </a:r>
        </a:p>
      </dgm:t>
    </dgm:pt>
    <dgm:pt modelId="{CE0845CE-01E0-BC44-BDF2-A630102B9DE5}" type="parTrans" cxnId="{1899302B-82A4-2D4B-8971-60BDA26CCA75}">
      <dgm:prSet/>
      <dgm:spPr/>
      <dgm:t>
        <a:bodyPr/>
        <a:lstStyle/>
        <a:p>
          <a:endParaRPr lang="es-ES_tradnl"/>
        </a:p>
      </dgm:t>
    </dgm:pt>
    <dgm:pt modelId="{D1AF5DA5-90F0-AA43-8C79-81054ADAE490}" type="sibTrans" cxnId="{1899302B-82A4-2D4B-8971-60BDA26CCA75}">
      <dgm:prSet/>
      <dgm:spPr/>
      <dgm:t>
        <a:bodyPr/>
        <a:lstStyle/>
        <a:p>
          <a:endParaRPr lang="es-ES_tradnl"/>
        </a:p>
      </dgm:t>
    </dgm:pt>
    <dgm:pt modelId="{26DB6BBC-296E-C94D-967D-AB426022B486}">
      <dgm:prSet phldrT="[Texto]" custT="1"/>
      <dgm:spPr/>
      <dgm:t>
        <a:bodyPr/>
        <a:lstStyle/>
        <a:p>
          <a:r>
            <a:rPr lang="es-ES_tradnl" sz="1800" dirty="0"/>
            <a:t>Normas  Internacionales  de Auditoría para Entidades Fiscalizadoras Superiores (ISSAI)</a:t>
          </a:r>
        </a:p>
      </dgm:t>
    </dgm:pt>
    <dgm:pt modelId="{CF5AE911-A45C-A54E-BC5D-4E45F993438E}" type="parTrans" cxnId="{91198394-62D3-5B4B-96D4-3D1B8DB108C8}">
      <dgm:prSet/>
      <dgm:spPr/>
      <dgm:t>
        <a:bodyPr/>
        <a:lstStyle/>
        <a:p>
          <a:endParaRPr lang="es-ES_tradnl"/>
        </a:p>
      </dgm:t>
    </dgm:pt>
    <dgm:pt modelId="{AC995FF5-1CB0-2641-B397-B2F8C7E541B8}" type="sibTrans" cxnId="{91198394-62D3-5B4B-96D4-3D1B8DB108C8}">
      <dgm:prSet/>
      <dgm:spPr/>
      <dgm:t>
        <a:bodyPr/>
        <a:lstStyle/>
        <a:p>
          <a:endParaRPr lang="es-ES_tradnl"/>
        </a:p>
      </dgm:t>
    </dgm:pt>
    <dgm:pt modelId="{E3A29540-2C4E-1F4D-AD35-D076CA9E8D95}">
      <dgm:prSet phldrT="[Texto]" custT="1"/>
      <dgm:spPr/>
      <dgm:t>
        <a:bodyPr/>
        <a:lstStyle/>
        <a:p>
          <a:r>
            <a:rPr lang="es-ES_tradnl" sz="2000" dirty="0"/>
            <a:t>Normas Internacionales de Auditoria (NIA) para el sector público</a:t>
          </a:r>
        </a:p>
      </dgm:t>
    </dgm:pt>
    <dgm:pt modelId="{BFB6DD2A-58CB-FA43-8EC2-D93B8EA9373A}" type="parTrans" cxnId="{D6826C50-D1D0-DB47-A295-54B9FD07EC6D}">
      <dgm:prSet/>
      <dgm:spPr/>
      <dgm:t>
        <a:bodyPr/>
        <a:lstStyle/>
        <a:p>
          <a:endParaRPr lang="es-ES_tradnl"/>
        </a:p>
      </dgm:t>
    </dgm:pt>
    <dgm:pt modelId="{9B6A8EBC-613D-4246-90F1-C5D18D22D3C1}" type="sibTrans" cxnId="{D6826C50-D1D0-DB47-A295-54B9FD07EC6D}">
      <dgm:prSet/>
      <dgm:spPr/>
      <dgm:t>
        <a:bodyPr/>
        <a:lstStyle/>
        <a:p>
          <a:endParaRPr lang="es-ES_tradnl"/>
        </a:p>
      </dgm:t>
    </dgm:pt>
    <dgm:pt modelId="{92FAC4FE-AFC6-2442-8786-AFFB55F4BCF5}" type="pres">
      <dgm:prSet presAssocID="{5D4709F0-9B80-564D-B363-46CE592DF288}" presName="CompostProcess" presStyleCnt="0">
        <dgm:presLayoutVars>
          <dgm:dir/>
          <dgm:resizeHandles val="exact"/>
        </dgm:presLayoutVars>
      </dgm:prSet>
      <dgm:spPr/>
    </dgm:pt>
    <dgm:pt modelId="{E522EBD4-D41F-8347-89FB-8CBF2DE6AC62}" type="pres">
      <dgm:prSet presAssocID="{5D4709F0-9B80-564D-B363-46CE592DF288}" presName="arrow" presStyleLbl="bgShp" presStyleIdx="0" presStyleCnt="1" custAng="10800000" custScaleX="117647" custLinFactNeighborX="0" custLinFactNeighborY="-15976"/>
      <dgm:spPr/>
    </dgm:pt>
    <dgm:pt modelId="{F6160BB5-682F-5840-9090-507DA5673BA5}" type="pres">
      <dgm:prSet presAssocID="{5D4709F0-9B80-564D-B363-46CE592DF288}" presName="linearProcess" presStyleCnt="0"/>
      <dgm:spPr/>
    </dgm:pt>
    <dgm:pt modelId="{93BA8484-1839-EE45-BD62-9F77832B71D2}" type="pres">
      <dgm:prSet presAssocID="{782E6E9C-CEA9-A949-9910-AC89732DBD45}" presName="textNode" presStyleLbl="node1" presStyleIdx="0" presStyleCnt="5" custScaleX="82252" custLinFactX="9634" custLinFactNeighborX="100000" custLinFactNeighborY="185">
        <dgm:presLayoutVars>
          <dgm:bulletEnabled val="1"/>
        </dgm:presLayoutVars>
      </dgm:prSet>
      <dgm:spPr/>
    </dgm:pt>
    <dgm:pt modelId="{FAC9CF3B-2421-AF49-AF33-8DC31C7BBE32}" type="pres">
      <dgm:prSet presAssocID="{EC6B97B1-2B32-F048-AD4C-B26B9A6AF8AF}" presName="sibTrans" presStyleCnt="0"/>
      <dgm:spPr/>
    </dgm:pt>
    <dgm:pt modelId="{C1B2ED95-F12C-E64A-8064-31B6087150BA}" type="pres">
      <dgm:prSet presAssocID="{E3B2B156-D983-8D47-9C04-D2FF379002A3}" presName="textNode" presStyleLbl="node1" presStyleIdx="1" presStyleCnt="5" custScaleX="76535" custLinFactX="2035" custLinFactNeighborX="100000" custLinFactNeighborY="452">
        <dgm:presLayoutVars>
          <dgm:bulletEnabled val="1"/>
        </dgm:presLayoutVars>
      </dgm:prSet>
      <dgm:spPr/>
    </dgm:pt>
    <dgm:pt modelId="{CB59D3D7-B4E7-B640-8A98-A9B6F82DFBBD}" type="pres">
      <dgm:prSet presAssocID="{D31E1614-B915-AB40-B28E-7389D134CF42}" presName="sibTrans" presStyleCnt="0"/>
      <dgm:spPr/>
    </dgm:pt>
    <dgm:pt modelId="{4B53CCB1-28C1-434A-B7A1-CD2D80A9A99E}" type="pres">
      <dgm:prSet presAssocID="{F64E1A97-6ECD-2445-8267-E19FF9B42153}" presName="textNode" presStyleLbl="node1" presStyleIdx="2" presStyleCnt="5" custScaleX="71146" custLinFactNeighborX="73178" custLinFactNeighborY="-247">
        <dgm:presLayoutVars>
          <dgm:bulletEnabled val="1"/>
        </dgm:presLayoutVars>
      </dgm:prSet>
      <dgm:spPr/>
    </dgm:pt>
    <dgm:pt modelId="{9FFDDCAE-3151-CC48-8705-F82DEE10245E}" type="pres">
      <dgm:prSet presAssocID="{D1AF5DA5-90F0-AA43-8C79-81054ADAE490}" presName="sibTrans" presStyleCnt="0"/>
      <dgm:spPr/>
    </dgm:pt>
    <dgm:pt modelId="{74840D1B-4754-0241-92EC-2068AB92D3F1}" type="pres">
      <dgm:prSet presAssocID="{26DB6BBC-296E-C94D-967D-AB426022B486}" presName="textNode" presStyleLbl="node1" presStyleIdx="3" presStyleCnt="5" custScaleX="87287" custLinFactNeighborX="53144" custLinFactNeighborY="452">
        <dgm:presLayoutVars>
          <dgm:bulletEnabled val="1"/>
        </dgm:presLayoutVars>
      </dgm:prSet>
      <dgm:spPr/>
    </dgm:pt>
    <dgm:pt modelId="{FDCC8DEE-121C-1844-BDDD-66DEFB129E78}" type="pres">
      <dgm:prSet presAssocID="{AC995FF5-1CB0-2641-B397-B2F8C7E541B8}" presName="sibTrans" presStyleCnt="0"/>
      <dgm:spPr/>
    </dgm:pt>
    <dgm:pt modelId="{747FFD1A-D4F6-D443-8AD2-FC2D1D9E3828}" type="pres">
      <dgm:prSet presAssocID="{E3A29540-2C4E-1F4D-AD35-D076CA9E8D95}" presName="textNode" presStyleLbl="node1" presStyleIdx="4" presStyleCnt="5" custScaleX="91958" custScaleY="101851" custLinFactNeighborX="-1268" custLinFactNeighborY="496">
        <dgm:presLayoutVars>
          <dgm:bulletEnabled val="1"/>
        </dgm:presLayoutVars>
      </dgm:prSet>
      <dgm:spPr/>
    </dgm:pt>
  </dgm:ptLst>
  <dgm:cxnLst>
    <dgm:cxn modelId="{61B82E02-5053-C841-A7B2-F6C8156AC10A}" srcId="{5D4709F0-9B80-564D-B363-46CE592DF288}" destId="{782E6E9C-CEA9-A949-9910-AC89732DBD45}" srcOrd="0" destOrd="0" parTransId="{FE00ACCC-3DF6-BA4E-B237-779D7E6E4585}" sibTransId="{EC6B97B1-2B32-F048-AD4C-B26B9A6AF8AF}"/>
    <dgm:cxn modelId="{23C05817-2F8B-F447-BF71-18CC7B9E9287}" type="presOf" srcId="{E3B2B156-D983-8D47-9C04-D2FF379002A3}" destId="{C1B2ED95-F12C-E64A-8064-31B6087150BA}" srcOrd="0" destOrd="0" presId="urn:microsoft.com/office/officeart/2005/8/layout/hProcess9"/>
    <dgm:cxn modelId="{1899302B-82A4-2D4B-8971-60BDA26CCA75}" srcId="{5D4709F0-9B80-564D-B363-46CE592DF288}" destId="{F64E1A97-6ECD-2445-8267-E19FF9B42153}" srcOrd="2" destOrd="0" parTransId="{CE0845CE-01E0-BC44-BDF2-A630102B9DE5}" sibTransId="{D1AF5DA5-90F0-AA43-8C79-81054ADAE490}"/>
    <dgm:cxn modelId="{40F0723D-9F38-EB4F-ADD5-74AE90679DD2}" srcId="{5D4709F0-9B80-564D-B363-46CE592DF288}" destId="{E3B2B156-D983-8D47-9C04-D2FF379002A3}" srcOrd="1" destOrd="0" parTransId="{FF81BDB2-E12C-444A-9911-3E026D67BB8F}" sibTransId="{D31E1614-B915-AB40-B28E-7389D134CF42}"/>
    <dgm:cxn modelId="{E9479D61-A43A-904C-9FF2-11D881169226}" type="presOf" srcId="{782E6E9C-CEA9-A949-9910-AC89732DBD45}" destId="{93BA8484-1839-EE45-BD62-9F77832B71D2}" srcOrd="0" destOrd="0" presId="urn:microsoft.com/office/officeart/2005/8/layout/hProcess9"/>
    <dgm:cxn modelId="{D6826C50-D1D0-DB47-A295-54B9FD07EC6D}" srcId="{5D4709F0-9B80-564D-B363-46CE592DF288}" destId="{E3A29540-2C4E-1F4D-AD35-D076CA9E8D95}" srcOrd="4" destOrd="0" parTransId="{BFB6DD2A-58CB-FA43-8EC2-D93B8EA9373A}" sibTransId="{9B6A8EBC-613D-4246-90F1-C5D18D22D3C1}"/>
    <dgm:cxn modelId="{91198394-62D3-5B4B-96D4-3D1B8DB108C8}" srcId="{5D4709F0-9B80-564D-B363-46CE592DF288}" destId="{26DB6BBC-296E-C94D-967D-AB426022B486}" srcOrd="3" destOrd="0" parTransId="{CF5AE911-A45C-A54E-BC5D-4E45F993438E}" sibTransId="{AC995FF5-1CB0-2641-B397-B2F8C7E541B8}"/>
    <dgm:cxn modelId="{D936EEA5-4964-C144-813C-79DCB1E29812}" type="presOf" srcId="{F64E1A97-6ECD-2445-8267-E19FF9B42153}" destId="{4B53CCB1-28C1-434A-B7A1-CD2D80A9A99E}" srcOrd="0" destOrd="0" presId="urn:microsoft.com/office/officeart/2005/8/layout/hProcess9"/>
    <dgm:cxn modelId="{AA8463C1-D433-D147-BEBB-7CE81C904C7F}" type="presOf" srcId="{E3A29540-2C4E-1F4D-AD35-D076CA9E8D95}" destId="{747FFD1A-D4F6-D443-8AD2-FC2D1D9E3828}" srcOrd="0" destOrd="0" presId="urn:microsoft.com/office/officeart/2005/8/layout/hProcess9"/>
    <dgm:cxn modelId="{3E3A93E4-2A9F-ED41-8635-0234E92ACA23}" type="presOf" srcId="{26DB6BBC-296E-C94D-967D-AB426022B486}" destId="{74840D1B-4754-0241-92EC-2068AB92D3F1}" srcOrd="0" destOrd="0" presId="urn:microsoft.com/office/officeart/2005/8/layout/hProcess9"/>
    <dgm:cxn modelId="{5DD417FF-49D4-4B4A-A3C2-4F415F77F57B}" type="presOf" srcId="{5D4709F0-9B80-564D-B363-46CE592DF288}" destId="{92FAC4FE-AFC6-2442-8786-AFFB55F4BCF5}" srcOrd="0" destOrd="0" presId="urn:microsoft.com/office/officeart/2005/8/layout/hProcess9"/>
    <dgm:cxn modelId="{6A54922B-D484-B44E-A197-5D5EC418265A}" type="presParOf" srcId="{92FAC4FE-AFC6-2442-8786-AFFB55F4BCF5}" destId="{E522EBD4-D41F-8347-89FB-8CBF2DE6AC62}" srcOrd="0" destOrd="0" presId="urn:microsoft.com/office/officeart/2005/8/layout/hProcess9"/>
    <dgm:cxn modelId="{B5EE4DF4-2D46-3F49-BBE0-759368F6E56D}" type="presParOf" srcId="{92FAC4FE-AFC6-2442-8786-AFFB55F4BCF5}" destId="{F6160BB5-682F-5840-9090-507DA5673BA5}" srcOrd="1" destOrd="0" presId="urn:microsoft.com/office/officeart/2005/8/layout/hProcess9"/>
    <dgm:cxn modelId="{4CBA963D-1D7D-C94A-B268-166F8BE497F3}" type="presParOf" srcId="{F6160BB5-682F-5840-9090-507DA5673BA5}" destId="{93BA8484-1839-EE45-BD62-9F77832B71D2}" srcOrd="0" destOrd="0" presId="urn:microsoft.com/office/officeart/2005/8/layout/hProcess9"/>
    <dgm:cxn modelId="{1EF600FC-37E5-4649-B277-E51215091FD6}" type="presParOf" srcId="{F6160BB5-682F-5840-9090-507DA5673BA5}" destId="{FAC9CF3B-2421-AF49-AF33-8DC31C7BBE32}" srcOrd="1" destOrd="0" presId="urn:microsoft.com/office/officeart/2005/8/layout/hProcess9"/>
    <dgm:cxn modelId="{E0AE789F-EE7B-2541-9E25-8494BAB153E5}" type="presParOf" srcId="{F6160BB5-682F-5840-9090-507DA5673BA5}" destId="{C1B2ED95-F12C-E64A-8064-31B6087150BA}" srcOrd="2" destOrd="0" presId="urn:microsoft.com/office/officeart/2005/8/layout/hProcess9"/>
    <dgm:cxn modelId="{1D13783D-9B32-0644-ADA0-F4AB4A24FA88}" type="presParOf" srcId="{F6160BB5-682F-5840-9090-507DA5673BA5}" destId="{CB59D3D7-B4E7-B640-8A98-A9B6F82DFBBD}" srcOrd="3" destOrd="0" presId="urn:microsoft.com/office/officeart/2005/8/layout/hProcess9"/>
    <dgm:cxn modelId="{86208C0E-B592-BA4E-BE15-5F5639AF5F0C}" type="presParOf" srcId="{F6160BB5-682F-5840-9090-507DA5673BA5}" destId="{4B53CCB1-28C1-434A-B7A1-CD2D80A9A99E}" srcOrd="4" destOrd="0" presId="urn:microsoft.com/office/officeart/2005/8/layout/hProcess9"/>
    <dgm:cxn modelId="{837491F7-7053-7743-A5E6-377CD7E3A7E9}" type="presParOf" srcId="{F6160BB5-682F-5840-9090-507DA5673BA5}" destId="{9FFDDCAE-3151-CC48-8705-F82DEE10245E}" srcOrd="5" destOrd="0" presId="urn:microsoft.com/office/officeart/2005/8/layout/hProcess9"/>
    <dgm:cxn modelId="{887EFEC0-F043-2E4B-9D10-B188A69D8435}" type="presParOf" srcId="{F6160BB5-682F-5840-9090-507DA5673BA5}" destId="{74840D1B-4754-0241-92EC-2068AB92D3F1}" srcOrd="6" destOrd="0" presId="urn:microsoft.com/office/officeart/2005/8/layout/hProcess9"/>
    <dgm:cxn modelId="{F85FFC74-2693-634E-B9A9-AC419A0235F8}" type="presParOf" srcId="{F6160BB5-682F-5840-9090-507DA5673BA5}" destId="{FDCC8DEE-121C-1844-BDDD-66DEFB129E78}" srcOrd="7" destOrd="0" presId="urn:microsoft.com/office/officeart/2005/8/layout/hProcess9"/>
    <dgm:cxn modelId="{B8C268CD-D65A-8E40-93AA-73D347ED51A5}" type="presParOf" srcId="{F6160BB5-682F-5840-9090-507DA5673BA5}" destId="{747FFD1A-D4F6-D443-8AD2-FC2D1D9E3828}"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212B1FF-2691-DD4F-B1BF-6EB0D1B867D4}" type="doc">
      <dgm:prSet loTypeId="urn:microsoft.com/office/officeart/2005/8/layout/hierarchy2" loCatId="" qsTypeId="urn:microsoft.com/office/officeart/2005/8/quickstyle/simple3" qsCatId="simple" csTypeId="urn:microsoft.com/office/officeart/2005/8/colors/colorful2" csCatId="colorful" phldr="1"/>
      <dgm:spPr/>
      <dgm:t>
        <a:bodyPr/>
        <a:lstStyle/>
        <a:p>
          <a:endParaRPr lang="es-ES_tradnl"/>
        </a:p>
      </dgm:t>
    </dgm:pt>
    <dgm:pt modelId="{831319E6-D6D0-5F4A-ABFF-14BF9AFAD9CC}">
      <dgm:prSet phldrT="[Texto]" custT="1"/>
      <dgm:spPr/>
      <dgm:t>
        <a:bodyPr/>
        <a:lstStyle/>
        <a:p>
          <a:r>
            <a:rPr lang="es-ES_tradnl" sz="3600" dirty="0"/>
            <a:t>GAT</a:t>
          </a:r>
        </a:p>
      </dgm:t>
    </dgm:pt>
    <dgm:pt modelId="{DBCE8190-B8F1-4046-A556-87FD011531A0}" type="parTrans" cxnId="{6AE45CA5-AC26-D842-8765-9A9E280599AD}">
      <dgm:prSet/>
      <dgm:spPr/>
      <dgm:t>
        <a:bodyPr/>
        <a:lstStyle/>
        <a:p>
          <a:endParaRPr lang="es-ES_tradnl" sz="3600"/>
        </a:p>
      </dgm:t>
    </dgm:pt>
    <dgm:pt modelId="{843E44B4-E8AD-F64C-A185-6AAB7BDCC300}" type="sibTrans" cxnId="{6AE45CA5-AC26-D842-8765-9A9E280599AD}">
      <dgm:prSet/>
      <dgm:spPr/>
      <dgm:t>
        <a:bodyPr/>
        <a:lstStyle/>
        <a:p>
          <a:endParaRPr lang="es-ES_tradnl" sz="3600"/>
        </a:p>
      </dgm:t>
    </dgm:pt>
    <dgm:pt modelId="{A812D678-E978-5B4A-8AC3-FA9CFF95FE98}">
      <dgm:prSet phldrT="[Texto]" custT="1"/>
      <dgm:spPr/>
      <dgm:t>
        <a:bodyPr/>
        <a:lstStyle/>
        <a:p>
          <a:r>
            <a:rPr lang="es-ES_tradnl" sz="2000" b="1" dirty="0"/>
            <a:t>CAPITULO I </a:t>
          </a:r>
        </a:p>
        <a:p>
          <a:r>
            <a:rPr lang="es-ES_tradnl" sz="2000" b="1" dirty="0"/>
            <a:t>Generalidades, principios, fundamentos</a:t>
          </a:r>
        </a:p>
      </dgm:t>
    </dgm:pt>
    <dgm:pt modelId="{5F92D99C-8015-A941-B24C-DE5B0C11A4F2}" type="parTrans" cxnId="{3798A9E7-977C-594B-B89D-D9ECDF2A4C09}">
      <dgm:prSet custT="1"/>
      <dgm:spPr/>
      <dgm:t>
        <a:bodyPr/>
        <a:lstStyle/>
        <a:p>
          <a:endParaRPr lang="es-ES_tradnl" sz="3600"/>
        </a:p>
      </dgm:t>
    </dgm:pt>
    <dgm:pt modelId="{753E9B30-BA46-B34A-B809-359A6AB50F58}" type="sibTrans" cxnId="{3798A9E7-977C-594B-B89D-D9ECDF2A4C09}">
      <dgm:prSet/>
      <dgm:spPr/>
      <dgm:t>
        <a:bodyPr/>
        <a:lstStyle/>
        <a:p>
          <a:endParaRPr lang="es-ES_tradnl" sz="3600"/>
        </a:p>
      </dgm:t>
    </dgm:pt>
    <dgm:pt modelId="{8406DC2D-7968-452E-8B2A-0E90B9DD7247}">
      <dgm:prSet/>
      <dgm:spPr/>
      <dgm:t>
        <a:bodyPr/>
        <a:lstStyle/>
        <a:p>
          <a:r>
            <a:rPr lang="es-ES_tradnl" dirty="0"/>
            <a:t>CAPITULO II Auditoría Financiera, de Gestión y resultados</a:t>
          </a:r>
        </a:p>
      </dgm:t>
    </dgm:pt>
    <dgm:pt modelId="{4CB99203-C198-4404-B056-542497203280}" type="parTrans" cxnId="{98BC9774-E391-4390-AF16-C66C6E75D083}">
      <dgm:prSet/>
      <dgm:spPr/>
      <dgm:t>
        <a:bodyPr/>
        <a:lstStyle/>
        <a:p>
          <a:endParaRPr lang="es-ES"/>
        </a:p>
      </dgm:t>
    </dgm:pt>
    <dgm:pt modelId="{7B07DA55-6616-4B7A-9141-6662D94AD8B7}" type="sibTrans" cxnId="{98BC9774-E391-4390-AF16-C66C6E75D083}">
      <dgm:prSet/>
      <dgm:spPr/>
      <dgm:t>
        <a:bodyPr/>
        <a:lstStyle/>
        <a:p>
          <a:endParaRPr lang="es-ES"/>
        </a:p>
      </dgm:t>
    </dgm:pt>
    <dgm:pt modelId="{E3CB34C0-1C5B-47E0-A216-436652B0199E}">
      <dgm:prSet/>
      <dgm:spPr/>
      <dgm:t>
        <a:bodyPr/>
        <a:lstStyle/>
        <a:p>
          <a:r>
            <a:rPr lang="es-ES_tradnl" dirty="0"/>
            <a:t>CAPITULO III Auditoría de Desempeño </a:t>
          </a:r>
        </a:p>
      </dgm:t>
    </dgm:pt>
    <dgm:pt modelId="{7F668CFD-1661-4657-B8FB-F656FE7A650A}" type="parTrans" cxnId="{C861D998-6C8C-4C1D-BC72-6F2B51384633}">
      <dgm:prSet/>
      <dgm:spPr/>
      <dgm:t>
        <a:bodyPr/>
        <a:lstStyle/>
        <a:p>
          <a:endParaRPr lang="es-ES"/>
        </a:p>
      </dgm:t>
    </dgm:pt>
    <dgm:pt modelId="{DF7D3E68-950B-48BF-BD41-EA8D8AC5B24E}" type="sibTrans" cxnId="{C861D998-6C8C-4C1D-BC72-6F2B51384633}">
      <dgm:prSet/>
      <dgm:spPr/>
      <dgm:t>
        <a:bodyPr/>
        <a:lstStyle/>
        <a:p>
          <a:endParaRPr lang="es-ES"/>
        </a:p>
      </dgm:t>
    </dgm:pt>
    <dgm:pt modelId="{C3FC6E51-2711-467C-8DCD-FEC6DC346D31}">
      <dgm:prSet/>
      <dgm:spPr/>
      <dgm:t>
        <a:bodyPr/>
        <a:lstStyle/>
        <a:p>
          <a:r>
            <a:rPr lang="es-ES_tradnl" dirty="0"/>
            <a:t>CAPITULO IV Auditoría de Cumplimiento</a:t>
          </a:r>
        </a:p>
      </dgm:t>
    </dgm:pt>
    <dgm:pt modelId="{6432D714-5C0E-467D-9C2B-42B16697DCA8}" type="parTrans" cxnId="{788AC0C1-B415-45FF-BA6C-A575AA277BF4}">
      <dgm:prSet/>
      <dgm:spPr/>
      <dgm:t>
        <a:bodyPr/>
        <a:lstStyle/>
        <a:p>
          <a:endParaRPr lang="es-ES"/>
        </a:p>
      </dgm:t>
    </dgm:pt>
    <dgm:pt modelId="{87231676-414D-4414-BA0C-6E6CF13C70FF}" type="sibTrans" cxnId="{788AC0C1-B415-45FF-BA6C-A575AA277BF4}">
      <dgm:prSet/>
      <dgm:spPr/>
      <dgm:t>
        <a:bodyPr/>
        <a:lstStyle/>
        <a:p>
          <a:endParaRPr lang="es-ES"/>
        </a:p>
      </dgm:t>
    </dgm:pt>
    <dgm:pt modelId="{2F2F21D9-7287-4C03-A730-079557185B32}">
      <dgm:prSet/>
      <dgm:spPr/>
      <dgm:t>
        <a:bodyPr/>
        <a:lstStyle/>
        <a:p>
          <a:r>
            <a:rPr lang="es-ES_tradnl" dirty="0"/>
            <a:t>Capitulo V. Actuación Especial de Fiscalización</a:t>
          </a:r>
        </a:p>
      </dgm:t>
    </dgm:pt>
    <dgm:pt modelId="{639F797D-87E7-4F3C-986F-0EEE749DAE4C}" type="parTrans" cxnId="{FEDCAF22-5768-41CB-9FE1-69F8F1F45A0D}">
      <dgm:prSet/>
      <dgm:spPr/>
      <dgm:t>
        <a:bodyPr/>
        <a:lstStyle/>
        <a:p>
          <a:endParaRPr lang="es-ES"/>
        </a:p>
      </dgm:t>
    </dgm:pt>
    <dgm:pt modelId="{8A192A3A-EBA6-4CD6-AE8B-ED92D1AFC785}" type="sibTrans" cxnId="{FEDCAF22-5768-41CB-9FE1-69F8F1F45A0D}">
      <dgm:prSet/>
      <dgm:spPr/>
      <dgm:t>
        <a:bodyPr/>
        <a:lstStyle/>
        <a:p>
          <a:endParaRPr lang="es-ES"/>
        </a:p>
      </dgm:t>
    </dgm:pt>
    <dgm:pt modelId="{E90C6D9A-663E-D743-AAA6-81AC088618D7}" type="pres">
      <dgm:prSet presAssocID="{8212B1FF-2691-DD4F-B1BF-6EB0D1B867D4}" presName="diagram" presStyleCnt="0">
        <dgm:presLayoutVars>
          <dgm:chPref val="1"/>
          <dgm:dir/>
          <dgm:animOne val="branch"/>
          <dgm:animLvl val="lvl"/>
          <dgm:resizeHandles val="exact"/>
        </dgm:presLayoutVars>
      </dgm:prSet>
      <dgm:spPr/>
    </dgm:pt>
    <dgm:pt modelId="{F699319A-C16F-B840-B102-AA5B79D08832}" type="pres">
      <dgm:prSet presAssocID="{831319E6-D6D0-5F4A-ABFF-14BF9AFAD9CC}" presName="root1" presStyleCnt="0"/>
      <dgm:spPr/>
    </dgm:pt>
    <dgm:pt modelId="{11F75460-3EC6-3F4A-9E2D-C2BAEDBC88C4}" type="pres">
      <dgm:prSet presAssocID="{831319E6-D6D0-5F4A-ABFF-14BF9AFAD9CC}" presName="LevelOneTextNode" presStyleLbl="node0" presStyleIdx="0" presStyleCnt="1" custScaleX="75812" custScaleY="71789" custLinFactNeighborX="-44562" custLinFactNeighborY="-10710">
        <dgm:presLayoutVars>
          <dgm:chPref val="3"/>
        </dgm:presLayoutVars>
      </dgm:prSet>
      <dgm:spPr/>
    </dgm:pt>
    <dgm:pt modelId="{1AE6FCC0-F85D-D24A-863F-A2270B70250F}" type="pres">
      <dgm:prSet presAssocID="{831319E6-D6D0-5F4A-ABFF-14BF9AFAD9CC}" presName="level2hierChild" presStyleCnt="0"/>
      <dgm:spPr/>
    </dgm:pt>
    <dgm:pt modelId="{99DD070E-812C-7140-BE15-458A38C58567}" type="pres">
      <dgm:prSet presAssocID="{5F92D99C-8015-A941-B24C-DE5B0C11A4F2}" presName="conn2-1" presStyleLbl="parChTrans1D2" presStyleIdx="0" presStyleCnt="1"/>
      <dgm:spPr/>
    </dgm:pt>
    <dgm:pt modelId="{240CAF6A-9A27-8642-B73D-D8BB2127AAC9}" type="pres">
      <dgm:prSet presAssocID="{5F92D99C-8015-A941-B24C-DE5B0C11A4F2}" presName="connTx" presStyleLbl="parChTrans1D2" presStyleIdx="0" presStyleCnt="1"/>
      <dgm:spPr/>
    </dgm:pt>
    <dgm:pt modelId="{FA8961BF-F4DD-354C-B05C-4298F0F24BA8}" type="pres">
      <dgm:prSet presAssocID="{A812D678-E978-5B4A-8AC3-FA9CFF95FE98}" presName="root2" presStyleCnt="0"/>
      <dgm:spPr/>
    </dgm:pt>
    <dgm:pt modelId="{F1FB8451-F497-D44D-973D-5EF8ADF89F27}" type="pres">
      <dgm:prSet presAssocID="{A812D678-E978-5B4A-8AC3-FA9CFF95FE98}" presName="LevelTwoTextNode" presStyleLbl="node2" presStyleIdx="0" presStyleCnt="1" custScaleY="146423" custLinFactNeighborX="-73965" custLinFactNeighborY="-15067">
        <dgm:presLayoutVars>
          <dgm:chPref val="3"/>
        </dgm:presLayoutVars>
      </dgm:prSet>
      <dgm:spPr/>
    </dgm:pt>
    <dgm:pt modelId="{43621DEA-A569-C144-A3AF-F7CA4E51DC18}" type="pres">
      <dgm:prSet presAssocID="{A812D678-E978-5B4A-8AC3-FA9CFF95FE98}" presName="level3hierChild" presStyleCnt="0"/>
      <dgm:spPr/>
    </dgm:pt>
    <dgm:pt modelId="{08BF6D4C-6F70-48D0-8DB3-AC4B526B99EF}" type="pres">
      <dgm:prSet presAssocID="{4CB99203-C198-4404-B056-542497203280}" presName="conn2-1" presStyleLbl="parChTrans1D3" presStyleIdx="0" presStyleCnt="4"/>
      <dgm:spPr/>
    </dgm:pt>
    <dgm:pt modelId="{9BCC32B0-E782-41CD-8B32-194B4AEFE37F}" type="pres">
      <dgm:prSet presAssocID="{4CB99203-C198-4404-B056-542497203280}" presName="connTx" presStyleLbl="parChTrans1D3" presStyleIdx="0" presStyleCnt="4"/>
      <dgm:spPr/>
    </dgm:pt>
    <dgm:pt modelId="{B44C8758-46B4-48B8-A993-912EAF708012}" type="pres">
      <dgm:prSet presAssocID="{8406DC2D-7968-452E-8B2A-0E90B9DD7247}" presName="root2" presStyleCnt="0"/>
      <dgm:spPr/>
    </dgm:pt>
    <dgm:pt modelId="{BD3528C6-C4FF-4D23-B42B-E3FDF420EA50}" type="pres">
      <dgm:prSet presAssocID="{8406DC2D-7968-452E-8B2A-0E90B9DD7247}" presName="LevelTwoTextNode" presStyleLbl="node3" presStyleIdx="0" presStyleCnt="4" custScaleX="150281" custScaleY="112040" custLinFactNeighborX="-53009" custLinFactNeighborY="1000">
        <dgm:presLayoutVars>
          <dgm:chPref val="3"/>
        </dgm:presLayoutVars>
      </dgm:prSet>
      <dgm:spPr/>
    </dgm:pt>
    <dgm:pt modelId="{5FF974DC-FFBA-48CD-88BA-679851D7330F}" type="pres">
      <dgm:prSet presAssocID="{8406DC2D-7968-452E-8B2A-0E90B9DD7247}" presName="level3hierChild" presStyleCnt="0"/>
      <dgm:spPr/>
    </dgm:pt>
    <dgm:pt modelId="{10B9B333-8BC9-46EB-A9BC-5C3148B83E94}" type="pres">
      <dgm:prSet presAssocID="{7F668CFD-1661-4657-B8FB-F656FE7A650A}" presName="conn2-1" presStyleLbl="parChTrans1D3" presStyleIdx="1" presStyleCnt="4"/>
      <dgm:spPr/>
    </dgm:pt>
    <dgm:pt modelId="{5E0ADD13-68E9-4BBB-9651-09E4504C7371}" type="pres">
      <dgm:prSet presAssocID="{7F668CFD-1661-4657-B8FB-F656FE7A650A}" presName="connTx" presStyleLbl="parChTrans1D3" presStyleIdx="1" presStyleCnt="4"/>
      <dgm:spPr/>
    </dgm:pt>
    <dgm:pt modelId="{11B1ABA8-3EFD-4074-89FD-C7B66117F388}" type="pres">
      <dgm:prSet presAssocID="{E3CB34C0-1C5B-47E0-A216-436652B0199E}" presName="root2" presStyleCnt="0"/>
      <dgm:spPr/>
    </dgm:pt>
    <dgm:pt modelId="{EC6BC8A9-312E-4369-A2C9-F4D848704011}" type="pres">
      <dgm:prSet presAssocID="{E3CB34C0-1C5B-47E0-A216-436652B0199E}" presName="LevelTwoTextNode" presStyleLbl="node3" presStyleIdx="1" presStyleCnt="4" custScaleX="151379" custScaleY="92239" custLinFactNeighborX="-52009" custLinFactNeighborY="-3000">
        <dgm:presLayoutVars>
          <dgm:chPref val="3"/>
        </dgm:presLayoutVars>
      </dgm:prSet>
      <dgm:spPr/>
    </dgm:pt>
    <dgm:pt modelId="{F4B4F208-C436-49BE-9156-9840164BEA53}" type="pres">
      <dgm:prSet presAssocID="{E3CB34C0-1C5B-47E0-A216-436652B0199E}" presName="level3hierChild" presStyleCnt="0"/>
      <dgm:spPr/>
    </dgm:pt>
    <dgm:pt modelId="{95B81894-0E21-4A99-8828-2D6B86306B2C}" type="pres">
      <dgm:prSet presAssocID="{6432D714-5C0E-467D-9C2B-42B16697DCA8}" presName="conn2-1" presStyleLbl="parChTrans1D3" presStyleIdx="2" presStyleCnt="4"/>
      <dgm:spPr/>
    </dgm:pt>
    <dgm:pt modelId="{36C3DE25-F343-4570-B91C-88E2FC2EB558}" type="pres">
      <dgm:prSet presAssocID="{6432D714-5C0E-467D-9C2B-42B16697DCA8}" presName="connTx" presStyleLbl="parChTrans1D3" presStyleIdx="2" presStyleCnt="4"/>
      <dgm:spPr/>
    </dgm:pt>
    <dgm:pt modelId="{378E749B-7425-4149-BCA6-DE0A602B81FB}" type="pres">
      <dgm:prSet presAssocID="{C3FC6E51-2711-467C-8DCD-FEC6DC346D31}" presName="root2" presStyleCnt="0"/>
      <dgm:spPr/>
    </dgm:pt>
    <dgm:pt modelId="{58B02F19-10BA-428A-8D4A-8B0410B015D2}" type="pres">
      <dgm:prSet presAssocID="{C3FC6E51-2711-467C-8DCD-FEC6DC346D31}" presName="LevelTwoTextNode" presStyleLbl="node3" presStyleIdx="2" presStyleCnt="4" custScaleX="150255" custScaleY="91629" custLinFactNeighborX="-53009">
        <dgm:presLayoutVars>
          <dgm:chPref val="3"/>
        </dgm:presLayoutVars>
      </dgm:prSet>
      <dgm:spPr/>
    </dgm:pt>
    <dgm:pt modelId="{4567B2D1-D9AB-4750-8B71-EEB9FABD8C08}" type="pres">
      <dgm:prSet presAssocID="{C3FC6E51-2711-467C-8DCD-FEC6DC346D31}" presName="level3hierChild" presStyleCnt="0"/>
      <dgm:spPr/>
    </dgm:pt>
    <dgm:pt modelId="{E358C544-3F5F-4A07-9E1A-7D7B6764F82B}" type="pres">
      <dgm:prSet presAssocID="{639F797D-87E7-4F3C-986F-0EEE749DAE4C}" presName="conn2-1" presStyleLbl="parChTrans1D3" presStyleIdx="3" presStyleCnt="4"/>
      <dgm:spPr/>
    </dgm:pt>
    <dgm:pt modelId="{A43A0026-6D52-4837-9F72-AB6314DF0D5D}" type="pres">
      <dgm:prSet presAssocID="{639F797D-87E7-4F3C-986F-0EEE749DAE4C}" presName="connTx" presStyleLbl="parChTrans1D3" presStyleIdx="3" presStyleCnt="4"/>
      <dgm:spPr/>
    </dgm:pt>
    <dgm:pt modelId="{B73C310C-B820-443C-AB7A-EA8ACAF440DF}" type="pres">
      <dgm:prSet presAssocID="{2F2F21D9-7287-4C03-A730-079557185B32}" presName="root2" presStyleCnt="0"/>
      <dgm:spPr/>
    </dgm:pt>
    <dgm:pt modelId="{45C2510F-C4E2-448D-A02C-CCE5CF8223C4}" type="pres">
      <dgm:prSet presAssocID="{2F2F21D9-7287-4C03-A730-079557185B32}" presName="LevelTwoTextNode" presStyleLbl="node3" presStyleIdx="3" presStyleCnt="4" custScaleX="149741" custLinFactNeighborX="-48866" custLinFactNeighborY="-4016">
        <dgm:presLayoutVars>
          <dgm:chPref val="3"/>
        </dgm:presLayoutVars>
      </dgm:prSet>
      <dgm:spPr/>
    </dgm:pt>
    <dgm:pt modelId="{CC165E1F-B1B3-4B8A-8D08-61E4C782FFDD}" type="pres">
      <dgm:prSet presAssocID="{2F2F21D9-7287-4C03-A730-079557185B32}" presName="level3hierChild" presStyleCnt="0"/>
      <dgm:spPr/>
    </dgm:pt>
  </dgm:ptLst>
  <dgm:cxnLst>
    <dgm:cxn modelId="{63E84810-4AD4-41F2-BA72-2532F5121EF7}" type="presOf" srcId="{8406DC2D-7968-452E-8B2A-0E90B9DD7247}" destId="{BD3528C6-C4FF-4D23-B42B-E3FDF420EA50}" srcOrd="0" destOrd="0" presId="urn:microsoft.com/office/officeart/2005/8/layout/hierarchy2"/>
    <dgm:cxn modelId="{FEDCAF22-5768-41CB-9FE1-69F8F1F45A0D}" srcId="{A812D678-E978-5B4A-8AC3-FA9CFF95FE98}" destId="{2F2F21D9-7287-4C03-A730-079557185B32}" srcOrd="3" destOrd="0" parTransId="{639F797D-87E7-4F3C-986F-0EEE749DAE4C}" sibTransId="{8A192A3A-EBA6-4CD6-AE8B-ED92D1AFC785}"/>
    <dgm:cxn modelId="{CC6F5E27-2C35-41E6-A9E2-826088761C59}" type="presOf" srcId="{4CB99203-C198-4404-B056-542497203280}" destId="{9BCC32B0-E782-41CD-8B32-194B4AEFE37F}" srcOrd="1" destOrd="0" presId="urn:microsoft.com/office/officeart/2005/8/layout/hierarchy2"/>
    <dgm:cxn modelId="{CEABD928-8DD3-45B5-8063-45E928CF16AF}" type="presOf" srcId="{6432D714-5C0E-467D-9C2B-42B16697DCA8}" destId="{95B81894-0E21-4A99-8828-2D6B86306B2C}" srcOrd="0" destOrd="0" presId="urn:microsoft.com/office/officeart/2005/8/layout/hierarchy2"/>
    <dgm:cxn modelId="{5A18AC30-494B-4C25-ACD5-E3945AEBCA8B}" type="presOf" srcId="{6432D714-5C0E-467D-9C2B-42B16697DCA8}" destId="{36C3DE25-F343-4570-B91C-88E2FC2EB558}" srcOrd="1" destOrd="0" presId="urn:microsoft.com/office/officeart/2005/8/layout/hierarchy2"/>
    <dgm:cxn modelId="{03320B3A-F391-C141-9C50-49112441D2D5}" type="presOf" srcId="{5F92D99C-8015-A941-B24C-DE5B0C11A4F2}" destId="{99DD070E-812C-7140-BE15-458A38C58567}" srcOrd="0" destOrd="0" presId="urn:microsoft.com/office/officeart/2005/8/layout/hierarchy2"/>
    <dgm:cxn modelId="{9614F542-0C66-FA49-B7C3-DC4C3CDD9CA2}" type="presOf" srcId="{831319E6-D6D0-5F4A-ABFF-14BF9AFAD9CC}" destId="{11F75460-3EC6-3F4A-9E2D-C2BAEDBC88C4}" srcOrd="0" destOrd="0" presId="urn:microsoft.com/office/officeart/2005/8/layout/hierarchy2"/>
    <dgm:cxn modelId="{555A7F64-A4D9-4EDD-B4A7-29B8B1F0CEDB}" type="presOf" srcId="{639F797D-87E7-4F3C-986F-0EEE749DAE4C}" destId="{A43A0026-6D52-4837-9F72-AB6314DF0D5D}" srcOrd="1" destOrd="0" presId="urn:microsoft.com/office/officeart/2005/8/layout/hierarchy2"/>
    <dgm:cxn modelId="{F7275F68-2ACB-4E50-9BFD-7859F512991A}" type="presOf" srcId="{E3CB34C0-1C5B-47E0-A216-436652B0199E}" destId="{EC6BC8A9-312E-4369-A2C9-F4D848704011}" srcOrd="0" destOrd="0" presId="urn:microsoft.com/office/officeart/2005/8/layout/hierarchy2"/>
    <dgm:cxn modelId="{89FF3054-5D48-4C0F-A459-546E64B25D3D}" type="presOf" srcId="{7F668CFD-1661-4657-B8FB-F656FE7A650A}" destId="{5E0ADD13-68E9-4BBB-9651-09E4504C7371}" srcOrd="1" destOrd="0" presId="urn:microsoft.com/office/officeart/2005/8/layout/hierarchy2"/>
    <dgm:cxn modelId="{98BC9774-E391-4390-AF16-C66C6E75D083}" srcId="{A812D678-E978-5B4A-8AC3-FA9CFF95FE98}" destId="{8406DC2D-7968-452E-8B2A-0E90B9DD7247}" srcOrd="0" destOrd="0" parTransId="{4CB99203-C198-4404-B056-542497203280}" sibTransId="{7B07DA55-6616-4B7A-9141-6662D94AD8B7}"/>
    <dgm:cxn modelId="{0D617079-5924-CB40-BD6D-93141B883D02}" type="presOf" srcId="{8212B1FF-2691-DD4F-B1BF-6EB0D1B867D4}" destId="{E90C6D9A-663E-D743-AAA6-81AC088618D7}" srcOrd="0" destOrd="0" presId="urn:microsoft.com/office/officeart/2005/8/layout/hierarchy2"/>
    <dgm:cxn modelId="{D2C80C7F-A545-3B43-816C-FDCEC6211DEE}" type="presOf" srcId="{A812D678-E978-5B4A-8AC3-FA9CFF95FE98}" destId="{F1FB8451-F497-D44D-973D-5EF8ADF89F27}" srcOrd="0" destOrd="0" presId="urn:microsoft.com/office/officeart/2005/8/layout/hierarchy2"/>
    <dgm:cxn modelId="{3D04E380-C6FE-934E-856F-B0D022D26D12}" type="presOf" srcId="{5F92D99C-8015-A941-B24C-DE5B0C11A4F2}" destId="{240CAF6A-9A27-8642-B73D-D8BB2127AAC9}" srcOrd="1" destOrd="0" presId="urn:microsoft.com/office/officeart/2005/8/layout/hierarchy2"/>
    <dgm:cxn modelId="{2F7A868F-852D-43D8-8B8F-CC96681D0A6F}" type="presOf" srcId="{639F797D-87E7-4F3C-986F-0EEE749DAE4C}" destId="{E358C544-3F5F-4A07-9E1A-7D7B6764F82B}" srcOrd="0" destOrd="0" presId="urn:microsoft.com/office/officeart/2005/8/layout/hierarchy2"/>
    <dgm:cxn modelId="{4B160192-51AB-47F1-9CFD-5AEE9FF4FA43}" type="presOf" srcId="{2F2F21D9-7287-4C03-A730-079557185B32}" destId="{45C2510F-C4E2-448D-A02C-CCE5CF8223C4}" srcOrd="0" destOrd="0" presId="urn:microsoft.com/office/officeart/2005/8/layout/hierarchy2"/>
    <dgm:cxn modelId="{C861D998-6C8C-4C1D-BC72-6F2B51384633}" srcId="{A812D678-E978-5B4A-8AC3-FA9CFF95FE98}" destId="{E3CB34C0-1C5B-47E0-A216-436652B0199E}" srcOrd="1" destOrd="0" parTransId="{7F668CFD-1661-4657-B8FB-F656FE7A650A}" sibTransId="{DF7D3E68-950B-48BF-BD41-EA8D8AC5B24E}"/>
    <dgm:cxn modelId="{6AE45CA5-AC26-D842-8765-9A9E280599AD}" srcId="{8212B1FF-2691-DD4F-B1BF-6EB0D1B867D4}" destId="{831319E6-D6D0-5F4A-ABFF-14BF9AFAD9CC}" srcOrd="0" destOrd="0" parTransId="{DBCE8190-B8F1-4046-A556-87FD011531A0}" sibTransId="{843E44B4-E8AD-F64C-A185-6AAB7BDCC300}"/>
    <dgm:cxn modelId="{50AF8AAD-6F5C-4383-9039-16B8C2A83FA1}" type="presOf" srcId="{7F668CFD-1661-4657-B8FB-F656FE7A650A}" destId="{10B9B333-8BC9-46EB-A9BC-5C3148B83E94}" srcOrd="0" destOrd="0" presId="urn:microsoft.com/office/officeart/2005/8/layout/hierarchy2"/>
    <dgm:cxn modelId="{788AC0C1-B415-45FF-BA6C-A575AA277BF4}" srcId="{A812D678-E978-5B4A-8AC3-FA9CFF95FE98}" destId="{C3FC6E51-2711-467C-8DCD-FEC6DC346D31}" srcOrd="2" destOrd="0" parTransId="{6432D714-5C0E-467D-9C2B-42B16697DCA8}" sibTransId="{87231676-414D-4414-BA0C-6E6CF13C70FF}"/>
    <dgm:cxn modelId="{1F5812E6-2B1B-4D3F-9FF8-3649E069B074}" type="presOf" srcId="{4CB99203-C198-4404-B056-542497203280}" destId="{08BF6D4C-6F70-48D0-8DB3-AC4B526B99EF}" srcOrd="0" destOrd="0" presId="urn:microsoft.com/office/officeart/2005/8/layout/hierarchy2"/>
    <dgm:cxn modelId="{3798A9E7-977C-594B-B89D-D9ECDF2A4C09}" srcId="{831319E6-D6D0-5F4A-ABFF-14BF9AFAD9CC}" destId="{A812D678-E978-5B4A-8AC3-FA9CFF95FE98}" srcOrd="0" destOrd="0" parTransId="{5F92D99C-8015-A941-B24C-DE5B0C11A4F2}" sibTransId="{753E9B30-BA46-B34A-B809-359A6AB50F58}"/>
    <dgm:cxn modelId="{49470EEE-0F09-4222-9FDC-859514B74AFB}" type="presOf" srcId="{C3FC6E51-2711-467C-8DCD-FEC6DC346D31}" destId="{58B02F19-10BA-428A-8D4A-8B0410B015D2}" srcOrd="0" destOrd="0" presId="urn:microsoft.com/office/officeart/2005/8/layout/hierarchy2"/>
    <dgm:cxn modelId="{BEC415A6-4FC7-494F-8C5C-C1A8462CE620}" type="presParOf" srcId="{E90C6D9A-663E-D743-AAA6-81AC088618D7}" destId="{F699319A-C16F-B840-B102-AA5B79D08832}" srcOrd="0" destOrd="0" presId="urn:microsoft.com/office/officeart/2005/8/layout/hierarchy2"/>
    <dgm:cxn modelId="{C1BF2385-1AA8-DB4B-9B2B-B94EB4DB09EF}" type="presParOf" srcId="{F699319A-C16F-B840-B102-AA5B79D08832}" destId="{11F75460-3EC6-3F4A-9E2D-C2BAEDBC88C4}" srcOrd="0" destOrd="0" presId="urn:microsoft.com/office/officeart/2005/8/layout/hierarchy2"/>
    <dgm:cxn modelId="{150755B2-6880-7545-AF19-ADB4DA519D06}" type="presParOf" srcId="{F699319A-C16F-B840-B102-AA5B79D08832}" destId="{1AE6FCC0-F85D-D24A-863F-A2270B70250F}" srcOrd="1" destOrd="0" presId="urn:microsoft.com/office/officeart/2005/8/layout/hierarchy2"/>
    <dgm:cxn modelId="{E0801AB2-5BDD-7442-AF5F-7AEC3514EE97}" type="presParOf" srcId="{1AE6FCC0-F85D-D24A-863F-A2270B70250F}" destId="{99DD070E-812C-7140-BE15-458A38C58567}" srcOrd="0" destOrd="0" presId="urn:microsoft.com/office/officeart/2005/8/layout/hierarchy2"/>
    <dgm:cxn modelId="{DBC2A36E-A6DB-BA4A-9185-B87E1E918933}" type="presParOf" srcId="{99DD070E-812C-7140-BE15-458A38C58567}" destId="{240CAF6A-9A27-8642-B73D-D8BB2127AAC9}" srcOrd="0" destOrd="0" presId="urn:microsoft.com/office/officeart/2005/8/layout/hierarchy2"/>
    <dgm:cxn modelId="{C563B0EA-FC5A-E84C-89AE-B2810EC7CA46}" type="presParOf" srcId="{1AE6FCC0-F85D-D24A-863F-A2270B70250F}" destId="{FA8961BF-F4DD-354C-B05C-4298F0F24BA8}" srcOrd="1" destOrd="0" presId="urn:microsoft.com/office/officeart/2005/8/layout/hierarchy2"/>
    <dgm:cxn modelId="{AB698083-2B5E-334E-9641-A47BE0C44C1D}" type="presParOf" srcId="{FA8961BF-F4DD-354C-B05C-4298F0F24BA8}" destId="{F1FB8451-F497-D44D-973D-5EF8ADF89F27}" srcOrd="0" destOrd="0" presId="urn:microsoft.com/office/officeart/2005/8/layout/hierarchy2"/>
    <dgm:cxn modelId="{2C04C463-509A-D84A-A904-78CEE6A3B942}" type="presParOf" srcId="{FA8961BF-F4DD-354C-B05C-4298F0F24BA8}" destId="{43621DEA-A569-C144-A3AF-F7CA4E51DC18}" srcOrd="1" destOrd="0" presId="urn:microsoft.com/office/officeart/2005/8/layout/hierarchy2"/>
    <dgm:cxn modelId="{081C01EF-FDD6-4A57-B671-E793B15B7AD6}" type="presParOf" srcId="{43621DEA-A569-C144-A3AF-F7CA4E51DC18}" destId="{08BF6D4C-6F70-48D0-8DB3-AC4B526B99EF}" srcOrd="0" destOrd="0" presId="urn:microsoft.com/office/officeart/2005/8/layout/hierarchy2"/>
    <dgm:cxn modelId="{A7827731-D1C2-41F8-B8A4-8ABF5A9F421C}" type="presParOf" srcId="{08BF6D4C-6F70-48D0-8DB3-AC4B526B99EF}" destId="{9BCC32B0-E782-41CD-8B32-194B4AEFE37F}" srcOrd="0" destOrd="0" presId="urn:microsoft.com/office/officeart/2005/8/layout/hierarchy2"/>
    <dgm:cxn modelId="{8C2A658D-8716-41BD-A06A-13F4B8B3C570}" type="presParOf" srcId="{43621DEA-A569-C144-A3AF-F7CA4E51DC18}" destId="{B44C8758-46B4-48B8-A993-912EAF708012}" srcOrd="1" destOrd="0" presId="urn:microsoft.com/office/officeart/2005/8/layout/hierarchy2"/>
    <dgm:cxn modelId="{F6C9D52B-9ED6-42F6-A794-31DC21D89154}" type="presParOf" srcId="{B44C8758-46B4-48B8-A993-912EAF708012}" destId="{BD3528C6-C4FF-4D23-B42B-E3FDF420EA50}" srcOrd="0" destOrd="0" presId="urn:microsoft.com/office/officeart/2005/8/layout/hierarchy2"/>
    <dgm:cxn modelId="{6B6E4E8D-3A97-48DE-8B20-39B399045117}" type="presParOf" srcId="{B44C8758-46B4-48B8-A993-912EAF708012}" destId="{5FF974DC-FFBA-48CD-88BA-679851D7330F}" srcOrd="1" destOrd="0" presId="urn:microsoft.com/office/officeart/2005/8/layout/hierarchy2"/>
    <dgm:cxn modelId="{C148974A-CFFD-4E03-834A-5DBE2BA34247}" type="presParOf" srcId="{43621DEA-A569-C144-A3AF-F7CA4E51DC18}" destId="{10B9B333-8BC9-46EB-A9BC-5C3148B83E94}" srcOrd="2" destOrd="0" presId="urn:microsoft.com/office/officeart/2005/8/layout/hierarchy2"/>
    <dgm:cxn modelId="{FD61F73C-BA76-4B6F-A0EA-DF3017309A3A}" type="presParOf" srcId="{10B9B333-8BC9-46EB-A9BC-5C3148B83E94}" destId="{5E0ADD13-68E9-4BBB-9651-09E4504C7371}" srcOrd="0" destOrd="0" presId="urn:microsoft.com/office/officeart/2005/8/layout/hierarchy2"/>
    <dgm:cxn modelId="{CB3FC472-C30E-480A-A9CF-35542A5A2249}" type="presParOf" srcId="{43621DEA-A569-C144-A3AF-F7CA4E51DC18}" destId="{11B1ABA8-3EFD-4074-89FD-C7B66117F388}" srcOrd="3" destOrd="0" presId="urn:microsoft.com/office/officeart/2005/8/layout/hierarchy2"/>
    <dgm:cxn modelId="{A9488CBF-09C2-48E6-99F1-787CF210E633}" type="presParOf" srcId="{11B1ABA8-3EFD-4074-89FD-C7B66117F388}" destId="{EC6BC8A9-312E-4369-A2C9-F4D848704011}" srcOrd="0" destOrd="0" presId="urn:microsoft.com/office/officeart/2005/8/layout/hierarchy2"/>
    <dgm:cxn modelId="{44BA0046-2B1B-433A-A407-1FE6F0E1A8C7}" type="presParOf" srcId="{11B1ABA8-3EFD-4074-89FD-C7B66117F388}" destId="{F4B4F208-C436-49BE-9156-9840164BEA53}" srcOrd="1" destOrd="0" presId="urn:microsoft.com/office/officeart/2005/8/layout/hierarchy2"/>
    <dgm:cxn modelId="{734DD27D-4789-4E1C-8785-55B91040C770}" type="presParOf" srcId="{43621DEA-A569-C144-A3AF-F7CA4E51DC18}" destId="{95B81894-0E21-4A99-8828-2D6B86306B2C}" srcOrd="4" destOrd="0" presId="urn:microsoft.com/office/officeart/2005/8/layout/hierarchy2"/>
    <dgm:cxn modelId="{ACD653E0-5DC4-4FDD-B997-B5D6C97C0B94}" type="presParOf" srcId="{95B81894-0E21-4A99-8828-2D6B86306B2C}" destId="{36C3DE25-F343-4570-B91C-88E2FC2EB558}" srcOrd="0" destOrd="0" presId="urn:microsoft.com/office/officeart/2005/8/layout/hierarchy2"/>
    <dgm:cxn modelId="{BEE03E92-DD65-4AFE-A2DE-3E95CF14083C}" type="presParOf" srcId="{43621DEA-A569-C144-A3AF-F7CA4E51DC18}" destId="{378E749B-7425-4149-BCA6-DE0A602B81FB}" srcOrd="5" destOrd="0" presId="urn:microsoft.com/office/officeart/2005/8/layout/hierarchy2"/>
    <dgm:cxn modelId="{BB224824-7965-4852-9044-3C7D66155B7E}" type="presParOf" srcId="{378E749B-7425-4149-BCA6-DE0A602B81FB}" destId="{58B02F19-10BA-428A-8D4A-8B0410B015D2}" srcOrd="0" destOrd="0" presId="urn:microsoft.com/office/officeart/2005/8/layout/hierarchy2"/>
    <dgm:cxn modelId="{3FA10F3A-A474-4BF9-8BAD-1E35241F3146}" type="presParOf" srcId="{378E749B-7425-4149-BCA6-DE0A602B81FB}" destId="{4567B2D1-D9AB-4750-8B71-EEB9FABD8C08}" srcOrd="1" destOrd="0" presId="urn:microsoft.com/office/officeart/2005/8/layout/hierarchy2"/>
    <dgm:cxn modelId="{09E3C425-42DD-46EE-B5CB-FC97546F16F6}" type="presParOf" srcId="{43621DEA-A569-C144-A3AF-F7CA4E51DC18}" destId="{E358C544-3F5F-4A07-9E1A-7D7B6764F82B}" srcOrd="6" destOrd="0" presId="urn:microsoft.com/office/officeart/2005/8/layout/hierarchy2"/>
    <dgm:cxn modelId="{EFDAD8E7-F011-4634-BFC5-06DDD100203C}" type="presParOf" srcId="{E358C544-3F5F-4A07-9E1A-7D7B6764F82B}" destId="{A43A0026-6D52-4837-9F72-AB6314DF0D5D}" srcOrd="0" destOrd="0" presId="urn:microsoft.com/office/officeart/2005/8/layout/hierarchy2"/>
    <dgm:cxn modelId="{564B601E-C0CC-49BD-A8B6-0E624E2E683D}" type="presParOf" srcId="{43621DEA-A569-C144-A3AF-F7CA4E51DC18}" destId="{B73C310C-B820-443C-AB7A-EA8ACAF440DF}" srcOrd="7" destOrd="0" presId="urn:microsoft.com/office/officeart/2005/8/layout/hierarchy2"/>
    <dgm:cxn modelId="{D2E396AF-6FA7-4D09-B8E5-05401CF5A110}" type="presParOf" srcId="{B73C310C-B820-443C-AB7A-EA8ACAF440DF}" destId="{45C2510F-C4E2-448D-A02C-CCE5CF8223C4}" srcOrd="0" destOrd="0" presId="urn:microsoft.com/office/officeart/2005/8/layout/hierarchy2"/>
    <dgm:cxn modelId="{837B62AE-0E0F-4255-970C-7EFA3765885E}" type="presParOf" srcId="{B73C310C-B820-443C-AB7A-EA8ACAF440DF}" destId="{CC165E1F-B1B3-4B8A-8D08-61E4C782FFDD}"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212B1FF-2691-DD4F-B1BF-6EB0D1B867D4}" type="doc">
      <dgm:prSet loTypeId="urn:microsoft.com/office/officeart/2005/8/layout/hierarchy2" loCatId="" qsTypeId="urn:microsoft.com/office/officeart/2005/8/quickstyle/simple3" qsCatId="simple" csTypeId="urn:microsoft.com/office/officeart/2005/8/colors/colorful3" csCatId="colorful" phldr="1"/>
      <dgm:spPr/>
      <dgm:t>
        <a:bodyPr/>
        <a:lstStyle/>
        <a:p>
          <a:endParaRPr lang="es-ES_tradnl"/>
        </a:p>
      </dgm:t>
    </dgm:pt>
    <dgm:pt modelId="{831319E6-D6D0-5F4A-ABFF-14BF9AFAD9CC}">
      <dgm:prSet phldrT="[Texto]" custT="1"/>
      <dgm:spPr/>
      <dgm:t>
        <a:bodyPr/>
        <a:lstStyle/>
        <a:p>
          <a:r>
            <a:rPr lang="es-ES_tradnl" sz="3200" dirty="0"/>
            <a:t>GAT</a:t>
          </a:r>
        </a:p>
      </dgm:t>
    </dgm:pt>
    <dgm:pt modelId="{DBCE8190-B8F1-4046-A556-87FD011531A0}" type="parTrans" cxnId="{6AE45CA5-AC26-D842-8765-9A9E280599AD}">
      <dgm:prSet/>
      <dgm:spPr/>
      <dgm:t>
        <a:bodyPr/>
        <a:lstStyle/>
        <a:p>
          <a:endParaRPr lang="es-ES_tradnl" sz="3200"/>
        </a:p>
      </dgm:t>
    </dgm:pt>
    <dgm:pt modelId="{843E44B4-E8AD-F64C-A185-6AAB7BDCC300}" type="sibTrans" cxnId="{6AE45CA5-AC26-D842-8765-9A9E280599AD}">
      <dgm:prSet/>
      <dgm:spPr/>
      <dgm:t>
        <a:bodyPr/>
        <a:lstStyle/>
        <a:p>
          <a:endParaRPr lang="es-ES_tradnl" sz="3200"/>
        </a:p>
      </dgm:t>
    </dgm:pt>
    <dgm:pt modelId="{A812D678-E978-5B4A-8AC3-FA9CFF95FE98}">
      <dgm:prSet phldrT="[Texto]" custT="1"/>
      <dgm:spPr/>
      <dgm:t>
        <a:bodyPr/>
        <a:lstStyle/>
        <a:p>
          <a:r>
            <a:rPr lang="es-ES_tradnl" sz="3200" dirty="0"/>
            <a:t> Instructivos y modelos</a:t>
          </a:r>
        </a:p>
      </dgm:t>
    </dgm:pt>
    <dgm:pt modelId="{5F92D99C-8015-A941-B24C-DE5B0C11A4F2}" type="parTrans" cxnId="{3798A9E7-977C-594B-B89D-D9ECDF2A4C09}">
      <dgm:prSet custT="1"/>
      <dgm:spPr/>
      <dgm:t>
        <a:bodyPr/>
        <a:lstStyle/>
        <a:p>
          <a:endParaRPr lang="es-ES_tradnl" sz="3200"/>
        </a:p>
      </dgm:t>
    </dgm:pt>
    <dgm:pt modelId="{753E9B30-BA46-B34A-B809-359A6AB50F58}" type="sibTrans" cxnId="{3798A9E7-977C-594B-B89D-D9ECDF2A4C09}">
      <dgm:prSet/>
      <dgm:spPr/>
      <dgm:t>
        <a:bodyPr/>
        <a:lstStyle/>
        <a:p>
          <a:endParaRPr lang="es-ES_tradnl" sz="3200"/>
        </a:p>
      </dgm:t>
    </dgm:pt>
    <dgm:pt modelId="{F200BAC1-DB1F-FE40-87CF-7250C11F2739}">
      <dgm:prSet phldrT="[Texto]" custT="1"/>
      <dgm:spPr/>
      <dgm:t>
        <a:bodyPr/>
        <a:lstStyle/>
        <a:p>
          <a:r>
            <a:rPr lang="es-ES_tradnl" sz="3200" dirty="0"/>
            <a:t>Formatos (Papeles de Trabajo)</a:t>
          </a:r>
        </a:p>
      </dgm:t>
    </dgm:pt>
    <dgm:pt modelId="{79B3FE7E-10F7-D94B-9CA8-EA1B067C4226}" type="parTrans" cxnId="{A6F12A0D-101C-A140-946A-97FFBC9ACAD5}">
      <dgm:prSet custT="1"/>
      <dgm:spPr/>
      <dgm:t>
        <a:bodyPr/>
        <a:lstStyle/>
        <a:p>
          <a:endParaRPr lang="es-ES_tradnl" sz="3200"/>
        </a:p>
      </dgm:t>
    </dgm:pt>
    <dgm:pt modelId="{30A5C122-A60D-E34C-BE7B-8D752D4CA6EB}" type="sibTrans" cxnId="{A6F12A0D-101C-A140-946A-97FFBC9ACAD5}">
      <dgm:prSet/>
      <dgm:spPr/>
      <dgm:t>
        <a:bodyPr/>
        <a:lstStyle/>
        <a:p>
          <a:endParaRPr lang="es-ES_tradnl" sz="3200"/>
        </a:p>
      </dgm:t>
    </dgm:pt>
    <dgm:pt modelId="{E90C6D9A-663E-D743-AAA6-81AC088618D7}" type="pres">
      <dgm:prSet presAssocID="{8212B1FF-2691-DD4F-B1BF-6EB0D1B867D4}" presName="diagram" presStyleCnt="0">
        <dgm:presLayoutVars>
          <dgm:chPref val="1"/>
          <dgm:dir/>
          <dgm:animOne val="branch"/>
          <dgm:animLvl val="lvl"/>
          <dgm:resizeHandles val="exact"/>
        </dgm:presLayoutVars>
      </dgm:prSet>
      <dgm:spPr/>
    </dgm:pt>
    <dgm:pt modelId="{F699319A-C16F-B840-B102-AA5B79D08832}" type="pres">
      <dgm:prSet presAssocID="{831319E6-D6D0-5F4A-ABFF-14BF9AFAD9CC}" presName="root1" presStyleCnt="0"/>
      <dgm:spPr/>
    </dgm:pt>
    <dgm:pt modelId="{11F75460-3EC6-3F4A-9E2D-C2BAEDBC88C4}" type="pres">
      <dgm:prSet presAssocID="{831319E6-D6D0-5F4A-ABFF-14BF9AFAD9CC}" presName="LevelOneTextNode" presStyleLbl="node0" presStyleIdx="0" presStyleCnt="1" custScaleX="32742" custScaleY="71789" custLinFactNeighborX="12826" custLinFactNeighborY="2427">
        <dgm:presLayoutVars>
          <dgm:chPref val="3"/>
        </dgm:presLayoutVars>
      </dgm:prSet>
      <dgm:spPr/>
    </dgm:pt>
    <dgm:pt modelId="{1AE6FCC0-F85D-D24A-863F-A2270B70250F}" type="pres">
      <dgm:prSet presAssocID="{831319E6-D6D0-5F4A-ABFF-14BF9AFAD9CC}" presName="level2hierChild" presStyleCnt="0"/>
      <dgm:spPr/>
    </dgm:pt>
    <dgm:pt modelId="{99DD070E-812C-7140-BE15-458A38C58567}" type="pres">
      <dgm:prSet presAssocID="{5F92D99C-8015-A941-B24C-DE5B0C11A4F2}" presName="conn2-1" presStyleLbl="parChTrans1D2" presStyleIdx="0" presStyleCnt="2"/>
      <dgm:spPr/>
    </dgm:pt>
    <dgm:pt modelId="{240CAF6A-9A27-8642-B73D-D8BB2127AAC9}" type="pres">
      <dgm:prSet presAssocID="{5F92D99C-8015-A941-B24C-DE5B0C11A4F2}" presName="connTx" presStyleLbl="parChTrans1D2" presStyleIdx="0" presStyleCnt="2"/>
      <dgm:spPr/>
    </dgm:pt>
    <dgm:pt modelId="{FA8961BF-F4DD-354C-B05C-4298F0F24BA8}" type="pres">
      <dgm:prSet presAssocID="{A812D678-E978-5B4A-8AC3-FA9CFF95FE98}" presName="root2" presStyleCnt="0"/>
      <dgm:spPr/>
    </dgm:pt>
    <dgm:pt modelId="{F1FB8451-F497-D44D-973D-5EF8ADF89F27}" type="pres">
      <dgm:prSet presAssocID="{A812D678-E978-5B4A-8AC3-FA9CFF95FE98}" presName="LevelTwoTextNode" presStyleLbl="node2" presStyleIdx="0" presStyleCnt="2" custScaleX="102195">
        <dgm:presLayoutVars>
          <dgm:chPref val="3"/>
        </dgm:presLayoutVars>
      </dgm:prSet>
      <dgm:spPr/>
    </dgm:pt>
    <dgm:pt modelId="{43621DEA-A569-C144-A3AF-F7CA4E51DC18}" type="pres">
      <dgm:prSet presAssocID="{A812D678-E978-5B4A-8AC3-FA9CFF95FE98}" presName="level3hierChild" presStyleCnt="0"/>
      <dgm:spPr/>
    </dgm:pt>
    <dgm:pt modelId="{02FB49F4-4794-C146-891E-E30B53AE56B2}" type="pres">
      <dgm:prSet presAssocID="{79B3FE7E-10F7-D94B-9CA8-EA1B067C4226}" presName="conn2-1" presStyleLbl="parChTrans1D2" presStyleIdx="1" presStyleCnt="2"/>
      <dgm:spPr/>
    </dgm:pt>
    <dgm:pt modelId="{2699FE20-7F75-3B41-851C-D819C99D8C27}" type="pres">
      <dgm:prSet presAssocID="{79B3FE7E-10F7-D94B-9CA8-EA1B067C4226}" presName="connTx" presStyleLbl="parChTrans1D2" presStyleIdx="1" presStyleCnt="2"/>
      <dgm:spPr/>
    </dgm:pt>
    <dgm:pt modelId="{C17D597B-3A1F-AD46-ABCA-AA11B17AB544}" type="pres">
      <dgm:prSet presAssocID="{F200BAC1-DB1F-FE40-87CF-7250C11F2739}" presName="root2" presStyleCnt="0"/>
      <dgm:spPr/>
    </dgm:pt>
    <dgm:pt modelId="{823E130D-9019-9F4B-965E-099E4F80E4A8}" type="pres">
      <dgm:prSet presAssocID="{F200BAC1-DB1F-FE40-87CF-7250C11F2739}" presName="LevelTwoTextNode" presStyleLbl="node2" presStyleIdx="1" presStyleCnt="2">
        <dgm:presLayoutVars>
          <dgm:chPref val="3"/>
        </dgm:presLayoutVars>
      </dgm:prSet>
      <dgm:spPr/>
    </dgm:pt>
    <dgm:pt modelId="{1F0DB603-649F-CF48-8519-0D990B54D6F6}" type="pres">
      <dgm:prSet presAssocID="{F200BAC1-DB1F-FE40-87CF-7250C11F2739}" presName="level3hierChild" presStyleCnt="0"/>
      <dgm:spPr/>
    </dgm:pt>
  </dgm:ptLst>
  <dgm:cxnLst>
    <dgm:cxn modelId="{A6F12A0D-101C-A140-946A-97FFBC9ACAD5}" srcId="{831319E6-D6D0-5F4A-ABFF-14BF9AFAD9CC}" destId="{F200BAC1-DB1F-FE40-87CF-7250C11F2739}" srcOrd="1" destOrd="0" parTransId="{79B3FE7E-10F7-D94B-9CA8-EA1B067C4226}" sibTransId="{30A5C122-A60D-E34C-BE7B-8D752D4CA6EB}"/>
    <dgm:cxn modelId="{4408FB11-2C60-8747-9EEA-D28E18A7EB04}" type="presOf" srcId="{F200BAC1-DB1F-FE40-87CF-7250C11F2739}" destId="{823E130D-9019-9F4B-965E-099E4F80E4A8}" srcOrd="0" destOrd="0" presId="urn:microsoft.com/office/officeart/2005/8/layout/hierarchy2"/>
    <dgm:cxn modelId="{03320B3A-F391-C141-9C50-49112441D2D5}" type="presOf" srcId="{5F92D99C-8015-A941-B24C-DE5B0C11A4F2}" destId="{99DD070E-812C-7140-BE15-458A38C58567}" srcOrd="0" destOrd="0" presId="urn:microsoft.com/office/officeart/2005/8/layout/hierarchy2"/>
    <dgm:cxn modelId="{9614F542-0C66-FA49-B7C3-DC4C3CDD9CA2}" type="presOf" srcId="{831319E6-D6D0-5F4A-ABFF-14BF9AFAD9CC}" destId="{11F75460-3EC6-3F4A-9E2D-C2BAEDBC88C4}" srcOrd="0" destOrd="0" presId="urn:microsoft.com/office/officeart/2005/8/layout/hierarchy2"/>
    <dgm:cxn modelId="{0DC80973-1443-5D46-AD7D-DC4C4595D1E3}" type="presOf" srcId="{79B3FE7E-10F7-D94B-9CA8-EA1B067C4226}" destId="{2699FE20-7F75-3B41-851C-D819C99D8C27}" srcOrd="1" destOrd="0" presId="urn:microsoft.com/office/officeart/2005/8/layout/hierarchy2"/>
    <dgm:cxn modelId="{0D617079-5924-CB40-BD6D-93141B883D02}" type="presOf" srcId="{8212B1FF-2691-DD4F-B1BF-6EB0D1B867D4}" destId="{E90C6D9A-663E-D743-AAA6-81AC088618D7}" srcOrd="0" destOrd="0" presId="urn:microsoft.com/office/officeart/2005/8/layout/hierarchy2"/>
    <dgm:cxn modelId="{D2C80C7F-A545-3B43-816C-FDCEC6211DEE}" type="presOf" srcId="{A812D678-E978-5B4A-8AC3-FA9CFF95FE98}" destId="{F1FB8451-F497-D44D-973D-5EF8ADF89F27}" srcOrd="0" destOrd="0" presId="urn:microsoft.com/office/officeart/2005/8/layout/hierarchy2"/>
    <dgm:cxn modelId="{3D04E380-C6FE-934E-856F-B0D022D26D12}" type="presOf" srcId="{5F92D99C-8015-A941-B24C-DE5B0C11A4F2}" destId="{240CAF6A-9A27-8642-B73D-D8BB2127AAC9}" srcOrd="1" destOrd="0" presId="urn:microsoft.com/office/officeart/2005/8/layout/hierarchy2"/>
    <dgm:cxn modelId="{6AE45CA5-AC26-D842-8765-9A9E280599AD}" srcId="{8212B1FF-2691-DD4F-B1BF-6EB0D1B867D4}" destId="{831319E6-D6D0-5F4A-ABFF-14BF9AFAD9CC}" srcOrd="0" destOrd="0" parTransId="{DBCE8190-B8F1-4046-A556-87FD011531A0}" sibTransId="{843E44B4-E8AD-F64C-A185-6AAB7BDCC300}"/>
    <dgm:cxn modelId="{82EEC0AC-77E7-FD4B-8644-8048F3957563}" type="presOf" srcId="{79B3FE7E-10F7-D94B-9CA8-EA1B067C4226}" destId="{02FB49F4-4794-C146-891E-E30B53AE56B2}" srcOrd="0" destOrd="0" presId="urn:microsoft.com/office/officeart/2005/8/layout/hierarchy2"/>
    <dgm:cxn modelId="{3798A9E7-977C-594B-B89D-D9ECDF2A4C09}" srcId="{831319E6-D6D0-5F4A-ABFF-14BF9AFAD9CC}" destId="{A812D678-E978-5B4A-8AC3-FA9CFF95FE98}" srcOrd="0" destOrd="0" parTransId="{5F92D99C-8015-A941-B24C-DE5B0C11A4F2}" sibTransId="{753E9B30-BA46-B34A-B809-359A6AB50F58}"/>
    <dgm:cxn modelId="{BEC415A6-4FC7-494F-8C5C-C1A8462CE620}" type="presParOf" srcId="{E90C6D9A-663E-D743-AAA6-81AC088618D7}" destId="{F699319A-C16F-B840-B102-AA5B79D08832}" srcOrd="0" destOrd="0" presId="urn:microsoft.com/office/officeart/2005/8/layout/hierarchy2"/>
    <dgm:cxn modelId="{C1BF2385-1AA8-DB4B-9B2B-B94EB4DB09EF}" type="presParOf" srcId="{F699319A-C16F-B840-B102-AA5B79D08832}" destId="{11F75460-3EC6-3F4A-9E2D-C2BAEDBC88C4}" srcOrd="0" destOrd="0" presId="urn:microsoft.com/office/officeart/2005/8/layout/hierarchy2"/>
    <dgm:cxn modelId="{150755B2-6880-7545-AF19-ADB4DA519D06}" type="presParOf" srcId="{F699319A-C16F-B840-B102-AA5B79D08832}" destId="{1AE6FCC0-F85D-D24A-863F-A2270B70250F}" srcOrd="1" destOrd="0" presId="urn:microsoft.com/office/officeart/2005/8/layout/hierarchy2"/>
    <dgm:cxn modelId="{E0801AB2-5BDD-7442-AF5F-7AEC3514EE97}" type="presParOf" srcId="{1AE6FCC0-F85D-D24A-863F-A2270B70250F}" destId="{99DD070E-812C-7140-BE15-458A38C58567}" srcOrd="0" destOrd="0" presId="urn:microsoft.com/office/officeart/2005/8/layout/hierarchy2"/>
    <dgm:cxn modelId="{DBC2A36E-A6DB-BA4A-9185-B87E1E918933}" type="presParOf" srcId="{99DD070E-812C-7140-BE15-458A38C58567}" destId="{240CAF6A-9A27-8642-B73D-D8BB2127AAC9}" srcOrd="0" destOrd="0" presId="urn:microsoft.com/office/officeart/2005/8/layout/hierarchy2"/>
    <dgm:cxn modelId="{C563B0EA-FC5A-E84C-89AE-B2810EC7CA46}" type="presParOf" srcId="{1AE6FCC0-F85D-D24A-863F-A2270B70250F}" destId="{FA8961BF-F4DD-354C-B05C-4298F0F24BA8}" srcOrd="1" destOrd="0" presId="urn:microsoft.com/office/officeart/2005/8/layout/hierarchy2"/>
    <dgm:cxn modelId="{AB698083-2B5E-334E-9641-A47BE0C44C1D}" type="presParOf" srcId="{FA8961BF-F4DD-354C-B05C-4298F0F24BA8}" destId="{F1FB8451-F497-D44D-973D-5EF8ADF89F27}" srcOrd="0" destOrd="0" presId="urn:microsoft.com/office/officeart/2005/8/layout/hierarchy2"/>
    <dgm:cxn modelId="{2C04C463-509A-D84A-A904-78CEE6A3B942}" type="presParOf" srcId="{FA8961BF-F4DD-354C-B05C-4298F0F24BA8}" destId="{43621DEA-A569-C144-A3AF-F7CA4E51DC18}" srcOrd="1" destOrd="0" presId="urn:microsoft.com/office/officeart/2005/8/layout/hierarchy2"/>
    <dgm:cxn modelId="{83A35844-487B-B84D-A30D-E0A0BD9957B6}" type="presParOf" srcId="{1AE6FCC0-F85D-D24A-863F-A2270B70250F}" destId="{02FB49F4-4794-C146-891E-E30B53AE56B2}" srcOrd="2" destOrd="0" presId="urn:microsoft.com/office/officeart/2005/8/layout/hierarchy2"/>
    <dgm:cxn modelId="{0AC1BA35-646F-4F4C-9F9B-791546FE9E2E}" type="presParOf" srcId="{02FB49F4-4794-C146-891E-E30B53AE56B2}" destId="{2699FE20-7F75-3B41-851C-D819C99D8C27}" srcOrd="0" destOrd="0" presId="urn:microsoft.com/office/officeart/2005/8/layout/hierarchy2"/>
    <dgm:cxn modelId="{BF6D2FBA-9CBF-1243-A9F0-AF3C85807C82}" type="presParOf" srcId="{1AE6FCC0-F85D-D24A-863F-A2270B70250F}" destId="{C17D597B-3A1F-AD46-ABCA-AA11B17AB544}" srcOrd="3" destOrd="0" presId="urn:microsoft.com/office/officeart/2005/8/layout/hierarchy2"/>
    <dgm:cxn modelId="{E5596C4B-30C1-3B41-B1FE-D05B4E2BDDE9}" type="presParOf" srcId="{C17D597B-3A1F-AD46-ABCA-AA11B17AB544}" destId="{823E130D-9019-9F4B-965E-099E4F80E4A8}" srcOrd="0" destOrd="0" presId="urn:microsoft.com/office/officeart/2005/8/layout/hierarchy2"/>
    <dgm:cxn modelId="{204666FA-AD74-E840-A1C9-A7B52E090CA8}" type="presParOf" srcId="{C17D597B-3A1F-AD46-ABCA-AA11B17AB544}" destId="{1F0DB603-649F-CF48-8519-0D990B54D6F6}"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4494D3B-C089-1748-937C-579AD6D82112}" type="doc">
      <dgm:prSet loTypeId="urn:microsoft.com/office/officeart/2005/8/layout/hierarchy1" loCatId="" qsTypeId="urn:microsoft.com/office/officeart/2005/8/quickstyle/simple1" qsCatId="simple" csTypeId="urn:microsoft.com/office/officeart/2005/8/colors/colorful4" csCatId="colorful" phldr="1"/>
      <dgm:spPr/>
      <dgm:t>
        <a:bodyPr/>
        <a:lstStyle/>
        <a:p>
          <a:endParaRPr lang="es-ES_tradnl"/>
        </a:p>
      </dgm:t>
    </dgm:pt>
    <dgm:pt modelId="{4F4B7F53-5327-B14F-9A39-6511DA10C96C}">
      <dgm:prSet phldrT="[Texto]" custT="1"/>
      <dgm:spPr/>
      <dgm:t>
        <a:bodyPr/>
        <a:lstStyle/>
        <a:p>
          <a:r>
            <a:rPr lang="es-ES_tradnl" sz="1800" b="1" dirty="0"/>
            <a:t>Auditoría Financiera, de Gestión y resultados - AF</a:t>
          </a:r>
        </a:p>
      </dgm:t>
    </dgm:pt>
    <dgm:pt modelId="{0E75AEC3-3CF2-8C4D-B638-74F1EE72490A}" type="parTrans" cxnId="{D202B0C3-5F02-5443-8F7E-A9C05B3CC57D}">
      <dgm:prSet/>
      <dgm:spPr/>
      <dgm:t>
        <a:bodyPr/>
        <a:lstStyle/>
        <a:p>
          <a:endParaRPr lang="es-ES_tradnl"/>
        </a:p>
      </dgm:t>
    </dgm:pt>
    <dgm:pt modelId="{1099D2F8-8F8A-CE46-B518-41746319B058}" type="sibTrans" cxnId="{D202B0C3-5F02-5443-8F7E-A9C05B3CC57D}">
      <dgm:prSet/>
      <dgm:spPr/>
      <dgm:t>
        <a:bodyPr/>
        <a:lstStyle/>
        <a:p>
          <a:endParaRPr lang="es-ES_tradnl"/>
        </a:p>
      </dgm:t>
    </dgm:pt>
    <dgm:pt modelId="{CDD67D74-6A8C-7E44-9C3C-7CBCB76BDD91}">
      <dgm:prSet phldrT="[Texto]" custT="1"/>
      <dgm:spPr/>
      <dgm:t>
        <a:bodyPr/>
        <a:lstStyle/>
        <a:p>
          <a:r>
            <a:rPr lang="es-ES_tradnl" sz="2000" b="1" dirty="0"/>
            <a:t>Auditoría de Desempeño - AD</a:t>
          </a:r>
        </a:p>
      </dgm:t>
    </dgm:pt>
    <dgm:pt modelId="{2C4D043C-0EE7-A942-B73A-974713A1D941}" type="parTrans" cxnId="{C91F966B-52B8-4F4E-9A0D-83DFE22F133F}">
      <dgm:prSet/>
      <dgm:spPr/>
      <dgm:t>
        <a:bodyPr/>
        <a:lstStyle/>
        <a:p>
          <a:endParaRPr lang="es-ES_tradnl"/>
        </a:p>
      </dgm:t>
    </dgm:pt>
    <dgm:pt modelId="{AA85A0C6-0C64-C143-B963-3E304686F48D}" type="sibTrans" cxnId="{C91F966B-52B8-4F4E-9A0D-83DFE22F133F}">
      <dgm:prSet/>
      <dgm:spPr/>
      <dgm:t>
        <a:bodyPr/>
        <a:lstStyle/>
        <a:p>
          <a:endParaRPr lang="es-ES_tradnl"/>
        </a:p>
      </dgm:t>
    </dgm:pt>
    <dgm:pt modelId="{46778972-AA05-234C-B6A5-B10E2DC36D1A}">
      <dgm:prSet phldrT="[Texto]" custT="1"/>
      <dgm:spPr/>
      <dgm:t>
        <a:bodyPr/>
        <a:lstStyle/>
        <a:p>
          <a:r>
            <a:rPr lang="es-ES_tradnl" sz="1800" b="1" dirty="0"/>
            <a:t>Auditoría de Cumplimiento - AC</a:t>
          </a:r>
        </a:p>
      </dgm:t>
    </dgm:pt>
    <dgm:pt modelId="{52F36DE9-5E0E-894A-8FD2-E9A12677537D}" type="parTrans" cxnId="{D86051A0-FA40-D14E-B296-6FDA381CD362}">
      <dgm:prSet/>
      <dgm:spPr/>
      <dgm:t>
        <a:bodyPr/>
        <a:lstStyle/>
        <a:p>
          <a:endParaRPr lang="es-ES_tradnl"/>
        </a:p>
      </dgm:t>
    </dgm:pt>
    <dgm:pt modelId="{6E96A0E3-5FBF-5D47-B952-8FD1ECFABBA4}" type="sibTrans" cxnId="{D86051A0-FA40-D14E-B296-6FDA381CD362}">
      <dgm:prSet/>
      <dgm:spPr/>
      <dgm:t>
        <a:bodyPr/>
        <a:lstStyle/>
        <a:p>
          <a:endParaRPr lang="es-ES_tradnl"/>
        </a:p>
      </dgm:t>
    </dgm:pt>
    <dgm:pt modelId="{58D78981-F5E6-48A9-9B78-CB8AA5E910AF}">
      <dgm:prSet/>
      <dgm:spPr/>
      <dgm:t>
        <a:bodyPr/>
        <a:lstStyle/>
        <a:p>
          <a:r>
            <a:rPr lang="es-MX" dirty="0">
              <a:latin typeface="Verdana" panose="020B0604030504040204" pitchFamily="34" charset="0"/>
              <a:ea typeface="Verdana" panose="020B0604030504040204" pitchFamily="34" charset="0"/>
              <a:cs typeface="Verdana" panose="020B0604030504040204" pitchFamily="34" charset="0"/>
            </a:rPr>
            <a:t>* Evaluar la información financiera y presupuestal  </a:t>
          </a:r>
        </a:p>
        <a:p>
          <a:r>
            <a:rPr lang="es-MX" dirty="0">
              <a:latin typeface="Verdana" panose="020B0604030504040204" pitchFamily="34" charset="0"/>
              <a:ea typeface="Verdana" panose="020B0604030504040204" pitchFamily="34" charset="0"/>
            </a:rPr>
            <a:t>*Hallazgos con presuntas incidencias</a:t>
          </a:r>
        </a:p>
        <a:p>
          <a:r>
            <a:rPr lang="es-MX" dirty="0">
              <a:latin typeface="Verdana" panose="020B0604030504040204" pitchFamily="34" charset="0"/>
              <a:ea typeface="Verdana" panose="020B0604030504040204" pitchFamily="34" charset="0"/>
            </a:rPr>
            <a:t>*Resultado: </a:t>
          </a:r>
        </a:p>
        <a:p>
          <a:r>
            <a:rPr lang="es-MX" dirty="0">
              <a:latin typeface="Verdana" panose="020B0604030504040204" pitchFamily="34" charset="0"/>
              <a:ea typeface="Verdana" panose="020B0604030504040204" pitchFamily="34" charset="0"/>
            </a:rPr>
            <a:t>1. </a:t>
          </a:r>
          <a:r>
            <a:rPr lang="es-MX" b="1" dirty="0">
              <a:solidFill>
                <a:srgbClr val="FF0000"/>
              </a:solidFill>
              <a:latin typeface="Verdana" panose="020B0604030504040204" pitchFamily="34" charset="0"/>
              <a:ea typeface="Verdana" panose="020B0604030504040204" pitchFamily="34" charset="0"/>
            </a:rPr>
            <a:t>Fenecimiento: </a:t>
          </a:r>
          <a:r>
            <a:rPr lang="es-MX" dirty="0">
              <a:latin typeface="Verdana" panose="020B0604030504040204" pitchFamily="34" charset="0"/>
              <a:ea typeface="Verdana" panose="020B0604030504040204" pitchFamily="34" charset="0"/>
            </a:rPr>
            <a:t>Opinión Financiera y Concepto consolidado </a:t>
          </a:r>
          <a:r>
            <a:rPr lang="es-MX" dirty="0" err="1">
              <a:latin typeface="Verdana" panose="020B0604030504040204" pitchFamily="34" charset="0"/>
              <a:ea typeface="Verdana" panose="020B0604030504040204" pitchFamily="34" charset="0"/>
            </a:rPr>
            <a:t>macroproceso</a:t>
          </a:r>
          <a:r>
            <a:rPr lang="es-MX" dirty="0">
              <a:latin typeface="Verdana" panose="020B0604030504040204" pitchFamily="34" charset="0"/>
              <a:ea typeface="Verdana" panose="020B0604030504040204" pitchFamily="34" charset="0"/>
            </a:rPr>
            <a:t> presupuestal: Concepto sobre la gestión presupuestal, (gestión de ingresos y ejecución de gastos), ponderado con el concepto sobre la gestión y resultados, (calificación de la contratación y de planes y resultado)</a:t>
          </a:r>
        </a:p>
        <a:p>
          <a:r>
            <a:rPr lang="es-MX" dirty="0">
              <a:latin typeface="Verdana" panose="020B0604030504040204" pitchFamily="34" charset="0"/>
              <a:ea typeface="Verdana" panose="020B0604030504040204" pitchFamily="34" charset="0"/>
            </a:rPr>
            <a:t> + Conceptos Rendición, Plan de mejoramiento y control fiscal interno</a:t>
          </a:r>
          <a:endParaRPr lang="es-ES" dirty="0"/>
        </a:p>
      </dgm:t>
    </dgm:pt>
    <dgm:pt modelId="{3A3771B6-2A0D-4CE4-9074-8DBFB81C672D}" type="parTrans" cxnId="{41C75854-2C02-4FC2-83D1-406BE50936C7}">
      <dgm:prSet/>
      <dgm:spPr/>
      <dgm:t>
        <a:bodyPr/>
        <a:lstStyle/>
        <a:p>
          <a:endParaRPr lang="es-ES"/>
        </a:p>
      </dgm:t>
    </dgm:pt>
    <dgm:pt modelId="{902E3940-1A7E-4114-A66E-C297207F20EF}" type="sibTrans" cxnId="{41C75854-2C02-4FC2-83D1-406BE50936C7}">
      <dgm:prSet/>
      <dgm:spPr/>
      <dgm:t>
        <a:bodyPr/>
        <a:lstStyle/>
        <a:p>
          <a:endParaRPr lang="es-ES"/>
        </a:p>
      </dgm:t>
    </dgm:pt>
    <dgm:pt modelId="{96CAC756-8FF7-4CF0-AF74-2B2CF0671035}">
      <dgm:prSet custT="1"/>
      <dgm:spPr/>
      <dgm:t>
        <a:bodyPr/>
        <a:lstStyle/>
        <a:p>
          <a:pPr algn="ctr"/>
          <a:r>
            <a:rPr lang="es-MX" sz="1600" spc="-65" dirty="0">
              <a:solidFill>
                <a:schemeClr val="tx1"/>
              </a:solidFill>
              <a:latin typeface="Verdana" panose="020B0604030504040204" pitchFamily="34" charset="0"/>
              <a:ea typeface="Verdana" panose="020B0604030504040204" pitchFamily="34" charset="0"/>
              <a:cs typeface="Calibri"/>
            </a:rPr>
            <a:t>*E</a:t>
          </a:r>
          <a:r>
            <a:rPr lang="es-MX" sz="1600" spc="-45" dirty="0">
              <a:solidFill>
                <a:schemeClr val="tx1"/>
              </a:solidFill>
              <a:latin typeface="Verdana" panose="020B0604030504040204" pitchFamily="34" charset="0"/>
              <a:ea typeface="Verdana" panose="020B0604030504040204" pitchFamily="34" charset="0"/>
              <a:cs typeface="Calibri"/>
            </a:rPr>
            <a:t>v</a:t>
          </a:r>
          <a:r>
            <a:rPr lang="es-MX" sz="1600" spc="-5" dirty="0">
              <a:solidFill>
                <a:schemeClr val="tx1"/>
              </a:solidFill>
              <a:latin typeface="Verdana" panose="020B0604030504040204" pitchFamily="34" charset="0"/>
              <a:ea typeface="Verdana" panose="020B0604030504040204" pitchFamily="34" charset="0"/>
              <a:cs typeface="Calibri"/>
            </a:rPr>
            <a:t>aluación Resultados e impactos </a:t>
          </a:r>
          <a:r>
            <a:rPr lang="es-MX" sz="1600" spc="-10" dirty="0">
              <a:solidFill>
                <a:schemeClr val="tx1"/>
              </a:solidFill>
              <a:latin typeface="Verdana" panose="020B0604030504040204" pitchFamily="34" charset="0"/>
              <a:ea typeface="Verdana" panose="020B0604030504040204" pitchFamily="34" charset="0"/>
              <a:cs typeface="Calibri"/>
            </a:rPr>
            <a:t>(d</a:t>
          </a:r>
          <a:r>
            <a:rPr lang="es-MX" sz="1600" spc="-5" dirty="0">
              <a:solidFill>
                <a:schemeClr val="tx1"/>
              </a:solidFill>
              <a:latin typeface="Verdana" panose="020B0604030504040204" pitchFamily="34" charset="0"/>
              <a:ea typeface="Verdana" panose="020B0604030504040204" pitchFamily="34" charset="0"/>
              <a:cs typeface="Calibri"/>
            </a:rPr>
            <a:t>e </a:t>
          </a:r>
          <a:r>
            <a:rPr lang="es-MX" sz="1600" spc="-10" dirty="0">
              <a:solidFill>
                <a:schemeClr val="tx1"/>
              </a:solidFill>
              <a:latin typeface="Verdana" panose="020B0604030504040204" pitchFamily="34" charset="0"/>
              <a:ea typeface="Verdana" panose="020B0604030504040204" pitchFamily="34" charset="0"/>
              <a:cs typeface="Calibri"/>
            </a:rPr>
            <a:t>p</a:t>
          </a:r>
          <a:r>
            <a:rPr lang="es-MX" sz="1600" dirty="0">
              <a:solidFill>
                <a:schemeClr val="tx1"/>
              </a:solidFill>
              <a:latin typeface="Verdana" panose="020B0604030504040204" pitchFamily="34" charset="0"/>
              <a:ea typeface="Verdana" panose="020B0604030504040204" pitchFamily="34" charset="0"/>
              <a:cs typeface="Calibri"/>
            </a:rPr>
            <a:t>o</a:t>
          </a:r>
          <a:r>
            <a:rPr lang="es-MX" sz="1600" spc="-5" dirty="0">
              <a:solidFill>
                <a:schemeClr val="tx1"/>
              </a:solidFill>
              <a:latin typeface="Verdana" panose="020B0604030504040204" pitchFamily="34" charset="0"/>
              <a:ea typeface="Verdana" panose="020B0604030504040204" pitchFamily="34" charset="0"/>
              <a:cs typeface="Calibri"/>
            </a:rPr>
            <a:t>l</a:t>
          </a:r>
          <a:r>
            <a:rPr lang="es-MX" sz="1600" spc="-20" dirty="0">
              <a:solidFill>
                <a:schemeClr val="tx1"/>
              </a:solidFill>
              <a:latin typeface="Verdana" panose="020B0604030504040204" pitchFamily="34" charset="0"/>
              <a:ea typeface="Verdana" panose="020B0604030504040204" pitchFamily="34" charset="0"/>
              <a:cs typeface="Calibri"/>
            </a:rPr>
            <a:t>í</a:t>
          </a:r>
          <a:r>
            <a:rPr lang="es-MX" sz="1600" dirty="0">
              <a:solidFill>
                <a:schemeClr val="tx1"/>
              </a:solidFill>
              <a:latin typeface="Verdana" panose="020B0604030504040204" pitchFamily="34" charset="0"/>
              <a:ea typeface="Verdana" panose="020B0604030504040204" pitchFamily="34" charset="0"/>
              <a:cs typeface="Calibri"/>
            </a:rPr>
            <a:t>t</a:t>
          </a:r>
          <a:r>
            <a:rPr lang="es-MX" sz="1600" spc="-5" dirty="0">
              <a:solidFill>
                <a:schemeClr val="tx1"/>
              </a:solidFill>
              <a:latin typeface="Verdana" panose="020B0604030504040204" pitchFamily="34" charset="0"/>
              <a:ea typeface="Verdana" panose="020B0604030504040204" pitchFamily="34" charset="0"/>
              <a:cs typeface="Calibri"/>
            </a:rPr>
            <a:t>i</a:t>
          </a:r>
          <a:r>
            <a:rPr lang="es-MX" sz="1600" spc="-30" dirty="0">
              <a:solidFill>
                <a:schemeClr val="tx1"/>
              </a:solidFill>
              <a:latin typeface="Verdana" panose="020B0604030504040204" pitchFamily="34" charset="0"/>
              <a:ea typeface="Verdana" panose="020B0604030504040204" pitchFamily="34" charset="0"/>
              <a:cs typeface="Calibri"/>
            </a:rPr>
            <a:t>c</a:t>
          </a:r>
          <a:r>
            <a:rPr lang="es-MX" sz="1600" spc="-5" dirty="0">
              <a:solidFill>
                <a:schemeClr val="tx1"/>
              </a:solidFill>
              <a:latin typeface="Verdana" panose="020B0604030504040204" pitchFamily="34" charset="0"/>
              <a:ea typeface="Verdana" panose="020B0604030504040204" pitchFamily="34" charset="0"/>
              <a:cs typeface="Calibri"/>
            </a:rPr>
            <a:t>as, </a:t>
          </a:r>
          <a:r>
            <a:rPr lang="es-MX" sz="1600" spc="-10" dirty="0">
              <a:solidFill>
                <a:schemeClr val="tx1"/>
              </a:solidFill>
              <a:latin typeface="Verdana" panose="020B0604030504040204" pitchFamily="34" charset="0"/>
              <a:ea typeface="Verdana" panose="020B0604030504040204" pitchFamily="34" charset="0"/>
              <a:cs typeface="Calibri"/>
            </a:rPr>
            <a:t>p</a:t>
          </a:r>
          <a:r>
            <a:rPr lang="es-MX" sz="1600" spc="-40" dirty="0">
              <a:solidFill>
                <a:schemeClr val="tx1"/>
              </a:solidFill>
              <a:latin typeface="Verdana" panose="020B0604030504040204" pitchFamily="34" charset="0"/>
              <a:ea typeface="Verdana" panose="020B0604030504040204" pitchFamily="34" charset="0"/>
              <a:cs typeface="Calibri"/>
            </a:rPr>
            <a:t>r</a:t>
          </a:r>
          <a:r>
            <a:rPr lang="es-MX" sz="1600" spc="-10" dirty="0">
              <a:solidFill>
                <a:schemeClr val="tx1"/>
              </a:solidFill>
              <a:latin typeface="Verdana" panose="020B0604030504040204" pitchFamily="34" charset="0"/>
              <a:ea typeface="Verdana" panose="020B0604030504040204" pitchFamily="34" charset="0"/>
              <a:cs typeface="Calibri"/>
            </a:rPr>
            <a:t>og</a:t>
          </a:r>
          <a:r>
            <a:rPr lang="es-MX" sz="1600" spc="-65" dirty="0">
              <a:solidFill>
                <a:schemeClr val="tx1"/>
              </a:solidFill>
              <a:latin typeface="Verdana" panose="020B0604030504040204" pitchFamily="34" charset="0"/>
              <a:ea typeface="Verdana" panose="020B0604030504040204" pitchFamily="34" charset="0"/>
              <a:cs typeface="Calibri"/>
            </a:rPr>
            <a:t>r</a:t>
          </a:r>
          <a:r>
            <a:rPr lang="es-MX" sz="1600" spc="-5" dirty="0">
              <a:solidFill>
                <a:schemeClr val="tx1"/>
              </a:solidFill>
              <a:latin typeface="Verdana" panose="020B0604030504040204" pitchFamily="34" charset="0"/>
              <a:ea typeface="Verdana" panose="020B0604030504040204" pitchFamily="34" charset="0"/>
              <a:cs typeface="Calibri"/>
            </a:rPr>
            <a:t>amas, </a:t>
          </a:r>
          <a:r>
            <a:rPr lang="es-MX" sz="1600" spc="-10" dirty="0">
              <a:solidFill>
                <a:schemeClr val="tx1"/>
              </a:solidFill>
              <a:latin typeface="Verdana" panose="020B0604030504040204" pitchFamily="34" charset="0"/>
              <a:ea typeface="Verdana" panose="020B0604030504040204" pitchFamily="34" charset="0"/>
              <a:cs typeface="Calibri"/>
            </a:rPr>
            <a:t>p</a:t>
          </a:r>
          <a:r>
            <a:rPr lang="es-MX" sz="1600" spc="-65" dirty="0">
              <a:solidFill>
                <a:schemeClr val="tx1"/>
              </a:solidFill>
              <a:latin typeface="Verdana" panose="020B0604030504040204" pitchFamily="34" charset="0"/>
              <a:ea typeface="Verdana" panose="020B0604030504040204" pitchFamily="34" charset="0"/>
              <a:cs typeface="Calibri"/>
            </a:rPr>
            <a:t>r</a:t>
          </a:r>
          <a:r>
            <a:rPr lang="es-MX" sz="1600" spc="-10" dirty="0">
              <a:solidFill>
                <a:schemeClr val="tx1"/>
              </a:solidFill>
              <a:latin typeface="Verdana" panose="020B0604030504040204" pitchFamily="34" charset="0"/>
              <a:ea typeface="Verdana" panose="020B0604030504040204" pitchFamily="34" charset="0"/>
              <a:cs typeface="Calibri"/>
            </a:rPr>
            <a:t>o</a:t>
          </a:r>
          <a:r>
            <a:rPr lang="es-MX" sz="1600" spc="-50" dirty="0">
              <a:solidFill>
                <a:schemeClr val="tx1"/>
              </a:solidFill>
              <a:latin typeface="Verdana" panose="020B0604030504040204" pitchFamily="34" charset="0"/>
              <a:ea typeface="Verdana" panose="020B0604030504040204" pitchFamily="34" charset="0"/>
              <a:cs typeface="Calibri"/>
            </a:rPr>
            <a:t>y</a:t>
          </a:r>
          <a:r>
            <a:rPr lang="es-MX" sz="1600" spc="-5" dirty="0">
              <a:solidFill>
                <a:schemeClr val="tx1"/>
              </a:solidFill>
              <a:latin typeface="Verdana" panose="020B0604030504040204" pitchFamily="34" charset="0"/>
              <a:ea typeface="Verdana" panose="020B0604030504040204" pitchFamily="34" charset="0"/>
              <a:cs typeface="Calibri"/>
            </a:rPr>
            <a:t>ec</a:t>
          </a:r>
          <a:r>
            <a:rPr lang="es-MX" sz="1600" spc="-25" dirty="0">
              <a:solidFill>
                <a:schemeClr val="tx1"/>
              </a:solidFill>
              <a:latin typeface="Verdana" panose="020B0604030504040204" pitchFamily="34" charset="0"/>
              <a:ea typeface="Verdana" panose="020B0604030504040204" pitchFamily="34" charset="0"/>
              <a:cs typeface="Calibri"/>
            </a:rPr>
            <a:t>t</a:t>
          </a:r>
          <a:r>
            <a:rPr lang="es-MX" sz="1600" spc="-10" dirty="0">
              <a:solidFill>
                <a:schemeClr val="tx1"/>
              </a:solidFill>
              <a:latin typeface="Verdana" panose="020B0604030504040204" pitchFamily="34" charset="0"/>
              <a:ea typeface="Verdana" panose="020B0604030504040204" pitchFamily="34" charset="0"/>
              <a:cs typeface="Calibri"/>
            </a:rPr>
            <a:t>os</a:t>
          </a:r>
          <a:r>
            <a:rPr lang="es-MX" sz="1600" spc="-5" dirty="0">
              <a:solidFill>
                <a:schemeClr val="tx1"/>
              </a:solidFill>
              <a:latin typeface="Verdana" panose="020B0604030504040204" pitchFamily="34" charset="0"/>
              <a:ea typeface="Verdana" panose="020B0604030504040204" pitchFamily="34" charset="0"/>
              <a:cs typeface="Calibri"/>
            </a:rPr>
            <a:t>, </a:t>
          </a:r>
          <a:r>
            <a:rPr lang="es-MX" sz="1600" spc="-10" dirty="0">
              <a:solidFill>
                <a:schemeClr val="tx1"/>
              </a:solidFill>
              <a:latin typeface="Verdana" panose="020B0604030504040204" pitchFamily="34" charset="0"/>
              <a:ea typeface="Verdana" panose="020B0604030504040204" pitchFamily="34" charset="0"/>
              <a:cs typeface="Calibri"/>
            </a:rPr>
            <a:t>si</a:t>
          </a:r>
          <a:r>
            <a:rPr lang="es-MX" sz="1600" spc="-40" dirty="0">
              <a:solidFill>
                <a:schemeClr val="tx1"/>
              </a:solidFill>
              <a:latin typeface="Verdana" panose="020B0604030504040204" pitchFamily="34" charset="0"/>
              <a:ea typeface="Verdana" panose="020B0604030504040204" pitchFamily="34" charset="0"/>
              <a:cs typeface="Calibri"/>
            </a:rPr>
            <a:t>s</a:t>
          </a:r>
          <a:r>
            <a:rPr lang="es-MX" sz="1600" spc="-35" dirty="0">
              <a:solidFill>
                <a:schemeClr val="tx1"/>
              </a:solidFill>
              <a:latin typeface="Verdana" panose="020B0604030504040204" pitchFamily="34" charset="0"/>
              <a:ea typeface="Verdana" panose="020B0604030504040204" pitchFamily="34" charset="0"/>
              <a:cs typeface="Calibri"/>
            </a:rPr>
            <a:t>t</a:t>
          </a:r>
          <a:r>
            <a:rPr lang="es-MX" sz="1600" dirty="0">
              <a:solidFill>
                <a:schemeClr val="tx1"/>
              </a:solidFill>
              <a:latin typeface="Verdana" panose="020B0604030504040204" pitchFamily="34" charset="0"/>
              <a:ea typeface="Verdana" panose="020B0604030504040204" pitchFamily="34" charset="0"/>
              <a:cs typeface="Calibri"/>
            </a:rPr>
            <a:t>e</a:t>
          </a:r>
          <a:r>
            <a:rPr lang="es-MX" sz="1600" spc="-5" dirty="0">
              <a:solidFill>
                <a:schemeClr val="tx1"/>
              </a:solidFill>
              <a:latin typeface="Verdana" panose="020B0604030504040204" pitchFamily="34" charset="0"/>
              <a:ea typeface="Verdana" panose="020B0604030504040204" pitchFamily="34" charset="0"/>
              <a:cs typeface="Calibri"/>
            </a:rPr>
            <a:t>mas,  </a:t>
          </a:r>
          <a:r>
            <a:rPr lang="es-MX" sz="1600" spc="-10" dirty="0">
              <a:solidFill>
                <a:schemeClr val="tx1"/>
              </a:solidFill>
              <a:latin typeface="Verdana" panose="020B0604030504040204" pitchFamily="34" charset="0"/>
              <a:ea typeface="Verdana" panose="020B0604030504040204" pitchFamily="34" charset="0"/>
              <a:cs typeface="Calibri"/>
            </a:rPr>
            <a:t>operaciones, </a:t>
          </a:r>
          <a:r>
            <a:rPr lang="es-MX" sz="1600" spc="-5" dirty="0">
              <a:solidFill>
                <a:schemeClr val="tx1"/>
              </a:solidFill>
              <a:latin typeface="Verdana" panose="020B0604030504040204" pitchFamily="34" charset="0"/>
              <a:ea typeface="Verdana" panose="020B0604030504040204" pitchFamily="34" charset="0"/>
              <a:cs typeface="Calibri"/>
            </a:rPr>
            <a:t>actividades</a:t>
          </a:r>
          <a:r>
            <a:rPr lang="es-MX" sz="1600" spc="-15" dirty="0">
              <a:solidFill>
                <a:schemeClr val="tx1"/>
              </a:solidFill>
              <a:latin typeface="Verdana" panose="020B0604030504040204" pitchFamily="34" charset="0"/>
              <a:ea typeface="Verdana" panose="020B0604030504040204" pitchFamily="34" charset="0"/>
              <a:cs typeface="Calibri"/>
            </a:rPr>
            <a:t>)            </a:t>
          </a:r>
        </a:p>
        <a:p>
          <a:pPr algn="ctr"/>
          <a:r>
            <a:rPr lang="es-MX" sz="1600" spc="-5" dirty="0">
              <a:latin typeface="Verdana" panose="020B0604030504040204" pitchFamily="34" charset="0"/>
              <a:ea typeface="Verdana" panose="020B0604030504040204" pitchFamily="34" charset="0"/>
            </a:rPr>
            <a:t>*Ha</a:t>
          </a:r>
          <a:r>
            <a:rPr lang="es-MX" sz="1600" spc="-10" dirty="0">
              <a:latin typeface="Verdana" panose="020B0604030504040204" pitchFamily="34" charset="0"/>
              <a:ea typeface="Verdana" panose="020B0604030504040204" pitchFamily="34" charset="0"/>
            </a:rPr>
            <a:t>l</a:t>
          </a:r>
          <a:r>
            <a:rPr lang="es-MX" sz="1600" spc="-15" dirty="0">
              <a:latin typeface="Verdana" panose="020B0604030504040204" pitchFamily="34" charset="0"/>
              <a:ea typeface="Verdana" panose="020B0604030504040204" pitchFamily="34" charset="0"/>
            </a:rPr>
            <a:t>l</a:t>
          </a:r>
          <a:r>
            <a:rPr lang="es-MX" sz="1600" spc="-5" dirty="0">
              <a:latin typeface="Verdana" panose="020B0604030504040204" pitchFamily="34" charset="0"/>
              <a:ea typeface="Verdana" panose="020B0604030504040204" pitchFamily="34" charset="0"/>
            </a:rPr>
            <a:t>a</a:t>
          </a:r>
          <a:r>
            <a:rPr lang="es-MX" sz="1600" spc="-30" dirty="0">
              <a:latin typeface="Verdana" panose="020B0604030504040204" pitchFamily="34" charset="0"/>
              <a:ea typeface="Verdana" panose="020B0604030504040204" pitchFamily="34" charset="0"/>
            </a:rPr>
            <a:t>zg</a:t>
          </a:r>
          <a:r>
            <a:rPr lang="es-MX" sz="1600" spc="-10" dirty="0">
              <a:latin typeface="Verdana" panose="020B0604030504040204" pitchFamily="34" charset="0"/>
              <a:ea typeface="Verdana" panose="020B0604030504040204" pitchFamily="34" charset="0"/>
            </a:rPr>
            <a:t>os  </a:t>
          </a:r>
          <a:r>
            <a:rPr lang="es-MX" sz="1600" spc="-15" dirty="0">
              <a:latin typeface="Verdana" panose="020B0604030504040204" pitchFamily="34" charset="0"/>
              <a:ea typeface="Verdana" panose="020B0604030504040204" pitchFamily="34" charset="0"/>
            </a:rPr>
            <a:t>con</a:t>
          </a:r>
          <a:r>
            <a:rPr lang="es-MX" sz="1600" spc="-10" dirty="0">
              <a:latin typeface="Verdana" panose="020B0604030504040204" pitchFamily="34" charset="0"/>
              <a:ea typeface="Verdana" panose="020B0604030504040204" pitchFamily="34" charset="0"/>
            </a:rPr>
            <a:t> </a:t>
          </a:r>
          <a:r>
            <a:rPr lang="es-MX" sz="1600" spc="-20" dirty="0">
              <a:latin typeface="Verdana" panose="020B0604030504040204" pitchFamily="34" charset="0"/>
              <a:ea typeface="Verdana" panose="020B0604030504040204" pitchFamily="34" charset="0"/>
            </a:rPr>
            <a:t>presuntas</a:t>
          </a:r>
          <a:r>
            <a:rPr lang="es-MX" sz="1600" spc="25" dirty="0">
              <a:latin typeface="Verdana" panose="020B0604030504040204" pitchFamily="34" charset="0"/>
              <a:ea typeface="Verdana" panose="020B0604030504040204" pitchFamily="34" charset="0"/>
            </a:rPr>
            <a:t> </a:t>
          </a:r>
          <a:r>
            <a:rPr lang="es-MX" sz="1600" spc="-5" dirty="0">
              <a:latin typeface="Verdana" panose="020B0604030504040204" pitchFamily="34" charset="0"/>
              <a:ea typeface="Verdana" panose="020B0604030504040204" pitchFamily="34" charset="0"/>
            </a:rPr>
            <a:t>incidencias </a:t>
          </a:r>
        </a:p>
        <a:p>
          <a:pPr algn="ctr"/>
          <a:r>
            <a:rPr lang="es-MX" sz="1600" spc="-15" dirty="0">
              <a:solidFill>
                <a:schemeClr val="tx1"/>
              </a:solidFill>
              <a:latin typeface="Verdana" panose="020B0604030504040204" pitchFamily="34" charset="0"/>
              <a:ea typeface="Verdana" panose="020B0604030504040204" pitchFamily="34" charset="0"/>
              <a:cs typeface="Calibri"/>
            </a:rPr>
            <a:t>*Insumo – Fuente </a:t>
          </a:r>
          <a:r>
            <a:rPr lang="es-MX" sz="1600" spc="-15" dirty="0" err="1">
              <a:solidFill>
                <a:schemeClr val="tx1"/>
              </a:solidFill>
              <a:latin typeface="Verdana" panose="020B0604030504040204" pitchFamily="34" charset="0"/>
              <a:ea typeface="Verdana" panose="020B0604030504040204" pitchFamily="34" charset="0"/>
              <a:cs typeface="Calibri"/>
            </a:rPr>
            <a:t>inf</a:t>
          </a:r>
          <a:r>
            <a:rPr lang="es-MX" sz="1600" spc="-15" dirty="0">
              <a:solidFill>
                <a:schemeClr val="tx1"/>
              </a:solidFill>
              <a:latin typeface="Verdana" panose="020B0604030504040204" pitchFamily="34" charset="0"/>
              <a:ea typeface="Verdana" panose="020B0604030504040204" pitchFamily="34" charset="0"/>
              <a:cs typeface="Calibri"/>
            </a:rPr>
            <a:t>.           </a:t>
          </a:r>
          <a:endParaRPr lang="es-ES" sz="1600" dirty="0">
            <a:solidFill>
              <a:schemeClr val="tx1"/>
            </a:solidFill>
            <a:latin typeface="Verdana" panose="020B0604030504040204" pitchFamily="34" charset="0"/>
            <a:ea typeface="Verdana" panose="020B0604030504040204" pitchFamily="34" charset="0"/>
          </a:endParaRPr>
        </a:p>
      </dgm:t>
    </dgm:pt>
    <dgm:pt modelId="{DA947F9D-A896-4902-ACED-05B53E1AD9BB}" type="parTrans" cxnId="{70117040-4016-4B9F-BC84-7ADBA305E492}">
      <dgm:prSet/>
      <dgm:spPr/>
      <dgm:t>
        <a:bodyPr/>
        <a:lstStyle/>
        <a:p>
          <a:endParaRPr lang="es-ES"/>
        </a:p>
      </dgm:t>
    </dgm:pt>
    <dgm:pt modelId="{557F8699-B573-4541-9380-DB9297678E0B}" type="sibTrans" cxnId="{70117040-4016-4B9F-BC84-7ADBA305E492}">
      <dgm:prSet/>
      <dgm:spPr/>
      <dgm:t>
        <a:bodyPr/>
        <a:lstStyle/>
        <a:p>
          <a:endParaRPr lang="es-ES"/>
        </a:p>
      </dgm:t>
    </dgm:pt>
    <dgm:pt modelId="{D6028444-BE2F-4B72-8BF0-E4EB428AF2AE}">
      <dgm:prSet custT="1"/>
      <dgm:spPr/>
      <dgm:t>
        <a:bodyPr/>
        <a:lstStyle/>
        <a:p>
          <a:r>
            <a:rPr lang="es-MX" sz="1600" spc="-10" dirty="0">
              <a:latin typeface="Verdana" panose="020B0604030504040204" pitchFamily="34" charset="0"/>
              <a:ea typeface="Verdana" panose="020B0604030504040204" pitchFamily="34" charset="0"/>
            </a:rPr>
            <a:t>*C</a:t>
          </a:r>
          <a:r>
            <a:rPr lang="es-MX" sz="1600" spc="-15" dirty="0">
              <a:latin typeface="Verdana" panose="020B0604030504040204" pitchFamily="34" charset="0"/>
              <a:ea typeface="Verdana" panose="020B0604030504040204" pitchFamily="34" charset="0"/>
            </a:rPr>
            <a:t>u</a:t>
          </a:r>
          <a:r>
            <a:rPr lang="es-MX" sz="1600" spc="-5" dirty="0">
              <a:latin typeface="Verdana" panose="020B0604030504040204" pitchFamily="34" charset="0"/>
              <a:ea typeface="Verdana" panose="020B0604030504040204" pitchFamily="34" charset="0"/>
            </a:rPr>
            <a:t>m</a:t>
          </a:r>
          <a:r>
            <a:rPr lang="es-MX" sz="1600" spc="-15" dirty="0">
              <a:latin typeface="Verdana" panose="020B0604030504040204" pitchFamily="34" charset="0"/>
              <a:ea typeface="Verdana" panose="020B0604030504040204" pitchFamily="34" charset="0"/>
            </a:rPr>
            <a:t>p</a:t>
          </a:r>
          <a:r>
            <a:rPr lang="es-MX" sz="1600" spc="-5" dirty="0">
              <a:latin typeface="Verdana" panose="020B0604030504040204" pitchFamily="34" charset="0"/>
              <a:ea typeface="Verdana" panose="020B0604030504040204" pitchFamily="34" charset="0"/>
            </a:rPr>
            <a:t>l</a:t>
          </a:r>
          <a:r>
            <a:rPr lang="es-MX" sz="1600" spc="-20" dirty="0">
              <a:latin typeface="Verdana" panose="020B0604030504040204" pitchFamily="34" charset="0"/>
              <a:ea typeface="Verdana" panose="020B0604030504040204" pitchFamily="34" charset="0"/>
            </a:rPr>
            <a:t>i</a:t>
          </a:r>
          <a:r>
            <a:rPr lang="es-MX" sz="1600" spc="-5" dirty="0">
              <a:latin typeface="Verdana" panose="020B0604030504040204" pitchFamily="34" charset="0"/>
              <a:ea typeface="Verdana" panose="020B0604030504040204" pitchFamily="34" charset="0"/>
            </a:rPr>
            <a:t>m</a:t>
          </a:r>
          <a:r>
            <a:rPr lang="es-MX" sz="1600" spc="-20" dirty="0">
              <a:latin typeface="Verdana" panose="020B0604030504040204" pitchFamily="34" charset="0"/>
              <a:ea typeface="Verdana" panose="020B0604030504040204" pitchFamily="34" charset="0"/>
            </a:rPr>
            <a:t>i</a:t>
          </a:r>
          <a:r>
            <a:rPr lang="es-MX" sz="1600" spc="-5" dirty="0">
              <a:latin typeface="Verdana" panose="020B0604030504040204" pitchFamily="34" charset="0"/>
              <a:ea typeface="Verdana" panose="020B0604030504040204" pitchFamily="34" charset="0"/>
            </a:rPr>
            <a:t>e</a:t>
          </a:r>
          <a:r>
            <a:rPr lang="es-MX" sz="1600" spc="-35" dirty="0">
              <a:latin typeface="Verdana" panose="020B0604030504040204" pitchFamily="34" charset="0"/>
              <a:ea typeface="Verdana" panose="020B0604030504040204" pitchFamily="34" charset="0"/>
            </a:rPr>
            <a:t>nt</a:t>
          </a:r>
          <a:r>
            <a:rPr lang="es-MX" sz="1600" spc="-5" dirty="0">
              <a:latin typeface="Verdana" panose="020B0604030504040204" pitchFamily="34" charset="0"/>
              <a:ea typeface="Verdana" panose="020B0604030504040204" pitchFamily="34" charset="0"/>
            </a:rPr>
            <a:t>o</a:t>
          </a:r>
          <a:r>
            <a:rPr lang="es-MX" sz="1600" spc="45" dirty="0">
              <a:latin typeface="Verdana" panose="020B0604030504040204" pitchFamily="34" charset="0"/>
              <a:ea typeface="Verdana" panose="020B0604030504040204" pitchFamily="34" charset="0"/>
            </a:rPr>
            <a:t> </a:t>
          </a:r>
          <a:r>
            <a:rPr lang="es-MX" sz="1600" spc="-5" dirty="0">
              <a:latin typeface="Verdana" panose="020B0604030504040204" pitchFamily="34" charset="0"/>
              <a:ea typeface="Verdana" panose="020B0604030504040204" pitchFamily="34" charset="0"/>
            </a:rPr>
            <a:t>l</a:t>
          </a:r>
          <a:r>
            <a:rPr lang="es-MX" sz="1600" spc="-15" dirty="0">
              <a:latin typeface="Verdana" panose="020B0604030504040204" pitchFamily="34" charset="0"/>
              <a:ea typeface="Verdana" panose="020B0604030504040204" pitchFamily="34" charset="0"/>
            </a:rPr>
            <a:t>e</a:t>
          </a:r>
          <a:r>
            <a:rPr lang="es-MX" sz="1600" spc="-50" dirty="0">
              <a:latin typeface="Verdana" panose="020B0604030504040204" pitchFamily="34" charset="0"/>
              <a:ea typeface="Verdana" panose="020B0604030504040204" pitchFamily="34" charset="0"/>
            </a:rPr>
            <a:t>g</a:t>
          </a:r>
          <a:r>
            <a:rPr lang="es-MX" sz="1600" spc="-5" dirty="0">
              <a:latin typeface="Verdana" panose="020B0604030504040204" pitchFamily="34" charset="0"/>
              <a:ea typeface="Verdana" panose="020B0604030504040204" pitchFamily="34" charset="0"/>
            </a:rPr>
            <a:t>al </a:t>
          </a:r>
          <a:r>
            <a:rPr lang="es-MX" sz="1600" spc="-10" dirty="0">
              <a:latin typeface="Verdana" panose="020B0604030504040204" pitchFamily="34" charset="0"/>
              <a:ea typeface="Verdana" panose="020B0604030504040204" pitchFamily="34" charset="0"/>
            </a:rPr>
            <a:t>d</a:t>
          </a:r>
          <a:r>
            <a:rPr lang="es-MX" sz="1600" spc="-5" dirty="0">
              <a:latin typeface="Verdana" panose="020B0604030504040204" pitchFamily="34" charset="0"/>
              <a:ea typeface="Verdana" panose="020B0604030504040204" pitchFamily="34" charset="0"/>
            </a:rPr>
            <a:t>e </a:t>
          </a:r>
          <a:r>
            <a:rPr lang="es-MX" sz="1600" spc="-10" dirty="0">
              <a:latin typeface="Verdana" panose="020B0604030504040204" pitchFamily="34" charset="0"/>
              <a:ea typeface="Verdana" panose="020B0604030504040204" pitchFamily="34" charset="0"/>
            </a:rPr>
            <a:t>u</a:t>
          </a:r>
          <a:r>
            <a:rPr lang="es-MX" sz="1600" spc="-5" dirty="0">
              <a:latin typeface="Verdana" panose="020B0604030504040204" pitchFamily="34" charset="0"/>
              <a:ea typeface="Verdana" panose="020B0604030504040204" pitchFamily="34" charset="0"/>
            </a:rPr>
            <a:t>n</a:t>
          </a:r>
          <a:r>
            <a:rPr lang="es-MX" sz="1600" spc="5" dirty="0">
              <a:latin typeface="Verdana" panose="020B0604030504040204" pitchFamily="34" charset="0"/>
              <a:ea typeface="Verdana" panose="020B0604030504040204" pitchFamily="34" charset="0"/>
            </a:rPr>
            <a:t> </a:t>
          </a:r>
          <a:r>
            <a:rPr lang="es-MX" sz="1600" spc="-5" dirty="0">
              <a:latin typeface="Verdana" panose="020B0604030504040204" pitchFamily="34" charset="0"/>
              <a:ea typeface="Verdana" panose="020B0604030504040204" pitchFamily="34" charset="0"/>
            </a:rPr>
            <a:t>asu</a:t>
          </a:r>
          <a:r>
            <a:rPr lang="es-MX" sz="1600" spc="-40" dirty="0">
              <a:latin typeface="Verdana" panose="020B0604030504040204" pitchFamily="34" charset="0"/>
              <a:ea typeface="Verdana" panose="020B0604030504040204" pitchFamily="34" charset="0"/>
            </a:rPr>
            <a:t>n</a:t>
          </a:r>
          <a:r>
            <a:rPr lang="es-MX" sz="1600" spc="-35" dirty="0">
              <a:latin typeface="Verdana" panose="020B0604030504040204" pitchFamily="34" charset="0"/>
              <a:ea typeface="Verdana" panose="020B0604030504040204" pitchFamily="34" charset="0"/>
            </a:rPr>
            <a:t>t</a:t>
          </a:r>
          <a:r>
            <a:rPr lang="es-MX" sz="1600" spc="-5" dirty="0">
              <a:latin typeface="Verdana" panose="020B0604030504040204" pitchFamily="34" charset="0"/>
              <a:ea typeface="Verdana" panose="020B0604030504040204" pitchFamily="34" charset="0"/>
            </a:rPr>
            <a:t>o o</a:t>
          </a:r>
          <a:r>
            <a:rPr lang="es-MX" sz="1600" dirty="0">
              <a:latin typeface="Verdana" panose="020B0604030504040204" pitchFamily="34" charset="0"/>
              <a:ea typeface="Verdana" panose="020B0604030504040204" pitchFamily="34" charset="0"/>
            </a:rPr>
            <a:t> </a:t>
          </a:r>
          <a:r>
            <a:rPr lang="es-MX" sz="1600" spc="-5" dirty="0">
              <a:latin typeface="Verdana" panose="020B0604030504040204" pitchFamily="34" charset="0"/>
              <a:ea typeface="Verdana" panose="020B0604030504040204" pitchFamily="34" charset="0"/>
            </a:rPr>
            <a:t>m</a:t>
          </a:r>
          <a:r>
            <a:rPr lang="es-MX" sz="1600" spc="-30" dirty="0">
              <a:latin typeface="Verdana" panose="020B0604030504040204" pitchFamily="34" charset="0"/>
              <a:ea typeface="Verdana" panose="020B0604030504040204" pitchFamily="34" charset="0"/>
            </a:rPr>
            <a:t>a</a:t>
          </a:r>
          <a:r>
            <a:rPr lang="es-MX" sz="1600" spc="-35" dirty="0">
              <a:latin typeface="Verdana" panose="020B0604030504040204" pitchFamily="34" charset="0"/>
              <a:ea typeface="Verdana" panose="020B0604030504040204" pitchFamily="34" charset="0"/>
            </a:rPr>
            <a:t>t</a:t>
          </a:r>
          <a:r>
            <a:rPr lang="es-MX" sz="1600" spc="-5" dirty="0">
              <a:latin typeface="Verdana" panose="020B0604030504040204" pitchFamily="34" charset="0"/>
              <a:ea typeface="Verdana" panose="020B0604030504040204" pitchFamily="34" charset="0"/>
            </a:rPr>
            <a:t>er</a:t>
          </a:r>
          <a:r>
            <a:rPr lang="es-MX" sz="1600" spc="-20" dirty="0">
              <a:latin typeface="Verdana" panose="020B0604030504040204" pitchFamily="34" charset="0"/>
              <a:ea typeface="Verdana" panose="020B0604030504040204" pitchFamily="34" charset="0"/>
            </a:rPr>
            <a:t>i</a:t>
          </a:r>
          <a:r>
            <a:rPr lang="es-MX" sz="1600" spc="-5" dirty="0">
              <a:latin typeface="Verdana" panose="020B0604030504040204" pitchFamily="34" charset="0"/>
              <a:ea typeface="Verdana" panose="020B0604030504040204" pitchFamily="34" charset="0"/>
            </a:rPr>
            <a:t>a           </a:t>
          </a:r>
        </a:p>
        <a:p>
          <a:r>
            <a:rPr lang="es-MX" sz="1600" spc="-5" dirty="0">
              <a:latin typeface="Verdana" panose="020B0604030504040204" pitchFamily="34" charset="0"/>
              <a:ea typeface="Verdana" panose="020B0604030504040204" pitchFamily="34" charset="0"/>
            </a:rPr>
            <a:t>*Ha</a:t>
          </a:r>
          <a:r>
            <a:rPr lang="es-MX" sz="1600" spc="-10" dirty="0">
              <a:latin typeface="Verdana" panose="020B0604030504040204" pitchFamily="34" charset="0"/>
              <a:ea typeface="Verdana" panose="020B0604030504040204" pitchFamily="34" charset="0"/>
            </a:rPr>
            <a:t>l</a:t>
          </a:r>
          <a:r>
            <a:rPr lang="es-MX" sz="1600" spc="-15" dirty="0">
              <a:latin typeface="Verdana" panose="020B0604030504040204" pitchFamily="34" charset="0"/>
              <a:ea typeface="Verdana" panose="020B0604030504040204" pitchFamily="34" charset="0"/>
            </a:rPr>
            <a:t>l</a:t>
          </a:r>
          <a:r>
            <a:rPr lang="es-MX" sz="1600" spc="-5" dirty="0">
              <a:latin typeface="Verdana" panose="020B0604030504040204" pitchFamily="34" charset="0"/>
              <a:ea typeface="Verdana" panose="020B0604030504040204" pitchFamily="34" charset="0"/>
            </a:rPr>
            <a:t>a</a:t>
          </a:r>
          <a:r>
            <a:rPr lang="es-MX" sz="1600" spc="-30" dirty="0">
              <a:latin typeface="Verdana" panose="020B0604030504040204" pitchFamily="34" charset="0"/>
              <a:ea typeface="Verdana" panose="020B0604030504040204" pitchFamily="34" charset="0"/>
            </a:rPr>
            <a:t>zg</a:t>
          </a:r>
          <a:r>
            <a:rPr lang="es-MX" sz="1600" spc="-10" dirty="0">
              <a:latin typeface="Verdana" panose="020B0604030504040204" pitchFamily="34" charset="0"/>
              <a:ea typeface="Verdana" panose="020B0604030504040204" pitchFamily="34" charset="0"/>
            </a:rPr>
            <a:t>os  </a:t>
          </a:r>
          <a:r>
            <a:rPr lang="es-MX" sz="1600" spc="-15" dirty="0">
              <a:latin typeface="Verdana" panose="020B0604030504040204" pitchFamily="34" charset="0"/>
              <a:ea typeface="Verdana" panose="020B0604030504040204" pitchFamily="34" charset="0"/>
            </a:rPr>
            <a:t>con</a:t>
          </a:r>
          <a:r>
            <a:rPr lang="es-MX" sz="1600" spc="-10" dirty="0">
              <a:latin typeface="Verdana" panose="020B0604030504040204" pitchFamily="34" charset="0"/>
              <a:ea typeface="Verdana" panose="020B0604030504040204" pitchFamily="34" charset="0"/>
            </a:rPr>
            <a:t> </a:t>
          </a:r>
          <a:r>
            <a:rPr lang="es-MX" sz="1600" spc="-20" dirty="0">
              <a:latin typeface="Verdana" panose="020B0604030504040204" pitchFamily="34" charset="0"/>
              <a:ea typeface="Verdana" panose="020B0604030504040204" pitchFamily="34" charset="0"/>
            </a:rPr>
            <a:t>presuntas</a:t>
          </a:r>
          <a:r>
            <a:rPr lang="es-MX" sz="1600" spc="25" dirty="0">
              <a:latin typeface="Verdana" panose="020B0604030504040204" pitchFamily="34" charset="0"/>
              <a:ea typeface="Verdana" panose="020B0604030504040204" pitchFamily="34" charset="0"/>
            </a:rPr>
            <a:t> </a:t>
          </a:r>
          <a:r>
            <a:rPr lang="es-MX" sz="1600" spc="-5" dirty="0">
              <a:latin typeface="Verdana" panose="020B0604030504040204" pitchFamily="34" charset="0"/>
              <a:ea typeface="Verdana" panose="020B0604030504040204" pitchFamily="34" charset="0"/>
            </a:rPr>
            <a:t>incidencias      </a:t>
          </a:r>
        </a:p>
        <a:p>
          <a:r>
            <a:rPr lang="es-CO" sz="1600" spc="-15" dirty="0">
              <a:latin typeface="Verdana" panose="020B0604030504040204" pitchFamily="34" charset="0"/>
              <a:ea typeface="Verdana" panose="020B0604030504040204" pitchFamily="34" charset="0"/>
            </a:rPr>
            <a:t>*Resultado :Concepto</a:t>
          </a:r>
          <a:endParaRPr lang="es-ES" sz="1600" dirty="0">
            <a:latin typeface="Verdana" panose="020B0604030504040204" pitchFamily="34" charset="0"/>
            <a:ea typeface="Verdana" panose="020B0604030504040204" pitchFamily="34" charset="0"/>
          </a:endParaRPr>
        </a:p>
      </dgm:t>
    </dgm:pt>
    <dgm:pt modelId="{91927FB4-9609-49CD-B3B1-7685F4E5D6FC}" type="parTrans" cxnId="{70E9BE48-8389-4915-BD5A-94154FCE9DB8}">
      <dgm:prSet/>
      <dgm:spPr/>
      <dgm:t>
        <a:bodyPr/>
        <a:lstStyle/>
        <a:p>
          <a:endParaRPr lang="es-ES"/>
        </a:p>
      </dgm:t>
    </dgm:pt>
    <dgm:pt modelId="{A85D7143-D6DA-426F-90DB-99FAA71E46C6}" type="sibTrans" cxnId="{70E9BE48-8389-4915-BD5A-94154FCE9DB8}">
      <dgm:prSet/>
      <dgm:spPr/>
      <dgm:t>
        <a:bodyPr/>
        <a:lstStyle/>
        <a:p>
          <a:endParaRPr lang="es-ES"/>
        </a:p>
      </dgm:t>
    </dgm:pt>
    <dgm:pt modelId="{594A7751-CC46-154F-8A8C-29F5984AF9A7}">
      <dgm:prSet phldrT="[Texto]" custT="1"/>
      <dgm:spPr/>
      <dgm:t>
        <a:bodyPr/>
        <a:lstStyle/>
        <a:p>
          <a:r>
            <a:rPr lang="es-ES_tradnl" sz="1600" b="1" dirty="0"/>
            <a:t>Tipos de Auditorías</a:t>
          </a:r>
        </a:p>
      </dgm:t>
    </dgm:pt>
    <dgm:pt modelId="{7A616114-0A5E-4B40-BA03-517A2BF2E8E9}" type="sibTrans" cxnId="{1110A0F1-9EE2-4C49-A939-9ABB32462302}">
      <dgm:prSet/>
      <dgm:spPr/>
      <dgm:t>
        <a:bodyPr/>
        <a:lstStyle/>
        <a:p>
          <a:endParaRPr lang="es-ES_tradnl"/>
        </a:p>
      </dgm:t>
    </dgm:pt>
    <dgm:pt modelId="{318D6F1C-53E0-184C-A540-667A8F31CDF7}" type="parTrans" cxnId="{1110A0F1-9EE2-4C49-A939-9ABB32462302}">
      <dgm:prSet/>
      <dgm:spPr/>
      <dgm:t>
        <a:bodyPr/>
        <a:lstStyle/>
        <a:p>
          <a:endParaRPr lang="es-ES_tradnl"/>
        </a:p>
      </dgm:t>
    </dgm:pt>
    <dgm:pt modelId="{D6840544-2927-3D45-BC3C-74C0CFE5598A}" type="pres">
      <dgm:prSet presAssocID="{B4494D3B-C089-1748-937C-579AD6D82112}" presName="hierChild1" presStyleCnt="0">
        <dgm:presLayoutVars>
          <dgm:chPref val="1"/>
          <dgm:dir/>
          <dgm:animOne val="branch"/>
          <dgm:animLvl val="lvl"/>
          <dgm:resizeHandles/>
        </dgm:presLayoutVars>
      </dgm:prSet>
      <dgm:spPr/>
    </dgm:pt>
    <dgm:pt modelId="{509EDBC1-2F6A-3D40-9EAB-CD18539173BE}" type="pres">
      <dgm:prSet presAssocID="{594A7751-CC46-154F-8A8C-29F5984AF9A7}" presName="hierRoot1" presStyleCnt="0"/>
      <dgm:spPr/>
    </dgm:pt>
    <dgm:pt modelId="{049E229E-65F7-5448-A952-0D22EFCA9229}" type="pres">
      <dgm:prSet presAssocID="{594A7751-CC46-154F-8A8C-29F5984AF9A7}" presName="composite" presStyleCnt="0"/>
      <dgm:spPr/>
    </dgm:pt>
    <dgm:pt modelId="{CB4B4947-9A9A-914B-8D8D-3C77A522D066}" type="pres">
      <dgm:prSet presAssocID="{594A7751-CC46-154F-8A8C-29F5984AF9A7}" presName="background" presStyleLbl="node0" presStyleIdx="0" presStyleCnt="1"/>
      <dgm:spPr/>
    </dgm:pt>
    <dgm:pt modelId="{048E1DA8-0D88-7942-9EE8-19A7EA4CB739}" type="pres">
      <dgm:prSet presAssocID="{594A7751-CC46-154F-8A8C-29F5984AF9A7}" presName="text" presStyleLbl="fgAcc0" presStyleIdx="0" presStyleCnt="1" custScaleX="94244" custScaleY="36707">
        <dgm:presLayoutVars>
          <dgm:chPref val="3"/>
        </dgm:presLayoutVars>
      </dgm:prSet>
      <dgm:spPr/>
    </dgm:pt>
    <dgm:pt modelId="{FA6B8906-FA1B-384B-8E36-5D805B876772}" type="pres">
      <dgm:prSet presAssocID="{594A7751-CC46-154F-8A8C-29F5984AF9A7}" presName="hierChild2" presStyleCnt="0"/>
      <dgm:spPr/>
    </dgm:pt>
    <dgm:pt modelId="{F3CA6D42-A2AA-554B-B67E-D7F5B0EEE14A}" type="pres">
      <dgm:prSet presAssocID="{0E75AEC3-3CF2-8C4D-B638-74F1EE72490A}" presName="Name10" presStyleLbl="parChTrans1D2" presStyleIdx="0" presStyleCnt="3"/>
      <dgm:spPr/>
    </dgm:pt>
    <dgm:pt modelId="{3186A4B5-E110-1C45-B7D5-DAD67F912D2E}" type="pres">
      <dgm:prSet presAssocID="{4F4B7F53-5327-B14F-9A39-6511DA10C96C}" presName="hierRoot2" presStyleCnt="0"/>
      <dgm:spPr/>
    </dgm:pt>
    <dgm:pt modelId="{27E27800-B243-E545-8CB1-8C83DE1828E1}" type="pres">
      <dgm:prSet presAssocID="{4F4B7F53-5327-B14F-9A39-6511DA10C96C}" presName="composite2" presStyleCnt="0"/>
      <dgm:spPr/>
    </dgm:pt>
    <dgm:pt modelId="{84D8016A-451C-A247-A782-6870B4AC520B}" type="pres">
      <dgm:prSet presAssocID="{4F4B7F53-5327-B14F-9A39-6511DA10C96C}" presName="background2" presStyleLbl="node2" presStyleIdx="0" presStyleCnt="3"/>
      <dgm:spPr/>
    </dgm:pt>
    <dgm:pt modelId="{86FC7DCD-76A3-FE44-B378-28925E01A8C5}" type="pres">
      <dgm:prSet presAssocID="{4F4B7F53-5327-B14F-9A39-6511DA10C96C}" presName="text2" presStyleLbl="fgAcc2" presStyleIdx="0" presStyleCnt="3" custScaleX="184153" custScaleY="44289">
        <dgm:presLayoutVars>
          <dgm:chPref val="3"/>
        </dgm:presLayoutVars>
      </dgm:prSet>
      <dgm:spPr/>
    </dgm:pt>
    <dgm:pt modelId="{31EB25E9-E69D-5246-9C7A-7A127F63EAD7}" type="pres">
      <dgm:prSet presAssocID="{4F4B7F53-5327-B14F-9A39-6511DA10C96C}" presName="hierChild3" presStyleCnt="0"/>
      <dgm:spPr/>
    </dgm:pt>
    <dgm:pt modelId="{366CE3CA-87F2-4320-9351-686958386E55}" type="pres">
      <dgm:prSet presAssocID="{3A3771B6-2A0D-4CE4-9074-8DBFB81C672D}" presName="Name17" presStyleLbl="parChTrans1D3" presStyleIdx="0" presStyleCnt="3"/>
      <dgm:spPr/>
    </dgm:pt>
    <dgm:pt modelId="{D6DB7057-DF17-4D24-BED9-C56A2799CE3E}" type="pres">
      <dgm:prSet presAssocID="{58D78981-F5E6-48A9-9B78-CB8AA5E910AF}" presName="hierRoot3" presStyleCnt="0"/>
      <dgm:spPr/>
    </dgm:pt>
    <dgm:pt modelId="{6E90DDC8-1120-42DA-AC4A-9F0FF49A46CE}" type="pres">
      <dgm:prSet presAssocID="{58D78981-F5E6-48A9-9B78-CB8AA5E910AF}" presName="composite3" presStyleCnt="0"/>
      <dgm:spPr/>
    </dgm:pt>
    <dgm:pt modelId="{12ACCADA-E47F-4ED7-84E7-ED10F3F7AFBF}" type="pres">
      <dgm:prSet presAssocID="{58D78981-F5E6-48A9-9B78-CB8AA5E910AF}" presName="background3" presStyleLbl="node3" presStyleIdx="0" presStyleCnt="3"/>
      <dgm:spPr/>
    </dgm:pt>
    <dgm:pt modelId="{E11B6876-9D76-42C1-A52D-F82E8D6A9612}" type="pres">
      <dgm:prSet presAssocID="{58D78981-F5E6-48A9-9B78-CB8AA5E910AF}" presName="text3" presStyleLbl="fgAcc3" presStyleIdx="0" presStyleCnt="3" custScaleX="250318" custScaleY="252785">
        <dgm:presLayoutVars>
          <dgm:chPref val="3"/>
        </dgm:presLayoutVars>
      </dgm:prSet>
      <dgm:spPr/>
    </dgm:pt>
    <dgm:pt modelId="{4F23EE27-D77F-4099-8D82-1BAACDFEA41B}" type="pres">
      <dgm:prSet presAssocID="{58D78981-F5E6-48A9-9B78-CB8AA5E910AF}" presName="hierChild4" presStyleCnt="0"/>
      <dgm:spPr/>
    </dgm:pt>
    <dgm:pt modelId="{4710CA76-6671-2D4A-A543-060843A45B1A}" type="pres">
      <dgm:prSet presAssocID="{2C4D043C-0EE7-A942-B73A-974713A1D941}" presName="Name10" presStyleLbl="parChTrans1D2" presStyleIdx="1" presStyleCnt="3"/>
      <dgm:spPr/>
    </dgm:pt>
    <dgm:pt modelId="{0F6A47EC-381D-3C42-A0D1-C8BDD699CE43}" type="pres">
      <dgm:prSet presAssocID="{CDD67D74-6A8C-7E44-9C3C-7CBCB76BDD91}" presName="hierRoot2" presStyleCnt="0"/>
      <dgm:spPr/>
    </dgm:pt>
    <dgm:pt modelId="{DD3B497A-DE2C-304F-9718-826A16227FCA}" type="pres">
      <dgm:prSet presAssocID="{CDD67D74-6A8C-7E44-9C3C-7CBCB76BDD91}" presName="composite2" presStyleCnt="0"/>
      <dgm:spPr/>
    </dgm:pt>
    <dgm:pt modelId="{706D0678-76CE-584B-BE86-6F0449753384}" type="pres">
      <dgm:prSet presAssocID="{CDD67D74-6A8C-7E44-9C3C-7CBCB76BDD91}" presName="background2" presStyleLbl="node2" presStyleIdx="1" presStyleCnt="3"/>
      <dgm:spPr/>
    </dgm:pt>
    <dgm:pt modelId="{45354579-EB47-8141-928A-86DB473D09B1}" type="pres">
      <dgm:prSet presAssocID="{CDD67D74-6A8C-7E44-9C3C-7CBCB76BDD91}" presName="text2" presStyleLbl="fgAcc2" presStyleIdx="1" presStyleCnt="3" custScaleX="150521" custScaleY="44173">
        <dgm:presLayoutVars>
          <dgm:chPref val="3"/>
        </dgm:presLayoutVars>
      </dgm:prSet>
      <dgm:spPr/>
    </dgm:pt>
    <dgm:pt modelId="{51380D8D-176F-C347-B467-27C02D8A3B2F}" type="pres">
      <dgm:prSet presAssocID="{CDD67D74-6A8C-7E44-9C3C-7CBCB76BDD91}" presName="hierChild3" presStyleCnt="0"/>
      <dgm:spPr/>
    </dgm:pt>
    <dgm:pt modelId="{BB764E47-6774-43A6-83C0-A79829E16419}" type="pres">
      <dgm:prSet presAssocID="{DA947F9D-A896-4902-ACED-05B53E1AD9BB}" presName="Name17" presStyleLbl="parChTrans1D3" presStyleIdx="1" presStyleCnt="3"/>
      <dgm:spPr/>
    </dgm:pt>
    <dgm:pt modelId="{21DE0E29-A1B9-4620-9FE9-92D062F97139}" type="pres">
      <dgm:prSet presAssocID="{96CAC756-8FF7-4CF0-AF74-2B2CF0671035}" presName="hierRoot3" presStyleCnt="0"/>
      <dgm:spPr/>
    </dgm:pt>
    <dgm:pt modelId="{0F5427B5-13F2-45BD-91EB-A983AD7277D3}" type="pres">
      <dgm:prSet presAssocID="{96CAC756-8FF7-4CF0-AF74-2B2CF0671035}" presName="composite3" presStyleCnt="0"/>
      <dgm:spPr/>
    </dgm:pt>
    <dgm:pt modelId="{26FE6D87-F012-4B4A-B9F3-6EF44088B707}" type="pres">
      <dgm:prSet presAssocID="{96CAC756-8FF7-4CF0-AF74-2B2CF0671035}" presName="background3" presStyleLbl="node3" presStyleIdx="1" presStyleCnt="3"/>
      <dgm:spPr/>
    </dgm:pt>
    <dgm:pt modelId="{ADB2A5D3-7DB0-4244-B913-749C57F1DE75}" type="pres">
      <dgm:prSet presAssocID="{96CAC756-8FF7-4CF0-AF74-2B2CF0671035}" presName="text3" presStyleLbl="fgAcc3" presStyleIdx="1" presStyleCnt="3" custScaleX="138370" custScaleY="215982">
        <dgm:presLayoutVars>
          <dgm:chPref val="3"/>
        </dgm:presLayoutVars>
      </dgm:prSet>
      <dgm:spPr/>
    </dgm:pt>
    <dgm:pt modelId="{244C358C-AE6D-4D4F-A17A-CD2184CC01E0}" type="pres">
      <dgm:prSet presAssocID="{96CAC756-8FF7-4CF0-AF74-2B2CF0671035}" presName="hierChild4" presStyleCnt="0"/>
      <dgm:spPr/>
    </dgm:pt>
    <dgm:pt modelId="{CA1244FB-C437-B442-8861-CA5702CB506B}" type="pres">
      <dgm:prSet presAssocID="{52F36DE9-5E0E-894A-8FD2-E9A12677537D}" presName="Name10" presStyleLbl="parChTrans1D2" presStyleIdx="2" presStyleCnt="3"/>
      <dgm:spPr/>
    </dgm:pt>
    <dgm:pt modelId="{E7D5BF71-C1A0-B242-B64B-DA9EF04D275E}" type="pres">
      <dgm:prSet presAssocID="{46778972-AA05-234C-B6A5-B10E2DC36D1A}" presName="hierRoot2" presStyleCnt="0"/>
      <dgm:spPr/>
    </dgm:pt>
    <dgm:pt modelId="{E02E9B28-6D03-C740-A23E-A32831143A1D}" type="pres">
      <dgm:prSet presAssocID="{46778972-AA05-234C-B6A5-B10E2DC36D1A}" presName="composite2" presStyleCnt="0"/>
      <dgm:spPr/>
    </dgm:pt>
    <dgm:pt modelId="{60AA3B9B-03D9-7840-B155-840885F39F34}" type="pres">
      <dgm:prSet presAssocID="{46778972-AA05-234C-B6A5-B10E2DC36D1A}" presName="background2" presStyleLbl="node2" presStyleIdx="2" presStyleCnt="3"/>
      <dgm:spPr/>
    </dgm:pt>
    <dgm:pt modelId="{546F6A8B-36A5-6741-9835-049296546B2C}" type="pres">
      <dgm:prSet presAssocID="{46778972-AA05-234C-B6A5-B10E2DC36D1A}" presName="text2" presStyleLbl="fgAcc2" presStyleIdx="2" presStyleCnt="3" custScaleX="120894" custScaleY="46547">
        <dgm:presLayoutVars>
          <dgm:chPref val="3"/>
        </dgm:presLayoutVars>
      </dgm:prSet>
      <dgm:spPr/>
    </dgm:pt>
    <dgm:pt modelId="{EB4AF537-C250-C34B-B2BF-0B5A18B5866A}" type="pres">
      <dgm:prSet presAssocID="{46778972-AA05-234C-B6A5-B10E2DC36D1A}" presName="hierChild3" presStyleCnt="0"/>
      <dgm:spPr/>
    </dgm:pt>
    <dgm:pt modelId="{7B74F102-1E3C-4A64-A5B1-CA533AC40144}" type="pres">
      <dgm:prSet presAssocID="{91927FB4-9609-49CD-B3B1-7685F4E5D6FC}" presName="Name17" presStyleLbl="parChTrans1D3" presStyleIdx="2" presStyleCnt="3"/>
      <dgm:spPr/>
    </dgm:pt>
    <dgm:pt modelId="{4FE42E2E-2DC9-4B73-8165-33F349C72ECF}" type="pres">
      <dgm:prSet presAssocID="{D6028444-BE2F-4B72-8BF0-E4EB428AF2AE}" presName="hierRoot3" presStyleCnt="0"/>
      <dgm:spPr/>
    </dgm:pt>
    <dgm:pt modelId="{5248EABB-0B7F-42DE-B273-25C3AF30DDFF}" type="pres">
      <dgm:prSet presAssocID="{D6028444-BE2F-4B72-8BF0-E4EB428AF2AE}" presName="composite3" presStyleCnt="0"/>
      <dgm:spPr/>
    </dgm:pt>
    <dgm:pt modelId="{BD051F3A-1D67-4EDC-8767-FE6C8F86E019}" type="pres">
      <dgm:prSet presAssocID="{D6028444-BE2F-4B72-8BF0-E4EB428AF2AE}" presName="background3" presStyleLbl="node3" presStyleIdx="2" presStyleCnt="3"/>
      <dgm:spPr/>
    </dgm:pt>
    <dgm:pt modelId="{8488429E-4462-4580-81EE-32CF2D8C1AE8}" type="pres">
      <dgm:prSet presAssocID="{D6028444-BE2F-4B72-8BF0-E4EB428AF2AE}" presName="text3" presStyleLbl="fgAcc3" presStyleIdx="2" presStyleCnt="3" custScaleX="130530" custScaleY="213733">
        <dgm:presLayoutVars>
          <dgm:chPref val="3"/>
        </dgm:presLayoutVars>
      </dgm:prSet>
      <dgm:spPr/>
    </dgm:pt>
    <dgm:pt modelId="{0E8D37F3-4A24-4DF9-8F25-134A3472A572}" type="pres">
      <dgm:prSet presAssocID="{D6028444-BE2F-4B72-8BF0-E4EB428AF2AE}" presName="hierChild4" presStyleCnt="0"/>
      <dgm:spPr/>
    </dgm:pt>
  </dgm:ptLst>
  <dgm:cxnLst>
    <dgm:cxn modelId="{66051518-B1ED-9747-B9F8-DC324E385DC6}" type="presOf" srcId="{594A7751-CC46-154F-8A8C-29F5984AF9A7}" destId="{048E1DA8-0D88-7942-9EE8-19A7EA4CB739}" srcOrd="0" destOrd="0" presId="urn:microsoft.com/office/officeart/2005/8/layout/hierarchy1"/>
    <dgm:cxn modelId="{1AFBDB1D-CC76-9240-9977-FAFF3C12F175}" type="presOf" srcId="{4F4B7F53-5327-B14F-9A39-6511DA10C96C}" destId="{86FC7DCD-76A3-FE44-B378-28925E01A8C5}" srcOrd="0" destOrd="0" presId="urn:microsoft.com/office/officeart/2005/8/layout/hierarchy1"/>
    <dgm:cxn modelId="{ECE94823-36FA-7C4A-862C-FCCF221FD922}" type="presOf" srcId="{46778972-AA05-234C-B6A5-B10E2DC36D1A}" destId="{546F6A8B-36A5-6741-9835-049296546B2C}" srcOrd="0" destOrd="0" presId="urn:microsoft.com/office/officeart/2005/8/layout/hierarchy1"/>
    <dgm:cxn modelId="{0C0B3625-ECD6-D548-9754-B9C0AEC0300A}" type="presOf" srcId="{B4494D3B-C089-1748-937C-579AD6D82112}" destId="{D6840544-2927-3D45-BC3C-74C0CFE5598A}" srcOrd="0" destOrd="0" presId="urn:microsoft.com/office/officeart/2005/8/layout/hierarchy1"/>
    <dgm:cxn modelId="{B62D312E-8C32-4BBB-AAB0-D52D8BCA901A}" type="presOf" srcId="{DA947F9D-A896-4902-ACED-05B53E1AD9BB}" destId="{BB764E47-6774-43A6-83C0-A79829E16419}" srcOrd="0" destOrd="0" presId="urn:microsoft.com/office/officeart/2005/8/layout/hierarchy1"/>
    <dgm:cxn modelId="{70117040-4016-4B9F-BC84-7ADBA305E492}" srcId="{CDD67D74-6A8C-7E44-9C3C-7CBCB76BDD91}" destId="{96CAC756-8FF7-4CF0-AF74-2B2CF0671035}" srcOrd="0" destOrd="0" parTransId="{DA947F9D-A896-4902-ACED-05B53E1AD9BB}" sibTransId="{557F8699-B573-4541-9380-DB9297678E0B}"/>
    <dgm:cxn modelId="{01E89D41-D5FD-46F2-A3D0-18A596FB08AB}" type="presOf" srcId="{96CAC756-8FF7-4CF0-AF74-2B2CF0671035}" destId="{ADB2A5D3-7DB0-4244-B913-749C57F1DE75}" srcOrd="0" destOrd="0" presId="urn:microsoft.com/office/officeart/2005/8/layout/hierarchy1"/>
    <dgm:cxn modelId="{70E9BE48-8389-4915-BD5A-94154FCE9DB8}" srcId="{46778972-AA05-234C-B6A5-B10E2DC36D1A}" destId="{D6028444-BE2F-4B72-8BF0-E4EB428AF2AE}" srcOrd="0" destOrd="0" parTransId="{91927FB4-9609-49CD-B3B1-7685F4E5D6FC}" sibTransId="{A85D7143-D6DA-426F-90DB-99FAA71E46C6}"/>
    <dgm:cxn modelId="{C91F966B-52B8-4F4E-9A0D-83DFE22F133F}" srcId="{594A7751-CC46-154F-8A8C-29F5984AF9A7}" destId="{CDD67D74-6A8C-7E44-9C3C-7CBCB76BDD91}" srcOrd="1" destOrd="0" parTransId="{2C4D043C-0EE7-A942-B73A-974713A1D941}" sibTransId="{AA85A0C6-0C64-C143-B963-3E304686F48D}"/>
    <dgm:cxn modelId="{6FD6594D-635E-BF4B-9A8E-1C7913D8C4E0}" type="presOf" srcId="{0E75AEC3-3CF2-8C4D-B638-74F1EE72490A}" destId="{F3CA6D42-A2AA-554B-B67E-D7F5B0EEE14A}" srcOrd="0" destOrd="0" presId="urn:microsoft.com/office/officeart/2005/8/layout/hierarchy1"/>
    <dgm:cxn modelId="{70A8BD73-ED0B-2441-A713-6EA366B6831B}" type="presOf" srcId="{2C4D043C-0EE7-A942-B73A-974713A1D941}" destId="{4710CA76-6671-2D4A-A543-060843A45B1A}" srcOrd="0" destOrd="0" presId="urn:microsoft.com/office/officeart/2005/8/layout/hierarchy1"/>
    <dgm:cxn modelId="{41C75854-2C02-4FC2-83D1-406BE50936C7}" srcId="{4F4B7F53-5327-B14F-9A39-6511DA10C96C}" destId="{58D78981-F5E6-48A9-9B78-CB8AA5E910AF}" srcOrd="0" destOrd="0" parTransId="{3A3771B6-2A0D-4CE4-9074-8DBFB81C672D}" sibTransId="{902E3940-1A7E-4114-A66E-C297207F20EF}"/>
    <dgm:cxn modelId="{D86051A0-FA40-D14E-B296-6FDA381CD362}" srcId="{594A7751-CC46-154F-8A8C-29F5984AF9A7}" destId="{46778972-AA05-234C-B6A5-B10E2DC36D1A}" srcOrd="2" destOrd="0" parTransId="{52F36DE9-5E0E-894A-8FD2-E9A12677537D}" sibTransId="{6E96A0E3-5FBF-5D47-B952-8FD1ECFABBA4}"/>
    <dgm:cxn modelId="{A8AF04A4-F428-4583-86D6-6982F7D8FF6A}" type="presOf" srcId="{D6028444-BE2F-4B72-8BF0-E4EB428AF2AE}" destId="{8488429E-4462-4580-81EE-32CF2D8C1AE8}" srcOrd="0" destOrd="0" presId="urn:microsoft.com/office/officeart/2005/8/layout/hierarchy1"/>
    <dgm:cxn modelId="{996FF7B9-1419-438B-8668-74816C5BB1AC}" type="presOf" srcId="{58D78981-F5E6-48A9-9B78-CB8AA5E910AF}" destId="{E11B6876-9D76-42C1-A52D-F82E8D6A9612}" srcOrd="0" destOrd="0" presId="urn:microsoft.com/office/officeart/2005/8/layout/hierarchy1"/>
    <dgm:cxn modelId="{D202B0C3-5F02-5443-8F7E-A9C05B3CC57D}" srcId="{594A7751-CC46-154F-8A8C-29F5984AF9A7}" destId="{4F4B7F53-5327-B14F-9A39-6511DA10C96C}" srcOrd="0" destOrd="0" parTransId="{0E75AEC3-3CF2-8C4D-B638-74F1EE72490A}" sibTransId="{1099D2F8-8F8A-CE46-B518-41746319B058}"/>
    <dgm:cxn modelId="{5097ADCD-7376-4285-8229-6EEEE1438F51}" type="presOf" srcId="{3A3771B6-2A0D-4CE4-9074-8DBFB81C672D}" destId="{366CE3CA-87F2-4320-9351-686958386E55}" srcOrd="0" destOrd="0" presId="urn:microsoft.com/office/officeart/2005/8/layout/hierarchy1"/>
    <dgm:cxn modelId="{24FD4DDD-3F8B-6A4D-A6AC-445FC94951FA}" type="presOf" srcId="{CDD67D74-6A8C-7E44-9C3C-7CBCB76BDD91}" destId="{45354579-EB47-8141-928A-86DB473D09B1}" srcOrd="0" destOrd="0" presId="urn:microsoft.com/office/officeart/2005/8/layout/hierarchy1"/>
    <dgm:cxn modelId="{A6C458F1-5202-4FD7-8F09-AB41C69F4B49}" type="presOf" srcId="{91927FB4-9609-49CD-B3B1-7685F4E5D6FC}" destId="{7B74F102-1E3C-4A64-A5B1-CA533AC40144}" srcOrd="0" destOrd="0" presId="urn:microsoft.com/office/officeart/2005/8/layout/hierarchy1"/>
    <dgm:cxn modelId="{1110A0F1-9EE2-4C49-A939-9ABB32462302}" srcId="{B4494D3B-C089-1748-937C-579AD6D82112}" destId="{594A7751-CC46-154F-8A8C-29F5984AF9A7}" srcOrd="0" destOrd="0" parTransId="{318D6F1C-53E0-184C-A540-667A8F31CDF7}" sibTransId="{7A616114-0A5E-4B40-BA03-517A2BF2E8E9}"/>
    <dgm:cxn modelId="{C6D8A6F1-5226-6D48-898E-D2782396D223}" type="presOf" srcId="{52F36DE9-5E0E-894A-8FD2-E9A12677537D}" destId="{CA1244FB-C437-B442-8861-CA5702CB506B}" srcOrd="0" destOrd="0" presId="urn:microsoft.com/office/officeart/2005/8/layout/hierarchy1"/>
    <dgm:cxn modelId="{90DDAF3F-8354-4843-A659-4BB06E5981EF}" type="presParOf" srcId="{D6840544-2927-3D45-BC3C-74C0CFE5598A}" destId="{509EDBC1-2F6A-3D40-9EAB-CD18539173BE}" srcOrd="0" destOrd="0" presId="urn:microsoft.com/office/officeart/2005/8/layout/hierarchy1"/>
    <dgm:cxn modelId="{F83A9A5F-9E8F-8240-AAC1-097B5C767FF0}" type="presParOf" srcId="{509EDBC1-2F6A-3D40-9EAB-CD18539173BE}" destId="{049E229E-65F7-5448-A952-0D22EFCA9229}" srcOrd="0" destOrd="0" presId="urn:microsoft.com/office/officeart/2005/8/layout/hierarchy1"/>
    <dgm:cxn modelId="{9FF68979-A043-7A4F-BD24-EF4177338A25}" type="presParOf" srcId="{049E229E-65F7-5448-A952-0D22EFCA9229}" destId="{CB4B4947-9A9A-914B-8D8D-3C77A522D066}" srcOrd="0" destOrd="0" presId="urn:microsoft.com/office/officeart/2005/8/layout/hierarchy1"/>
    <dgm:cxn modelId="{76D2CC7C-15FB-244C-81A8-4B5DE607B984}" type="presParOf" srcId="{049E229E-65F7-5448-A952-0D22EFCA9229}" destId="{048E1DA8-0D88-7942-9EE8-19A7EA4CB739}" srcOrd="1" destOrd="0" presId="urn:microsoft.com/office/officeart/2005/8/layout/hierarchy1"/>
    <dgm:cxn modelId="{BB63744A-917C-3240-8460-E79E0F163D84}" type="presParOf" srcId="{509EDBC1-2F6A-3D40-9EAB-CD18539173BE}" destId="{FA6B8906-FA1B-384B-8E36-5D805B876772}" srcOrd="1" destOrd="0" presId="urn:microsoft.com/office/officeart/2005/8/layout/hierarchy1"/>
    <dgm:cxn modelId="{46369F8B-BEB1-644E-BDA3-ED20E75C8F52}" type="presParOf" srcId="{FA6B8906-FA1B-384B-8E36-5D805B876772}" destId="{F3CA6D42-A2AA-554B-B67E-D7F5B0EEE14A}" srcOrd="0" destOrd="0" presId="urn:microsoft.com/office/officeart/2005/8/layout/hierarchy1"/>
    <dgm:cxn modelId="{7B1C68D4-8322-0248-8FC6-9CD5B74B6D4F}" type="presParOf" srcId="{FA6B8906-FA1B-384B-8E36-5D805B876772}" destId="{3186A4B5-E110-1C45-B7D5-DAD67F912D2E}" srcOrd="1" destOrd="0" presId="urn:microsoft.com/office/officeart/2005/8/layout/hierarchy1"/>
    <dgm:cxn modelId="{FB699E95-95AB-4644-9DC1-B91DD9C66703}" type="presParOf" srcId="{3186A4B5-E110-1C45-B7D5-DAD67F912D2E}" destId="{27E27800-B243-E545-8CB1-8C83DE1828E1}" srcOrd="0" destOrd="0" presId="urn:microsoft.com/office/officeart/2005/8/layout/hierarchy1"/>
    <dgm:cxn modelId="{BEF3F244-2833-D147-AA56-F7D4B6737F91}" type="presParOf" srcId="{27E27800-B243-E545-8CB1-8C83DE1828E1}" destId="{84D8016A-451C-A247-A782-6870B4AC520B}" srcOrd="0" destOrd="0" presId="urn:microsoft.com/office/officeart/2005/8/layout/hierarchy1"/>
    <dgm:cxn modelId="{18C9ACA8-8DBB-CD45-A52B-9745FC33127D}" type="presParOf" srcId="{27E27800-B243-E545-8CB1-8C83DE1828E1}" destId="{86FC7DCD-76A3-FE44-B378-28925E01A8C5}" srcOrd="1" destOrd="0" presId="urn:microsoft.com/office/officeart/2005/8/layout/hierarchy1"/>
    <dgm:cxn modelId="{764C7805-4D84-9E47-BC98-EF7A4B3575DD}" type="presParOf" srcId="{3186A4B5-E110-1C45-B7D5-DAD67F912D2E}" destId="{31EB25E9-E69D-5246-9C7A-7A127F63EAD7}" srcOrd="1" destOrd="0" presId="urn:microsoft.com/office/officeart/2005/8/layout/hierarchy1"/>
    <dgm:cxn modelId="{3EB05F71-E64F-4D14-85DE-014841CD5822}" type="presParOf" srcId="{31EB25E9-E69D-5246-9C7A-7A127F63EAD7}" destId="{366CE3CA-87F2-4320-9351-686958386E55}" srcOrd="0" destOrd="0" presId="urn:microsoft.com/office/officeart/2005/8/layout/hierarchy1"/>
    <dgm:cxn modelId="{63E7FA1B-8A1E-4608-B803-B6442248A36C}" type="presParOf" srcId="{31EB25E9-E69D-5246-9C7A-7A127F63EAD7}" destId="{D6DB7057-DF17-4D24-BED9-C56A2799CE3E}" srcOrd="1" destOrd="0" presId="urn:microsoft.com/office/officeart/2005/8/layout/hierarchy1"/>
    <dgm:cxn modelId="{90A6B07B-B698-4ACC-A043-FBE0C24FEC08}" type="presParOf" srcId="{D6DB7057-DF17-4D24-BED9-C56A2799CE3E}" destId="{6E90DDC8-1120-42DA-AC4A-9F0FF49A46CE}" srcOrd="0" destOrd="0" presId="urn:microsoft.com/office/officeart/2005/8/layout/hierarchy1"/>
    <dgm:cxn modelId="{F8E9BC8F-6F50-4999-AA3E-B8D1DC705997}" type="presParOf" srcId="{6E90DDC8-1120-42DA-AC4A-9F0FF49A46CE}" destId="{12ACCADA-E47F-4ED7-84E7-ED10F3F7AFBF}" srcOrd="0" destOrd="0" presId="urn:microsoft.com/office/officeart/2005/8/layout/hierarchy1"/>
    <dgm:cxn modelId="{82DBC7EE-96C1-47CE-A71F-7B5E2CA4A24A}" type="presParOf" srcId="{6E90DDC8-1120-42DA-AC4A-9F0FF49A46CE}" destId="{E11B6876-9D76-42C1-A52D-F82E8D6A9612}" srcOrd="1" destOrd="0" presId="urn:microsoft.com/office/officeart/2005/8/layout/hierarchy1"/>
    <dgm:cxn modelId="{51F23758-5863-4108-B686-E888C4C11B75}" type="presParOf" srcId="{D6DB7057-DF17-4D24-BED9-C56A2799CE3E}" destId="{4F23EE27-D77F-4099-8D82-1BAACDFEA41B}" srcOrd="1" destOrd="0" presId="urn:microsoft.com/office/officeart/2005/8/layout/hierarchy1"/>
    <dgm:cxn modelId="{C8716A3B-E0E5-C24A-B4E9-01627757A6A4}" type="presParOf" srcId="{FA6B8906-FA1B-384B-8E36-5D805B876772}" destId="{4710CA76-6671-2D4A-A543-060843A45B1A}" srcOrd="2" destOrd="0" presId="urn:microsoft.com/office/officeart/2005/8/layout/hierarchy1"/>
    <dgm:cxn modelId="{157584F7-3E81-7A4E-8B3F-7572A860588F}" type="presParOf" srcId="{FA6B8906-FA1B-384B-8E36-5D805B876772}" destId="{0F6A47EC-381D-3C42-A0D1-C8BDD699CE43}" srcOrd="3" destOrd="0" presId="urn:microsoft.com/office/officeart/2005/8/layout/hierarchy1"/>
    <dgm:cxn modelId="{6CFDF64A-BB79-A44A-B3B6-4D13E1A2CBF3}" type="presParOf" srcId="{0F6A47EC-381D-3C42-A0D1-C8BDD699CE43}" destId="{DD3B497A-DE2C-304F-9718-826A16227FCA}" srcOrd="0" destOrd="0" presId="urn:microsoft.com/office/officeart/2005/8/layout/hierarchy1"/>
    <dgm:cxn modelId="{CFC2BA2F-15DA-5C41-A585-F3D3EF799688}" type="presParOf" srcId="{DD3B497A-DE2C-304F-9718-826A16227FCA}" destId="{706D0678-76CE-584B-BE86-6F0449753384}" srcOrd="0" destOrd="0" presId="urn:microsoft.com/office/officeart/2005/8/layout/hierarchy1"/>
    <dgm:cxn modelId="{6B273713-A14A-1143-B745-421507E69844}" type="presParOf" srcId="{DD3B497A-DE2C-304F-9718-826A16227FCA}" destId="{45354579-EB47-8141-928A-86DB473D09B1}" srcOrd="1" destOrd="0" presId="urn:microsoft.com/office/officeart/2005/8/layout/hierarchy1"/>
    <dgm:cxn modelId="{80159F34-E29C-6148-9E71-EC500A079E42}" type="presParOf" srcId="{0F6A47EC-381D-3C42-A0D1-C8BDD699CE43}" destId="{51380D8D-176F-C347-B467-27C02D8A3B2F}" srcOrd="1" destOrd="0" presId="urn:microsoft.com/office/officeart/2005/8/layout/hierarchy1"/>
    <dgm:cxn modelId="{C858F102-3494-4A93-B7DD-6D8C9F71645E}" type="presParOf" srcId="{51380D8D-176F-C347-B467-27C02D8A3B2F}" destId="{BB764E47-6774-43A6-83C0-A79829E16419}" srcOrd="0" destOrd="0" presId="urn:microsoft.com/office/officeart/2005/8/layout/hierarchy1"/>
    <dgm:cxn modelId="{3F9A121B-DBAB-40FB-A623-42A3E06C8332}" type="presParOf" srcId="{51380D8D-176F-C347-B467-27C02D8A3B2F}" destId="{21DE0E29-A1B9-4620-9FE9-92D062F97139}" srcOrd="1" destOrd="0" presId="urn:microsoft.com/office/officeart/2005/8/layout/hierarchy1"/>
    <dgm:cxn modelId="{734D1FD4-DE8E-498D-8605-C3D393A2AE0B}" type="presParOf" srcId="{21DE0E29-A1B9-4620-9FE9-92D062F97139}" destId="{0F5427B5-13F2-45BD-91EB-A983AD7277D3}" srcOrd="0" destOrd="0" presId="urn:microsoft.com/office/officeart/2005/8/layout/hierarchy1"/>
    <dgm:cxn modelId="{B038AD58-537A-40A2-87EC-D099EACAD77C}" type="presParOf" srcId="{0F5427B5-13F2-45BD-91EB-A983AD7277D3}" destId="{26FE6D87-F012-4B4A-B9F3-6EF44088B707}" srcOrd="0" destOrd="0" presId="urn:microsoft.com/office/officeart/2005/8/layout/hierarchy1"/>
    <dgm:cxn modelId="{DF127B64-2C6B-4775-8A4B-3FA844A09E33}" type="presParOf" srcId="{0F5427B5-13F2-45BD-91EB-A983AD7277D3}" destId="{ADB2A5D3-7DB0-4244-B913-749C57F1DE75}" srcOrd="1" destOrd="0" presId="urn:microsoft.com/office/officeart/2005/8/layout/hierarchy1"/>
    <dgm:cxn modelId="{D7BD36C4-0116-4E7F-B516-74AFD0708CA0}" type="presParOf" srcId="{21DE0E29-A1B9-4620-9FE9-92D062F97139}" destId="{244C358C-AE6D-4D4F-A17A-CD2184CC01E0}" srcOrd="1" destOrd="0" presId="urn:microsoft.com/office/officeart/2005/8/layout/hierarchy1"/>
    <dgm:cxn modelId="{EB750C54-1D30-154A-BF6A-3D2AC20C8BF0}" type="presParOf" srcId="{FA6B8906-FA1B-384B-8E36-5D805B876772}" destId="{CA1244FB-C437-B442-8861-CA5702CB506B}" srcOrd="4" destOrd="0" presId="urn:microsoft.com/office/officeart/2005/8/layout/hierarchy1"/>
    <dgm:cxn modelId="{35056B0D-C4CE-8A40-8DC6-AE19E1384114}" type="presParOf" srcId="{FA6B8906-FA1B-384B-8E36-5D805B876772}" destId="{E7D5BF71-C1A0-B242-B64B-DA9EF04D275E}" srcOrd="5" destOrd="0" presId="urn:microsoft.com/office/officeart/2005/8/layout/hierarchy1"/>
    <dgm:cxn modelId="{41E23F58-B0F9-9C4D-A699-D76219EEC907}" type="presParOf" srcId="{E7D5BF71-C1A0-B242-B64B-DA9EF04D275E}" destId="{E02E9B28-6D03-C740-A23E-A32831143A1D}" srcOrd="0" destOrd="0" presId="urn:microsoft.com/office/officeart/2005/8/layout/hierarchy1"/>
    <dgm:cxn modelId="{74DB758E-FFEE-8F44-9133-8004B58F63E5}" type="presParOf" srcId="{E02E9B28-6D03-C740-A23E-A32831143A1D}" destId="{60AA3B9B-03D9-7840-B155-840885F39F34}" srcOrd="0" destOrd="0" presId="urn:microsoft.com/office/officeart/2005/8/layout/hierarchy1"/>
    <dgm:cxn modelId="{A9C8C3C3-D1F2-334C-B29F-799D5672F6AF}" type="presParOf" srcId="{E02E9B28-6D03-C740-A23E-A32831143A1D}" destId="{546F6A8B-36A5-6741-9835-049296546B2C}" srcOrd="1" destOrd="0" presId="urn:microsoft.com/office/officeart/2005/8/layout/hierarchy1"/>
    <dgm:cxn modelId="{ABE29907-C42D-894E-A111-EB063CA2E109}" type="presParOf" srcId="{E7D5BF71-C1A0-B242-B64B-DA9EF04D275E}" destId="{EB4AF537-C250-C34B-B2BF-0B5A18B5866A}" srcOrd="1" destOrd="0" presId="urn:microsoft.com/office/officeart/2005/8/layout/hierarchy1"/>
    <dgm:cxn modelId="{43416D4D-EE91-4BEC-A7D2-7C8850BEBAC1}" type="presParOf" srcId="{EB4AF537-C250-C34B-B2BF-0B5A18B5866A}" destId="{7B74F102-1E3C-4A64-A5B1-CA533AC40144}" srcOrd="0" destOrd="0" presId="urn:microsoft.com/office/officeart/2005/8/layout/hierarchy1"/>
    <dgm:cxn modelId="{B9F67E47-10F3-448F-A606-F1352C728734}" type="presParOf" srcId="{EB4AF537-C250-C34B-B2BF-0B5A18B5866A}" destId="{4FE42E2E-2DC9-4B73-8165-33F349C72ECF}" srcOrd="1" destOrd="0" presId="urn:microsoft.com/office/officeart/2005/8/layout/hierarchy1"/>
    <dgm:cxn modelId="{E377F70C-DBA9-45F6-92E2-E2758FBEC9D1}" type="presParOf" srcId="{4FE42E2E-2DC9-4B73-8165-33F349C72ECF}" destId="{5248EABB-0B7F-42DE-B273-25C3AF30DDFF}" srcOrd="0" destOrd="0" presId="urn:microsoft.com/office/officeart/2005/8/layout/hierarchy1"/>
    <dgm:cxn modelId="{12978196-3862-4242-AD35-9263B1441A9B}" type="presParOf" srcId="{5248EABB-0B7F-42DE-B273-25C3AF30DDFF}" destId="{BD051F3A-1D67-4EDC-8767-FE6C8F86E019}" srcOrd="0" destOrd="0" presId="urn:microsoft.com/office/officeart/2005/8/layout/hierarchy1"/>
    <dgm:cxn modelId="{5CAF791B-946C-4C8B-9D08-D887971D1FE1}" type="presParOf" srcId="{5248EABB-0B7F-42DE-B273-25C3AF30DDFF}" destId="{8488429E-4462-4580-81EE-32CF2D8C1AE8}" srcOrd="1" destOrd="0" presId="urn:microsoft.com/office/officeart/2005/8/layout/hierarchy1"/>
    <dgm:cxn modelId="{E67EC49C-85EA-41B2-A4C4-1BEA7E0F03A0}" type="presParOf" srcId="{4FE42E2E-2DC9-4B73-8165-33F349C72ECF}" destId="{0E8D37F3-4A24-4DF9-8F25-134A3472A57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8D532CB-D615-4D89-A652-DBC490A40BBF}" type="doc">
      <dgm:prSet loTypeId="urn:microsoft.com/office/officeart/2005/8/layout/radial6" loCatId="cycle" qsTypeId="urn:microsoft.com/office/officeart/2005/8/quickstyle/simple3" qsCatId="simple" csTypeId="urn:microsoft.com/office/officeart/2005/8/colors/colorful3" csCatId="colorful" phldr="1"/>
      <dgm:spPr/>
      <dgm:t>
        <a:bodyPr/>
        <a:lstStyle/>
        <a:p>
          <a:endParaRPr lang="es-CO"/>
        </a:p>
      </dgm:t>
    </dgm:pt>
    <dgm:pt modelId="{C94F2D0F-CD56-4E3F-963D-DBAC940505C1}">
      <dgm:prSet phldrT="[Texto]" custT="1"/>
      <dgm:spPr/>
      <dgm:t>
        <a:bodyPr/>
        <a:lstStyle/>
        <a:p>
          <a:r>
            <a:rPr lang="es-ES_tradnl" sz="1600" b="1" i="0">
              <a:latin typeface="Verdana" panose="020B0604030504040204" pitchFamily="34" charset="0"/>
              <a:ea typeface="Verdana" panose="020B0604030504040204" pitchFamily="34" charset="0"/>
              <a:cs typeface="Verdana" panose="020B0604030504040204" pitchFamily="34" charset="0"/>
            </a:rPr>
            <a:t>ELEMENTOS DE LA AUDITORÍA</a:t>
          </a:r>
          <a:endParaRPr lang="es-CO" sz="1600" i="0" dirty="0"/>
        </a:p>
      </dgm:t>
    </dgm:pt>
    <dgm:pt modelId="{CDEF59C0-9E2D-4C13-8933-F2EAB7D6EB5E}" type="parTrans" cxnId="{308AC2D5-FF82-48F1-A26E-03D60AF3D082}">
      <dgm:prSet/>
      <dgm:spPr/>
      <dgm:t>
        <a:bodyPr/>
        <a:lstStyle/>
        <a:p>
          <a:endParaRPr lang="es-CO" sz="1600" i="0"/>
        </a:p>
      </dgm:t>
    </dgm:pt>
    <dgm:pt modelId="{A6566CD6-1024-45AE-91CA-54BBBB633CDA}" type="sibTrans" cxnId="{308AC2D5-FF82-48F1-A26E-03D60AF3D082}">
      <dgm:prSet/>
      <dgm:spPr/>
      <dgm:t>
        <a:bodyPr/>
        <a:lstStyle/>
        <a:p>
          <a:endParaRPr lang="es-CO" sz="1600" i="0"/>
        </a:p>
      </dgm:t>
    </dgm:pt>
    <dgm:pt modelId="{F93CABB7-1B6E-451C-AA91-37895355DD64}">
      <dgm:prSet phldrT="[Texto]" custT="1"/>
      <dgm:spPr/>
      <dgm:t>
        <a:bodyPr/>
        <a:lstStyle/>
        <a:p>
          <a:r>
            <a:rPr lang="es-CO" sz="1800" b="0" i="0" dirty="0"/>
            <a:t>1.2.6.1.Partes intervinientes de una auditoría.</a:t>
          </a:r>
          <a:endParaRPr lang="es-CO" sz="1800" i="0" dirty="0"/>
        </a:p>
      </dgm:t>
    </dgm:pt>
    <dgm:pt modelId="{5E19E880-1C86-4685-997C-63CCF8F8A23B}" type="parTrans" cxnId="{D6DACAB5-F968-451A-88C0-00B08AB4E8C1}">
      <dgm:prSet/>
      <dgm:spPr/>
      <dgm:t>
        <a:bodyPr/>
        <a:lstStyle/>
        <a:p>
          <a:endParaRPr lang="es-CO" sz="1600" i="0"/>
        </a:p>
      </dgm:t>
    </dgm:pt>
    <dgm:pt modelId="{150D12A5-82AC-4083-B160-B0A63D2DEC8A}" type="sibTrans" cxnId="{D6DACAB5-F968-451A-88C0-00B08AB4E8C1}">
      <dgm:prSet/>
      <dgm:spPr/>
      <dgm:t>
        <a:bodyPr/>
        <a:lstStyle/>
        <a:p>
          <a:endParaRPr lang="es-CO" sz="1600" i="0"/>
        </a:p>
      </dgm:t>
    </dgm:pt>
    <dgm:pt modelId="{FFC367C0-B7C1-4B42-973C-02903A17DE3A}">
      <dgm:prSet phldrT="[Texto]" custT="1"/>
      <dgm:spPr/>
      <dgm:t>
        <a:bodyPr/>
        <a:lstStyle/>
        <a:p>
          <a:r>
            <a:rPr lang="es-CO" sz="1600" b="0" i="0" dirty="0"/>
            <a:t>1.2.6.2. Asunto, criterios e información de la materia a evaluar</a:t>
          </a:r>
          <a:endParaRPr lang="es-CO" sz="1600" i="0" dirty="0"/>
        </a:p>
      </dgm:t>
    </dgm:pt>
    <dgm:pt modelId="{CA5CCB1D-51B3-4F5C-A75A-087EB47BD5A9}" type="parTrans" cxnId="{A0EFA925-1514-4E05-8DC6-3A1B00FAD94E}">
      <dgm:prSet/>
      <dgm:spPr/>
      <dgm:t>
        <a:bodyPr/>
        <a:lstStyle/>
        <a:p>
          <a:endParaRPr lang="es-CO" sz="1600" i="0"/>
        </a:p>
      </dgm:t>
    </dgm:pt>
    <dgm:pt modelId="{EEF35450-1EC2-4F8E-95D4-A9BA5CFCA28F}" type="sibTrans" cxnId="{A0EFA925-1514-4E05-8DC6-3A1B00FAD94E}">
      <dgm:prSet/>
      <dgm:spPr/>
      <dgm:t>
        <a:bodyPr/>
        <a:lstStyle/>
        <a:p>
          <a:endParaRPr lang="es-CO" sz="1600" i="0"/>
        </a:p>
      </dgm:t>
    </dgm:pt>
    <dgm:pt modelId="{3BECDF72-1C91-4B47-A2A8-86E0D1F63E9B}">
      <dgm:prSet phldrT="[Texto]" custT="1"/>
      <dgm:spPr/>
      <dgm:t>
        <a:bodyPr/>
        <a:lstStyle/>
        <a:p>
          <a:pPr algn="ctr"/>
          <a:r>
            <a:rPr lang="es-CO" sz="1800" i="0" dirty="0"/>
            <a:t>1.2.6.3. Confianza y aseguramiento en la auditoría</a:t>
          </a:r>
        </a:p>
      </dgm:t>
    </dgm:pt>
    <dgm:pt modelId="{699EE901-4EDF-44D1-83F8-640C62D4F623}" type="parTrans" cxnId="{5E8193F2-1E87-4272-9C59-6707A09345BE}">
      <dgm:prSet/>
      <dgm:spPr/>
      <dgm:t>
        <a:bodyPr/>
        <a:lstStyle/>
        <a:p>
          <a:endParaRPr lang="es-CO" sz="1600" i="0"/>
        </a:p>
      </dgm:t>
    </dgm:pt>
    <dgm:pt modelId="{A58E88A8-6749-4011-BB11-9502F488A6F0}" type="sibTrans" cxnId="{5E8193F2-1E87-4272-9C59-6707A09345BE}">
      <dgm:prSet/>
      <dgm:spPr/>
      <dgm:t>
        <a:bodyPr/>
        <a:lstStyle/>
        <a:p>
          <a:endParaRPr lang="es-CO" sz="1600" i="0"/>
        </a:p>
      </dgm:t>
    </dgm:pt>
    <dgm:pt modelId="{7B147DD5-8280-4243-A466-75929A7172BA}">
      <dgm:prSet phldrT="[Texto]" custT="1"/>
      <dgm:spPr/>
      <dgm:t>
        <a:bodyPr/>
        <a:lstStyle/>
        <a:p>
          <a:r>
            <a:rPr lang="es-CO" sz="1800" i="0" dirty="0"/>
            <a:t>1.2.6.4. Limitaciones al trabajo del auditor</a:t>
          </a:r>
        </a:p>
      </dgm:t>
    </dgm:pt>
    <dgm:pt modelId="{2ED938EB-54D1-49FD-8213-71BCED6C589F}" type="parTrans" cxnId="{649FC3AF-BF71-42EB-BE69-F2B8F6650854}">
      <dgm:prSet/>
      <dgm:spPr/>
      <dgm:t>
        <a:bodyPr/>
        <a:lstStyle/>
        <a:p>
          <a:endParaRPr lang="es-CO" sz="1600" i="0"/>
        </a:p>
      </dgm:t>
    </dgm:pt>
    <dgm:pt modelId="{8108E00A-A8D9-4D9F-931C-334DD8DA708A}" type="sibTrans" cxnId="{649FC3AF-BF71-42EB-BE69-F2B8F6650854}">
      <dgm:prSet/>
      <dgm:spPr/>
      <dgm:t>
        <a:bodyPr/>
        <a:lstStyle/>
        <a:p>
          <a:endParaRPr lang="es-CO" sz="1600" i="0"/>
        </a:p>
      </dgm:t>
    </dgm:pt>
    <dgm:pt modelId="{C73F68F1-9012-460D-9488-2A5B2B9CD8CE}">
      <dgm:prSet/>
      <dgm:spPr/>
      <dgm:t>
        <a:bodyPr/>
        <a:lstStyle/>
        <a:p>
          <a:endParaRPr lang="es-CO"/>
        </a:p>
      </dgm:t>
    </dgm:pt>
    <dgm:pt modelId="{63EC41E5-6754-4AF5-88D8-E2FC2366E8C3}" type="parTrans" cxnId="{426A7C3B-C2A2-4506-AF38-FCB333436869}">
      <dgm:prSet/>
      <dgm:spPr/>
      <dgm:t>
        <a:bodyPr/>
        <a:lstStyle/>
        <a:p>
          <a:endParaRPr lang="es-CO" sz="1600"/>
        </a:p>
      </dgm:t>
    </dgm:pt>
    <dgm:pt modelId="{9BCF48C0-031D-48CF-A0B7-D3A52561F583}" type="sibTrans" cxnId="{426A7C3B-C2A2-4506-AF38-FCB333436869}">
      <dgm:prSet/>
      <dgm:spPr/>
      <dgm:t>
        <a:bodyPr/>
        <a:lstStyle/>
        <a:p>
          <a:endParaRPr lang="es-CO" sz="1600"/>
        </a:p>
      </dgm:t>
    </dgm:pt>
    <dgm:pt modelId="{4F7A4D81-8983-4B96-9AC3-6EC6446554EC}">
      <dgm:prSet/>
      <dgm:spPr/>
      <dgm:t>
        <a:bodyPr/>
        <a:lstStyle/>
        <a:p>
          <a:endParaRPr lang="es-CO"/>
        </a:p>
      </dgm:t>
    </dgm:pt>
    <dgm:pt modelId="{607915FC-E16F-4BDF-89E5-7C9C096E06FE}" type="parTrans" cxnId="{24ADD896-AFE2-49EC-B8D8-DD18059D1AA6}">
      <dgm:prSet/>
      <dgm:spPr/>
      <dgm:t>
        <a:bodyPr/>
        <a:lstStyle/>
        <a:p>
          <a:endParaRPr lang="es-CO"/>
        </a:p>
      </dgm:t>
    </dgm:pt>
    <dgm:pt modelId="{A07A7795-BA1C-460F-8933-96BEF05AF369}" type="sibTrans" cxnId="{24ADD896-AFE2-49EC-B8D8-DD18059D1AA6}">
      <dgm:prSet/>
      <dgm:spPr/>
      <dgm:t>
        <a:bodyPr/>
        <a:lstStyle/>
        <a:p>
          <a:endParaRPr lang="es-CO"/>
        </a:p>
      </dgm:t>
    </dgm:pt>
    <dgm:pt modelId="{DE168B01-76AF-49DD-97BD-CF477A0AB8D8}" type="pres">
      <dgm:prSet presAssocID="{88D532CB-D615-4D89-A652-DBC490A40BBF}" presName="Name0" presStyleCnt="0">
        <dgm:presLayoutVars>
          <dgm:chMax val="1"/>
          <dgm:dir/>
          <dgm:animLvl val="ctr"/>
          <dgm:resizeHandles val="exact"/>
        </dgm:presLayoutVars>
      </dgm:prSet>
      <dgm:spPr/>
    </dgm:pt>
    <dgm:pt modelId="{AB626C0A-C519-4CCE-B153-4539CD37A89A}" type="pres">
      <dgm:prSet presAssocID="{C94F2D0F-CD56-4E3F-963D-DBAC940505C1}" presName="centerShape" presStyleLbl="node0" presStyleIdx="0" presStyleCnt="1" custScaleX="112145" custScaleY="81799" custLinFactNeighborX="-4814" custLinFactNeighborY="-802"/>
      <dgm:spPr/>
    </dgm:pt>
    <dgm:pt modelId="{7974B6A0-F232-4B84-8829-DB8CD3B9C82C}" type="pres">
      <dgm:prSet presAssocID="{F93CABB7-1B6E-451C-AA91-37895355DD64}" presName="node" presStyleLbl="node1" presStyleIdx="0" presStyleCnt="4" custScaleX="172614" custScaleY="123904" custRadScaleRad="96151" custRadScaleInc="-6655">
        <dgm:presLayoutVars>
          <dgm:bulletEnabled val="1"/>
        </dgm:presLayoutVars>
      </dgm:prSet>
      <dgm:spPr/>
    </dgm:pt>
    <dgm:pt modelId="{D89EA1C5-9283-481E-B9D9-85B1154455B5}" type="pres">
      <dgm:prSet presAssocID="{F93CABB7-1B6E-451C-AA91-37895355DD64}" presName="dummy" presStyleCnt="0"/>
      <dgm:spPr/>
    </dgm:pt>
    <dgm:pt modelId="{AFB3119E-6632-471D-B992-EDF2C7534FDF}" type="pres">
      <dgm:prSet presAssocID="{150D12A5-82AC-4083-B160-B0A63D2DEC8A}" presName="sibTrans" presStyleLbl="sibTrans2D1" presStyleIdx="0" presStyleCnt="4"/>
      <dgm:spPr/>
    </dgm:pt>
    <dgm:pt modelId="{C8EC80CC-BB03-4D64-B1FD-0526053EAC35}" type="pres">
      <dgm:prSet presAssocID="{FFC367C0-B7C1-4B42-973C-02903A17DE3A}" presName="node" presStyleLbl="node1" presStyleIdx="1" presStyleCnt="4" custScaleX="134020" custScaleY="130141" custRadScaleRad="94945" custRadScaleInc="-8827">
        <dgm:presLayoutVars>
          <dgm:bulletEnabled val="1"/>
        </dgm:presLayoutVars>
      </dgm:prSet>
      <dgm:spPr/>
    </dgm:pt>
    <dgm:pt modelId="{29DC5668-06C2-4C17-8C0A-BC75A6B07EAF}" type="pres">
      <dgm:prSet presAssocID="{FFC367C0-B7C1-4B42-973C-02903A17DE3A}" presName="dummy" presStyleCnt="0"/>
      <dgm:spPr/>
    </dgm:pt>
    <dgm:pt modelId="{A197B1A0-E199-4AF0-BBD9-849070D6A25D}" type="pres">
      <dgm:prSet presAssocID="{EEF35450-1EC2-4F8E-95D4-A9BA5CFCA28F}" presName="sibTrans" presStyleLbl="sibTrans2D1" presStyleIdx="1" presStyleCnt="4"/>
      <dgm:spPr/>
    </dgm:pt>
    <dgm:pt modelId="{7953AC0C-AE55-4E7B-B4BE-56CE5DC75324}" type="pres">
      <dgm:prSet presAssocID="{3BECDF72-1C91-4B47-A2A8-86E0D1F63E9B}" presName="node" presStyleLbl="node1" presStyleIdx="2" presStyleCnt="4" custScaleX="188004" custScaleY="127777" custRadScaleRad="98896" custRadScaleInc="20524">
        <dgm:presLayoutVars>
          <dgm:bulletEnabled val="1"/>
        </dgm:presLayoutVars>
      </dgm:prSet>
      <dgm:spPr/>
    </dgm:pt>
    <dgm:pt modelId="{9DCCCE28-3333-4FFC-BAE7-C508F632D9AC}" type="pres">
      <dgm:prSet presAssocID="{3BECDF72-1C91-4B47-A2A8-86E0D1F63E9B}" presName="dummy" presStyleCnt="0"/>
      <dgm:spPr/>
    </dgm:pt>
    <dgm:pt modelId="{CBA084DA-7454-4476-9CFA-5AC955E6E474}" type="pres">
      <dgm:prSet presAssocID="{A58E88A8-6749-4011-BB11-9502F488A6F0}" presName="sibTrans" presStyleLbl="sibTrans2D1" presStyleIdx="2" presStyleCnt="4"/>
      <dgm:spPr/>
    </dgm:pt>
    <dgm:pt modelId="{2B829738-C44B-45F2-8FC2-489F09FAF8AE}" type="pres">
      <dgm:prSet presAssocID="{7B147DD5-8280-4243-A466-75929A7172BA}" presName="node" presStyleLbl="node1" presStyleIdx="3" presStyleCnt="4" custScaleX="136238" custScaleY="130294" custRadScaleRad="119934" custRadScaleInc="9373">
        <dgm:presLayoutVars>
          <dgm:bulletEnabled val="1"/>
        </dgm:presLayoutVars>
      </dgm:prSet>
      <dgm:spPr/>
    </dgm:pt>
    <dgm:pt modelId="{9DD56DAB-1C58-41ED-8233-24553197B3E1}" type="pres">
      <dgm:prSet presAssocID="{7B147DD5-8280-4243-A466-75929A7172BA}" presName="dummy" presStyleCnt="0"/>
      <dgm:spPr/>
    </dgm:pt>
    <dgm:pt modelId="{A2C1A579-9DCC-49ED-B1BA-053C2C357D34}" type="pres">
      <dgm:prSet presAssocID="{8108E00A-A8D9-4D9F-931C-334DD8DA708A}" presName="sibTrans" presStyleLbl="sibTrans2D1" presStyleIdx="3" presStyleCnt="4"/>
      <dgm:spPr/>
    </dgm:pt>
  </dgm:ptLst>
  <dgm:cxnLst>
    <dgm:cxn modelId="{33CF1D1C-08E7-413A-9A65-36FA8D648EC5}" type="presOf" srcId="{F93CABB7-1B6E-451C-AA91-37895355DD64}" destId="{7974B6A0-F232-4B84-8829-DB8CD3B9C82C}" srcOrd="0" destOrd="0" presId="urn:microsoft.com/office/officeart/2005/8/layout/radial6"/>
    <dgm:cxn modelId="{A0EFA925-1514-4E05-8DC6-3A1B00FAD94E}" srcId="{C94F2D0F-CD56-4E3F-963D-DBAC940505C1}" destId="{FFC367C0-B7C1-4B42-973C-02903A17DE3A}" srcOrd="1" destOrd="0" parTransId="{CA5CCB1D-51B3-4F5C-A75A-087EB47BD5A9}" sibTransId="{EEF35450-1EC2-4F8E-95D4-A9BA5CFCA28F}"/>
    <dgm:cxn modelId="{426A7C3B-C2A2-4506-AF38-FCB333436869}" srcId="{88D532CB-D615-4D89-A652-DBC490A40BBF}" destId="{C73F68F1-9012-460D-9488-2A5B2B9CD8CE}" srcOrd="1" destOrd="0" parTransId="{63EC41E5-6754-4AF5-88D8-E2FC2366E8C3}" sibTransId="{9BCF48C0-031D-48CF-A0B7-D3A52561F583}"/>
    <dgm:cxn modelId="{B86DDC3F-EA71-41F1-A98A-A21587D61464}" type="presOf" srcId="{3BECDF72-1C91-4B47-A2A8-86E0D1F63E9B}" destId="{7953AC0C-AE55-4E7B-B4BE-56CE5DC75324}" srcOrd="0" destOrd="0" presId="urn:microsoft.com/office/officeart/2005/8/layout/radial6"/>
    <dgm:cxn modelId="{A0C0F669-B667-4C11-AFE3-B06DF2EDE7AE}" type="presOf" srcId="{EEF35450-1EC2-4F8E-95D4-A9BA5CFCA28F}" destId="{A197B1A0-E199-4AF0-BBD9-849070D6A25D}" srcOrd="0" destOrd="0" presId="urn:microsoft.com/office/officeart/2005/8/layout/radial6"/>
    <dgm:cxn modelId="{A598324C-B6C2-4E8F-9320-DC0F2BE83CAC}" type="presOf" srcId="{FFC367C0-B7C1-4B42-973C-02903A17DE3A}" destId="{C8EC80CC-BB03-4D64-B1FD-0526053EAC35}" srcOrd="0" destOrd="0" presId="urn:microsoft.com/office/officeart/2005/8/layout/radial6"/>
    <dgm:cxn modelId="{90262353-2CE3-4313-AC88-5DDEF5448B49}" type="presOf" srcId="{C94F2D0F-CD56-4E3F-963D-DBAC940505C1}" destId="{AB626C0A-C519-4CCE-B153-4539CD37A89A}" srcOrd="0" destOrd="0" presId="urn:microsoft.com/office/officeart/2005/8/layout/radial6"/>
    <dgm:cxn modelId="{C6047389-58C6-4102-85EF-621CA1BFCC57}" type="presOf" srcId="{7B147DD5-8280-4243-A466-75929A7172BA}" destId="{2B829738-C44B-45F2-8FC2-489F09FAF8AE}" srcOrd="0" destOrd="0" presId="urn:microsoft.com/office/officeart/2005/8/layout/radial6"/>
    <dgm:cxn modelId="{24ADD896-AFE2-49EC-B8D8-DD18059D1AA6}" srcId="{88D532CB-D615-4D89-A652-DBC490A40BBF}" destId="{4F7A4D81-8983-4B96-9AC3-6EC6446554EC}" srcOrd="2" destOrd="0" parTransId="{607915FC-E16F-4BDF-89E5-7C9C096E06FE}" sibTransId="{A07A7795-BA1C-460F-8933-96BEF05AF369}"/>
    <dgm:cxn modelId="{D3843A9C-55B3-4DBE-89DC-09CF93B44520}" type="presOf" srcId="{88D532CB-D615-4D89-A652-DBC490A40BBF}" destId="{DE168B01-76AF-49DD-97BD-CF477A0AB8D8}" srcOrd="0" destOrd="0" presId="urn:microsoft.com/office/officeart/2005/8/layout/radial6"/>
    <dgm:cxn modelId="{649FC3AF-BF71-42EB-BE69-F2B8F6650854}" srcId="{C94F2D0F-CD56-4E3F-963D-DBAC940505C1}" destId="{7B147DD5-8280-4243-A466-75929A7172BA}" srcOrd="3" destOrd="0" parTransId="{2ED938EB-54D1-49FD-8213-71BCED6C589F}" sibTransId="{8108E00A-A8D9-4D9F-931C-334DD8DA708A}"/>
    <dgm:cxn modelId="{D6DACAB5-F968-451A-88C0-00B08AB4E8C1}" srcId="{C94F2D0F-CD56-4E3F-963D-DBAC940505C1}" destId="{F93CABB7-1B6E-451C-AA91-37895355DD64}" srcOrd="0" destOrd="0" parTransId="{5E19E880-1C86-4685-997C-63CCF8F8A23B}" sibTransId="{150D12A5-82AC-4083-B160-B0A63D2DEC8A}"/>
    <dgm:cxn modelId="{52B62FBD-9EDB-44E0-A295-A27077259A25}" type="presOf" srcId="{150D12A5-82AC-4083-B160-B0A63D2DEC8A}" destId="{AFB3119E-6632-471D-B992-EDF2C7534FDF}" srcOrd="0" destOrd="0" presId="urn:microsoft.com/office/officeart/2005/8/layout/radial6"/>
    <dgm:cxn modelId="{308AC2D5-FF82-48F1-A26E-03D60AF3D082}" srcId="{88D532CB-D615-4D89-A652-DBC490A40BBF}" destId="{C94F2D0F-CD56-4E3F-963D-DBAC940505C1}" srcOrd="0" destOrd="0" parTransId="{CDEF59C0-9E2D-4C13-8933-F2EAB7D6EB5E}" sibTransId="{A6566CD6-1024-45AE-91CA-54BBBB633CDA}"/>
    <dgm:cxn modelId="{704D4AE7-C5D1-42CD-A733-AC96DF313432}" type="presOf" srcId="{A58E88A8-6749-4011-BB11-9502F488A6F0}" destId="{CBA084DA-7454-4476-9CFA-5AC955E6E474}" srcOrd="0" destOrd="0" presId="urn:microsoft.com/office/officeart/2005/8/layout/radial6"/>
    <dgm:cxn modelId="{5E8193F2-1E87-4272-9C59-6707A09345BE}" srcId="{C94F2D0F-CD56-4E3F-963D-DBAC940505C1}" destId="{3BECDF72-1C91-4B47-A2A8-86E0D1F63E9B}" srcOrd="2" destOrd="0" parTransId="{699EE901-4EDF-44D1-83F8-640C62D4F623}" sibTransId="{A58E88A8-6749-4011-BB11-9502F488A6F0}"/>
    <dgm:cxn modelId="{11BBF2F9-8690-41B8-BAA0-49537B947969}" type="presOf" srcId="{8108E00A-A8D9-4D9F-931C-334DD8DA708A}" destId="{A2C1A579-9DCC-49ED-B1BA-053C2C357D34}" srcOrd="0" destOrd="0" presId="urn:microsoft.com/office/officeart/2005/8/layout/radial6"/>
    <dgm:cxn modelId="{D449FE5F-0DA6-4C45-9877-FC404B085A66}" type="presParOf" srcId="{DE168B01-76AF-49DD-97BD-CF477A0AB8D8}" destId="{AB626C0A-C519-4CCE-B153-4539CD37A89A}" srcOrd="0" destOrd="0" presId="urn:microsoft.com/office/officeart/2005/8/layout/radial6"/>
    <dgm:cxn modelId="{47EDD3CD-339F-4EBB-9A22-72CF0F6263B1}" type="presParOf" srcId="{DE168B01-76AF-49DD-97BD-CF477A0AB8D8}" destId="{7974B6A0-F232-4B84-8829-DB8CD3B9C82C}" srcOrd="1" destOrd="0" presId="urn:microsoft.com/office/officeart/2005/8/layout/radial6"/>
    <dgm:cxn modelId="{C14A56FB-AC66-44CA-ADD0-D7D38F115813}" type="presParOf" srcId="{DE168B01-76AF-49DD-97BD-CF477A0AB8D8}" destId="{D89EA1C5-9283-481E-B9D9-85B1154455B5}" srcOrd="2" destOrd="0" presId="urn:microsoft.com/office/officeart/2005/8/layout/radial6"/>
    <dgm:cxn modelId="{D2A32495-5A4A-47E7-8E0C-CC89154BFD2D}" type="presParOf" srcId="{DE168B01-76AF-49DD-97BD-CF477A0AB8D8}" destId="{AFB3119E-6632-471D-B992-EDF2C7534FDF}" srcOrd="3" destOrd="0" presId="urn:microsoft.com/office/officeart/2005/8/layout/radial6"/>
    <dgm:cxn modelId="{7BD34DC4-7367-4A9C-BE7B-2F2A49AF9821}" type="presParOf" srcId="{DE168B01-76AF-49DD-97BD-CF477A0AB8D8}" destId="{C8EC80CC-BB03-4D64-B1FD-0526053EAC35}" srcOrd="4" destOrd="0" presId="urn:microsoft.com/office/officeart/2005/8/layout/radial6"/>
    <dgm:cxn modelId="{E6C47D7E-AF6E-4152-A434-950B7BD9F91E}" type="presParOf" srcId="{DE168B01-76AF-49DD-97BD-CF477A0AB8D8}" destId="{29DC5668-06C2-4C17-8C0A-BC75A6B07EAF}" srcOrd="5" destOrd="0" presId="urn:microsoft.com/office/officeart/2005/8/layout/radial6"/>
    <dgm:cxn modelId="{5F2FCFFB-8E51-42DC-A517-84468BC04B8C}" type="presParOf" srcId="{DE168B01-76AF-49DD-97BD-CF477A0AB8D8}" destId="{A197B1A0-E199-4AF0-BBD9-849070D6A25D}" srcOrd="6" destOrd="0" presId="urn:microsoft.com/office/officeart/2005/8/layout/radial6"/>
    <dgm:cxn modelId="{17AB8CC2-84F3-4599-AE60-CAD991F0E434}" type="presParOf" srcId="{DE168B01-76AF-49DD-97BD-CF477A0AB8D8}" destId="{7953AC0C-AE55-4E7B-B4BE-56CE5DC75324}" srcOrd="7" destOrd="0" presId="urn:microsoft.com/office/officeart/2005/8/layout/radial6"/>
    <dgm:cxn modelId="{B7199D32-6675-4E19-82F7-2148125ED654}" type="presParOf" srcId="{DE168B01-76AF-49DD-97BD-CF477A0AB8D8}" destId="{9DCCCE28-3333-4FFC-BAE7-C508F632D9AC}" srcOrd="8" destOrd="0" presId="urn:microsoft.com/office/officeart/2005/8/layout/radial6"/>
    <dgm:cxn modelId="{FE1B0B2D-36BB-4A6A-A754-B0E962D315A0}" type="presParOf" srcId="{DE168B01-76AF-49DD-97BD-CF477A0AB8D8}" destId="{CBA084DA-7454-4476-9CFA-5AC955E6E474}" srcOrd="9" destOrd="0" presId="urn:microsoft.com/office/officeart/2005/8/layout/radial6"/>
    <dgm:cxn modelId="{B62BC040-812B-4FB4-BF7E-F0322F22B9A9}" type="presParOf" srcId="{DE168B01-76AF-49DD-97BD-CF477A0AB8D8}" destId="{2B829738-C44B-45F2-8FC2-489F09FAF8AE}" srcOrd="10" destOrd="0" presId="urn:microsoft.com/office/officeart/2005/8/layout/radial6"/>
    <dgm:cxn modelId="{A47086AA-8536-4B2C-842C-67393ABAEE29}" type="presParOf" srcId="{DE168B01-76AF-49DD-97BD-CF477A0AB8D8}" destId="{9DD56DAB-1C58-41ED-8233-24553197B3E1}" srcOrd="11" destOrd="0" presId="urn:microsoft.com/office/officeart/2005/8/layout/radial6"/>
    <dgm:cxn modelId="{74A31D17-7DE5-4A77-B23A-EE190411C408}" type="presParOf" srcId="{DE168B01-76AF-49DD-97BD-CF477A0AB8D8}" destId="{A2C1A579-9DCC-49ED-B1BA-053C2C357D34}"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19956B50-8C7B-43DD-8857-70E5D1DEC4C5}" type="doc">
      <dgm:prSet loTypeId="urn:microsoft.com/office/officeart/2005/8/layout/radial6" loCatId="cycle" qsTypeId="urn:microsoft.com/office/officeart/2005/8/quickstyle/simple1" qsCatId="simple" csTypeId="urn:microsoft.com/office/officeart/2005/8/colors/colorful3" csCatId="colorful" phldr="1"/>
      <dgm:spPr/>
      <dgm:t>
        <a:bodyPr/>
        <a:lstStyle/>
        <a:p>
          <a:endParaRPr lang="es-ES"/>
        </a:p>
      </dgm:t>
    </dgm:pt>
    <dgm:pt modelId="{6DB6DE9E-CC37-475D-88E4-87194D8260B5}">
      <dgm:prSet phldrT="[Texto]"/>
      <dgm:spPr/>
      <dgm:t>
        <a:bodyPr/>
        <a:lstStyle/>
        <a:p>
          <a:r>
            <a:rPr lang="es-ES" dirty="0"/>
            <a:t>PRINCIPIOS GENERALES 1.3.2.1. a 1.3.2.9 </a:t>
          </a:r>
        </a:p>
      </dgm:t>
    </dgm:pt>
    <dgm:pt modelId="{A269CAC4-B1ED-4A23-9865-0DD4F1F32EA3}" type="parTrans" cxnId="{5532DFD9-FC2D-4A7F-8A20-F39CF551FDEF}">
      <dgm:prSet/>
      <dgm:spPr/>
      <dgm:t>
        <a:bodyPr/>
        <a:lstStyle/>
        <a:p>
          <a:endParaRPr lang="es-ES"/>
        </a:p>
      </dgm:t>
    </dgm:pt>
    <dgm:pt modelId="{6517DA61-4812-4C90-BDB3-17F06C587FA5}" type="sibTrans" cxnId="{5532DFD9-FC2D-4A7F-8A20-F39CF551FDEF}">
      <dgm:prSet/>
      <dgm:spPr/>
      <dgm:t>
        <a:bodyPr/>
        <a:lstStyle/>
        <a:p>
          <a:endParaRPr lang="es-ES"/>
        </a:p>
      </dgm:t>
    </dgm:pt>
    <dgm:pt modelId="{71862D10-5334-4594-BB25-AA0EB9143920}">
      <dgm:prSet phldrT="[Texto]" custT="1"/>
      <dgm:spPr/>
      <dgm:t>
        <a:bodyPr/>
        <a:lstStyle/>
        <a:p>
          <a:r>
            <a:rPr lang="es-MX" sz="1400" dirty="0"/>
            <a:t>Ética e Independencia</a:t>
          </a:r>
          <a:endParaRPr lang="es-ES" sz="1400" dirty="0"/>
        </a:p>
      </dgm:t>
    </dgm:pt>
    <dgm:pt modelId="{051AF4A5-371E-4BB6-87A7-7EABDE7AE938}" type="parTrans" cxnId="{485EAD1C-F5FB-43AB-8486-BF6088B6B552}">
      <dgm:prSet/>
      <dgm:spPr/>
      <dgm:t>
        <a:bodyPr/>
        <a:lstStyle/>
        <a:p>
          <a:endParaRPr lang="es-ES"/>
        </a:p>
      </dgm:t>
    </dgm:pt>
    <dgm:pt modelId="{90167AAE-24EB-4AFF-9CA9-FCBF2A2F56B9}" type="sibTrans" cxnId="{485EAD1C-F5FB-43AB-8486-BF6088B6B552}">
      <dgm:prSet/>
      <dgm:spPr/>
      <dgm:t>
        <a:bodyPr/>
        <a:lstStyle/>
        <a:p>
          <a:endParaRPr lang="es-ES"/>
        </a:p>
      </dgm:t>
    </dgm:pt>
    <dgm:pt modelId="{9547B171-A3B0-4C8B-9CFB-87E2EC62410E}">
      <dgm:prSet phldrT="[Texto]" custT="1"/>
      <dgm:spPr/>
      <dgm:t>
        <a:bodyPr/>
        <a:lstStyle/>
        <a:p>
          <a:r>
            <a:rPr lang="es-MX" sz="1400" dirty="0"/>
            <a:t>Juicio Profesional</a:t>
          </a:r>
          <a:endParaRPr lang="es-ES" sz="1400" dirty="0"/>
        </a:p>
      </dgm:t>
    </dgm:pt>
    <dgm:pt modelId="{5A455111-D08A-48C3-A5F3-95169E82D482}" type="parTrans" cxnId="{C57B16EC-3B3B-477D-BC82-2DBEEFD1FBD8}">
      <dgm:prSet/>
      <dgm:spPr/>
      <dgm:t>
        <a:bodyPr/>
        <a:lstStyle/>
        <a:p>
          <a:endParaRPr lang="es-ES"/>
        </a:p>
      </dgm:t>
    </dgm:pt>
    <dgm:pt modelId="{A872FC76-4D36-482C-A6BA-493A8D7BDF73}" type="sibTrans" cxnId="{C57B16EC-3B3B-477D-BC82-2DBEEFD1FBD8}">
      <dgm:prSet/>
      <dgm:spPr/>
      <dgm:t>
        <a:bodyPr/>
        <a:lstStyle/>
        <a:p>
          <a:endParaRPr lang="es-ES"/>
        </a:p>
      </dgm:t>
    </dgm:pt>
    <dgm:pt modelId="{32DC7C33-753C-46E4-A68C-891858A3DE70}">
      <dgm:prSet phldrT="[Texto]" custT="1"/>
      <dgm:spPr/>
      <dgm:t>
        <a:bodyPr/>
        <a:lstStyle/>
        <a:p>
          <a:r>
            <a:rPr lang="es-MX" sz="1400" dirty="0"/>
            <a:t>Diligencia debida y Escepticismo</a:t>
          </a:r>
          <a:endParaRPr lang="es-ES" sz="1400" dirty="0"/>
        </a:p>
      </dgm:t>
    </dgm:pt>
    <dgm:pt modelId="{4A484503-CF74-4D7D-BF98-F886340912AA}" type="parTrans" cxnId="{B2EF840D-DC9A-4133-ACFD-293BE634C5B8}">
      <dgm:prSet/>
      <dgm:spPr/>
      <dgm:t>
        <a:bodyPr/>
        <a:lstStyle/>
        <a:p>
          <a:endParaRPr lang="es-ES"/>
        </a:p>
      </dgm:t>
    </dgm:pt>
    <dgm:pt modelId="{3B912115-8076-4899-B793-0EA4260D240D}" type="sibTrans" cxnId="{B2EF840D-DC9A-4133-ACFD-293BE634C5B8}">
      <dgm:prSet/>
      <dgm:spPr/>
      <dgm:t>
        <a:bodyPr/>
        <a:lstStyle/>
        <a:p>
          <a:endParaRPr lang="es-ES"/>
        </a:p>
      </dgm:t>
    </dgm:pt>
    <dgm:pt modelId="{0FD6102A-0EE7-4250-A354-ACB325757B79}">
      <dgm:prSet phldrT="[Texto]" custT="1"/>
      <dgm:spPr/>
      <dgm:t>
        <a:bodyPr/>
        <a:lstStyle/>
        <a:p>
          <a:r>
            <a:rPr lang="es-MX" sz="1400" dirty="0"/>
            <a:t>Calidad del Proceso Auditor</a:t>
          </a:r>
          <a:endParaRPr lang="es-ES" sz="1400" dirty="0"/>
        </a:p>
      </dgm:t>
    </dgm:pt>
    <dgm:pt modelId="{2EC8C9A0-13AC-4477-AE36-FA59B9A2F81B}" type="parTrans" cxnId="{B98F14CF-E058-419B-B462-76D9F0AAED35}">
      <dgm:prSet/>
      <dgm:spPr/>
      <dgm:t>
        <a:bodyPr/>
        <a:lstStyle/>
        <a:p>
          <a:endParaRPr lang="es-ES"/>
        </a:p>
      </dgm:t>
    </dgm:pt>
    <dgm:pt modelId="{16077BC7-4032-4093-9D12-94D1B83E4E88}" type="sibTrans" cxnId="{B98F14CF-E058-419B-B462-76D9F0AAED35}">
      <dgm:prSet/>
      <dgm:spPr/>
      <dgm:t>
        <a:bodyPr/>
        <a:lstStyle/>
        <a:p>
          <a:endParaRPr lang="es-ES"/>
        </a:p>
      </dgm:t>
    </dgm:pt>
    <dgm:pt modelId="{F40E1509-6AFF-4B09-9010-27BE7B58BAE7}">
      <dgm:prSet phldrT="[Texto]" custT="1"/>
      <dgm:spPr/>
      <dgm:t>
        <a:bodyPr/>
        <a:lstStyle/>
        <a:p>
          <a:r>
            <a:rPr lang="es-MX" sz="1400" dirty="0"/>
            <a:t>Gestión y Habilidades del Equipo de Auditoría</a:t>
          </a:r>
          <a:endParaRPr lang="es-ES" sz="1400" dirty="0"/>
        </a:p>
      </dgm:t>
    </dgm:pt>
    <dgm:pt modelId="{EA195A7A-B464-4674-ACC1-492CC5BE7CCF}" type="parTrans" cxnId="{354914D1-C512-4F40-9A46-942607DA84E8}">
      <dgm:prSet/>
      <dgm:spPr/>
      <dgm:t>
        <a:bodyPr/>
        <a:lstStyle/>
        <a:p>
          <a:endParaRPr lang="es-ES"/>
        </a:p>
      </dgm:t>
    </dgm:pt>
    <dgm:pt modelId="{BC030906-1E78-4FAD-9C6B-139953E266A6}" type="sibTrans" cxnId="{354914D1-C512-4F40-9A46-942607DA84E8}">
      <dgm:prSet/>
      <dgm:spPr/>
      <dgm:t>
        <a:bodyPr/>
        <a:lstStyle/>
        <a:p>
          <a:endParaRPr lang="es-ES"/>
        </a:p>
      </dgm:t>
    </dgm:pt>
    <dgm:pt modelId="{6284AA1A-FFF0-4AA5-AD53-2D635B9A75C5}">
      <dgm:prSet custT="1"/>
      <dgm:spPr/>
      <dgm:t>
        <a:bodyPr/>
        <a:lstStyle/>
        <a:p>
          <a:r>
            <a:rPr lang="es-MX" sz="1400" dirty="0"/>
            <a:t>Identificación de Riesgos de Auditoría</a:t>
          </a:r>
        </a:p>
      </dgm:t>
    </dgm:pt>
    <dgm:pt modelId="{664075F1-70B1-4BE6-B11A-07A9FFBA0FB2}" type="parTrans" cxnId="{1D981564-7EB4-4E02-98E6-0A179CE22907}">
      <dgm:prSet/>
      <dgm:spPr/>
      <dgm:t>
        <a:bodyPr/>
        <a:lstStyle/>
        <a:p>
          <a:endParaRPr lang="es-ES"/>
        </a:p>
      </dgm:t>
    </dgm:pt>
    <dgm:pt modelId="{7E226300-C310-4854-87FD-08B79B965C2B}" type="sibTrans" cxnId="{1D981564-7EB4-4E02-98E6-0A179CE22907}">
      <dgm:prSet/>
      <dgm:spPr/>
      <dgm:t>
        <a:bodyPr/>
        <a:lstStyle/>
        <a:p>
          <a:endParaRPr lang="es-ES"/>
        </a:p>
      </dgm:t>
    </dgm:pt>
    <dgm:pt modelId="{93EFBB28-1B71-4A61-A8F6-A5CE5DE225E1}">
      <dgm:prSet custT="1"/>
      <dgm:spPr/>
      <dgm:t>
        <a:bodyPr/>
        <a:lstStyle/>
        <a:p>
          <a:r>
            <a:rPr lang="es-MX" sz="1400" dirty="0"/>
            <a:t>Materialidad e Importancia Relativa</a:t>
          </a:r>
        </a:p>
      </dgm:t>
    </dgm:pt>
    <dgm:pt modelId="{F1E046CF-FD11-41B5-9ACA-E33E97248CF3}" type="parTrans" cxnId="{BF848CA6-75B5-49F6-8654-9242F5A9F12A}">
      <dgm:prSet/>
      <dgm:spPr/>
      <dgm:t>
        <a:bodyPr/>
        <a:lstStyle/>
        <a:p>
          <a:endParaRPr lang="es-ES"/>
        </a:p>
      </dgm:t>
    </dgm:pt>
    <dgm:pt modelId="{6BEE3BDE-ABBE-48A4-8474-84D99B1836C2}" type="sibTrans" cxnId="{BF848CA6-75B5-49F6-8654-9242F5A9F12A}">
      <dgm:prSet/>
      <dgm:spPr/>
      <dgm:t>
        <a:bodyPr/>
        <a:lstStyle/>
        <a:p>
          <a:endParaRPr lang="es-ES"/>
        </a:p>
      </dgm:t>
    </dgm:pt>
    <dgm:pt modelId="{D2E35CB5-CB41-43F1-BF62-E83517B925E7}">
      <dgm:prSet custT="1"/>
      <dgm:spPr/>
      <dgm:t>
        <a:bodyPr/>
        <a:lstStyle/>
        <a:p>
          <a:r>
            <a:rPr lang="es-MX" sz="1400" dirty="0"/>
            <a:t>Administración documental y papeles de trabajo. </a:t>
          </a:r>
          <a:endParaRPr lang="es-ES" sz="1400" dirty="0"/>
        </a:p>
      </dgm:t>
    </dgm:pt>
    <dgm:pt modelId="{C282F713-AD92-4C8E-A06E-1F7B249D48D4}" type="parTrans" cxnId="{F8754198-4735-4D81-B198-11019FCAE691}">
      <dgm:prSet/>
      <dgm:spPr/>
      <dgm:t>
        <a:bodyPr/>
        <a:lstStyle/>
        <a:p>
          <a:endParaRPr lang="es-ES"/>
        </a:p>
      </dgm:t>
    </dgm:pt>
    <dgm:pt modelId="{6F8228F8-65D1-46D9-B0BD-6E006515FA4A}" type="sibTrans" cxnId="{F8754198-4735-4D81-B198-11019FCAE691}">
      <dgm:prSet/>
      <dgm:spPr/>
      <dgm:t>
        <a:bodyPr/>
        <a:lstStyle/>
        <a:p>
          <a:endParaRPr lang="es-ES"/>
        </a:p>
      </dgm:t>
    </dgm:pt>
    <dgm:pt modelId="{35C318C8-E77C-4F84-B279-60847B33141A}" type="pres">
      <dgm:prSet presAssocID="{19956B50-8C7B-43DD-8857-70E5D1DEC4C5}" presName="Name0" presStyleCnt="0">
        <dgm:presLayoutVars>
          <dgm:chMax val="1"/>
          <dgm:dir/>
          <dgm:animLvl val="ctr"/>
          <dgm:resizeHandles val="exact"/>
        </dgm:presLayoutVars>
      </dgm:prSet>
      <dgm:spPr/>
    </dgm:pt>
    <dgm:pt modelId="{EB3524EF-9C5C-4860-82C9-8DDF19FF3134}" type="pres">
      <dgm:prSet presAssocID="{6DB6DE9E-CC37-475D-88E4-87194D8260B5}" presName="centerShape" presStyleLbl="node0" presStyleIdx="0" presStyleCnt="1" custScaleX="117579" custScaleY="113859"/>
      <dgm:spPr/>
    </dgm:pt>
    <dgm:pt modelId="{06F9F637-CB4F-4A64-BDC9-9FB955669E86}" type="pres">
      <dgm:prSet presAssocID="{71862D10-5334-4594-BB25-AA0EB9143920}" presName="node" presStyleLbl="node1" presStyleIdx="0" presStyleCnt="8" custScaleX="169416" custScaleY="110307">
        <dgm:presLayoutVars>
          <dgm:bulletEnabled val="1"/>
        </dgm:presLayoutVars>
      </dgm:prSet>
      <dgm:spPr/>
    </dgm:pt>
    <dgm:pt modelId="{7AAF0C88-D846-4DC5-A534-9753F5B294AF}" type="pres">
      <dgm:prSet presAssocID="{71862D10-5334-4594-BB25-AA0EB9143920}" presName="dummy" presStyleCnt="0"/>
      <dgm:spPr/>
    </dgm:pt>
    <dgm:pt modelId="{901E846B-A633-44A7-A1D3-5B2D2BC66556}" type="pres">
      <dgm:prSet presAssocID="{90167AAE-24EB-4AFF-9CA9-FCBF2A2F56B9}" presName="sibTrans" presStyleLbl="sibTrans2D1" presStyleIdx="0" presStyleCnt="8"/>
      <dgm:spPr/>
    </dgm:pt>
    <dgm:pt modelId="{14556E01-9C1B-480D-85DD-A193517A9013}" type="pres">
      <dgm:prSet presAssocID="{9547B171-A3B0-4C8B-9CFB-87E2EC62410E}" presName="node" presStyleLbl="node1" presStyleIdx="1" presStyleCnt="8" custScaleX="157368" custScaleY="103691" custRadScaleRad="99291" custRadScaleInc="42381">
        <dgm:presLayoutVars>
          <dgm:bulletEnabled val="1"/>
        </dgm:presLayoutVars>
      </dgm:prSet>
      <dgm:spPr/>
    </dgm:pt>
    <dgm:pt modelId="{56677A1A-BEEA-41EB-B8A6-551138A85342}" type="pres">
      <dgm:prSet presAssocID="{9547B171-A3B0-4C8B-9CFB-87E2EC62410E}" presName="dummy" presStyleCnt="0"/>
      <dgm:spPr/>
    </dgm:pt>
    <dgm:pt modelId="{7B2F1A5E-D33F-44D5-B898-7295A14ADB6F}" type="pres">
      <dgm:prSet presAssocID="{A872FC76-4D36-482C-A6BA-493A8D7BDF73}" presName="sibTrans" presStyleLbl="sibTrans2D1" presStyleIdx="1" presStyleCnt="8"/>
      <dgm:spPr/>
    </dgm:pt>
    <dgm:pt modelId="{73087B17-91B4-46C3-913C-EC883A1F4EC4}" type="pres">
      <dgm:prSet presAssocID="{32DC7C33-753C-46E4-A68C-891858A3DE70}" presName="node" presStyleLbl="node1" presStyleIdx="2" presStyleCnt="8" custScaleX="167383" custScaleY="91643">
        <dgm:presLayoutVars>
          <dgm:bulletEnabled val="1"/>
        </dgm:presLayoutVars>
      </dgm:prSet>
      <dgm:spPr/>
    </dgm:pt>
    <dgm:pt modelId="{8163058B-90C5-4439-A117-981DC6DB49F9}" type="pres">
      <dgm:prSet presAssocID="{32DC7C33-753C-46E4-A68C-891858A3DE70}" presName="dummy" presStyleCnt="0"/>
      <dgm:spPr/>
    </dgm:pt>
    <dgm:pt modelId="{C5D4030A-CA92-405B-BD78-19AA8F296B26}" type="pres">
      <dgm:prSet presAssocID="{3B912115-8076-4899-B793-0EA4260D240D}" presName="sibTrans" presStyleLbl="sibTrans2D1" presStyleIdx="2" presStyleCnt="8"/>
      <dgm:spPr/>
    </dgm:pt>
    <dgm:pt modelId="{555FB7A0-0C31-4B86-BE93-4AF59788D8DD}" type="pres">
      <dgm:prSet presAssocID="{0FD6102A-0EE7-4250-A354-ACB325757B79}" presName="node" presStyleLbl="node1" presStyleIdx="3" presStyleCnt="8" custScaleX="149613" custScaleY="97444" custRadScaleRad="100165" custRadScaleInc="-42010">
        <dgm:presLayoutVars>
          <dgm:bulletEnabled val="1"/>
        </dgm:presLayoutVars>
      </dgm:prSet>
      <dgm:spPr/>
    </dgm:pt>
    <dgm:pt modelId="{2C48BA7A-433F-4362-8D8E-6A538D1B59A3}" type="pres">
      <dgm:prSet presAssocID="{0FD6102A-0EE7-4250-A354-ACB325757B79}" presName="dummy" presStyleCnt="0"/>
      <dgm:spPr/>
    </dgm:pt>
    <dgm:pt modelId="{DF41A987-19A2-4714-8F2C-A1658923718D}" type="pres">
      <dgm:prSet presAssocID="{16077BC7-4032-4093-9D12-94D1B83E4E88}" presName="sibTrans" presStyleLbl="sibTrans2D1" presStyleIdx="3" presStyleCnt="8"/>
      <dgm:spPr/>
    </dgm:pt>
    <dgm:pt modelId="{70A736E4-D5F0-4981-B1ED-72EAB6FAF4E8}" type="pres">
      <dgm:prSet presAssocID="{F40E1509-6AFF-4B09-9010-27BE7B58BAE7}" presName="node" presStyleLbl="node1" presStyleIdx="4" presStyleCnt="8" custScaleX="156532" custScaleY="118242">
        <dgm:presLayoutVars>
          <dgm:bulletEnabled val="1"/>
        </dgm:presLayoutVars>
      </dgm:prSet>
      <dgm:spPr/>
    </dgm:pt>
    <dgm:pt modelId="{72117132-2AF4-459F-8BDC-3A08156D01DF}" type="pres">
      <dgm:prSet presAssocID="{F40E1509-6AFF-4B09-9010-27BE7B58BAE7}" presName="dummy" presStyleCnt="0"/>
      <dgm:spPr/>
    </dgm:pt>
    <dgm:pt modelId="{F73AFCDE-9699-4A65-8FFA-78E4C505659F}" type="pres">
      <dgm:prSet presAssocID="{BC030906-1E78-4FAD-9C6B-139953E266A6}" presName="sibTrans" presStyleLbl="sibTrans2D1" presStyleIdx="4" presStyleCnt="8"/>
      <dgm:spPr/>
    </dgm:pt>
    <dgm:pt modelId="{9701C16D-FDE9-4E29-BD3B-E57D86A7462F}" type="pres">
      <dgm:prSet presAssocID="{6284AA1A-FFF0-4AA5-AD53-2D635B9A75C5}" presName="node" presStyleLbl="node1" presStyleIdx="5" presStyleCnt="8" custScaleX="174889" custScaleY="124959" custRadScaleRad="101480" custRadScaleInc="21530">
        <dgm:presLayoutVars>
          <dgm:bulletEnabled val="1"/>
        </dgm:presLayoutVars>
      </dgm:prSet>
      <dgm:spPr/>
    </dgm:pt>
    <dgm:pt modelId="{B4E0AFF4-C66C-4288-8CD2-69B0133D9ADA}" type="pres">
      <dgm:prSet presAssocID="{6284AA1A-FFF0-4AA5-AD53-2D635B9A75C5}" presName="dummy" presStyleCnt="0"/>
      <dgm:spPr/>
    </dgm:pt>
    <dgm:pt modelId="{F790DADB-573C-4024-8725-9C7B5E7F1228}" type="pres">
      <dgm:prSet presAssocID="{7E226300-C310-4854-87FD-08B79B965C2B}" presName="sibTrans" presStyleLbl="sibTrans2D1" presStyleIdx="5" presStyleCnt="8"/>
      <dgm:spPr/>
    </dgm:pt>
    <dgm:pt modelId="{4E2E9828-06B5-453B-9E1A-288645FD8EC3}" type="pres">
      <dgm:prSet presAssocID="{93EFBB28-1B71-4A61-A8F6-A5CE5DE225E1}" presName="node" presStyleLbl="node1" presStyleIdx="6" presStyleCnt="8" custScaleX="159469" custScaleY="121178">
        <dgm:presLayoutVars>
          <dgm:bulletEnabled val="1"/>
        </dgm:presLayoutVars>
      </dgm:prSet>
      <dgm:spPr/>
    </dgm:pt>
    <dgm:pt modelId="{27CB41F2-3E26-44D1-831F-317AB65B5CA1}" type="pres">
      <dgm:prSet presAssocID="{93EFBB28-1B71-4A61-A8F6-A5CE5DE225E1}" presName="dummy" presStyleCnt="0"/>
      <dgm:spPr/>
    </dgm:pt>
    <dgm:pt modelId="{BA7F55CA-B084-4B44-BA8A-AD7C64673529}" type="pres">
      <dgm:prSet presAssocID="{6BEE3BDE-ABBE-48A4-8474-84D99B1836C2}" presName="sibTrans" presStyleLbl="sibTrans2D1" presStyleIdx="6" presStyleCnt="8"/>
      <dgm:spPr/>
    </dgm:pt>
    <dgm:pt modelId="{23023CA1-DD4E-48EC-B518-CB3E2242001E}" type="pres">
      <dgm:prSet presAssocID="{D2E35CB5-CB41-43F1-BF62-E83517B925E7}" presName="node" presStyleLbl="node1" presStyleIdx="7" presStyleCnt="8" custScaleX="204740" custScaleY="105014" custRadScaleRad="101854" custRadScaleInc="-16497">
        <dgm:presLayoutVars>
          <dgm:bulletEnabled val="1"/>
        </dgm:presLayoutVars>
      </dgm:prSet>
      <dgm:spPr/>
    </dgm:pt>
    <dgm:pt modelId="{76BBDFA1-4D54-442D-B948-DC4C059FDA0F}" type="pres">
      <dgm:prSet presAssocID="{D2E35CB5-CB41-43F1-BF62-E83517B925E7}" presName="dummy" presStyleCnt="0"/>
      <dgm:spPr/>
    </dgm:pt>
    <dgm:pt modelId="{BB2C7409-D368-4D57-AAB0-E47B64137867}" type="pres">
      <dgm:prSet presAssocID="{6F8228F8-65D1-46D9-B0BD-6E006515FA4A}" presName="sibTrans" presStyleLbl="sibTrans2D1" presStyleIdx="7" presStyleCnt="8"/>
      <dgm:spPr/>
    </dgm:pt>
  </dgm:ptLst>
  <dgm:cxnLst>
    <dgm:cxn modelId="{B2EF840D-DC9A-4133-ACFD-293BE634C5B8}" srcId="{6DB6DE9E-CC37-475D-88E4-87194D8260B5}" destId="{32DC7C33-753C-46E4-A68C-891858A3DE70}" srcOrd="2" destOrd="0" parTransId="{4A484503-CF74-4D7D-BF98-F886340912AA}" sibTransId="{3B912115-8076-4899-B793-0EA4260D240D}"/>
    <dgm:cxn modelId="{485EAD1C-F5FB-43AB-8486-BF6088B6B552}" srcId="{6DB6DE9E-CC37-475D-88E4-87194D8260B5}" destId="{71862D10-5334-4594-BB25-AA0EB9143920}" srcOrd="0" destOrd="0" parTransId="{051AF4A5-371E-4BB6-87A7-7EABDE7AE938}" sibTransId="{90167AAE-24EB-4AFF-9CA9-FCBF2A2F56B9}"/>
    <dgm:cxn modelId="{1D305D2D-A643-4071-B205-82C78D18DCA7}" type="presOf" srcId="{A872FC76-4D36-482C-A6BA-493A8D7BDF73}" destId="{7B2F1A5E-D33F-44D5-B898-7295A14ADB6F}" srcOrd="0" destOrd="0" presId="urn:microsoft.com/office/officeart/2005/8/layout/radial6"/>
    <dgm:cxn modelId="{731B312E-F5F3-4F3D-B4F0-4A9FE666197F}" type="presOf" srcId="{6BEE3BDE-ABBE-48A4-8474-84D99B1836C2}" destId="{BA7F55CA-B084-4B44-BA8A-AD7C64673529}" srcOrd="0" destOrd="0" presId="urn:microsoft.com/office/officeart/2005/8/layout/radial6"/>
    <dgm:cxn modelId="{CB59692F-6F18-42D0-A069-8ABDD5A8EBEF}" type="presOf" srcId="{90167AAE-24EB-4AFF-9CA9-FCBF2A2F56B9}" destId="{901E846B-A633-44A7-A1D3-5B2D2BC66556}" srcOrd="0" destOrd="0" presId="urn:microsoft.com/office/officeart/2005/8/layout/radial6"/>
    <dgm:cxn modelId="{D5105E38-48C1-48BE-9B0C-8F6E6D880A7B}" type="presOf" srcId="{3B912115-8076-4899-B793-0EA4260D240D}" destId="{C5D4030A-CA92-405B-BD78-19AA8F296B26}" srcOrd="0" destOrd="0" presId="urn:microsoft.com/office/officeart/2005/8/layout/radial6"/>
    <dgm:cxn modelId="{6686F13C-1E8F-48C7-9818-5066E2C48D2A}" type="presOf" srcId="{16077BC7-4032-4093-9D12-94D1B83E4E88}" destId="{DF41A987-19A2-4714-8F2C-A1658923718D}" srcOrd="0" destOrd="0" presId="urn:microsoft.com/office/officeart/2005/8/layout/radial6"/>
    <dgm:cxn modelId="{8753725E-5280-4028-9FF8-D71793AF3FA4}" type="presOf" srcId="{9547B171-A3B0-4C8B-9CFB-87E2EC62410E}" destId="{14556E01-9C1B-480D-85DD-A193517A9013}" srcOrd="0" destOrd="0" presId="urn:microsoft.com/office/officeart/2005/8/layout/radial6"/>
    <dgm:cxn modelId="{1D981564-7EB4-4E02-98E6-0A179CE22907}" srcId="{6DB6DE9E-CC37-475D-88E4-87194D8260B5}" destId="{6284AA1A-FFF0-4AA5-AD53-2D635B9A75C5}" srcOrd="5" destOrd="0" parTransId="{664075F1-70B1-4BE6-B11A-07A9FFBA0FB2}" sibTransId="{7E226300-C310-4854-87FD-08B79B965C2B}"/>
    <dgm:cxn modelId="{E0071566-3ECD-4EDA-9DF0-DF0647C46149}" type="presOf" srcId="{6F8228F8-65D1-46D9-B0BD-6E006515FA4A}" destId="{BB2C7409-D368-4D57-AAB0-E47B64137867}" srcOrd="0" destOrd="0" presId="urn:microsoft.com/office/officeart/2005/8/layout/radial6"/>
    <dgm:cxn modelId="{92CE3567-C83B-463B-B572-A3FA91D311D0}" type="presOf" srcId="{32DC7C33-753C-46E4-A68C-891858A3DE70}" destId="{73087B17-91B4-46C3-913C-EC883A1F4EC4}" srcOrd="0" destOrd="0" presId="urn:microsoft.com/office/officeart/2005/8/layout/radial6"/>
    <dgm:cxn modelId="{A14D5959-9BC2-425B-91C5-9F49CECEAE23}" type="presOf" srcId="{0FD6102A-0EE7-4250-A354-ACB325757B79}" destId="{555FB7A0-0C31-4B86-BE93-4AF59788D8DD}" srcOrd="0" destOrd="0" presId="urn:microsoft.com/office/officeart/2005/8/layout/radial6"/>
    <dgm:cxn modelId="{F8754198-4735-4D81-B198-11019FCAE691}" srcId="{6DB6DE9E-CC37-475D-88E4-87194D8260B5}" destId="{D2E35CB5-CB41-43F1-BF62-E83517B925E7}" srcOrd="7" destOrd="0" parTransId="{C282F713-AD92-4C8E-A06E-1F7B249D48D4}" sibTransId="{6F8228F8-65D1-46D9-B0BD-6E006515FA4A}"/>
    <dgm:cxn modelId="{82562D9C-E57A-4E06-808C-38C01BD03B78}" type="presOf" srcId="{F40E1509-6AFF-4B09-9010-27BE7B58BAE7}" destId="{70A736E4-D5F0-4981-B1ED-72EAB6FAF4E8}" srcOrd="0" destOrd="0" presId="urn:microsoft.com/office/officeart/2005/8/layout/radial6"/>
    <dgm:cxn modelId="{A3AC439F-0D03-42D4-BDF7-4522DC8B0E90}" type="presOf" srcId="{7E226300-C310-4854-87FD-08B79B965C2B}" destId="{F790DADB-573C-4024-8725-9C7B5E7F1228}" srcOrd="0" destOrd="0" presId="urn:microsoft.com/office/officeart/2005/8/layout/radial6"/>
    <dgm:cxn modelId="{BF848CA6-75B5-49F6-8654-9242F5A9F12A}" srcId="{6DB6DE9E-CC37-475D-88E4-87194D8260B5}" destId="{93EFBB28-1B71-4A61-A8F6-A5CE5DE225E1}" srcOrd="6" destOrd="0" parTransId="{F1E046CF-FD11-41B5-9ACA-E33E97248CF3}" sibTransId="{6BEE3BDE-ABBE-48A4-8474-84D99B1836C2}"/>
    <dgm:cxn modelId="{0B0AE1AB-4414-4212-A218-40D03FAE538F}" type="presOf" srcId="{BC030906-1E78-4FAD-9C6B-139953E266A6}" destId="{F73AFCDE-9699-4A65-8FFA-78E4C505659F}" srcOrd="0" destOrd="0" presId="urn:microsoft.com/office/officeart/2005/8/layout/radial6"/>
    <dgm:cxn modelId="{FC79E1B1-2032-4A57-9AEF-E0D913357C38}" type="presOf" srcId="{6284AA1A-FFF0-4AA5-AD53-2D635B9A75C5}" destId="{9701C16D-FDE9-4E29-BD3B-E57D86A7462F}" srcOrd="0" destOrd="0" presId="urn:microsoft.com/office/officeart/2005/8/layout/radial6"/>
    <dgm:cxn modelId="{BEBD78C6-006D-4678-AD80-04E412C298B1}" type="presOf" srcId="{D2E35CB5-CB41-43F1-BF62-E83517B925E7}" destId="{23023CA1-DD4E-48EC-B518-CB3E2242001E}" srcOrd="0" destOrd="0" presId="urn:microsoft.com/office/officeart/2005/8/layout/radial6"/>
    <dgm:cxn modelId="{B98F14CF-E058-419B-B462-76D9F0AAED35}" srcId="{6DB6DE9E-CC37-475D-88E4-87194D8260B5}" destId="{0FD6102A-0EE7-4250-A354-ACB325757B79}" srcOrd="3" destOrd="0" parTransId="{2EC8C9A0-13AC-4477-AE36-FA59B9A2F81B}" sibTransId="{16077BC7-4032-4093-9D12-94D1B83E4E88}"/>
    <dgm:cxn modelId="{354914D1-C512-4F40-9A46-942607DA84E8}" srcId="{6DB6DE9E-CC37-475D-88E4-87194D8260B5}" destId="{F40E1509-6AFF-4B09-9010-27BE7B58BAE7}" srcOrd="4" destOrd="0" parTransId="{EA195A7A-B464-4674-ACC1-492CC5BE7CCF}" sibTransId="{BC030906-1E78-4FAD-9C6B-139953E266A6}"/>
    <dgm:cxn modelId="{5532DFD9-FC2D-4A7F-8A20-F39CF551FDEF}" srcId="{19956B50-8C7B-43DD-8857-70E5D1DEC4C5}" destId="{6DB6DE9E-CC37-475D-88E4-87194D8260B5}" srcOrd="0" destOrd="0" parTransId="{A269CAC4-B1ED-4A23-9865-0DD4F1F32EA3}" sibTransId="{6517DA61-4812-4C90-BDB3-17F06C587FA5}"/>
    <dgm:cxn modelId="{67C0A5DA-8497-42E6-BB5E-280EC8E84A0B}" type="presOf" srcId="{71862D10-5334-4594-BB25-AA0EB9143920}" destId="{06F9F637-CB4F-4A64-BDC9-9FB955669E86}" srcOrd="0" destOrd="0" presId="urn:microsoft.com/office/officeart/2005/8/layout/radial6"/>
    <dgm:cxn modelId="{C160BBDE-3555-42C0-9E55-1F4D76FC1CB6}" type="presOf" srcId="{19956B50-8C7B-43DD-8857-70E5D1DEC4C5}" destId="{35C318C8-E77C-4F84-B279-60847B33141A}" srcOrd="0" destOrd="0" presId="urn:microsoft.com/office/officeart/2005/8/layout/radial6"/>
    <dgm:cxn modelId="{C57B16EC-3B3B-477D-BC82-2DBEEFD1FBD8}" srcId="{6DB6DE9E-CC37-475D-88E4-87194D8260B5}" destId="{9547B171-A3B0-4C8B-9CFB-87E2EC62410E}" srcOrd="1" destOrd="0" parTransId="{5A455111-D08A-48C3-A5F3-95169E82D482}" sibTransId="{A872FC76-4D36-482C-A6BA-493A8D7BDF73}"/>
    <dgm:cxn modelId="{E6945CED-5DA0-4DCC-A779-DA9180417618}" type="presOf" srcId="{93EFBB28-1B71-4A61-A8F6-A5CE5DE225E1}" destId="{4E2E9828-06B5-453B-9E1A-288645FD8EC3}" srcOrd="0" destOrd="0" presId="urn:microsoft.com/office/officeart/2005/8/layout/radial6"/>
    <dgm:cxn modelId="{E85FE0F8-6981-4907-92B9-88FAE005EA4F}" type="presOf" srcId="{6DB6DE9E-CC37-475D-88E4-87194D8260B5}" destId="{EB3524EF-9C5C-4860-82C9-8DDF19FF3134}" srcOrd="0" destOrd="0" presId="urn:microsoft.com/office/officeart/2005/8/layout/radial6"/>
    <dgm:cxn modelId="{E90C78F7-B3EB-4108-A08F-E21D545AA3A6}" type="presParOf" srcId="{35C318C8-E77C-4F84-B279-60847B33141A}" destId="{EB3524EF-9C5C-4860-82C9-8DDF19FF3134}" srcOrd="0" destOrd="0" presId="urn:microsoft.com/office/officeart/2005/8/layout/radial6"/>
    <dgm:cxn modelId="{05070313-A127-4F92-8BC1-549D7F258F2C}" type="presParOf" srcId="{35C318C8-E77C-4F84-B279-60847B33141A}" destId="{06F9F637-CB4F-4A64-BDC9-9FB955669E86}" srcOrd="1" destOrd="0" presId="urn:microsoft.com/office/officeart/2005/8/layout/radial6"/>
    <dgm:cxn modelId="{6951B5E6-282F-4FC0-8E62-B87686A9C38F}" type="presParOf" srcId="{35C318C8-E77C-4F84-B279-60847B33141A}" destId="{7AAF0C88-D846-4DC5-A534-9753F5B294AF}" srcOrd="2" destOrd="0" presId="urn:microsoft.com/office/officeart/2005/8/layout/radial6"/>
    <dgm:cxn modelId="{B264A723-070A-4D09-A812-FE5F6D516623}" type="presParOf" srcId="{35C318C8-E77C-4F84-B279-60847B33141A}" destId="{901E846B-A633-44A7-A1D3-5B2D2BC66556}" srcOrd="3" destOrd="0" presId="urn:microsoft.com/office/officeart/2005/8/layout/radial6"/>
    <dgm:cxn modelId="{964F6813-66AD-497C-8A71-D5260B0DDC86}" type="presParOf" srcId="{35C318C8-E77C-4F84-B279-60847B33141A}" destId="{14556E01-9C1B-480D-85DD-A193517A9013}" srcOrd="4" destOrd="0" presId="urn:microsoft.com/office/officeart/2005/8/layout/radial6"/>
    <dgm:cxn modelId="{4A1863AE-B748-4096-8B4A-0F92BFE09CDB}" type="presParOf" srcId="{35C318C8-E77C-4F84-B279-60847B33141A}" destId="{56677A1A-BEEA-41EB-B8A6-551138A85342}" srcOrd="5" destOrd="0" presId="urn:microsoft.com/office/officeart/2005/8/layout/radial6"/>
    <dgm:cxn modelId="{89A735AE-C617-4D4E-8CCC-55EC9F9430D1}" type="presParOf" srcId="{35C318C8-E77C-4F84-B279-60847B33141A}" destId="{7B2F1A5E-D33F-44D5-B898-7295A14ADB6F}" srcOrd="6" destOrd="0" presId="urn:microsoft.com/office/officeart/2005/8/layout/radial6"/>
    <dgm:cxn modelId="{D141E05A-FE12-465A-B6E3-FED3A20BE49A}" type="presParOf" srcId="{35C318C8-E77C-4F84-B279-60847B33141A}" destId="{73087B17-91B4-46C3-913C-EC883A1F4EC4}" srcOrd="7" destOrd="0" presId="urn:microsoft.com/office/officeart/2005/8/layout/radial6"/>
    <dgm:cxn modelId="{CCE9A1CA-7BBF-4AC0-BE9C-BC99A5491B08}" type="presParOf" srcId="{35C318C8-E77C-4F84-B279-60847B33141A}" destId="{8163058B-90C5-4439-A117-981DC6DB49F9}" srcOrd="8" destOrd="0" presId="urn:microsoft.com/office/officeart/2005/8/layout/radial6"/>
    <dgm:cxn modelId="{DA21C2A5-A9E1-4680-96E4-E8E6902D7B47}" type="presParOf" srcId="{35C318C8-E77C-4F84-B279-60847B33141A}" destId="{C5D4030A-CA92-405B-BD78-19AA8F296B26}" srcOrd="9" destOrd="0" presId="urn:microsoft.com/office/officeart/2005/8/layout/radial6"/>
    <dgm:cxn modelId="{35FCF9DE-F204-4CFC-A948-5E0100C8B9E6}" type="presParOf" srcId="{35C318C8-E77C-4F84-B279-60847B33141A}" destId="{555FB7A0-0C31-4B86-BE93-4AF59788D8DD}" srcOrd="10" destOrd="0" presId="urn:microsoft.com/office/officeart/2005/8/layout/radial6"/>
    <dgm:cxn modelId="{C897AA96-3F55-4BAB-9B49-1F0282C54E0B}" type="presParOf" srcId="{35C318C8-E77C-4F84-B279-60847B33141A}" destId="{2C48BA7A-433F-4362-8D8E-6A538D1B59A3}" srcOrd="11" destOrd="0" presId="urn:microsoft.com/office/officeart/2005/8/layout/radial6"/>
    <dgm:cxn modelId="{58319185-B2B2-4006-987D-4D183CA5BA6E}" type="presParOf" srcId="{35C318C8-E77C-4F84-B279-60847B33141A}" destId="{DF41A987-19A2-4714-8F2C-A1658923718D}" srcOrd="12" destOrd="0" presId="urn:microsoft.com/office/officeart/2005/8/layout/radial6"/>
    <dgm:cxn modelId="{44D1C8B2-7587-44D9-9A44-38C8664B0CA8}" type="presParOf" srcId="{35C318C8-E77C-4F84-B279-60847B33141A}" destId="{70A736E4-D5F0-4981-B1ED-72EAB6FAF4E8}" srcOrd="13" destOrd="0" presId="urn:microsoft.com/office/officeart/2005/8/layout/radial6"/>
    <dgm:cxn modelId="{0BA2280F-2FB5-4F3C-A02B-228EED0EC36B}" type="presParOf" srcId="{35C318C8-E77C-4F84-B279-60847B33141A}" destId="{72117132-2AF4-459F-8BDC-3A08156D01DF}" srcOrd="14" destOrd="0" presId="urn:microsoft.com/office/officeart/2005/8/layout/radial6"/>
    <dgm:cxn modelId="{B0615A68-AB25-4A2A-B8FC-93F113E8A0BD}" type="presParOf" srcId="{35C318C8-E77C-4F84-B279-60847B33141A}" destId="{F73AFCDE-9699-4A65-8FFA-78E4C505659F}" srcOrd="15" destOrd="0" presId="urn:microsoft.com/office/officeart/2005/8/layout/radial6"/>
    <dgm:cxn modelId="{26CDF48C-CFF9-4AF6-8409-60D6C162A51F}" type="presParOf" srcId="{35C318C8-E77C-4F84-B279-60847B33141A}" destId="{9701C16D-FDE9-4E29-BD3B-E57D86A7462F}" srcOrd="16" destOrd="0" presId="urn:microsoft.com/office/officeart/2005/8/layout/radial6"/>
    <dgm:cxn modelId="{B4DCF0E9-00E9-4705-A3DC-961D5F4AF445}" type="presParOf" srcId="{35C318C8-E77C-4F84-B279-60847B33141A}" destId="{B4E0AFF4-C66C-4288-8CD2-69B0133D9ADA}" srcOrd="17" destOrd="0" presId="urn:microsoft.com/office/officeart/2005/8/layout/radial6"/>
    <dgm:cxn modelId="{2455B80D-1F17-4827-B85F-BFE95CBE6C6B}" type="presParOf" srcId="{35C318C8-E77C-4F84-B279-60847B33141A}" destId="{F790DADB-573C-4024-8725-9C7B5E7F1228}" srcOrd="18" destOrd="0" presId="urn:microsoft.com/office/officeart/2005/8/layout/radial6"/>
    <dgm:cxn modelId="{20B3D10B-A2BF-418B-A0B3-85D5EA859539}" type="presParOf" srcId="{35C318C8-E77C-4F84-B279-60847B33141A}" destId="{4E2E9828-06B5-453B-9E1A-288645FD8EC3}" srcOrd="19" destOrd="0" presId="urn:microsoft.com/office/officeart/2005/8/layout/radial6"/>
    <dgm:cxn modelId="{C1A1A33F-8D3B-437C-A5BF-FB0A38B97B71}" type="presParOf" srcId="{35C318C8-E77C-4F84-B279-60847B33141A}" destId="{27CB41F2-3E26-44D1-831F-317AB65B5CA1}" srcOrd="20" destOrd="0" presId="urn:microsoft.com/office/officeart/2005/8/layout/radial6"/>
    <dgm:cxn modelId="{47BFE8B0-3709-4171-AC6C-E98EFE1B5D8A}" type="presParOf" srcId="{35C318C8-E77C-4F84-B279-60847B33141A}" destId="{BA7F55CA-B084-4B44-BA8A-AD7C64673529}" srcOrd="21" destOrd="0" presId="urn:microsoft.com/office/officeart/2005/8/layout/radial6"/>
    <dgm:cxn modelId="{7388D866-AEFD-4FC1-A435-27418D3A0E94}" type="presParOf" srcId="{35C318C8-E77C-4F84-B279-60847B33141A}" destId="{23023CA1-DD4E-48EC-B518-CB3E2242001E}" srcOrd="22" destOrd="0" presId="urn:microsoft.com/office/officeart/2005/8/layout/radial6"/>
    <dgm:cxn modelId="{9C39D38E-71FF-4725-A87B-FC6B381CA297}" type="presParOf" srcId="{35C318C8-E77C-4F84-B279-60847B33141A}" destId="{76BBDFA1-4D54-442D-B948-DC4C059FDA0F}" srcOrd="23" destOrd="0" presId="urn:microsoft.com/office/officeart/2005/8/layout/radial6"/>
    <dgm:cxn modelId="{CBB8E61F-240A-41F7-828D-42CDF426282E}" type="presParOf" srcId="{35C318C8-E77C-4F84-B279-60847B33141A}" destId="{BB2C7409-D368-4D57-AAB0-E47B64137867}" srcOrd="24"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5C9B181-880D-49C9-9C40-70C7ABABE48E}" type="doc">
      <dgm:prSet loTypeId="urn:microsoft.com/office/officeart/2005/8/layout/orgChart1" loCatId="hierarchy" qsTypeId="urn:microsoft.com/office/officeart/2005/8/quickstyle/simple1" qsCatId="simple" csTypeId="urn:microsoft.com/office/officeart/2005/8/colors/accent3_5" csCatId="accent3" phldr="1"/>
      <dgm:spPr/>
      <dgm:t>
        <a:bodyPr/>
        <a:lstStyle/>
        <a:p>
          <a:endParaRPr lang="es-ES"/>
        </a:p>
      </dgm:t>
    </dgm:pt>
    <dgm:pt modelId="{6AB44672-314D-4A10-8FD6-C9F412629E85}">
      <dgm:prSet phldrT="[Texto]"/>
      <dgm:spPr/>
      <dgm:t>
        <a:bodyPr/>
        <a:lstStyle/>
        <a:p>
          <a:r>
            <a:rPr lang="es-MX" b="1" spc="-5" dirty="0">
              <a:solidFill>
                <a:schemeClr val="tx1"/>
              </a:solidFill>
              <a:cs typeface="Calibri"/>
            </a:rPr>
            <a:t>Guía </a:t>
          </a:r>
          <a:r>
            <a:rPr lang="es-MX" b="1" dirty="0">
              <a:solidFill>
                <a:schemeClr val="tx1"/>
              </a:solidFill>
              <a:cs typeface="Calibri"/>
            </a:rPr>
            <a:t> </a:t>
          </a:r>
          <a:r>
            <a:rPr lang="es-MX" b="1" spc="-5" dirty="0">
              <a:solidFill>
                <a:schemeClr val="tx1"/>
              </a:solidFill>
              <a:cs typeface="Calibri"/>
            </a:rPr>
            <a:t>de</a:t>
          </a:r>
          <a:r>
            <a:rPr lang="es-MX" b="1" dirty="0">
              <a:solidFill>
                <a:schemeClr val="tx1"/>
              </a:solidFill>
              <a:cs typeface="Calibri"/>
            </a:rPr>
            <a:t> </a:t>
          </a:r>
          <a:r>
            <a:rPr lang="es-MX" b="1" spc="-10" dirty="0">
              <a:solidFill>
                <a:schemeClr val="tx1"/>
              </a:solidFill>
              <a:cs typeface="Calibri"/>
            </a:rPr>
            <a:t>Auditoría</a:t>
          </a:r>
          <a:r>
            <a:rPr lang="es-MX" b="1" spc="-5" dirty="0">
              <a:solidFill>
                <a:schemeClr val="tx1"/>
              </a:solidFill>
              <a:cs typeface="Calibri"/>
            </a:rPr>
            <a:t> </a:t>
          </a:r>
          <a:r>
            <a:rPr lang="es-MX" b="1" spc="-25" dirty="0">
              <a:solidFill>
                <a:schemeClr val="tx1"/>
              </a:solidFill>
              <a:cs typeface="Calibri"/>
            </a:rPr>
            <a:t>Territorial </a:t>
          </a:r>
          <a:r>
            <a:rPr lang="es-MX" b="1" spc="-65" dirty="0">
              <a:solidFill>
                <a:schemeClr val="tx1"/>
              </a:solidFill>
              <a:cs typeface="Calibri"/>
            </a:rPr>
            <a:t>GAT</a:t>
          </a:r>
          <a:r>
            <a:rPr lang="es-MX" b="1" dirty="0">
              <a:solidFill>
                <a:schemeClr val="tx1"/>
              </a:solidFill>
              <a:cs typeface="Calibri"/>
            </a:rPr>
            <a:t> </a:t>
          </a:r>
          <a:r>
            <a:rPr lang="es-MX" b="1" spc="-30" dirty="0">
              <a:solidFill>
                <a:schemeClr val="tx1"/>
              </a:solidFill>
              <a:cs typeface="Calibri"/>
            </a:rPr>
            <a:t>V 4.0</a:t>
          </a:r>
          <a:endParaRPr lang="es-MX" b="1" spc="-10" dirty="0">
            <a:solidFill>
              <a:schemeClr val="tx1"/>
            </a:solidFill>
            <a:cs typeface="Calibri"/>
          </a:endParaRPr>
        </a:p>
        <a:p>
          <a:r>
            <a:rPr lang="es-MX" b="1" spc="-10" dirty="0" err="1">
              <a:solidFill>
                <a:schemeClr val="tx1"/>
              </a:solidFill>
              <a:cs typeface="Calibri"/>
            </a:rPr>
            <a:t>Num</a:t>
          </a:r>
          <a:r>
            <a:rPr lang="es-MX" b="1" spc="-10" dirty="0">
              <a:solidFill>
                <a:schemeClr val="tx1"/>
              </a:solidFill>
              <a:cs typeface="Calibri"/>
            </a:rPr>
            <a:t>. 1.3.3.5  </a:t>
          </a:r>
          <a:r>
            <a:rPr lang="es-MX" b="1" spc="-5" dirty="0">
              <a:solidFill>
                <a:schemeClr val="tx1"/>
              </a:solidFill>
              <a:cs typeface="Calibri"/>
            </a:rPr>
            <a:t>PLAN DE </a:t>
          </a:r>
          <a:r>
            <a:rPr lang="es-MX" b="1" spc="-15" dirty="0">
              <a:solidFill>
                <a:schemeClr val="tx1"/>
              </a:solidFill>
              <a:cs typeface="Calibri"/>
            </a:rPr>
            <a:t>MEJORAMIENTO</a:t>
          </a:r>
          <a:r>
            <a:rPr lang="es-MX" b="1" spc="509" dirty="0">
              <a:solidFill>
                <a:schemeClr val="tx1"/>
              </a:solidFill>
              <a:cs typeface="Calibri"/>
            </a:rPr>
            <a:t> </a:t>
          </a:r>
          <a:r>
            <a:rPr lang="es-MX" b="1" dirty="0">
              <a:solidFill>
                <a:schemeClr val="tx1"/>
              </a:solidFill>
              <a:cs typeface="Calibri"/>
            </a:rPr>
            <a:t>Y </a:t>
          </a:r>
          <a:r>
            <a:rPr lang="es-MX" b="1" spc="-10" dirty="0">
              <a:solidFill>
                <a:schemeClr val="tx1"/>
              </a:solidFill>
              <a:cs typeface="Calibri"/>
            </a:rPr>
            <a:t>SEGUIMIENTO</a:t>
          </a:r>
          <a:endParaRPr lang="es-ES" b="1" dirty="0">
            <a:solidFill>
              <a:schemeClr val="tx1"/>
            </a:solidFill>
          </a:endParaRPr>
        </a:p>
      </dgm:t>
    </dgm:pt>
    <dgm:pt modelId="{4BA41449-3D33-4FE9-AB85-490A064FB207}" type="parTrans" cxnId="{76AD2AEC-1DD2-436D-8DB5-52A23F2B9FFD}">
      <dgm:prSet/>
      <dgm:spPr/>
      <dgm:t>
        <a:bodyPr/>
        <a:lstStyle/>
        <a:p>
          <a:endParaRPr lang="es-ES"/>
        </a:p>
      </dgm:t>
    </dgm:pt>
    <dgm:pt modelId="{C26D1599-FC05-4F1E-A1A5-D76EF08E13D5}" type="sibTrans" cxnId="{76AD2AEC-1DD2-436D-8DB5-52A23F2B9FFD}">
      <dgm:prSet/>
      <dgm:spPr/>
      <dgm:t>
        <a:bodyPr/>
        <a:lstStyle/>
        <a:p>
          <a:endParaRPr lang="es-ES"/>
        </a:p>
      </dgm:t>
    </dgm:pt>
    <dgm:pt modelId="{5890F9A0-3A38-4AA9-BB2B-AA3335BA2B7B}">
      <dgm:prSet phldrT="[Texto]" custT="1"/>
      <dgm:spPr/>
      <dgm:t>
        <a:bodyPr/>
        <a:lstStyle/>
        <a:p>
          <a:r>
            <a:rPr lang="es-MX" sz="1800" b="1" dirty="0">
              <a:solidFill>
                <a:schemeClr val="tx1"/>
              </a:solidFill>
              <a:cs typeface="Calibri"/>
            </a:rPr>
            <a:t>El</a:t>
          </a:r>
          <a:r>
            <a:rPr lang="es-MX" sz="1800" b="1" spc="5" dirty="0">
              <a:solidFill>
                <a:schemeClr val="tx1"/>
              </a:solidFill>
              <a:cs typeface="Calibri"/>
            </a:rPr>
            <a:t> </a:t>
          </a:r>
          <a:r>
            <a:rPr lang="es-MX" sz="1800" b="1" spc="-10" dirty="0">
              <a:solidFill>
                <a:schemeClr val="tx1"/>
              </a:solidFill>
              <a:cs typeface="Calibri"/>
            </a:rPr>
            <a:t>auditado,</a:t>
          </a:r>
          <a:r>
            <a:rPr lang="es-MX" sz="1800" b="1" spc="-5" dirty="0">
              <a:solidFill>
                <a:schemeClr val="tx1"/>
              </a:solidFill>
              <a:cs typeface="Calibri"/>
            </a:rPr>
            <a:t> </a:t>
          </a:r>
          <a:r>
            <a:rPr lang="es-MX" sz="1800" b="1" spc="-10" dirty="0">
              <a:solidFill>
                <a:schemeClr val="tx1"/>
              </a:solidFill>
              <a:cs typeface="Calibri"/>
            </a:rPr>
            <a:t>como</a:t>
          </a:r>
          <a:r>
            <a:rPr lang="es-MX" sz="1800" b="1" spc="-5" dirty="0">
              <a:solidFill>
                <a:schemeClr val="tx1"/>
              </a:solidFill>
              <a:cs typeface="Calibri"/>
            </a:rPr>
            <a:t> </a:t>
          </a:r>
          <a:r>
            <a:rPr lang="es-MX" sz="1800" b="1" spc="-10" dirty="0">
              <a:solidFill>
                <a:schemeClr val="tx1"/>
              </a:solidFill>
              <a:cs typeface="Calibri"/>
            </a:rPr>
            <a:t>resultado</a:t>
          </a:r>
          <a:r>
            <a:rPr lang="es-MX" sz="1800" b="1" spc="-5" dirty="0">
              <a:solidFill>
                <a:schemeClr val="tx1"/>
              </a:solidFill>
              <a:cs typeface="Calibri"/>
            </a:rPr>
            <a:t> de</a:t>
          </a:r>
          <a:r>
            <a:rPr lang="es-MX" sz="1800" b="1" dirty="0">
              <a:solidFill>
                <a:schemeClr val="tx1"/>
              </a:solidFill>
              <a:cs typeface="Calibri"/>
            </a:rPr>
            <a:t> la</a:t>
          </a:r>
          <a:r>
            <a:rPr lang="es-MX" sz="1800" b="1" spc="5" dirty="0">
              <a:solidFill>
                <a:schemeClr val="tx1"/>
              </a:solidFill>
              <a:cs typeface="Calibri"/>
            </a:rPr>
            <a:t> </a:t>
          </a:r>
          <a:r>
            <a:rPr lang="es-MX" sz="1800" b="1" spc="-5" dirty="0">
              <a:solidFill>
                <a:schemeClr val="tx1"/>
              </a:solidFill>
              <a:cs typeface="Calibri"/>
            </a:rPr>
            <a:t>auditoría,</a:t>
          </a:r>
          <a:r>
            <a:rPr lang="es-MX" sz="1800" b="1" dirty="0">
              <a:solidFill>
                <a:schemeClr val="tx1"/>
              </a:solidFill>
              <a:cs typeface="Calibri"/>
            </a:rPr>
            <a:t> </a:t>
          </a:r>
          <a:r>
            <a:rPr lang="es-MX" sz="1800" b="1" spc="-5" dirty="0">
              <a:solidFill>
                <a:schemeClr val="tx1"/>
              </a:solidFill>
              <a:cs typeface="Calibri"/>
            </a:rPr>
            <a:t>cualquiera</a:t>
          </a:r>
          <a:r>
            <a:rPr lang="es-MX" sz="1800" b="1" dirty="0">
              <a:solidFill>
                <a:schemeClr val="tx1"/>
              </a:solidFill>
              <a:cs typeface="Calibri"/>
            </a:rPr>
            <a:t> </a:t>
          </a:r>
          <a:r>
            <a:rPr lang="es-MX" sz="1800" b="1" spc="-5" dirty="0">
              <a:solidFill>
                <a:schemeClr val="tx1"/>
              </a:solidFill>
              <a:cs typeface="Calibri"/>
            </a:rPr>
            <a:t>que</a:t>
          </a:r>
          <a:r>
            <a:rPr lang="es-MX" sz="1800" b="1" dirty="0">
              <a:solidFill>
                <a:schemeClr val="tx1"/>
              </a:solidFill>
              <a:cs typeface="Calibri"/>
            </a:rPr>
            <a:t> </a:t>
          </a:r>
          <a:r>
            <a:rPr lang="es-MX" sz="1800" b="1" spc="-5" dirty="0">
              <a:solidFill>
                <a:schemeClr val="tx1"/>
              </a:solidFill>
              <a:cs typeface="Calibri"/>
            </a:rPr>
            <a:t>sea</a:t>
          </a:r>
          <a:r>
            <a:rPr lang="es-MX" sz="1800" b="1" dirty="0">
              <a:solidFill>
                <a:schemeClr val="tx1"/>
              </a:solidFill>
              <a:cs typeface="Calibri"/>
            </a:rPr>
            <a:t> </a:t>
          </a:r>
          <a:r>
            <a:rPr lang="es-MX" sz="1800" b="1" spc="-5" dirty="0">
              <a:solidFill>
                <a:schemeClr val="tx1"/>
              </a:solidFill>
              <a:cs typeface="Calibri"/>
            </a:rPr>
            <a:t>su </a:t>
          </a:r>
          <a:r>
            <a:rPr lang="es-MX" sz="1800" b="1" dirty="0">
              <a:solidFill>
                <a:schemeClr val="tx1"/>
              </a:solidFill>
              <a:cs typeface="Calibri"/>
            </a:rPr>
            <a:t> modalidad, </a:t>
          </a:r>
          <a:r>
            <a:rPr lang="es-MX" sz="1800" b="1" spc="-10" dirty="0">
              <a:solidFill>
                <a:schemeClr val="tx1"/>
              </a:solidFill>
              <a:cs typeface="Calibri"/>
            </a:rPr>
            <a:t>deberá elaborar </a:t>
          </a:r>
          <a:r>
            <a:rPr lang="es-MX" sz="1800" b="1" spc="-5" dirty="0">
              <a:solidFill>
                <a:schemeClr val="tx1"/>
              </a:solidFill>
              <a:cs typeface="Calibri"/>
            </a:rPr>
            <a:t>un </a:t>
          </a:r>
          <a:r>
            <a:rPr lang="es-MX" sz="1800" b="1" spc="-10" dirty="0">
              <a:solidFill>
                <a:schemeClr val="tx1"/>
              </a:solidFill>
              <a:cs typeface="Calibri"/>
            </a:rPr>
            <a:t>plan </a:t>
          </a:r>
          <a:r>
            <a:rPr lang="es-MX" sz="1800" b="1" spc="-5" dirty="0">
              <a:solidFill>
                <a:schemeClr val="tx1"/>
              </a:solidFill>
              <a:cs typeface="Calibri"/>
            </a:rPr>
            <a:t>de </a:t>
          </a:r>
          <a:r>
            <a:rPr lang="es-MX" sz="1800" b="1" spc="-10" dirty="0">
              <a:solidFill>
                <a:schemeClr val="tx1"/>
              </a:solidFill>
              <a:cs typeface="Calibri"/>
            </a:rPr>
            <a:t>mejoramiento que </a:t>
          </a:r>
          <a:r>
            <a:rPr lang="es-MX" sz="1800" b="1" spc="-5" dirty="0">
              <a:solidFill>
                <a:schemeClr val="tx1"/>
              </a:solidFill>
              <a:cs typeface="Calibri"/>
            </a:rPr>
            <a:t>atienda las </a:t>
          </a:r>
          <a:r>
            <a:rPr lang="es-MX" sz="1800" b="1" dirty="0">
              <a:solidFill>
                <a:schemeClr val="tx1"/>
              </a:solidFill>
              <a:cs typeface="Calibri"/>
            </a:rPr>
            <a:t> </a:t>
          </a:r>
          <a:r>
            <a:rPr lang="es-MX" sz="1800" b="1" spc="-5" dirty="0">
              <a:solidFill>
                <a:schemeClr val="tx1"/>
              </a:solidFill>
              <a:cs typeface="Calibri"/>
            </a:rPr>
            <a:t>deficiencias</a:t>
          </a:r>
          <a:r>
            <a:rPr lang="es-MX" sz="1800" b="1" spc="145" dirty="0">
              <a:solidFill>
                <a:schemeClr val="tx1"/>
              </a:solidFill>
              <a:cs typeface="Calibri"/>
            </a:rPr>
            <a:t> </a:t>
          </a:r>
          <a:r>
            <a:rPr lang="es-MX" sz="1800" b="1" spc="-5" dirty="0">
              <a:solidFill>
                <a:schemeClr val="tx1"/>
              </a:solidFill>
              <a:cs typeface="Calibri"/>
            </a:rPr>
            <a:t>señaladas</a:t>
          </a:r>
          <a:r>
            <a:rPr lang="es-MX" sz="1800" b="1" spc="145" dirty="0">
              <a:solidFill>
                <a:schemeClr val="tx1"/>
              </a:solidFill>
              <a:cs typeface="Calibri"/>
            </a:rPr>
            <a:t> </a:t>
          </a:r>
          <a:r>
            <a:rPr lang="es-MX" sz="1800" b="1" dirty="0">
              <a:solidFill>
                <a:schemeClr val="tx1"/>
              </a:solidFill>
              <a:cs typeface="Calibri"/>
            </a:rPr>
            <a:t>en</a:t>
          </a:r>
          <a:r>
            <a:rPr lang="es-MX" sz="1800" b="1" spc="135" dirty="0">
              <a:solidFill>
                <a:schemeClr val="tx1"/>
              </a:solidFill>
              <a:cs typeface="Calibri"/>
            </a:rPr>
            <a:t> </a:t>
          </a:r>
          <a:r>
            <a:rPr lang="es-MX" sz="1800" b="1" dirty="0">
              <a:solidFill>
                <a:schemeClr val="tx1"/>
              </a:solidFill>
              <a:cs typeface="Calibri"/>
            </a:rPr>
            <a:t>el</a:t>
          </a:r>
          <a:r>
            <a:rPr lang="es-MX" sz="1800" b="1" spc="145" dirty="0">
              <a:solidFill>
                <a:schemeClr val="tx1"/>
              </a:solidFill>
              <a:cs typeface="Calibri"/>
            </a:rPr>
            <a:t> </a:t>
          </a:r>
          <a:r>
            <a:rPr lang="es-MX" sz="1800" b="1" spc="-15" dirty="0">
              <a:solidFill>
                <a:schemeClr val="tx1"/>
              </a:solidFill>
              <a:cs typeface="Calibri"/>
            </a:rPr>
            <a:t>informe</a:t>
          </a:r>
          <a:r>
            <a:rPr lang="es-MX" sz="1800" b="1" spc="140" dirty="0">
              <a:solidFill>
                <a:schemeClr val="tx1"/>
              </a:solidFill>
              <a:cs typeface="Calibri"/>
            </a:rPr>
            <a:t> </a:t>
          </a:r>
          <a:r>
            <a:rPr lang="es-MX" sz="1800" b="1" spc="-5" dirty="0">
              <a:solidFill>
                <a:schemeClr val="tx1"/>
              </a:solidFill>
              <a:cs typeface="Calibri"/>
            </a:rPr>
            <a:t>de</a:t>
          </a:r>
          <a:r>
            <a:rPr lang="es-MX" sz="1800" b="1" spc="150" dirty="0">
              <a:solidFill>
                <a:schemeClr val="tx1"/>
              </a:solidFill>
              <a:cs typeface="Calibri"/>
            </a:rPr>
            <a:t> </a:t>
          </a:r>
          <a:r>
            <a:rPr lang="es-MX" sz="1800" b="1" spc="-5" dirty="0">
              <a:solidFill>
                <a:schemeClr val="tx1"/>
              </a:solidFill>
              <a:cs typeface="Calibri"/>
            </a:rPr>
            <a:t>auditoría.</a:t>
          </a:r>
          <a:r>
            <a:rPr lang="es-MX" sz="1800" b="1" spc="140" dirty="0">
              <a:solidFill>
                <a:schemeClr val="tx1"/>
              </a:solidFill>
              <a:cs typeface="Calibri"/>
            </a:rPr>
            <a:t> </a:t>
          </a:r>
        </a:p>
        <a:p>
          <a:r>
            <a:rPr lang="es-MX" sz="1800" b="1" spc="140" dirty="0">
              <a:solidFill>
                <a:schemeClr val="tx1"/>
              </a:solidFill>
              <a:cs typeface="Calibri"/>
            </a:rPr>
            <a:t>“SUSCRIPCIÓN”</a:t>
          </a:r>
          <a:endParaRPr lang="es-ES" sz="1800" b="1" dirty="0">
            <a:solidFill>
              <a:schemeClr val="tx1"/>
            </a:solidFill>
          </a:endParaRPr>
        </a:p>
      </dgm:t>
    </dgm:pt>
    <dgm:pt modelId="{618EE385-E5A7-42AC-BBC9-492D0AB3BF00}" type="parTrans" cxnId="{4E7B54FD-7B1E-4A10-82F9-CFE95DD35718}">
      <dgm:prSet/>
      <dgm:spPr/>
      <dgm:t>
        <a:bodyPr/>
        <a:lstStyle/>
        <a:p>
          <a:endParaRPr lang="es-ES"/>
        </a:p>
      </dgm:t>
    </dgm:pt>
    <dgm:pt modelId="{317F1D1A-5162-445C-A1A8-0CFE400BA0CA}" type="sibTrans" cxnId="{4E7B54FD-7B1E-4A10-82F9-CFE95DD35718}">
      <dgm:prSet/>
      <dgm:spPr/>
      <dgm:t>
        <a:bodyPr/>
        <a:lstStyle/>
        <a:p>
          <a:endParaRPr lang="es-ES"/>
        </a:p>
      </dgm:t>
    </dgm:pt>
    <dgm:pt modelId="{FE4B12FB-916E-4A12-9DE2-4F286725DD79}">
      <dgm:prSet phldrT="[Texto]" custT="1"/>
      <dgm:spPr/>
      <dgm:t>
        <a:bodyPr/>
        <a:lstStyle/>
        <a:p>
          <a:r>
            <a:rPr lang="es-MX" sz="2000" b="1" dirty="0">
              <a:solidFill>
                <a:schemeClr val="tx1"/>
              </a:solidFill>
              <a:cs typeface="Calibri"/>
            </a:rPr>
            <a:t>El</a:t>
          </a:r>
          <a:r>
            <a:rPr lang="es-MX" sz="2000" b="1" spc="140" dirty="0">
              <a:solidFill>
                <a:schemeClr val="tx1"/>
              </a:solidFill>
              <a:cs typeface="Calibri"/>
            </a:rPr>
            <a:t> </a:t>
          </a:r>
          <a:r>
            <a:rPr lang="es-MX" sz="2000" b="1" spc="-5" dirty="0">
              <a:solidFill>
                <a:schemeClr val="tx1"/>
              </a:solidFill>
              <a:cs typeface="Calibri"/>
            </a:rPr>
            <a:t>plan</a:t>
          </a:r>
          <a:r>
            <a:rPr lang="es-MX" sz="2000" b="1" spc="145" dirty="0">
              <a:solidFill>
                <a:schemeClr val="tx1"/>
              </a:solidFill>
              <a:cs typeface="Calibri"/>
            </a:rPr>
            <a:t> </a:t>
          </a:r>
          <a:r>
            <a:rPr lang="es-MX" sz="2000" b="1" spc="-15" dirty="0">
              <a:solidFill>
                <a:schemeClr val="tx1"/>
              </a:solidFill>
              <a:cs typeface="Calibri"/>
            </a:rPr>
            <a:t>será</a:t>
          </a:r>
          <a:r>
            <a:rPr lang="es-MX" sz="2000" b="1" spc="145" dirty="0">
              <a:solidFill>
                <a:schemeClr val="tx1"/>
              </a:solidFill>
              <a:cs typeface="Calibri"/>
            </a:rPr>
            <a:t> </a:t>
          </a:r>
          <a:r>
            <a:rPr lang="es-MX" sz="2000" b="1" spc="-10" dirty="0">
              <a:solidFill>
                <a:schemeClr val="tx1"/>
              </a:solidFill>
              <a:cs typeface="Calibri"/>
            </a:rPr>
            <a:t>reportado </a:t>
          </a:r>
          <a:r>
            <a:rPr lang="es-MX" sz="2000" b="1" spc="-530" dirty="0">
              <a:solidFill>
                <a:schemeClr val="tx1"/>
              </a:solidFill>
              <a:cs typeface="Calibri"/>
            </a:rPr>
            <a:t> </a:t>
          </a:r>
          <a:r>
            <a:rPr lang="es-MX" sz="2000" b="1" dirty="0">
              <a:solidFill>
                <a:schemeClr val="tx1"/>
              </a:solidFill>
              <a:cs typeface="Calibri"/>
            </a:rPr>
            <a:t>a</a:t>
          </a:r>
          <a:r>
            <a:rPr lang="es-MX" sz="2000" b="1" spc="-10" dirty="0">
              <a:solidFill>
                <a:schemeClr val="tx1"/>
              </a:solidFill>
              <a:cs typeface="Calibri"/>
            </a:rPr>
            <a:t> </a:t>
          </a:r>
          <a:r>
            <a:rPr lang="es-MX" sz="2000" b="1" spc="-20" dirty="0">
              <a:solidFill>
                <a:schemeClr val="tx1"/>
              </a:solidFill>
              <a:cs typeface="Calibri"/>
            </a:rPr>
            <a:t>través</a:t>
          </a:r>
          <a:r>
            <a:rPr lang="es-MX" sz="2000" b="1" spc="-15" dirty="0">
              <a:solidFill>
                <a:schemeClr val="tx1"/>
              </a:solidFill>
              <a:cs typeface="Calibri"/>
            </a:rPr>
            <a:t> </a:t>
          </a:r>
          <a:r>
            <a:rPr lang="es-MX" sz="2000" b="1" spc="-5" dirty="0">
              <a:solidFill>
                <a:schemeClr val="tx1"/>
              </a:solidFill>
              <a:cs typeface="Calibri"/>
            </a:rPr>
            <a:t>del</a:t>
          </a:r>
          <a:r>
            <a:rPr lang="es-MX" sz="2000" b="1" spc="5" dirty="0">
              <a:solidFill>
                <a:schemeClr val="tx1"/>
              </a:solidFill>
              <a:cs typeface="Calibri"/>
            </a:rPr>
            <a:t> </a:t>
          </a:r>
          <a:r>
            <a:rPr lang="es-MX" sz="2000" b="1" spc="-10" dirty="0">
              <a:solidFill>
                <a:schemeClr val="tx1"/>
              </a:solidFill>
              <a:cs typeface="Calibri"/>
            </a:rPr>
            <a:t>sistema</a:t>
          </a:r>
          <a:r>
            <a:rPr lang="es-MX" sz="2000" b="1" spc="-15" dirty="0">
              <a:solidFill>
                <a:schemeClr val="tx1"/>
              </a:solidFill>
              <a:cs typeface="Calibri"/>
            </a:rPr>
            <a:t> </a:t>
          </a:r>
          <a:r>
            <a:rPr lang="es-MX" sz="2000" b="1" spc="-5" dirty="0">
              <a:solidFill>
                <a:schemeClr val="tx1"/>
              </a:solidFill>
              <a:cs typeface="Calibri"/>
            </a:rPr>
            <a:t>que</a:t>
          </a:r>
          <a:r>
            <a:rPr lang="es-MX" sz="2000" b="1" dirty="0">
              <a:solidFill>
                <a:schemeClr val="tx1"/>
              </a:solidFill>
              <a:cs typeface="Calibri"/>
            </a:rPr>
            <a:t> </a:t>
          </a:r>
          <a:r>
            <a:rPr lang="es-MX" sz="2000" b="1" spc="-5" dirty="0">
              <a:solidFill>
                <a:schemeClr val="tx1"/>
              </a:solidFill>
              <a:cs typeface="Calibri"/>
            </a:rPr>
            <a:t>determine cada</a:t>
          </a:r>
          <a:r>
            <a:rPr lang="es-MX" sz="2000" b="1" spc="-10" dirty="0">
              <a:solidFill>
                <a:schemeClr val="tx1"/>
              </a:solidFill>
              <a:cs typeface="Calibri"/>
            </a:rPr>
            <a:t> Contraloría </a:t>
          </a:r>
          <a:r>
            <a:rPr lang="es-MX" sz="2000" b="1" spc="-25" dirty="0">
              <a:solidFill>
                <a:schemeClr val="tx1"/>
              </a:solidFill>
              <a:cs typeface="Calibri"/>
            </a:rPr>
            <a:t>Territorial</a:t>
          </a:r>
        </a:p>
      </dgm:t>
    </dgm:pt>
    <dgm:pt modelId="{ABE6B092-7C43-474E-B627-42E4D870563F}" type="parTrans" cxnId="{A8A4F756-84E3-489F-8388-2291B5D70B23}">
      <dgm:prSet/>
      <dgm:spPr/>
      <dgm:t>
        <a:bodyPr/>
        <a:lstStyle/>
        <a:p>
          <a:endParaRPr lang="es-ES"/>
        </a:p>
      </dgm:t>
    </dgm:pt>
    <dgm:pt modelId="{2E0A9AC6-59D1-4E78-8CD0-903FFC6BE7BC}" type="sibTrans" cxnId="{A8A4F756-84E3-489F-8388-2291B5D70B23}">
      <dgm:prSet/>
      <dgm:spPr/>
      <dgm:t>
        <a:bodyPr/>
        <a:lstStyle/>
        <a:p>
          <a:endParaRPr lang="es-ES"/>
        </a:p>
      </dgm:t>
    </dgm:pt>
    <dgm:pt modelId="{3EB18BB5-6F40-4DE6-92E8-1A461B554490}">
      <dgm:prSet phldrT="[Texto]" custT="1"/>
      <dgm:spPr/>
      <dgm:t>
        <a:bodyPr/>
        <a:lstStyle/>
        <a:p>
          <a:r>
            <a:rPr lang="es-MX" sz="1600" b="1" spc="-5" dirty="0">
              <a:solidFill>
                <a:schemeClr val="tx1"/>
              </a:solidFill>
              <a:cs typeface="Calibri"/>
            </a:rPr>
            <a:t>Las</a:t>
          </a:r>
          <a:r>
            <a:rPr lang="es-MX" sz="1600" b="1" dirty="0">
              <a:solidFill>
                <a:schemeClr val="tx1"/>
              </a:solidFill>
              <a:cs typeface="Calibri"/>
            </a:rPr>
            <a:t> </a:t>
          </a:r>
          <a:r>
            <a:rPr lang="es-MX" sz="1600" b="1" spc="-10" dirty="0">
              <a:solidFill>
                <a:schemeClr val="tx1"/>
              </a:solidFill>
              <a:cs typeface="Calibri"/>
            </a:rPr>
            <a:t>Contralorías</a:t>
          </a:r>
          <a:r>
            <a:rPr lang="es-MX" sz="1600" b="1" spc="-5" dirty="0">
              <a:solidFill>
                <a:schemeClr val="tx1"/>
              </a:solidFill>
              <a:cs typeface="Calibri"/>
            </a:rPr>
            <a:t> </a:t>
          </a:r>
          <a:r>
            <a:rPr lang="es-MX" sz="1600" b="1" spc="-20" dirty="0">
              <a:solidFill>
                <a:schemeClr val="tx1"/>
              </a:solidFill>
              <a:cs typeface="Calibri"/>
            </a:rPr>
            <a:t>Territoriales</a:t>
          </a:r>
          <a:r>
            <a:rPr lang="es-MX" sz="1600" b="1" spc="-15" dirty="0">
              <a:solidFill>
                <a:schemeClr val="tx1"/>
              </a:solidFill>
              <a:cs typeface="Calibri"/>
            </a:rPr>
            <a:t> efectuarán</a:t>
          </a:r>
          <a:r>
            <a:rPr lang="es-MX" sz="1600" b="1" spc="-10" dirty="0">
              <a:solidFill>
                <a:schemeClr val="tx1"/>
              </a:solidFill>
              <a:cs typeface="Calibri"/>
            </a:rPr>
            <a:t> </a:t>
          </a:r>
          <a:r>
            <a:rPr lang="es-MX" sz="1600" b="1" spc="-5" dirty="0">
              <a:solidFill>
                <a:schemeClr val="tx1"/>
              </a:solidFill>
              <a:cs typeface="Calibri"/>
            </a:rPr>
            <a:t>vigilancia </a:t>
          </a:r>
          <a:r>
            <a:rPr lang="es-MX" sz="1600" b="1" dirty="0">
              <a:solidFill>
                <a:schemeClr val="tx1"/>
              </a:solidFill>
              <a:cs typeface="Calibri"/>
            </a:rPr>
            <a:t>y</a:t>
          </a:r>
          <a:r>
            <a:rPr lang="es-MX" sz="1600" b="1" spc="5" dirty="0">
              <a:solidFill>
                <a:schemeClr val="tx1"/>
              </a:solidFill>
              <a:cs typeface="Calibri"/>
            </a:rPr>
            <a:t> </a:t>
          </a:r>
          <a:r>
            <a:rPr lang="es-MX" sz="1600" b="1" spc="-15" dirty="0">
              <a:solidFill>
                <a:schemeClr val="tx1"/>
              </a:solidFill>
              <a:cs typeface="Calibri"/>
            </a:rPr>
            <a:t>control</a:t>
          </a:r>
          <a:r>
            <a:rPr lang="es-MX" sz="1600" b="1" spc="-10" dirty="0">
              <a:solidFill>
                <a:schemeClr val="tx1"/>
              </a:solidFill>
              <a:cs typeface="Calibri"/>
            </a:rPr>
            <a:t> </a:t>
          </a:r>
          <a:r>
            <a:rPr lang="es-MX" sz="1600" b="1" dirty="0">
              <a:solidFill>
                <a:schemeClr val="tx1"/>
              </a:solidFill>
              <a:cs typeface="Calibri"/>
            </a:rPr>
            <a:t>a</a:t>
          </a:r>
          <a:r>
            <a:rPr lang="es-MX" sz="1600" b="1" spc="540" dirty="0">
              <a:solidFill>
                <a:schemeClr val="tx1"/>
              </a:solidFill>
              <a:cs typeface="Calibri"/>
            </a:rPr>
            <a:t> </a:t>
          </a:r>
          <a:r>
            <a:rPr lang="es-MX" sz="1600" b="1" dirty="0">
              <a:solidFill>
                <a:schemeClr val="tx1"/>
              </a:solidFill>
              <a:cs typeface="Calibri"/>
            </a:rPr>
            <a:t>las </a:t>
          </a:r>
          <a:r>
            <a:rPr lang="es-MX" sz="1600" b="1" spc="-5" dirty="0">
              <a:solidFill>
                <a:schemeClr val="tx1"/>
              </a:solidFill>
              <a:cs typeface="Calibri"/>
            </a:rPr>
            <a:t>acciones </a:t>
          </a:r>
          <a:r>
            <a:rPr lang="es-MX" sz="1600" b="1" spc="-530" dirty="0">
              <a:solidFill>
                <a:schemeClr val="tx1"/>
              </a:solidFill>
              <a:cs typeface="Calibri"/>
            </a:rPr>
            <a:t> </a:t>
          </a:r>
          <a:r>
            <a:rPr lang="es-MX" sz="1600" b="1" dirty="0">
              <a:solidFill>
                <a:schemeClr val="tx1"/>
              </a:solidFill>
              <a:cs typeface="Calibri"/>
            </a:rPr>
            <a:t>que</a:t>
          </a:r>
          <a:r>
            <a:rPr lang="es-MX" sz="1600" b="1" spc="5" dirty="0">
              <a:solidFill>
                <a:schemeClr val="tx1"/>
              </a:solidFill>
              <a:cs typeface="Calibri"/>
            </a:rPr>
            <a:t> </a:t>
          </a:r>
          <a:r>
            <a:rPr lang="es-MX" sz="1600" b="1" spc="-10" dirty="0">
              <a:solidFill>
                <a:schemeClr val="tx1"/>
              </a:solidFill>
              <a:cs typeface="Calibri"/>
            </a:rPr>
            <a:t>adopte</a:t>
          </a:r>
          <a:r>
            <a:rPr lang="es-MX" sz="1600" b="1" spc="-5" dirty="0">
              <a:solidFill>
                <a:schemeClr val="tx1"/>
              </a:solidFill>
              <a:cs typeface="Calibri"/>
            </a:rPr>
            <a:t> </a:t>
          </a:r>
          <a:r>
            <a:rPr lang="es-MX" sz="1600" b="1" dirty="0">
              <a:solidFill>
                <a:schemeClr val="tx1"/>
              </a:solidFill>
              <a:cs typeface="Calibri"/>
            </a:rPr>
            <a:t>el</a:t>
          </a:r>
          <a:r>
            <a:rPr lang="es-MX" sz="1600" b="1" spc="5" dirty="0">
              <a:solidFill>
                <a:schemeClr val="tx1"/>
              </a:solidFill>
              <a:cs typeface="Calibri"/>
            </a:rPr>
            <a:t> </a:t>
          </a:r>
          <a:r>
            <a:rPr lang="es-MX" sz="1600" b="1" spc="-10" dirty="0">
              <a:solidFill>
                <a:schemeClr val="tx1"/>
              </a:solidFill>
              <a:cs typeface="Calibri"/>
            </a:rPr>
            <a:t>sujeto</a:t>
          </a:r>
          <a:r>
            <a:rPr lang="es-MX" sz="1600" b="1" spc="-5" dirty="0">
              <a:solidFill>
                <a:schemeClr val="tx1"/>
              </a:solidFill>
              <a:cs typeface="Calibri"/>
            </a:rPr>
            <a:t> auditado</a:t>
          </a:r>
          <a:r>
            <a:rPr lang="es-MX" sz="1600" b="1" dirty="0">
              <a:solidFill>
                <a:schemeClr val="tx1"/>
              </a:solidFill>
              <a:cs typeface="Calibri"/>
            </a:rPr>
            <a:t> </a:t>
          </a:r>
          <a:r>
            <a:rPr lang="es-MX" sz="1600" b="1" spc="-15" dirty="0">
              <a:solidFill>
                <a:schemeClr val="tx1"/>
              </a:solidFill>
              <a:cs typeface="Calibri"/>
            </a:rPr>
            <a:t>sobre</a:t>
          </a:r>
          <a:r>
            <a:rPr lang="es-MX" sz="1600" b="1" spc="-10" dirty="0">
              <a:solidFill>
                <a:schemeClr val="tx1"/>
              </a:solidFill>
              <a:cs typeface="Calibri"/>
            </a:rPr>
            <a:t> </a:t>
          </a:r>
          <a:r>
            <a:rPr lang="es-MX" sz="1600" b="1" dirty="0">
              <a:solidFill>
                <a:schemeClr val="tx1"/>
              </a:solidFill>
              <a:cs typeface="Calibri"/>
            </a:rPr>
            <a:t>los</a:t>
          </a:r>
          <a:r>
            <a:rPr lang="es-MX" sz="1600" b="1" spc="5" dirty="0">
              <a:solidFill>
                <a:schemeClr val="tx1"/>
              </a:solidFill>
              <a:cs typeface="Calibri"/>
            </a:rPr>
            <a:t> </a:t>
          </a:r>
          <a:r>
            <a:rPr lang="es-MX" sz="1600" b="1" spc="-10" dirty="0">
              <a:solidFill>
                <a:schemeClr val="tx1"/>
              </a:solidFill>
              <a:cs typeface="Calibri"/>
            </a:rPr>
            <a:t>resultados</a:t>
          </a:r>
          <a:r>
            <a:rPr lang="es-MX" sz="1600" b="1" spc="-5" dirty="0">
              <a:solidFill>
                <a:schemeClr val="tx1"/>
              </a:solidFill>
              <a:cs typeface="Calibri"/>
            </a:rPr>
            <a:t> </a:t>
          </a:r>
          <a:r>
            <a:rPr lang="es-MX" sz="1600" b="1" spc="-10" dirty="0">
              <a:solidFill>
                <a:schemeClr val="tx1"/>
              </a:solidFill>
              <a:cs typeface="Calibri"/>
            </a:rPr>
            <a:t>planteados</a:t>
          </a:r>
          <a:r>
            <a:rPr lang="es-MX" sz="1600" b="1" spc="-5" dirty="0">
              <a:solidFill>
                <a:schemeClr val="tx1"/>
              </a:solidFill>
              <a:cs typeface="Calibri"/>
            </a:rPr>
            <a:t> </a:t>
          </a:r>
          <a:r>
            <a:rPr lang="es-MX" sz="1600" b="1" dirty="0">
              <a:solidFill>
                <a:schemeClr val="tx1"/>
              </a:solidFill>
              <a:cs typeface="Calibri"/>
            </a:rPr>
            <a:t>en</a:t>
          </a:r>
          <a:r>
            <a:rPr lang="es-MX" sz="1600" b="1" spc="5" dirty="0">
              <a:solidFill>
                <a:schemeClr val="tx1"/>
              </a:solidFill>
              <a:cs typeface="Calibri"/>
            </a:rPr>
            <a:t> </a:t>
          </a:r>
          <a:r>
            <a:rPr lang="es-MX" sz="1600" b="1" dirty="0">
              <a:solidFill>
                <a:schemeClr val="tx1"/>
              </a:solidFill>
              <a:cs typeface="Calibri"/>
            </a:rPr>
            <a:t>los </a:t>
          </a:r>
          <a:r>
            <a:rPr lang="es-MX" sz="1600" b="1" spc="5" dirty="0">
              <a:solidFill>
                <a:schemeClr val="tx1"/>
              </a:solidFill>
              <a:cs typeface="Calibri"/>
            </a:rPr>
            <a:t> </a:t>
          </a:r>
          <a:r>
            <a:rPr lang="es-MX" sz="1600" b="1" spc="-10" dirty="0">
              <a:solidFill>
                <a:schemeClr val="tx1"/>
              </a:solidFill>
              <a:cs typeface="Calibri"/>
            </a:rPr>
            <a:t>informes </a:t>
          </a:r>
          <a:r>
            <a:rPr lang="es-MX" sz="1600" b="1" dirty="0">
              <a:solidFill>
                <a:schemeClr val="tx1"/>
              </a:solidFill>
              <a:cs typeface="Calibri"/>
            </a:rPr>
            <a:t>de </a:t>
          </a:r>
          <a:r>
            <a:rPr lang="es-MX" sz="1600" b="1" spc="-10" dirty="0">
              <a:solidFill>
                <a:schemeClr val="tx1"/>
              </a:solidFill>
              <a:cs typeface="Calibri"/>
            </a:rPr>
            <a:t>auditoría. </a:t>
          </a:r>
          <a:r>
            <a:rPr lang="es-MX" sz="1600" b="1" dirty="0">
              <a:solidFill>
                <a:schemeClr val="tx1"/>
              </a:solidFill>
              <a:cs typeface="Calibri"/>
            </a:rPr>
            <a:t>El </a:t>
          </a:r>
          <a:r>
            <a:rPr lang="es-MX" sz="1600" b="1" spc="-10" dirty="0">
              <a:solidFill>
                <a:schemeClr val="tx1"/>
              </a:solidFill>
              <a:cs typeface="Calibri"/>
            </a:rPr>
            <a:t>seguimiento </a:t>
          </a:r>
          <a:r>
            <a:rPr lang="es-MX" sz="1600" b="1" spc="-5" dirty="0">
              <a:solidFill>
                <a:schemeClr val="tx1"/>
              </a:solidFill>
              <a:cs typeface="Calibri"/>
            </a:rPr>
            <a:t>se </a:t>
          </a:r>
          <a:r>
            <a:rPr lang="es-MX" sz="1600" b="1" spc="-15" dirty="0">
              <a:solidFill>
                <a:schemeClr val="tx1"/>
              </a:solidFill>
              <a:cs typeface="Calibri"/>
            </a:rPr>
            <a:t>enfoca </a:t>
          </a:r>
          <a:r>
            <a:rPr lang="es-MX" sz="1600" b="1" spc="-5" dirty="0">
              <a:solidFill>
                <a:schemeClr val="tx1"/>
              </a:solidFill>
              <a:cs typeface="Calibri"/>
            </a:rPr>
            <a:t>en determinar si </a:t>
          </a:r>
          <a:r>
            <a:rPr lang="es-MX" sz="1600" b="1" dirty="0">
              <a:solidFill>
                <a:schemeClr val="tx1"/>
              </a:solidFill>
              <a:cs typeface="Calibri"/>
            </a:rPr>
            <a:t>el </a:t>
          </a:r>
          <a:r>
            <a:rPr lang="es-MX" sz="1600" b="1" spc="-10" dirty="0">
              <a:solidFill>
                <a:schemeClr val="tx1"/>
              </a:solidFill>
              <a:cs typeface="Calibri"/>
            </a:rPr>
            <a:t>sujeto </a:t>
          </a:r>
          <a:r>
            <a:rPr lang="es-MX" sz="1600" b="1" dirty="0">
              <a:solidFill>
                <a:schemeClr val="tx1"/>
              </a:solidFill>
              <a:cs typeface="Calibri"/>
            </a:rPr>
            <a:t>de </a:t>
          </a:r>
          <a:r>
            <a:rPr lang="es-MX" sz="1600" b="1" spc="5" dirty="0">
              <a:solidFill>
                <a:schemeClr val="tx1"/>
              </a:solidFill>
              <a:cs typeface="Calibri"/>
            </a:rPr>
            <a:t> </a:t>
          </a:r>
          <a:r>
            <a:rPr lang="es-MX" sz="1600" b="1" spc="-15" dirty="0">
              <a:solidFill>
                <a:schemeClr val="tx1"/>
              </a:solidFill>
              <a:cs typeface="Calibri"/>
            </a:rPr>
            <a:t>control </a:t>
          </a:r>
          <a:r>
            <a:rPr lang="es-MX" sz="1600" b="1" dirty="0">
              <a:solidFill>
                <a:schemeClr val="tx1"/>
              </a:solidFill>
              <a:cs typeface="Calibri"/>
            </a:rPr>
            <a:t>ha </a:t>
          </a:r>
          <a:r>
            <a:rPr lang="es-MX" sz="1600" b="1" spc="-10" dirty="0">
              <a:solidFill>
                <a:schemeClr val="tx1"/>
              </a:solidFill>
              <a:cs typeface="Calibri"/>
            </a:rPr>
            <a:t>desarrollado </a:t>
          </a:r>
          <a:r>
            <a:rPr lang="es-MX" sz="1600" b="1" spc="-5" dirty="0">
              <a:solidFill>
                <a:schemeClr val="tx1"/>
              </a:solidFill>
              <a:cs typeface="Calibri"/>
            </a:rPr>
            <a:t>acciones </a:t>
          </a:r>
          <a:r>
            <a:rPr lang="es-MX" sz="1600" b="1" spc="-15" dirty="0">
              <a:solidFill>
                <a:schemeClr val="tx1"/>
              </a:solidFill>
              <a:cs typeface="Calibri"/>
            </a:rPr>
            <a:t>para </a:t>
          </a:r>
          <a:r>
            <a:rPr lang="es-MX" sz="1600" b="1" spc="-10" dirty="0">
              <a:solidFill>
                <a:schemeClr val="tx1"/>
              </a:solidFill>
              <a:cs typeface="Calibri"/>
            </a:rPr>
            <a:t>atender </a:t>
          </a:r>
          <a:r>
            <a:rPr lang="es-MX" sz="1600" b="1" spc="-5" dirty="0">
              <a:solidFill>
                <a:schemeClr val="tx1"/>
              </a:solidFill>
              <a:cs typeface="Calibri"/>
            </a:rPr>
            <a:t>los </a:t>
          </a:r>
          <a:r>
            <a:rPr lang="es-MX" sz="1600" b="1" spc="-10" dirty="0">
              <a:solidFill>
                <a:schemeClr val="tx1"/>
              </a:solidFill>
              <a:cs typeface="Calibri"/>
            </a:rPr>
            <a:t>resultados </a:t>
          </a:r>
          <a:r>
            <a:rPr lang="es-MX" sz="1600" b="1" dirty="0">
              <a:solidFill>
                <a:schemeClr val="tx1"/>
              </a:solidFill>
              <a:cs typeface="Calibri"/>
            </a:rPr>
            <a:t>del </a:t>
          </a:r>
          <a:r>
            <a:rPr lang="es-MX" sz="1600" b="1" spc="-15" dirty="0">
              <a:solidFill>
                <a:schemeClr val="tx1"/>
              </a:solidFill>
              <a:cs typeface="Calibri"/>
            </a:rPr>
            <a:t>informe </a:t>
          </a:r>
          <a:r>
            <a:rPr lang="es-MX" sz="1600" b="1" dirty="0">
              <a:solidFill>
                <a:schemeClr val="tx1"/>
              </a:solidFill>
              <a:cs typeface="Calibri"/>
            </a:rPr>
            <a:t>de </a:t>
          </a:r>
          <a:r>
            <a:rPr lang="es-MX" sz="1600" b="1" spc="5" dirty="0">
              <a:solidFill>
                <a:schemeClr val="tx1"/>
              </a:solidFill>
              <a:cs typeface="Calibri"/>
            </a:rPr>
            <a:t> </a:t>
          </a:r>
          <a:r>
            <a:rPr lang="es-MX" sz="1600" b="1" spc="-5" dirty="0">
              <a:solidFill>
                <a:schemeClr val="tx1"/>
              </a:solidFill>
              <a:cs typeface="Calibri"/>
            </a:rPr>
            <a:t>auditoría.</a:t>
          </a:r>
        </a:p>
        <a:p>
          <a:r>
            <a:rPr lang="es-MX" sz="1600" b="1" spc="-5" dirty="0">
              <a:solidFill>
                <a:schemeClr val="tx1"/>
              </a:solidFill>
              <a:cs typeface="Calibri"/>
            </a:rPr>
            <a:t>“SEGUIMIENTO Y REVISIÓN”</a:t>
          </a:r>
          <a:endParaRPr lang="es-ES" sz="1600" b="1" dirty="0">
            <a:solidFill>
              <a:schemeClr val="tx1"/>
            </a:solidFill>
          </a:endParaRPr>
        </a:p>
      </dgm:t>
    </dgm:pt>
    <dgm:pt modelId="{A8E46705-5D6B-4136-A963-464BC344E96F}" type="parTrans" cxnId="{8F96E0F2-22EA-4573-ADE6-4D5A18CDC19D}">
      <dgm:prSet/>
      <dgm:spPr/>
      <dgm:t>
        <a:bodyPr/>
        <a:lstStyle/>
        <a:p>
          <a:endParaRPr lang="es-ES"/>
        </a:p>
      </dgm:t>
    </dgm:pt>
    <dgm:pt modelId="{6C26D1A2-F57E-4B3E-B622-8C22F8291B20}" type="sibTrans" cxnId="{8F96E0F2-22EA-4573-ADE6-4D5A18CDC19D}">
      <dgm:prSet/>
      <dgm:spPr/>
      <dgm:t>
        <a:bodyPr/>
        <a:lstStyle/>
        <a:p>
          <a:endParaRPr lang="es-ES"/>
        </a:p>
      </dgm:t>
    </dgm:pt>
    <dgm:pt modelId="{543A4B7D-6F62-4AC4-B650-448B99E36F1E}" type="pres">
      <dgm:prSet presAssocID="{15C9B181-880D-49C9-9C40-70C7ABABE48E}" presName="hierChild1" presStyleCnt="0">
        <dgm:presLayoutVars>
          <dgm:orgChart val="1"/>
          <dgm:chPref val="1"/>
          <dgm:dir/>
          <dgm:animOne val="branch"/>
          <dgm:animLvl val="lvl"/>
          <dgm:resizeHandles/>
        </dgm:presLayoutVars>
      </dgm:prSet>
      <dgm:spPr/>
    </dgm:pt>
    <dgm:pt modelId="{85F0B098-CBEF-4EA7-BEFE-8E7DCC4A3830}" type="pres">
      <dgm:prSet presAssocID="{6AB44672-314D-4A10-8FD6-C9F412629E85}" presName="hierRoot1" presStyleCnt="0">
        <dgm:presLayoutVars>
          <dgm:hierBranch val="init"/>
        </dgm:presLayoutVars>
      </dgm:prSet>
      <dgm:spPr/>
    </dgm:pt>
    <dgm:pt modelId="{4F0955B0-445C-4A16-8690-6A40F0EEF7C0}" type="pres">
      <dgm:prSet presAssocID="{6AB44672-314D-4A10-8FD6-C9F412629E85}" presName="rootComposite1" presStyleCnt="0"/>
      <dgm:spPr/>
    </dgm:pt>
    <dgm:pt modelId="{DEFD52F9-DA1E-4208-B626-A6F796F114EA}" type="pres">
      <dgm:prSet presAssocID="{6AB44672-314D-4A10-8FD6-C9F412629E85}" presName="rootText1" presStyleLbl="node0" presStyleIdx="0" presStyleCnt="1" custScaleX="198237" custScaleY="53386" custLinFactNeighborX="25" custLinFactNeighborY="-33992">
        <dgm:presLayoutVars>
          <dgm:chPref val="3"/>
        </dgm:presLayoutVars>
      </dgm:prSet>
      <dgm:spPr/>
    </dgm:pt>
    <dgm:pt modelId="{ADE3C7AD-2C52-4CEB-B0C2-5B68E8305043}" type="pres">
      <dgm:prSet presAssocID="{6AB44672-314D-4A10-8FD6-C9F412629E85}" presName="rootConnector1" presStyleLbl="node1" presStyleIdx="0" presStyleCnt="0"/>
      <dgm:spPr/>
    </dgm:pt>
    <dgm:pt modelId="{B277806E-79B0-4EE4-A084-C77A9192D31B}" type="pres">
      <dgm:prSet presAssocID="{6AB44672-314D-4A10-8FD6-C9F412629E85}" presName="hierChild2" presStyleCnt="0"/>
      <dgm:spPr/>
    </dgm:pt>
    <dgm:pt modelId="{ECD91A4B-7CAD-4B61-9768-323441A35FC7}" type="pres">
      <dgm:prSet presAssocID="{618EE385-E5A7-42AC-BBC9-492D0AB3BF00}" presName="Name37" presStyleLbl="parChTrans1D2" presStyleIdx="0" presStyleCnt="3"/>
      <dgm:spPr/>
    </dgm:pt>
    <dgm:pt modelId="{1C9453D3-F2A6-41D2-85AA-8AE8A7C92C08}" type="pres">
      <dgm:prSet presAssocID="{5890F9A0-3A38-4AA9-BB2B-AA3335BA2B7B}" presName="hierRoot2" presStyleCnt="0">
        <dgm:presLayoutVars>
          <dgm:hierBranch val="init"/>
        </dgm:presLayoutVars>
      </dgm:prSet>
      <dgm:spPr/>
    </dgm:pt>
    <dgm:pt modelId="{40535681-4862-408D-9B16-E841176671FC}" type="pres">
      <dgm:prSet presAssocID="{5890F9A0-3A38-4AA9-BB2B-AA3335BA2B7B}" presName="rootComposite" presStyleCnt="0"/>
      <dgm:spPr/>
    </dgm:pt>
    <dgm:pt modelId="{5DB258EE-D049-4D23-81BB-08392AB8DA27}" type="pres">
      <dgm:prSet presAssocID="{5890F9A0-3A38-4AA9-BB2B-AA3335BA2B7B}" presName="rootText" presStyleLbl="node2" presStyleIdx="0" presStyleCnt="3" custScaleY="184096">
        <dgm:presLayoutVars>
          <dgm:chPref val="3"/>
        </dgm:presLayoutVars>
      </dgm:prSet>
      <dgm:spPr/>
    </dgm:pt>
    <dgm:pt modelId="{AC0634A5-E770-4F54-A403-8A4AF456733C}" type="pres">
      <dgm:prSet presAssocID="{5890F9A0-3A38-4AA9-BB2B-AA3335BA2B7B}" presName="rootConnector" presStyleLbl="node2" presStyleIdx="0" presStyleCnt="3"/>
      <dgm:spPr/>
    </dgm:pt>
    <dgm:pt modelId="{424566ED-A05C-439E-B496-A253FF250F73}" type="pres">
      <dgm:prSet presAssocID="{5890F9A0-3A38-4AA9-BB2B-AA3335BA2B7B}" presName="hierChild4" presStyleCnt="0"/>
      <dgm:spPr/>
    </dgm:pt>
    <dgm:pt modelId="{9D31D268-066D-45A6-8F9D-FB70B3BBB9C3}" type="pres">
      <dgm:prSet presAssocID="{5890F9A0-3A38-4AA9-BB2B-AA3335BA2B7B}" presName="hierChild5" presStyleCnt="0"/>
      <dgm:spPr/>
    </dgm:pt>
    <dgm:pt modelId="{2E8C4459-CA59-4B7C-97A7-6E9C33348D61}" type="pres">
      <dgm:prSet presAssocID="{ABE6B092-7C43-474E-B627-42E4D870563F}" presName="Name37" presStyleLbl="parChTrans1D2" presStyleIdx="1" presStyleCnt="3"/>
      <dgm:spPr/>
    </dgm:pt>
    <dgm:pt modelId="{BE216D69-397D-48CB-8545-50D50C1DDB48}" type="pres">
      <dgm:prSet presAssocID="{FE4B12FB-916E-4A12-9DE2-4F286725DD79}" presName="hierRoot2" presStyleCnt="0">
        <dgm:presLayoutVars>
          <dgm:hierBranch val="init"/>
        </dgm:presLayoutVars>
      </dgm:prSet>
      <dgm:spPr/>
    </dgm:pt>
    <dgm:pt modelId="{328CF961-0C60-47A8-B7EE-3281A42C0A64}" type="pres">
      <dgm:prSet presAssocID="{FE4B12FB-916E-4A12-9DE2-4F286725DD79}" presName="rootComposite" presStyleCnt="0"/>
      <dgm:spPr/>
    </dgm:pt>
    <dgm:pt modelId="{C1EDA6A2-4CB8-4EBF-A8AB-80232BE58CB3}" type="pres">
      <dgm:prSet presAssocID="{FE4B12FB-916E-4A12-9DE2-4F286725DD79}" presName="rootText" presStyleLbl="node2" presStyleIdx="1" presStyleCnt="3" custScaleX="79621" custScaleY="152244">
        <dgm:presLayoutVars>
          <dgm:chPref val="3"/>
        </dgm:presLayoutVars>
      </dgm:prSet>
      <dgm:spPr/>
    </dgm:pt>
    <dgm:pt modelId="{834DD8DE-5975-4EF8-A16F-FDD2AA1C261C}" type="pres">
      <dgm:prSet presAssocID="{FE4B12FB-916E-4A12-9DE2-4F286725DD79}" presName="rootConnector" presStyleLbl="node2" presStyleIdx="1" presStyleCnt="3"/>
      <dgm:spPr/>
    </dgm:pt>
    <dgm:pt modelId="{0E7150FE-E8DF-4D68-B877-9FA338A1275A}" type="pres">
      <dgm:prSet presAssocID="{FE4B12FB-916E-4A12-9DE2-4F286725DD79}" presName="hierChild4" presStyleCnt="0"/>
      <dgm:spPr/>
    </dgm:pt>
    <dgm:pt modelId="{4C6ED5D0-8C27-4DBB-81E3-118A3ED6D7A4}" type="pres">
      <dgm:prSet presAssocID="{FE4B12FB-916E-4A12-9DE2-4F286725DD79}" presName="hierChild5" presStyleCnt="0"/>
      <dgm:spPr/>
    </dgm:pt>
    <dgm:pt modelId="{6ED2555A-5B15-4C20-9310-DD20C6314C0E}" type="pres">
      <dgm:prSet presAssocID="{A8E46705-5D6B-4136-A963-464BC344E96F}" presName="Name37" presStyleLbl="parChTrans1D2" presStyleIdx="2" presStyleCnt="3"/>
      <dgm:spPr/>
    </dgm:pt>
    <dgm:pt modelId="{3903567D-B1A4-4C0A-94C5-DC9B9111A038}" type="pres">
      <dgm:prSet presAssocID="{3EB18BB5-6F40-4DE6-92E8-1A461B554490}" presName="hierRoot2" presStyleCnt="0">
        <dgm:presLayoutVars>
          <dgm:hierBranch val="init"/>
        </dgm:presLayoutVars>
      </dgm:prSet>
      <dgm:spPr/>
    </dgm:pt>
    <dgm:pt modelId="{ED4009AE-EE15-434B-B0D6-6D6023B87715}" type="pres">
      <dgm:prSet presAssocID="{3EB18BB5-6F40-4DE6-92E8-1A461B554490}" presName="rootComposite" presStyleCnt="0"/>
      <dgm:spPr/>
    </dgm:pt>
    <dgm:pt modelId="{E0A647B5-35CA-497E-824C-0773453E598E}" type="pres">
      <dgm:prSet presAssocID="{3EB18BB5-6F40-4DE6-92E8-1A461B554490}" presName="rootText" presStyleLbl="node2" presStyleIdx="2" presStyleCnt="3" custScaleX="119932" custScaleY="180605">
        <dgm:presLayoutVars>
          <dgm:chPref val="3"/>
        </dgm:presLayoutVars>
      </dgm:prSet>
      <dgm:spPr/>
    </dgm:pt>
    <dgm:pt modelId="{AA9D0B85-D801-43A1-A2F5-AD02C2AE3DF4}" type="pres">
      <dgm:prSet presAssocID="{3EB18BB5-6F40-4DE6-92E8-1A461B554490}" presName="rootConnector" presStyleLbl="node2" presStyleIdx="2" presStyleCnt="3"/>
      <dgm:spPr/>
    </dgm:pt>
    <dgm:pt modelId="{96B8E6A1-B288-4B08-81DD-D9238F4FC0A4}" type="pres">
      <dgm:prSet presAssocID="{3EB18BB5-6F40-4DE6-92E8-1A461B554490}" presName="hierChild4" presStyleCnt="0"/>
      <dgm:spPr/>
    </dgm:pt>
    <dgm:pt modelId="{4F97E06C-B0CF-49E7-B40D-3BDB1CB4ABFE}" type="pres">
      <dgm:prSet presAssocID="{3EB18BB5-6F40-4DE6-92E8-1A461B554490}" presName="hierChild5" presStyleCnt="0"/>
      <dgm:spPr/>
    </dgm:pt>
    <dgm:pt modelId="{D0AE2019-A988-43CB-B3E7-924DEE47C3D4}" type="pres">
      <dgm:prSet presAssocID="{6AB44672-314D-4A10-8FD6-C9F412629E85}" presName="hierChild3" presStyleCnt="0"/>
      <dgm:spPr/>
    </dgm:pt>
  </dgm:ptLst>
  <dgm:cxnLst>
    <dgm:cxn modelId="{6A17AE2E-72F8-4B24-AEDC-21896D6035B9}" type="presOf" srcId="{3EB18BB5-6F40-4DE6-92E8-1A461B554490}" destId="{AA9D0B85-D801-43A1-A2F5-AD02C2AE3DF4}" srcOrd="1" destOrd="0" presId="urn:microsoft.com/office/officeart/2005/8/layout/orgChart1"/>
    <dgm:cxn modelId="{1D1BCC3C-BFBA-4CA7-8FE4-8E0A0407C588}" type="presOf" srcId="{15C9B181-880D-49C9-9C40-70C7ABABE48E}" destId="{543A4B7D-6F62-4AC4-B650-448B99E36F1E}" srcOrd="0" destOrd="0" presId="urn:microsoft.com/office/officeart/2005/8/layout/orgChart1"/>
    <dgm:cxn modelId="{E4481C40-C3BD-46A3-BD04-71F355A08A3F}" type="presOf" srcId="{FE4B12FB-916E-4A12-9DE2-4F286725DD79}" destId="{834DD8DE-5975-4EF8-A16F-FDD2AA1C261C}" srcOrd="1" destOrd="0" presId="urn:microsoft.com/office/officeart/2005/8/layout/orgChart1"/>
    <dgm:cxn modelId="{AB47E170-2B1C-4FC5-A671-8DC2AA341A12}" type="presOf" srcId="{ABE6B092-7C43-474E-B627-42E4D870563F}" destId="{2E8C4459-CA59-4B7C-97A7-6E9C33348D61}" srcOrd="0" destOrd="0" presId="urn:microsoft.com/office/officeart/2005/8/layout/orgChart1"/>
    <dgm:cxn modelId="{A8A4F756-84E3-489F-8388-2291B5D70B23}" srcId="{6AB44672-314D-4A10-8FD6-C9F412629E85}" destId="{FE4B12FB-916E-4A12-9DE2-4F286725DD79}" srcOrd="1" destOrd="0" parTransId="{ABE6B092-7C43-474E-B627-42E4D870563F}" sibTransId="{2E0A9AC6-59D1-4E78-8CD0-903FFC6BE7BC}"/>
    <dgm:cxn modelId="{8E89777B-F99D-433F-B0C5-6A8676FFB186}" type="presOf" srcId="{6AB44672-314D-4A10-8FD6-C9F412629E85}" destId="{DEFD52F9-DA1E-4208-B626-A6F796F114EA}" srcOrd="0" destOrd="0" presId="urn:microsoft.com/office/officeart/2005/8/layout/orgChart1"/>
    <dgm:cxn modelId="{E5EEDB7C-1E75-432B-A1F9-500137AF9D87}" type="presOf" srcId="{6AB44672-314D-4A10-8FD6-C9F412629E85}" destId="{ADE3C7AD-2C52-4CEB-B0C2-5B68E8305043}" srcOrd="1" destOrd="0" presId="urn:microsoft.com/office/officeart/2005/8/layout/orgChart1"/>
    <dgm:cxn modelId="{3DECB99E-7716-4B09-B147-F4B3714996FB}" type="presOf" srcId="{3EB18BB5-6F40-4DE6-92E8-1A461B554490}" destId="{E0A647B5-35CA-497E-824C-0773453E598E}" srcOrd="0" destOrd="0" presId="urn:microsoft.com/office/officeart/2005/8/layout/orgChart1"/>
    <dgm:cxn modelId="{9B3A8EB4-B20C-469D-95E8-BB83B53415FD}" type="presOf" srcId="{5890F9A0-3A38-4AA9-BB2B-AA3335BA2B7B}" destId="{AC0634A5-E770-4F54-A403-8A4AF456733C}" srcOrd="1" destOrd="0" presId="urn:microsoft.com/office/officeart/2005/8/layout/orgChart1"/>
    <dgm:cxn modelId="{6E3D2FC5-A67E-4039-A447-E486A6C604AA}" type="presOf" srcId="{5890F9A0-3A38-4AA9-BB2B-AA3335BA2B7B}" destId="{5DB258EE-D049-4D23-81BB-08392AB8DA27}" srcOrd="0" destOrd="0" presId="urn:microsoft.com/office/officeart/2005/8/layout/orgChart1"/>
    <dgm:cxn modelId="{992EC2CA-1AA5-4748-97E3-EB1D3B7BB7B3}" type="presOf" srcId="{FE4B12FB-916E-4A12-9DE2-4F286725DD79}" destId="{C1EDA6A2-4CB8-4EBF-A8AB-80232BE58CB3}" srcOrd="0" destOrd="0" presId="urn:microsoft.com/office/officeart/2005/8/layout/orgChart1"/>
    <dgm:cxn modelId="{76AD2AEC-1DD2-436D-8DB5-52A23F2B9FFD}" srcId="{15C9B181-880D-49C9-9C40-70C7ABABE48E}" destId="{6AB44672-314D-4A10-8FD6-C9F412629E85}" srcOrd="0" destOrd="0" parTransId="{4BA41449-3D33-4FE9-AB85-490A064FB207}" sibTransId="{C26D1599-FC05-4F1E-A1A5-D76EF08E13D5}"/>
    <dgm:cxn modelId="{3DE676ED-06A0-490F-8BF9-3C2EEF96F37D}" type="presOf" srcId="{A8E46705-5D6B-4136-A963-464BC344E96F}" destId="{6ED2555A-5B15-4C20-9310-DD20C6314C0E}" srcOrd="0" destOrd="0" presId="urn:microsoft.com/office/officeart/2005/8/layout/orgChart1"/>
    <dgm:cxn modelId="{E22FFCEE-138A-4288-A882-BF4CF6243EBE}" type="presOf" srcId="{618EE385-E5A7-42AC-BBC9-492D0AB3BF00}" destId="{ECD91A4B-7CAD-4B61-9768-323441A35FC7}" srcOrd="0" destOrd="0" presId="urn:microsoft.com/office/officeart/2005/8/layout/orgChart1"/>
    <dgm:cxn modelId="{8F96E0F2-22EA-4573-ADE6-4D5A18CDC19D}" srcId="{6AB44672-314D-4A10-8FD6-C9F412629E85}" destId="{3EB18BB5-6F40-4DE6-92E8-1A461B554490}" srcOrd="2" destOrd="0" parTransId="{A8E46705-5D6B-4136-A963-464BC344E96F}" sibTransId="{6C26D1A2-F57E-4B3E-B622-8C22F8291B20}"/>
    <dgm:cxn modelId="{4E7B54FD-7B1E-4A10-82F9-CFE95DD35718}" srcId="{6AB44672-314D-4A10-8FD6-C9F412629E85}" destId="{5890F9A0-3A38-4AA9-BB2B-AA3335BA2B7B}" srcOrd="0" destOrd="0" parTransId="{618EE385-E5A7-42AC-BBC9-492D0AB3BF00}" sibTransId="{317F1D1A-5162-445C-A1A8-0CFE400BA0CA}"/>
    <dgm:cxn modelId="{85BECB46-5D0F-4F44-8C45-0D8E3B1E531E}" type="presParOf" srcId="{543A4B7D-6F62-4AC4-B650-448B99E36F1E}" destId="{85F0B098-CBEF-4EA7-BEFE-8E7DCC4A3830}" srcOrd="0" destOrd="0" presId="urn:microsoft.com/office/officeart/2005/8/layout/orgChart1"/>
    <dgm:cxn modelId="{1F0C413C-3837-468A-858D-F1BE6E899592}" type="presParOf" srcId="{85F0B098-CBEF-4EA7-BEFE-8E7DCC4A3830}" destId="{4F0955B0-445C-4A16-8690-6A40F0EEF7C0}" srcOrd="0" destOrd="0" presId="urn:microsoft.com/office/officeart/2005/8/layout/orgChart1"/>
    <dgm:cxn modelId="{B4ED0F21-56D3-4B38-AFB9-CBB738D71118}" type="presParOf" srcId="{4F0955B0-445C-4A16-8690-6A40F0EEF7C0}" destId="{DEFD52F9-DA1E-4208-B626-A6F796F114EA}" srcOrd="0" destOrd="0" presId="urn:microsoft.com/office/officeart/2005/8/layout/orgChart1"/>
    <dgm:cxn modelId="{B9EF0198-29F1-4E03-BE64-A6C455804C78}" type="presParOf" srcId="{4F0955B0-445C-4A16-8690-6A40F0EEF7C0}" destId="{ADE3C7AD-2C52-4CEB-B0C2-5B68E8305043}" srcOrd="1" destOrd="0" presId="urn:microsoft.com/office/officeart/2005/8/layout/orgChart1"/>
    <dgm:cxn modelId="{14375DC3-8AEF-46D6-83EB-6EDF607FCC4F}" type="presParOf" srcId="{85F0B098-CBEF-4EA7-BEFE-8E7DCC4A3830}" destId="{B277806E-79B0-4EE4-A084-C77A9192D31B}" srcOrd="1" destOrd="0" presId="urn:microsoft.com/office/officeart/2005/8/layout/orgChart1"/>
    <dgm:cxn modelId="{D86DBA03-9FC4-41EE-AF61-97B81907F467}" type="presParOf" srcId="{B277806E-79B0-4EE4-A084-C77A9192D31B}" destId="{ECD91A4B-7CAD-4B61-9768-323441A35FC7}" srcOrd="0" destOrd="0" presId="urn:microsoft.com/office/officeart/2005/8/layout/orgChart1"/>
    <dgm:cxn modelId="{2A1AC05D-33F3-4811-96DF-8B7941C4B7FF}" type="presParOf" srcId="{B277806E-79B0-4EE4-A084-C77A9192D31B}" destId="{1C9453D3-F2A6-41D2-85AA-8AE8A7C92C08}" srcOrd="1" destOrd="0" presId="urn:microsoft.com/office/officeart/2005/8/layout/orgChart1"/>
    <dgm:cxn modelId="{8BB19C82-D533-4424-83F4-70BF73AE36E1}" type="presParOf" srcId="{1C9453D3-F2A6-41D2-85AA-8AE8A7C92C08}" destId="{40535681-4862-408D-9B16-E841176671FC}" srcOrd="0" destOrd="0" presId="urn:microsoft.com/office/officeart/2005/8/layout/orgChart1"/>
    <dgm:cxn modelId="{DD364816-3729-451B-A1FA-C2A25AB852FF}" type="presParOf" srcId="{40535681-4862-408D-9B16-E841176671FC}" destId="{5DB258EE-D049-4D23-81BB-08392AB8DA27}" srcOrd="0" destOrd="0" presId="urn:microsoft.com/office/officeart/2005/8/layout/orgChart1"/>
    <dgm:cxn modelId="{350687A8-A656-4275-A1E4-201DEC31BD95}" type="presParOf" srcId="{40535681-4862-408D-9B16-E841176671FC}" destId="{AC0634A5-E770-4F54-A403-8A4AF456733C}" srcOrd="1" destOrd="0" presId="urn:microsoft.com/office/officeart/2005/8/layout/orgChart1"/>
    <dgm:cxn modelId="{82AFA0BD-E294-489D-B35E-E6E6585B8B75}" type="presParOf" srcId="{1C9453D3-F2A6-41D2-85AA-8AE8A7C92C08}" destId="{424566ED-A05C-439E-B496-A253FF250F73}" srcOrd="1" destOrd="0" presId="urn:microsoft.com/office/officeart/2005/8/layout/orgChart1"/>
    <dgm:cxn modelId="{F9BCAE4C-5890-4FAE-968A-929171D88C74}" type="presParOf" srcId="{1C9453D3-F2A6-41D2-85AA-8AE8A7C92C08}" destId="{9D31D268-066D-45A6-8F9D-FB70B3BBB9C3}" srcOrd="2" destOrd="0" presId="urn:microsoft.com/office/officeart/2005/8/layout/orgChart1"/>
    <dgm:cxn modelId="{F83816FF-EF4C-4E05-9DA3-98BEA7B9F540}" type="presParOf" srcId="{B277806E-79B0-4EE4-A084-C77A9192D31B}" destId="{2E8C4459-CA59-4B7C-97A7-6E9C33348D61}" srcOrd="2" destOrd="0" presId="urn:microsoft.com/office/officeart/2005/8/layout/orgChart1"/>
    <dgm:cxn modelId="{775D672F-6E8B-46E8-8030-EE13E4D2475B}" type="presParOf" srcId="{B277806E-79B0-4EE4-A084-C77A9192D31B}" destId="{BE216D69-397D-48CB-8545-50D50C1DDB48}" srcOrd="3" destOrd="0" presId="urn:microsoft.com/office/officeart/2005/8/layout/orgChart1"/>
    <dgm:cxn modelId="{230A87AC-C967-4DD5-A1F3-52AC3BAFEC1A}" type="presParOf" srcId="{BE216D69-397D-48CB-8545-50D50C1DDB48}" destId="{328CF961-0C60-47A8-B7EE-3281A42C0A64}" srcOrd="0" destOrd="0" presId="urn:microsoft.com/office/officeart/2005/8/layout/orgChart1"/>
    <dgm:cxn modelId="{93E37F35-609E-4B89-9238-BC3BD31A5169}" type="presParOf" srcId="{328CF961-0C60-47A8-B7EE-3281A42C0A64}" destId="{C1EDA6A2-4CB8-4EBF-A8AB-80232BE58CB3}" srcOrd="0" destOrd="0" presId="urn:microsoft.com/office/officeart/2005/8/layout/orgChart1"/>
    <dgm:cxn modelId="{D66133CC-FD95-4D8E-9CD0-FCC41556B66E}" type="presParOf" srcId="{328CF961-0C60-47A8-B7EE-3281A42C0A64}" destId="{834DD8DE-5975-4EF8-A16F-FDD2AA1C261C}" srcOrd="1" destOrd="0" presId="urn:microsoft.com/office/officeart/2005/8/layout/orgChart1"/>
    <dgm:cxn modelId="{89274313-1A49-4C61-8FD0-11E4471EBC1E}" type="presParOf" srcId="{BE216D69-397D-48CB-8545-50D50C1DDB48}" destId="{0E7150FE-E8DF-4D68-B877-9FA338A1275A}" srcOrd="1" destOrd="0" presId="urn:microsoft.com/office/officeart/2005/8/layout/orgChart1"/>
    <dgm:cxn modelId="{7AAA0C62-D071-4BC3-A5C1-4125D1438E93}" type="presParOf" srcId="{BE216D69-397D-48CB-8545-50D50C1DDB48}" destId="{4C6ED5D0-8C27-4DBB-81E3-118A3ED6D7A4}" srcOrd="2" destOrd="0" presId="urn:microsoft.com/office/officeart/2005/8/layout/orgChart1"/>
    <dgm:cxn modelId="{09E5761D-AB75-4CDD-992B-201176300CB9}" type="presParOf" srcId="{B277806E-79B0-4EE4-A084-C77A9192D31B}" destId="{6ED2555A-5B15-4C20-9310-DD20C6314C0E}" srcOrd="4" destOrd="0" presId="urn:microsoft.com/office/officeart/2005/8/layout/orgChart1"/>
    <dgm:cxn modelId="{3BCC7AF3-D8D5-4911-880C-4CF0A17DD255}" type="presParOf" srcId="{B277806E-79B0-4EE4-A084-C77A9192D31B}" destId="{3903567D-B1A4-4C0A-94C5-DC9B9111A038}" srcOrd="5" destOrd="0" presId="urn:microsoft.com/office/officeart/2005/8/layout/orgChart1"/>
    <dgm:cxn modelId="{E10E733A-3086-414D-A4DA-C0B3ECBD2DCB}" type="presParOf" srcId="{3903567D-B1A4-4C0A-94C5-DC9B9111A038}" destId="{ED4009AE-EE15-434B-B0D6-6D6023B87715}" srcOrd="0" destOrd="0" presId="urn:microsoft.com/office/officeart/2005/8/layout/orgChart1"/>
    <dgm:cxn modelId="{A4A9A211-CF4C-4CE5-9AA1-320A2ABE7C18}" type="presParOf" srcId="{ED4009AE-EE15-434B-B0D6-6D6023B87715}" destId="{E0A647B5-35CA-497E-824C-0773453E598E}" srcOrd="0" destOrd="0" presId="urn:microsoft.com/office/officeart/2005/8/layout/orgChart1"/>
    <dgm:cxn modelId="{8602FDA2-F1A1-4ADD-B32D-3D10D2DC1E31}" type="presParOf" srcId="{ED4009AE-EE15-434B-B0D6-6D6023B87715}" destId="{AA9D0B85-D801-43A1-A2F5-AD02C2AE3DF4}" srcOrd="1" destOrd="0" presId="urn:microsoft.com/office/officeart/2005/8/layout/orgChart1"/>
    <dgm:cxn modelId="{EB18D771-9590-4899-B216-CB7E362580BA}" type="presParOf" srcId="{3903567D-B1A4-4C0A-94C5-DC9B9111A038}" destId="{96B8E6A1-B288-4B08-81DD-D9238F4FC0A4}" srcOrd="1" destOrd="0" presId="urn:microsoft.com/office/officeart/2005/8/layout/orgChart1"/>
    <dgm:cxn modelId="{914D3219-7512-40EE-835B-2C743BDF81B1}" type="presParOf" srcId="{3903567D-B1A4-4C0A-94C5-DC9B9111A038}" destId="{4F97E06C-B0CF-49E7-B40D-3BDB1CB4ABFE}" srcOrd="2" destOrd="0" presId="urn:microsoft.com/office/officeart/2005/8/layout/orgChart1"/>
    <dgm:cxn modelId="{EC3A0D74-B53A-48C9-BA72-1176FCDDC854}" type="presParOf" srcId="{85F0B098-CBEF-4EA7-BEFE-8E7DCC4A3830}" destId="{D0AE2019-A988-43CB-B3E7-924DEE47C3D4}"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8DE06E-03B2-4675-A00F-ABB950188F9F}">
      <dsp:nvSpPr>
        <dsp:cNvPr id="0" name=""/>
        <dsp:cNvSpPr/>
      </dsp:nvSpPr>
      <dsp:spPr>
        <a:xfrm>
          <a:off x="4364" y="0"/>
          <a:ext cx="1463352" cy="4351338"/>
        </a:xfrm>
        <a:prstGeom prst="roundRect">
          <a:avLst>
            <a:gd name="adj" fmla="val 10000"/>
          </a:avLst>
        </a:prstGeom>
        <a:solidFill>
          <a:schemeClr val="tx2">
            <a:lumMod val="75000"/>
          </a:schemeClr>
        </a:solidFill>
        <a:ln w="15875" cap="rnd"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s-CO" sz="1100" b="1" kern="1200" dirty="0"/>
            <a:t>Existirá vigilancia y control preventivo y concomitante, complementario al control posterior y selectivo</a:t>
          </a:r>
          <a:endParaRPr lang="es-CO" sz="1100" kern="1200" dirty="0"/>
        </a:p>
      </dsp:txBody>
      <dsp:txXfrm>
        <a:off x="4364" y="1740535"/>
        <a:ext cx="1463352" cy="1740535"/>
      </dsp:txXfrm>
    </dsp:sp>
    <dsp:sp modelId="{19B19534-B84D-43A0-A3ED-0F57CDC05DB4}">
      <dsp:nvSpPr>
        <dsp:cNvPr id="0" name=""/>
        <dsp:cNvSpPr/>
      </dsp:nvSpPr>
      <dsp:spPr>
        <a:xfrm>
          <a:off x="48264" y="261080"/>
          <a:ext cx="1375551" cy="1448995"/>
        </a:xfrm>
        <a:prstGeom prst="ellipse">
          <a:avLst/>
        </a:prstGeom>
        <a:blipFill rotWithShape="1">
          <a:blip xmlns:r="http://schemas.openxmlformats.org/officeDocument/2006/relationships" r:embed="rId1"/>
          <a:srcRect/>
          <a:stretch>
            <a:fillRect l="-38000" r="-38000"/>
          </a:stretch>
        </a:blipFill>
        <a:ln w="15875" cap="rnd"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dsp:style>
    </dsp:sp>
    <dsp:sp modelId="{3DE2B3E4-2467-41D4-B3ED-55ADBA4882B0}">
      <dsp:nvSpPr>
        <dsp:cNvPr id="0" name=""/>
        <dsp:cNvSpPr/>
      </dsp:nvSpPr>
      <dsp:spPr>
        <a:xfrm>
          <a:off x="1511617" y="0"/>
          <a:ext cx="1463352" cy="4351338"/>
        </a:xfrm>
        <a:prstGeom prst="roundRect">
          <a:avLst>
            <a:gd name="adj" fmla="val 10000"/>
          </a:avLst>
        </a:prstGeom>
        <a:solidFill>
          <a:schemeClr val="accent1">
            <a:hueOff val="0"/>
            <a:satOff val="0"/>
            <a:lumOff val="0"/>
            <a:alphaOff val="0"/>
          </a:schemeClr>
        </a:solidFill>
        <a:ln w="15875" cap="rnd"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s-CO" sz="1100" b="1" kern="1200"/>
            <a:t>Control prevalente de la Contraloría General de la República frente a entidades territoriales</a:t>
          </a:r>
          <a:endParaRPr lang="es-CO" sz="1100" kern="1200"/>
        </a:p>
      </dsp:txBody>
      <dsp:txXfrm>
        <a:off x="1511617" y="1740535"/>
        <a:ext cx="1463352" cy="1740535"/>
      </dsp:txXfrm>
    </dsp:sp>
    <dsp:sp modelId="{0E47DF28-4AE1-4601-92F7-88D8342B2765}">
      <dsp:nvSpPr>
        <dsp:cNvPr id="0" name=""/>
        <dsp:cNvSpPr/>
      </dsp:nvSpPr>
      <dsp:spPr>
        <a:xfrm>
          <a:off x="1555518" y="261080"/>
          <a:ext cx="1375551" cy="1448995"/>
        </a:xfrm>
        <a:prstGeom prst="ellipse">
          <a:avLst/>
        </a:prstGeom>
        <a:blipFill rotWithShape="1">
          <a:blip xmlns:r="http://schemas.openxmlformats.org/officeDocument/2006/relationships" r:embed="rId2"/>
          <a:srcRect/>
          <a:stretch>
            <a:fillRect t="-20000" b="-20000"/>
          </a:stretch>
        </a:blipFill>
        <a:ln w="15875" cap="rnd"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dsp:style>
    </dsp:sp>
    <dsp:sp modelId="{6C1510A1-9283-4ED8-8C08-4C2B03820915}">
      <dsp:nvSpPr>
        <dsp:cNvPr id="0" name=""/>
        <dsp:cNvSpPr/>
      </dsp:nvSpPr>
      <dsp:spPr>
        <a:xfrm>
          <a:off x="3018870" y="0"/>
          <a:ext cx="1463352" cy="4351338"/>
        </a:xfrm>
        <a:prstGeom prst="roundRect">
          <a:avLst>
            <a:gd name="adj" fmla="val 10000"/>
          </a:avLst>
        </a:prstGeom>
        <a:solidFill>
          <a:schemeClr val="tx2">
            <a:lumMod val="75000"/>
          </a:schemeClr>
        </a:solidFill>
        <a:ln w="15875" cap="rnd"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s-CO" sz="1100" b="1" kern="1200" dirty="0"/>
            <a:t>Tiempo para ejercer el control jurisdiccional frente a los fallos con responsabilidad</a:t>
          </a:r>
          <a:endParaRPr lang="es-CO" sz="1100" kern="1200" dirty="0"/>
        </a:p>
      </dsp:txBody>
      <dsp:txXfrm>
        <a:off x="3018870" y="1740535"/>
        <a:ext cx="1463352" cy="1740535"/>
      </dsp:txXfrm>
    </dsp:sp>
    <dsp:sp modelId="{C2F3984E-69F5-45FB-A683-C79D9757D61E}">
      <dsp:nvSpPr>
        <dsp:cNvPr id="0" name=""/>
        <dsp:cNvSpPr/>
      </dsp:nvSpPr>
      <dsp:spPr>
        <a:xfrm>
          <a:off x="3062771" y="246793"/>
          <a:ext cx="1375551" cy="1448995"/>
        </a:xfrm>
        <a:prstGeom prst="ellipse">
          <a:avLst/>
        </a:prstGeom>
        <a:blipFill rotWithShape="1">
          <a:blip xmlns:r="http://schemas.openxmlformats.org/officeDocument/2006/relationships" r:embed="rId3"/>
          <a:srcRect/>
          <a:stretch>
            <a:fillRect t="-20000" b="-20000"/>
          </a:stretch>
        </a:blipFill>
        <a:ln w="15875" cap="rnd"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dsp:style>
    </dsp:sp>
    <dsp:sp modelId="{0E2F9396-D7C0-4C6D-A6DC-5FA57A69DF1C}">
      <dsp:nvSpPr>
        <dsp:cNvPr id="0" name=""/>
        <dsp:cNvSpPr/>
      </dsp:nvSpPr>
      <dsp:spPr>
        <a:xfrm>
          <a:off x="4526123" y="0"/>
          <a:ext cx="1463352" cy="4351338"/>
        </a:xfrm>
        <a:prstGeom prst="roundRect">
          <a:avLst>
            <a:gd name="adj" fmla="val 10000"/>
          </a:avLst>
        </a:prstGeom>
        <a:solidFill>
          <a:schemeClr val="accent1">
            <a:hueOff val="0"/>
            <a:satOff val="0"/>
            <a:lumOff val="0"/>
            <a:alphaOff val="0"/>
          </a:schemeClr>
        </a:solidFill>
        <a:ln w="15875" cap="rnd"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s-CO" sz="1100" b="1" kern="1200" dirty="0"/>
            <a:t>Unificación y estandarización de la vigilancia y control fiscal</a:t>
          </a:r>
        </a:p>
        <a:p>
          <a:pPr marL="0" lvl="0" indent="0" algn="ctr" defTabSz="488950">
            <a:lnSpc>
              <a:spcPct val="90000"/>
            </a:lnSpc>
            <a:spcBef>
              <a:spcPct val="0"/>
            </a:spcBef>
            <a:spcAft>
              <a:spcPct val="35000"/>
            </a:spcAft>
            <a:buNone/>
          </a:pPr>
          <a:endParaRPr lang="es-MX" sz="1100" b="1" kern="1200" dirty="0"/>
        </a:p>
        <a:p>
          <a:pPr marL="0" lvl="0" indent="0" algn="ctr" defTabSz="488950">
            <a:lnSpc>
              <a:spcPct val="90000"/>
            </a:lnSpc>
            <a:spcBef>
              <a:spcPct val="0"/>
            </a:spcBef>
            <a:spcAft>
              <a:spcPct val="35000"/>
            </a:spcAft>
            <a:buNone/>
          </a:pPr>
          <a:r>
            <a:rPr lang="es-CO" sz="1100" kern="1200" dirty="0">
              <a:effectLst/>
              <a:latin typeface="Arial" panose="020B0604020202020204" pitchFamily="34" charset="0"/>
              <a:ea typeface="Times New Roman" panose="02020603050405020304" pitchFamily="18" charset="0"/>
            </a:rPr>
            <a:t>Sistema Nacional de Control Fiscal</a:t>
          </a:r>
          <a:endParaRPr lang="es-CO" sz="1100" kern="1200" dirty="0"/>
        </a:p>
      </dsp:txBody>
      <dsp:txXfrm>
        <a:off x="4526123" y="1740535"/>
        <a:ext cx="1463352" cy="1740535"/>
      </dsp:txXfrm>
    </dsp:sp>
    <dsp:sp modelId="{70AA5E5F-26E1-4B15-A453-57C46CB12082}">
      <dsp:nvSpPr>
        <dsp:cNvPr id="0" name=""/>
        <dsp:cNvSpPr/>
      </dsp:nvSpPr>
      <dsp:spPr>
        <a:xfrm>
          <a:off x="4570024" y="261080"/>
          <a:ext cx="1375551" cy="1448995"/>
        </a:xfrm>
        <a:prstGeom prst="ellipse">
          <a:avLst/>
        </a:prstGeom>
        <a:blipFill rotWithShape="1">
          <a:blip xmlns:r="http://schemas.openxmlformats.org/officeDocument/2006/relationships" r:embed="rId4"/>
          <a:srcRect/>
          <a:stretch>
            <a:fillRect t="-20000" b="-20000"/>
          </a:stretch>
        </a:blipFill>
        <a:ln w="15875" cap="rnd"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dsp:style>
    </dsp:sp>
    <dsp:sp modelId="{D3A49652-9F6D-433A-827A-910D6B7238A1}">
      <dsp:nvSpPr>
        <dsp:cNvPr id="0" name=""/>
        <dsp:cNvSpPr/>
      </dsp:nvSpPr>
      <dsp:spPr>
        <a:xfrm>
          <a:off x="6033376" y="0"/>
          <a:ext cx="1463352" cy="4351338"/>
        </a:xfrm>
        <a:prstGeom prst="roundRect">
          <a:avLst>
            <a:gd name="adj" fmla="val 10000"/>
          </a:avLst>
        </a:prstGeom>
        <a:solidFill>
          <a:schemeClr val="tx2">
            <a:lumMod val="75000"/>
          </a:schemeClr>
        </a:solidFill>
        <a:ln w="15875" cap="rnd"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s-CO" sz="1100" b="1" kern="1200" dirty="0"/>
            <a:t>Facultades de policía judicial en todas las modalidades de vigilancia y control fiscal</a:t>
          </a:r>
        </a:p>
        <a:p>
          <a:pPr marL="0" lvl="0" indent="0" algn="ctr" defTabSz="488950">
            <a:lnSpc>
              <a:spcPct val="90000"/>
            </a:lnSpc>
            <a:spcBef>
              <a:spcPct val="0"/>
            </a:spcBef>
            <a:spcAft>
              <a:spcPct val="35000"/>
            </a:spcAft>
            <a:buNone/>
          </a:pPr>
          <a:endParaRPr lang="es-CO" sz="1100" b="1" kern="1200" dirty="0"/>
        </a:p>
        <a:p>
          <a:pPr marL="0" lvl="0" indent="0" algn="ctr" defTabSz="488950">
            <a:lnSpc>
              <a:spcPct val="90000"/>
            </a:lnSpc>
            <a:spcBef>
              <a:spcPct val="0"/>
            </a:spcBef>
            <a:spcAft>
              <a:spcPct val="35000"/>
            </a:spcAft>
            <a:buNone/>
          </a:pPr>
          <a:r>
            <a:rPr lang="es-CO" sz="1100" b="1" kern="1200" dirty="0"/>
            <a:t>ACTUACIONES DIF ORDINARIAS </a:t>
          </a:r>
          <a:endParaRPr lang="es-CO" sz="1100" kern="1200" dirty="0"/>
        </a:p>
      </dsp:txBody>
      <dsp:txXfrm>
        <a:off x="6033376" y="1740535"/>
        <a:ext cx="1463352" cy="1740535"/>
      </dsp:txXfrm>
    </dsp:sp>
    <dsp:sp modelId="{CBFDB3B0-3F82-4C36-BBB1-7B5A6F6DBF87}">
      <dsp:nvSpPr>
        <dsp:cNvPr id="0" name=""/>
        <dsp:cNvSpPr/>
      </dsp:nvSpPr>
      <dsp:spPr>
        <a:xfrm>
          <a:off x="6077277" y="261080"/>
          <a:ext cx="1375551" cy="1448995"/>
        </a:xfrm>
        <a:prstGeom prst="ellipse">
          <a:avLst/>
        </a:prstGeom>
        <a:blipFill rotWithShape="1">
          <a:blip xmlns:r="http://schemas.openxmlformats.org/officeDocument/2006/relationships" r:embed="rId5"/>
          <a:srcRect/>
          <a:stretch>
            <a:fillRect l="-3000" r="-3000"/>
          </a:stretch>
        </a:blipFill>
        <a:ln w="15875" cap="rnd"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dsp:style>
    </dsp:sp>
    <dsp:sp modelId="{84764D8A-D53E-472E-B9B0-888D7924A6BB}">
      <dsp:nvSpPr>
        <dsp:cNvPr id="0" name=""/>
        <dsp:cNvSpPr/>
      </dsp:nvSpPr>
      <dsp:spPr>
        <a:xfrm>
          <a:off x="7540629" y="0"/>
          <a:ext cx="1463352" cy="4351338"/>
        </a:xfrm>
        <a:prstGeom prst="roundRect">
          <a:avLst>
            <a:gd name="adj" fmla="val 10000"/>
          </a:avLst>
        </a:prstGeom>
        <a:solidFill>
          <a:schemeClr val="accent1">
            <a:hueOff val="0"/>
            <a:satOff val="0"/>
            <a:lumOff val="0"/>
            <a:alphaOff val="0"/>
          </a:schemeClr>
        </a:solidFill>
        <a:ln w="15875" cap="rnd"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s-CO" sz="1100" b="1" kern="1200" dirty="0"/>
            <a:t>Informes de auditoría plena prueba</a:t>
          </a:r>
        </a:p>
        <a:p>
          <a:pPr marL="0" lvl="0" indent="0" algn="ctr" defTabSz="488950">
            <a:lnSpc>
              <a:spcPct val="90000"/>
            </a:lnSpc>
            <a:spcBef>
              <a:spcPct val="0"/>
            </a:spcBef>
            <a:spcAft>
              <a:spcPct val="35000"/>
            </a:spcAft>
            <a:buNone/>
          </a:pPr>
          <a:r>
            <a:rPr lang="es-MX" sz="1100" b="1" kern="1200" dirty="0"/>
            <a:t>FISCALIA</a:t>
          </a:r>
          <a:endParaRPr lang="es-CO" sz="1100" kern="1200" dirty="0"/>
        </a:p>
      </dsp:txBody>
      <dsp:txXfrm>
        <a:off x="7540629" y="1740535"/>
        <a:ext cx="1463352" cy="1740535"/>
      </dsp:txXfrm>
    </dsp:sp>
    <dsp:sp modelId="{F095387B-42C7-4A24-9C9C-8A6D07A83308}">
      <dsp:nvSpPr>
        <dsp:cNvPr id="0" name=""/>
        <dsp:cNvSpPr/>
      </dsp:nvSpPr>
      <dsp:spPr>
        <a:xfrm>
          <a:off x="7584530" y="261080"/>
          <a:ext cx="1375551" cy="1448995"/>
        </a:xfrm>
        <a:prstGeom prst="ellipse">
          <a:avLst/>
        </a:prstGeom>
        <a:blipFill rotWithShape="1">
          <a:blip xmlns:r="http://schemas.openxmlformats.org/officeDocument/2006/relationships" r:embed="rId6"/>
          <a:srcRect/>
          <a:stretch>
            <a:fillRect l="-3000" r="-3000"/>
          </a:stretch>
        </a:blipFill>
        <a:ln w="15875" cap="rnd"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dsp:style>
    </dsp:sp>
    <dsp:sp modelId="{98414F27-ABCD-4E40-BAF3-0A1B9A53CD26}">
      <dsp:nvSpPr>
        <dsp:cNvPr id="0" name=""/>
        <dsp:cNvSpPr/>
      </dsp:nvSpPr>
      <dsp:spPr>
        <a:xfrm>
          <a:off x="9047883" y="0"/>
          <a:ext cx="1463352" cy="4351338"/>
        </a:xfrm>
        <a:prstGeom prst="roundRect">
          <a:avLst>
            <a:gd name="adj" fmla="val 10000"/>
          </a:avLst>
        </a:prstGeom>
        <a:solidFill>
          <a:schemeClr val="tx2">
            <a:lumMod val="75000"/>
          </a:schemeClr>
        </a:solidFill>
        <a:ln w="15875" cap="rnd"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s-CO" sz="1100" b="1" kern="1200" dirty="0"/>
            <a:t>Consecuencias ante el no fenecimiento de la cuenta</a:t>
          </a:r>
        </a:p>
        <a:p>
          <a:pPr marL="0" lvl="0" indent="0" algn="ctr" defTabSz="488950">
            <a:lnSpc>
              <a:spcPct val="90000"/>
            </a:lnSpc>
            <a:spcBef>
              <a:spcPct val="0"/>
            </a:spcBef>
            <a:spcAft>
              <a:spcPct val="35000"/>
            </a:spcAft>
            <a:buNone/>
          </a:pPr>
          <a:r>
            <a:rPr lang="es-MX" sz="1100" b="1" kern="1200" dirty="0"/>
            <a:t>PASF</a:t>
          </a:r>
          <a:endParaRPr lang="es-CO" sz="1100" kern="1200" dirty="0"/>
        </a:p>
      </dsp:txBody>
      <dsp:txXfrm>
        <a:off x="9047883" y="1740535"/>
        <a:ext cx="1463352" cy="1740535"/>
      </dsp:txXfrm>
    </dsp:sp>
    <dsp:sp modelId="{535B53B3-A908-4E8A-939A-CF54F9313F41}">
      <dsp:nvSpPr>
        <dsp:cNvPr id="0" name=""/>
        <dsp:cNvSpPr/>
      </dsp:nvSpPr>
      <dsp:spPr>
        <a:xfrm>
          <a:off x="9091783" y="261080"/>
          <a:ext cx="1375551" cy="1448995"/>
        </a:xfrm>
        <a:prstGeom prst="ellipse">
          <a:avLst/>
        </a:prstGeom>
        <a:blipFill rotWithShape="1">
          <a:blip xmlns:r="http://schemas.openxmlformats.org/officeDocument/2006/relationships" r:embed="rId7"/>
          <a:srcRect/>
          <a:stretch>
            <a:fillRect l="-1000" r="-1000"/>
          </a:stretch>
        </a:blipFill>
        <a:ln w="15875" cap="rnd"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dsp:style>
    </dsp:sp>
    <dsp:sp modelId="{34821458-EFA5-44EF-99A2-9376073A2584}">
      <dsp:nvSpPr>
        <dsp:cNvPr id="0" name=""/>
        <dsp:cNvSpPr/>
      </dsp:nvSpPr>
      <dsp:spPr>
        <a:xfrm>
          <a:off x="420623" y="3481070"/>
          <a:ext cx="9674352" cy="652700"/>
        </a:xfrm>
        <a:prstGeom prst="leftRightArrow">
          <a:avLst/>
        </a:prstGeom>
        <a:solidFill>
          <a:schemeClr val="accent1">
            <a:tint val="60000"/>
            <a:hueOff val="0"/>
            <a:satOff val="0"/>
            <a:lumOff val="0"/>
            <a:alphaOff val="0"/>
          </a:schemeClr>
        </a:solidFill>
        <a:ln w="15875" cap="rnd"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C4459-CA59-4B7C-97A7-6E9C33348D61}">
      <dsp:nvSpPr>
        <dsp:cNvPr id="0" name=""/>
        <dsp:cNvSpPr/>
      </dsp:nvSpPr>
      <dsp:spPr>
        <a:xfrm>
          <a:off x="5460573" y="914520"/>
          <a:ext cx="2555634" cy="979816"/>
        </a:xfrm>
        <a:custGeom>
          <a:avLst/>
          <a:gdLst/>
          <a:ahLst/>
          <a:cxnLst/>
          <a:rect l="0" t="0" r="0" b="0"/>
          <a:pathLst>
            <a:path>
              <a:moveTo>
                <a:pt x="0" y="0"/>
              </a:moveTo>
              <a:lnTo>
                <a:pt x="0" y="598832"/>
              </a:lnTo>
              <a:lnTo>
                <a:pt x="2555634" y="598832"/>
              </a:lnTo>
              <a:lnTo>
                <a:pt x="2555634" y="979816"/>
              </a:lnTo>
            </a:path>
          </a:pathLst>
        </a:custGeom>
        <a:noFill/>
        <a:ln w="15875" cap="rnd"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D91A4B-7CAD-4B61-9768-323441A35FC7}">
      <dsp:nvSpPr>
        <dsp:cNvPr id="0" name=""/>
        <dsp:cNvSpPr/>
      </dsp:nvSpPr>
      <dsp:spPr>
        <a:xfrm>
          <a:off x="2160316" y="914520"/>
          <a:ext cx="3300257" cy="979816"/>
        </a:xfrm>
        <a:custGeom>
          <a:avLst/>
          <a:gdLst/>
          <a:ahLst/>
          <a:cxnLst/>
          <a:rect l="0" t="0" r="0" b="0"/>
          <a:pathLst>
            <a:path>
              <a:moveTo>
                <a:pt x="3300257" y="0"/>
              </a:moveTo>
              <a:lnTo>
                <a:pt x="3300257" y="598832"/>
              </a:lnTo>
              <a:lnTo>
                <a:pt x="0" y="598832"/>
              </a:lnTo>
              <a:lnTo>
                <a:pt x="0" y="979816"/>
              </a:lnTo>
            </a:path>
          </a:pathLst>
        </a:custGeom>
        <a:noFill/>
        <a:ln w="15875" cap="rnd"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FD52F9-DA1E-4208-B626-A6F796F114EA}">
      <dsp:nvSpPr>
        <dsp:cNvPr id="0" name=""/>
        <dsp:cNvSpPr/>
      </dsp:nvSpPr>
      <dsp:spPr>
        <a:xfrm>
          <a:off x="1139934" y="148544"/>
          <a:ext cx="8641278" cy="765975"/>
        </a:xfrm>
        <a:prstGeom prst="rect">
          <a:avLst/>
        </a:prstGeom>
        <a:solidFill>
          <a:schemeClr val="accent3">
            <a:alpha val="8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MX" sz="2200" b="1" kern="1200" spc="-5" dirty="0">
              <a:solidFill>
                <a:schemeClr val="tx1"/>
              </a:solidFill>
              <a:cs typeface="Calibri"/>
            </a:rPr>
            <a:t>Guía </a:t>
          </a:r>
          <a:r>
            <a:rPr lang="es-MX" sz="2200" b="1" kern="1200" dirty="0">
              <a:solidFill>
                <a:schemeClr val="tx1"/>
              </a:solidFill>
              <a:cs typeface="Calibri"/>
            </a:rPr>
            <a:t> </a:t>
          </a:r>
          <a:r>
            <a:rPr lang="es-MX" sz="2200" b="1" kern="1200" spc="-5" dirty="0">
              <a:solidFill>
                <a:schemeClr val="tx1"/>
              </a:solidFill>
              <a:cs typeface="Calibri"/>
            </a:rPr>
            <a:t>de</a:t>
          </a:r>
          <a:r>
            <a:rPr lang="es-MX" sz="2200" b="1" kern="1200" dirty="0">
              <a:solidFill>
                <a:schemeClr val="tx1"/>
              </a:solidFill>
              <a:cs typeface="Calibri"/>
            </a:rPr>
            <a:t> </a:t>
          </a:r>
          <a:r>
            <a:rPr lang="es-MX" sz="2200" b="1" kern="1200" spc="-10" dirty="0">
              <a:solidFill>
                <a:schemeClr val="tx1"/>
              </a:solidFill>
              <a:cs typeface="Calibri"/>
            </a:rPr>
            <a:t>Auditoría</a:t>
          </a:r>
          <a:r>
            <a:rPr lang="es-MX" sz="2200" b="1" kern="1200" spc="-5" dirty="0">
              <a:solidFill>
                <a:schemeClr val="tx1"/>
              </a:solidFill>
              <a:cs typeface="Calibri"/>
            </a:rPr>
            <a:t> </a:t>
          </a:r>
          <a:r>
            <a:rPr lang="es-MX" sz="2200" b="1" kern="1200" spc="-25" dirty="0">
              <a:solidFill>
                <a:schemeClr val="tx1"/>
              </a:solidFill>
              <a:cs typeface="Calibri"/>
            </a:rPr>
            <a:t>Territorial </a:t>
          </a:r>
          <a:r>
            <a:rPr lang="es-MX" sz="2200" b="1" kern="1200" spc="-65" dirty="0">
              <a:solidFill>
                <a:schemeClr val="tx1"/>
              </a:solidFill>
              <a:cs typeface="Calibri"/>
            </a:rPr>
            <a:t>GAT</a:t>
          </a:r>
          <a:r>
            <a:rPr lang="es-MX" sz="2200" b="1" kern="1200" dirty="0">
              <a:solidFill>
                <a:schemeClr val="tx1"/>
              </a:solidFill>
              <a:cs typeface="Calibri"/>
            </a:rPr>
            <a:t> </a:t>
          </a:r>
          <a:r>
            <a:rPr lang="es-MX" sz="2200" b="1" kern="1200" spc="-30" dirty="0">
              <a:solidFill>
                <a:schemeClr val="tx1"/>
              </a:solidFill>
              <a:cs typeface="Calibri"/>
            </a:rPr>
            <a:t>Versión</a:t>
          </a:r>
          <a:r>
            <a:rPr lang="es-MX" sz="2200" b="1" kern="1200" spc="-10" dirty="0">
              <a:solidFill>
                <a:schemeClr val="tx1"/>
              </a:solidFill>
              <a:cs typeface="Calibri"/>
            </a:rPr>
            <a:t> 4.0</a:t>
          </a:r>
        </a:p>
        <a:p>
          <a:pPr marL="0" lvl="0" indent="0" algn="ctr" defTabSz="977900">
            <a:lnSpc>
              <a:spcPct val="90000"/>
            </a:lnSpc>
            <a:spcBef>
              <a:spcPct val="0"/>
            </a:spcBef>
            <a:spcAft>
              <a:spcPct val="35000"/>
            </a:spcAft>
            <a:buNone/>
          </a:pPr>
          <a:r>
            <a:rPr lang="es-MX" sz="2200" b="1" kern="1200" spc="-10" dirty="0" err="1">
              <a:solidFill>
                <a:schemeClr val="tx1"/>
              </a:solidFill>
              <a:cs typeface="Calibri"/>
            </a:rPr>
            <a:t>Num</a:t>
          </a:r>
          <a:r>
            <a:rPr lang="es-MX" sz="2200" b="1" kern="1200" spc="-10" dirty="0">
              <a:solidFill>
                <a:schemeClr val="tx1"/>
              </a:solidFill>
              <a:cs typeface="Calibri"/>
            </a:rPr>
            <a:t>. 1.3.3.5  </a:t>
          </a:r>
          <a:r>
            <a:rPr lang="es-MX" sz="2200" b="1" kern="1200" spc="-5" dirty="0">
              <a:solidFill>
                <a:schemeClr val="tx1"/>
              </a:solidFill>
              <a:cs typeface="Calibri"/>
            </a:rPr>
            <a:t>PLAN DE </a:t>
          </a:r>
          <a:r>
            <a:rPr lang="es-MX" sz="2200" b="1" kern="1200" spc="-15" dirty="0">
              <a:solidFill>
                <a:schemeClr val="tx1"/>
              </a:solidFill>
              <a:cs typeface="Calibri"/>
            </a:rPr>
            <a:t>MEJORAMIENTO</a:t>
          </a:r>
          <a:r>
            <a:rPr lang="es-MX" sz="2200" b="1" kern="1200" spc="509" dirty="0">
              <a:solidFill>
                <a:schemeClr val="tx1"/>
              </a:solidFill>
              <a:cs typeface="Calibri"/>
            </a:rPr>
            <a:t> </a:t>
          </a:r>
          <a:r>
            <a:rPr lang="es-MX" sz="2200" b="1" kern="1200" dirty="0">
              <a:solidFill>
                <a:schemeClr val="tx1"/>
              </a:solidFill>
              <a:cs typeface="Calibri"/>
            </a:rPr>
            <a:t>Y </a:t>
          </a:r>
          <a:r>
            <a:rPr lang="es-MX" sz="2200" b="1" kern="1200" spc="-10" dirty="0">
              <a:solidFill>
                <a:schemeClr val="tx1"/>
              </a:solidFill>
              <a:cs typeface="Calibri"/>
            </a:rPr>
            <a:t>SEGUIMIENTO</a:t>
          </a:r>
          <a:endParaRPr lang="es-ES" sz="2200" b="1" kern="1200" dirty="0">
            <a:solidFill>
              <a:schemeClr val="tx1"/>
            </a:solidFill>
          </a:endParaRPr>
        </a:p>
      </dsp:txBody>
      <dsp:txXfrm>
        <a:off x="1139934" y="148544"/>
        <a:ext cx="8641278" cy="765975"/>
      </dsp:txXfrm>
    </dsp:sp>
    <dsp:sp modelId="{5DB258EE-D049-4D23-81BB-08392AB8DA27}">
      <dsp:nvSpPr>
        <dsp:cNvPr id="0" name=""/>
        <dsp:cNvSpPr/>
      </dsp:nvSpPr>
      <dsp:spPr>
        <a:xfrm>
          <a:off x="9212" y="1894336"/>
          <a:ext cx="4302206" cy="3256498"/>
        </a:xfrm>
        <a:prstGeom prst="rect">
          <a:avLst/>
        </a:prstGeom>
        <a:solidFill>
          <a:schemeClr val="accent3">
            <a:alpha val="7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MX" sz="1800" b="1" kern="1200" dirty="0">
              <a:solidFill>
                <a:schemeClr val="tx1"/>
              </a:solidFill>
              <a:latin typeface="Calibri"/>
              <a:cs typeface="Calibri"/>
            </a:rPr>
            <a:t>Las </a:t>
          </a:r>
          <a:r>
            <a:rPr lang="es-MX" sz="1800" b="1" kern="1200" spc="-10" dirty="0">
              <a:solidFill>
                <a:schemeClr val="tx1"/>
              </a:solidFill>
              <a:latin typeface="Calibri"/>
              <a:cs typeface="Calibri"/>
            </a:rPr>
            <a:t>Contralorías </a:t>
          </a:r>
          <a:r>
            <a:rPr lang="es-MX" sz="1800" b="1" kern="1200" spc="-25" dirty="0">
              <a:solidFill>
                <a:schemeClr val="tx1"/>
              </a:solidFill>
              <a:latin typeface="Calibri"/>
              <a:cs typeface="Calibri"/>
            </a:rPr>
            <a:t>Territoriales </a:t>
          </a:r>
          <a:r>
            <a:rPr lang="es-MX" sz="1800" b="1" kern="1200" spc="-10" dirty="0">
              <a:solidFill>
                <a:schemeClr val="tx1"/>
              </a:solidFill>
              <a:latin typeface="Calibri"/>
              <a:cs typeface="Calibri"/>
            </a:rPr>
            <a:t>determinarán </a:t>
          </a:r>
          <a:r>
            <a:rPr lang="es-MX" sz="1800" b="1" kern="1200" dirty="0">
              <a:solidFill>
                <a:schemeClr val="tx1"/>
              </a:solidFill>
              <a:latin typeface="Calibri"/>
              <a:cs typeface="Calibri"/>
            </a:rPr>
            <a:t>la </a:t>
          </a:r>
          <a:r>
            <a:rPr lang="es-MX" sz="1800" b="1" kern="1200" spc="-10" dirty="0">
              <a:solidFill>
                <a:schemeClr val="tx1"/>
              </a:solidFill>
              <a:latin typeface="Calibri"/>
              <a:cs typeface="Calibri"/>
            </a:rPr>
            <a:t>efectividad </a:t>
          </a:r>
          <a:r>
            <a:rPr lang="es-MX" sz="1800" b="1" kern="1200" spc="-5" dirty="0">
              <a:solidFill>
                <a:schemeClr val="tx1"/>
              </a:solidFill>
              <a:latin typeface="Calibri"/>
              <a:cs typeface="Calibri"/>
            </a:rPr>
            <a:t>de </a:t>
          </a:r>
          <a:r>
            <a:rPr lang="es-MX" sz="1800" b="1" kern="1200" dirty="0">
              <a:solidFill>
                <a:schemeClr val="tx1"/>
              </a:solidFill>
              <a:latin typeface="Calibri"/>
              <a:cs typeface="Calibri"/>
            </a:rPr>
            <a:t> las</a:t>
          </a:r>
          <a:r>
            <a:rPr lang="es-MX" sz="1800" b="1" kern="1200" spc="5" dirty="0">
              <a:solidFill>
                <a:schemeClr val="tx1"/>
              </a:solidFill>
              <a:latin typeface="Calibri"/>
              <a:cs typeface="Calibri"/>
            </a:rPr>
            <a:t> </a:t>
          </a:r>
          <a:r>
            <a:rPr lang="es-MX" sz="1800" b="1" kern="1200" spc="-5" dirty="0">
              <a:solidFill>
                <a:schemeClr val="tx1"/>
              </a:solidFill>
              <a:latin typeface="Calibri"/>
              <a:cs typeface="Calibri"/>
            </a:rPr>
            <a:t>acciones</a:t>
          </a:r>
          <a:r>
            <a:rPr lang="es-MX" sz="1800" b="1" kern="1200" dirty="0">
              <a:solidFill>
                <a:schemeClr val="tx1"/>
              </a:solidFill>
              <a:latin typeface="Calibri"/>
              <a:cs typeface="Calibri"/>
            </a:rPr>
            <a:t> </a:t>
          </a:r>
          <a:r>
            <a:rPr lang="es-MX" sz="1800" b="1" kern="1200" spc="-5" dirty="0">
              <a:solidFill>
                <a:schemeClr val="tx1"/>
              </a:solidFill>
              <a:latin typeface="Calibri"/>
              <a:cs typeface="Calibri"/>
            </a:rPr>
            <a:t>del</a:t>
          </a:r>
          <a:r>
            <a:rPr lang="es-MX" sz="1800" b="1" kern="1200" dirty="0">
              <a:solidFill>
                <a:schemeClr val="tx1"/>
              </a:solidFill>
              <a:latin typeface="Calibri"/>
              <a:cs typeface="Calibri"/>
            </a:rPr>
            <a:t> </a:t>
          </a:r>
          <a:r>
            <a:rPr lang="es-MX" sz="1800" b="1" kern="1200" spc="-5" dirty="0">
              <a:solidFill>
                <a:schemeClr val="tx1"/>
              </a:solidFill>
              <a:latin typeface="Calibri"/>
              <a:cs typeface="Calibri"/>
            </a:rPr>
            <a:t>plan</a:t>
          </a:r>
          <a:r>
            <a:rPr lang="es-MX" sz="1800" b="1" kern="1200" dirty="0">
              <a:solidFill>
                <a:schemeClr val="tx1"/>
              </a:solidFill>
              <a:latin typeface="Calibri"/>
              <a:cs typeface="Calibri"/>
            </a:rPr>
            <a:t> </a:t>
          </a:r>
          <a:r>
            <a:rPr lang="es-MX" sz="1800" b="1" kern="1200" spc="-5" dirty="0">
              <a:solidFill>
                <a:schemeClr val="tx1"/>
              </a:solidFill>
              <a:latin typeface="Calibri"/>
              <a:cs typeface="Calibri"/>
            </a:rPr>
            <a:t>de</a:t>
          </a:r>
          <a:r>
            <a:rPr lang="es-MX" sz="1800" b="1" kern="1200" dirty="0">
              <a:solidFill>
                <a:schemeClr val="tx1"/>
              </a:solidFill>
              <a:latin typeface="Calibri"/>
              <a:cs typeface="Calibri"/>
            </a:rPr>
            <a:t> </a:t>
          </a:r>
          <a:r>
            <a:rPr lang="es-MX" sz="1800" b="1" kern="1200" spc="-10" dirty="0">
              <a:solidFill>
                <a:schemeClr val="tx1"/>
              </a:solidFill>
              <a:latin typeface="Calibri"/>
              <a:cs typeface="Calibri"/>
            </a:rPr>
            <a:t>mejoramiento</a:t>
          </a:r>
          <a:r>
            <a:rPr lang="es-MX" sz="1800" b="1" kern="1200" spc="-5" dirty="0">
              <a:solidFill>
                <a:schemeClr val="tx1"/>
              </a:solidFill>
              <a:latin typeface="Calibri"/>
              <a:cs typeface="Calibri"/>
            </a:rPr>
            <a:t> ejecutado</a:t>
          </a:r>
          <a:r>
            <a:rPr lang="es-MX" sz="1800" b="1" kern="1200" dirty="0">
              <a:solidFill>
                <a:schemeClr val="tx1"/>
              </a:solidFill>
              <a:latin typeface="Calibri"/>
              <a:cs typeface="Calibri"/>
            </a:rPr>
            <a:t> </a:t>
          </a:r>
          <a:r>
            <a:rPr lang="es-MX" sz="1800" b="1" kern="1200" spc="-5" dirty="0">
              <a:solidFill>
                <a:schemeClr val="tx1"/>
              </a:solidFill>
              <a:latin typeface="Calibri"/>
              <a:cs typeface="Calibri"/>
            </a:rPr>
            <a:t>por</a:t>
          </a:r>
          <a:r>
            <a:rPr lang="es-MX" sz="1800" b="1" kern="1200" spc="535" dirty="0">
              <a:solidFill>
                <a:schemeClr val="tx1"/>
              </a:solidFill>
              <a:latin typeface="Calibri"/>
              <a:cs typeface="Calibri"/>
            </a:rPr>
            <a:t> </a:t>
          </a:r>
          <a:r>
            <a:rPr lang="es-MX" sz="1800" b="1" kern="1200" dirty="0">
              <a:solidFill>
                <a:schemeClr val="tx1"/>
              </a:solidFill>
              <a:latin typeface="Calibri"/>
              <a:cs typeface="Calibri"/>
            </a:rPr>
            <a:t>los</a:t>
          </a:r>
          <a:r>
            <a:rPr lang="es-MX" sz="1800" b="1" kern="1200" spc="540" dirty="0">
              <a:solidFill>
                <a:schemeClr val="tx1"/>
              </a:solidFill>
              <a:latin typeface="Calibri"/>
              <a:cs typeface="Calibri"/>
            </a:rPr>
            <a:t> </a:t>
          </a:r>
          <a:r>
            <a:rPr lang="es-MX" sz="1800" b="1" kern="1200" spc="-15" dirty="0">
              <a:solidFill>
                <a:schemeClr val="tx1"/>
              </a:solidFill>
              <a:latin typeface="Calibri"/>
              <a:cs typeface="Calibri"/>
            </a:rPr>
            <a:t>sujetos </a:t>
          </a:r>
          <a:r>
            <a:rPr lang="es-MX" sz="1800" b="1" kern="1200" spc="-10" dirty="0">
              <a:solidFill>
                <a:schemeClr val="tx1"/>
              </a:solidFill>
              <a:latin typeface="Calibri"/>
              <a:cs typeface="Calibri"/>
            </a:rPr>
            <a:t> </a:t>
          </a:r>
          <a:r>
            <a:rPr lang="es-MX" sz="1800" b="1" kern="1200" spc="-5" dirty="0">
              <a:solidFill>
                <a:schemeClr val="tx1"/>
              </a:solidFill>
              <a:latin typeface="Calibri"/>
              <a:cs typeface="Calibri"/>
            </a:rPr>
            <a:t>vigilados. </a:t>
          </a:r>
        </a:p>
        <a:p>
          <a:pPr marL="0" lvl="0" indent="0" algn="ctr" defTabSz="800100">
            <a:lnSpc>
              <a:spcPct val="90000"/>
            </a:lnSpc>
            <a:spcBef>
              <a:spcPct val="0"/>
            </a:spcBef>
            <a:spcAft>
              <a:spcPct val="35000"/>
            </a:spcAft>
            <a:buNone/>
          </a:pPr>
          <a:r>
            <a:rPr lang="es-MX" sz="1800" b="1" kern="1200" spc="-5" dirty="0">
              <a:solidFill>
                <a:schemeClr val="tx1"/>
              </a:solidFill>
              <a:latin typeface="Calibri"/>
              <a:cs typeface="Calibri"/>
            </a:rPr>
            <a:t>La </a:t>
          </a:r>
          <a:r>
            <a:rPr lang="es-MX" sz="1800" b="1" kern="1200" spc="-10" dirty="0">
              <a:solidFill>
                <a:schemeClr val="tx1"/>
              </a:solidFill>
              <a:latin typeface="Calibri"/>
              <a:cs typeface="Calibri"/>
            </a:rPr>
            <a:t>efectividad </a:t>
          </a:r>
          <a:r>
            <a:rPr lang="es-MX" sz="1800" b="1" kern="1200" spc="-15" dirty="0">
              <a:solidFill>
                <a:schemeClr val="tx1"/>
              </a:solidFill>
              <a:latin typeface="Calibri"/>
              <a:cs typeface="Calibri"/>
            </a:rPr>
            <a:t>consiste </a:t>
          </a:r>
          <a:r>
            <a:rPr lang="es-MX" sz="1800" b="1" kern="1200" dirty="0">
              <a:solidFill>
                <a:schemeClr val="tx1"/>
              </a:solidFill>
              <a:latin typeface="Calibri"/>
              <a:cs typeface="Calibri"/>
            </a:rPr>
            <a:t>en la </a:t>
          </a:r>
          <a:r>
            <a:rPr lang="es-MX" sz="1800" b="1" kern="1200" spc="-5" dirty="0">
              <a:solidFill>
                <a:schemeClr val="tx1"/>
              </a:solidFill>
              <a:latin typeface="Calibri"/>
              <a:cs typeface="Calibri"/>
            </a:rPr>
            <a:t>implementación de las </a:t>
          </a:r>
          <a:r>
            <a:rPr lang="es-MX" sz="1800" b="1" kern="1200" dirty="0">
              <a:solidFill>
                <a:schemeClr val="tx1"/>
              </a:solidFill>
              <a:latin typeface="Calibri"/>
              <a:cs typeface="Calibri"/>
            </a:rPr>
            <a:t>acciones </a:t>
          </a:r>
          <a:r>
            <a:rPr lang="es-MX" sz="1800" b="1" kern="1200" spc="5" dirty="0">
              <a:solidFill>
                <a:schemeClr val="tx1"/>
              </a:solidFill>
              <a:latin typeface="Calibri"/>
              <a:cs typeface="Calibri"/>
            </a:rPr>
            <a:t> </a:t>
          </a:r>
          <a:r>
            <a:rPr lang="es-MX" sz="1800" b="1" kern="1200" spc="-10" dirty="0">
              <a:solidFill>
                <a:schemeClr val="tx1"/>
              </a:solidFill>
              <a:latin typeface="Calibri"/>
              <a:cs typeface="Calibri"/>
            </a:rPr>
            <a:t>desarrolladas </a:t>
          </a:r>
          <a:r>
            <a:rPr lang="es-MX" sz="1800" b="1" kern="1200" spc="-5" dirty="0">
              <a:solidFill>
                <a:schemeClr val="tx1"/>
              </a:solidFill>
              <a:latin typeface="Calibri"/>
              <a:cs typeface="Calibri"/>
            </a:rPr>
            <a:t>por </a:t>
          </a:r>
          <a:r>
            <a:rPr lang="es-MX" sz="1800" b="1" kern="1200" dirty="0">
              <a:solidFill>
                <a:schemeClr val="tx1"/>
              </a:solidFill>
              <a:latin typeface="Calibri"/>
              <a:cs typeface="Calibri"/>
            </a:rPr>
            <a:t>el </a:t>
          </a:r>
          <a:r>
            <a:rPr lang="es-MX" sz="1800" b="1" kern="1200" spc="-10" dirty="0">
              <a:solidFill>
                <a:schemeClr val="tx1"/>
              </a:solidFill>
              <a:latin typeface="Calibri"/>
              <a:cs typeface="Calibri"/>
            </a:rPr>
            <a:t>sujeto </a:t>
          </a:r>
          <a:r>
            <a:rPr lang="es-MX" sz="1800" b="1" kern="1200" spc="-5" dirty="0">
              <a:solidFill>
                <a:schemeClr val="tx1"/>
              </a:solidFill>
              <a:latin typeface="Calibri"/>
              <a:cs typeface="Calibri"/>
            </a:rPr>
            <a:t>de </a:t>
          </a:r>
          <a:r>
            <a:rPr lang="es-MX" sz="1800" b="1" kern="1200" spc="-15" dirty="0">
              <a:solidFill>
                <a:schemeClr val="tx1"/>
              </a:solidFill>
              <a:latin typeface="Calibri"/>
              <a:cs typeface="Calibri"/>
            </a:rPr>
            <a:t>control para contrarrestar </a:t>
          </a:r>
          <a:r>
            <a:rPr lang="es-MX" sz="1800" b="1" kern="1200" dirty="0">
              <a:solidFill>
                <a:schemeClr val="tx1"/>
              </a:solidFill>
              <a:latin typeface="Calibri"/>
              <a:cs typeface="Calibri"/>
            </a:rPr>
            <a:t>las </a:t>
          </a:r>
          <a:r>
            <a:rPr lang="es-MX" sz="1800" b="1" kern="1200" spc="-5" dirty="0">
              <a:solidFill>
                <a:schemeClr val="tx1"/>
              </a:solidFill>
              <a:latin typeface="Calibri"/>
              <a:cs typeface="Calibri"/>
            </a:rPr>
            <a:t>causas de los </a:t>
          </a:r>
          <a:r>
            <a:rPr lang="es-MX" sz="1800" b="1" kern="1200" spc="-530" dirty="0">
              <a:solidFill>
                <a:schemeClr val="tx1"/>
              </a:solidFill>
              <a:latin typeface="Calibri"/>
              <a:cs typeface="Calibri"/>
            </a:rPr>
            <a:t> </a:t>
          </a:r>
          <a:r>
            <a:rPr lang="es-MX" sz="1800" b="1" kern="1200" spc="-5" dirty="0">
              <a:solidFill>
                <a:schemeClr val="tx1"/>
              </a:solidFill>
              <a:latin typeface="Calibri"/>
              <a:cs typeface="Calibri"/>
            </a:rPr>
            <a:t>hallazgos</a:t>
          </a:r>
          <a:r>
            <a:rPr lang="es-MX" sz="1800" b="1" kern="1200" spc="-25" dirty="0">
              <a:solidFill>
                <a:schemeClr val="tx1"/>
              </a:solidFill>
              <a:latin typeface="Calibri"/>
              <a:cs typeface="Calibri"/>
            </a:rPr>
            <a:t> </a:t>
          </a:r>
          <a:r>
            <a:rPr lang="es-MX" sz="1800" b="1" kern="1200" spc="-5" dirty="0">
              <a:solidFill>
                <a:schemeClr val="tx1"/>
              </a:solidFill>
              <a:latin typeface="Calibri"/>
              <a:cs typeface="Calibri"/>
            </a:rPr>
            <a:t>establecidos, </a:t>
          </a:r>
          <a:r>
            <a:rPr lang="es-MX" sz="1800" b="1" kern="1200" spc="-15" dirty="0">
              <a:solidFill>
                <a:schemeClr val="tx1"/>
              </a:solidFill>
              <a:latin typeface="Calibri"/>
              <a:cs typeface="Calibri"/>
            </a:rPr>
            <a:t>producto</a:t>
          </a:r>
          <a:r>
            <a:rPr lang="es-MX" sz="1800" b="1" kern="1200" spc="-5" dirty="0">
              <a:solidFill>
                <a:schemeClr val="tx1"/>
              </a:solidFill>
              <a:latin typeface="Calibri"/>
              <a:cs typeface="Calibri"/>
            </a:rPr>
            <a:t> del</a:t>
          </a:r>
          <a:r>
            <a:rPr lang="es-MX" sz="1800" b="1" kern="1200" spc="5" dirty="0">
              <a:solidFill>
                <a:schemeClr val="tx1"/>
              </a:solidFill>
              <a:latin typeface="Calibri"/>
              <a:cs typeface="Calibri"/>
            </a:rPr>
            <a:t> </a:t>
          </a:r>
          <a:r>
            <a:rPr lang="es-MX" sz="1800" b="1" kern="1200" spc="-5" dirty="0">
              <a:solidFill>
                <a:schemeClr val="tx1"/>
              </a:solidFill>
              <a:latin typeface="Calibri"/>
              <a:cs typeface="Calibri"/>
            </a:rPr>
            <a:t>ejercicio</a:t>
          </a:r>
          <a:r>
            <a:rPr lang="es-MX" sz="1800" b="1" kern="1200" spc="-30" dirty="0">
              <a:solidFill>
                <a:schemeClr val="tx1"/>
              </a:solidFill>
              <a:latin typeface="Calibri"/>
              <a:cs typeface="Calibri"/>
            </a:rPr>
            <a:t> </a:t>
          </a:r>
          <a:r>
            <a:rPr lang="es-MX" sz="1800" b="1" kern="1200" spc="-5" dirty="0">
              <a:solidFill>
                <a:schemeClr val="tx1"/>
              </a:solidFill>
              <a:latin typeface="Calibri"/>
              <a:cs typeface="Calibri"/>
            </a:rPr>
            <a:t>del</a:t>
          </a:r>
          <a:r>
            <a:rPr lang="es-MX" sz="1800" b="1" kern="1200" spc="5" dirty="0">
              <a:solidFill>
                <a:schemeClr val="tx1"/>
              </a:solidFill>
              <a:latin typeface="Calibri"/>
              <a:cs typeface="Calibri"/>
            </a:rPr>
            <a:t> </a:t>
          </a:r>
          <a:r>
            <a:rPr lang="es-MX" sz="1800" b="1" kern="1200" spc="-15" dirty="0">
              <a:solidFill>
                <a:schemeClr val="tx1"/>
              </a:solidFill>
              <a:latin typeface="Calibri"/>
              <a:cs typeface="Calibri"/>
            </a:rPr>
            <a:t>control</a:t>
          </a:r>
          <a:r>
            <a:rPr lang="es-MX" sz="1800" b="1" kern="1200" spc="-20" dirty="0">
              <a:solidFill>
                <a:schemeClr val="tx1"/>
              </a:solidFill>
              <a:latin typeface="Calibri"/>
              <a:cs typeface="Calibri"/>
            </a:rPr>
            <a:t> </a:t>
          </a:r>
          <a:r>
            <a:rPr lang="es-MX" sz="1800" b="1" kern="1200" spc="-5" dirty="0">
              <a:solidFill>
                <a:schemeClr val="tx1"/>
              </a:solidFill>
              <a:latin typeface="Calibri"/>
              <a:cs typeface="Calibri"/>
            </a:rPr>
            <a:t>fiscal</a:t>
          </a:r>
        </a:p>
        <a:p>
          <a:pPr marL="0" lvl="0" indent="0" algn="ctr" defTabSz="800100">
            <a:lnSpc>
              <a:spcPct val="90000"/>
            </a:lnSpc>
            <a:spcBef>
              <a:spcPct val="0"/>
            </a:spcBef>
            <a:spcAft>
              <a:spcPct val="35000"/>
            </a:spcAft>
            <a:buNone/>
          </a:pPr>
          <a:endParaRPr lang="es-MX" sz="1800" b="1" kern="1200" spc="-5" dirty="0">
            <a:solidFill>
              <a:schemeClr val="tx1"/>
            </a:solidFill>
            <a:latin typeface="Calibri"/>
            <a:cs typeface="Calibri"/>
          </a:endParaRPr>
        </a:p>
        <a:p>
          <a:pPr marL="0" lvl="0" indent="0" algn="ctr" defTabSz="800100">
            <a:lnSpc>
              <a:spcPct val="90000"/>
            </a:lnSpc>
            <a:spcBef>
              <a:spcPct val="0"/>
            </a:spcBef>
            <a:spcAft>
              <a:spcPct val="35000"/>
            </a:spcAft>
            <a:buNone/>
          </a:pPr>
          <a:r>
            <a:rPr lang="es-MX" sz="1800" b="1" kern="1200" spc="-5" dirty="0">
              <a:solidFill>
                <a:schemeClr val="tx1"/>
              </a:solidFill>
              <a:cs typeface="Calibri"/>
            </a:rPr>
            <a:t>“REVISIÓN”</a:t>
          </a:r>
          <a:endParaRPr lang="es-ES" sz="1800" b="1" kern="1200" dirty="0">
            <a:solidFill>
              <a:schemeClr val="tx1"/>
            </a:solidFill>
          </a:endParaRPr>
        </a:p>
      </dsp:txBody>
      <dsp:txXfrm>
        <a:off x="9212" y="1894336"/>
        <a:ext cx="4302206" cy="3256498"/>
      </dsp:txXfrm>
    </dsp:sp>
    <dsp:sp modelId="{C1EDA6A2-4CB8-4EBF-A8AB-80232BE58CB3}">
      <dsp:nvSpPr>
        <dsp:cNvPr id="0" name=""/>
        <dsp:cNvSpPr/>
      </dsp:nvSpPr>
      <dsp:spPr>
        <a:xfrm>
          <a:off x="5073385" y="1894336"/>
          <a:ext cx="5885645" cy="3810067"/>
        </a:xfrm>
        <a:prstGeom prst="rect">
          <a:avLst/>
        </a:prstGeom>
        <a:solidFill>
          <a:schemeClr val="accent3">
            <a:alpha val="7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MX" sz="1800" b="1" kern="1200" spc="-5" dirty="0">
              <a:solidFill>
                <a:schemeClr val="tx1"/>
              </a:solidFill>
              <a:latin typeface="Calibri"/>
              <a:cs typeface="Calibri"/>
            </a:rPr>
            <a:t>Los</a:t>
          </a:r>
          <a:r>
            <a:rPr lang="es-MX" sz="1800" b="1" kern="1200" dirty="0">
              <a:solidFill>
                <a:schemeClr val="tx1"/>
              </a:solidFill>
              <a:latin typeface="Calibri"/>
              <a:cs typeface="Calibri"/>
            </a:rPr>
            <a:t> </a:t>
          </a:r>
          <a:r>
            <a:rPr lang="es-MX" sz="1800" b="1" kern="1200" spc="-10" dirty="0">
              <a:solidFill>
                <a:schemeClr val="tx1"/>
              </a:solidFill>
              <a:latin typeface="Calibri"/>
              <a:cs typeface="Calibri"/>
            </a:rPr>
            <a:t>auditores,</a:t>
          </a:r>
          <a:r>
            <a:rPr lang="es-MX" sz="1800" b="1" kern="1200" spc="-5" dirty="0">
              <a:solidFill>
                <a:schemeClr val="tx1"/>
              </a:solidFill>
              <a:latin typeface="Calibri"/>
              <a:cs typeface="Calibri"/>
            </a:rPr>
            <a:t> </a:t>
          </a:r>
          <a:r>
            <a:rPr lang="es-MX" sz="1800" b="1" kern="1200" spc="-20" dirty="0">
              <a:solidFill>
                <a:schemeClr val="tx1"/>
              </a:solidFill>
              <a:latin typeface="Calibri"/>
              <a:cs typeface="Calibri"/>
            </a:rPr>
            <a:t>durante</a:t>
          </a:r>
          <a:r>
            <a:rPr lang="es-MX" sz="1800" b="1" kern="1200" spc="-15" dirty="0">
              <a:solidFill>
                <a:schemeClr val="tx1"/>
              </a:solidFill>
              <a:latin typeface="Calibri"/>
              <a:cs typeface="Calibri"/>
            </a:rPr>
            <a:t> </a:t>
          </a:r>
          <a:r>
            <a:rPr lang="es-MX" sz="1800" b="1" kern="1200" dirty="0">
              <a:solidFill>
                <a:schemeClr val="tx1"/>
              </a:solidFill>
              <a:latin typeface="Calibri"/>
              <a:cs typeface="Calibri"/>
            </a:rPr>
            <a:t>la</a:t>
          </a:r>
          <a:r>
            <a:rPr lang="es-MX" sz="1800" b="1" kern="1200" spc="5" dirty="0">
              <a:solidFill>
                <a:schemeClr val="tx1"/>
              </a:solidFill>
              <a:latin typeface="Calibri"/>
              <a:cs typeface="Calibri"/>
            </a:rPr>
            <a:t> </a:t>
          </a:r>
          <a:r>
            <a:rPr lang="es-MX" sz="1800" b="1" kern="1200" spc="-15" dirty="0">
              <a:solidFill>
                <a:schemeClr val="tx1"/>
              </a:solidFill>
              <a:latin typeface="Calibri"/>
              <a:cs typeface="Calibri"/>
            </a:rPr>
            <a:t>fase</a:t>
          </a:r>
          <a:r>
            <a:rPr lang="es-MX" sz="1800" b="1" kern="1200" spc="-10" dirty="0">
              <a:solidFill>
                <a:schemeClr val="tx1"/>
              </a:solidFill>
              <a:latin typeface="Calibri"/>
              <a:cs typeface="Calibri"/>
            </a:rPr>
            <a:t> </a:t>
          </a:r>
          <a:r>
            <a:rPr lang="es-MX" sz="1800" b="1" kern="1200" spc="-5" dirty="0">
              <a:solidFill>
                <a:schemeClr val="tx1"/>
              </a:solidFill>
              <a:latin typeface="Calibri"/>
              <a:cs typeface="Calibri"/>
            </a:rPr>
            <a:t>de</a:t>
          </a:r>
          <a:r>
            <a:rPr lang="es-MX" sz="1800" b="1" kern="1200" dirty="0">
              <a:solidFill>
                <a:schemeClr val="tx1"/>
              </a:solidFill>
              <a:latin typeface="Calibri"/>
              <a:cs typeface="Calibri"/>
            </a:rPr>
            <a:t> </a:t>
          </a:r>
          <a:r>
            <a:rPr lang="es-MX" sz="1800" b="1" kern="1200" spc="-5" dirty="0">
              <a:solidFill>
                <a:schemeClr val="tx1"/>
              </a:solidFill>
              <a:latin typeface="Calibri"/>
              <a:cs typeface="Calibri"/>
            </a:rPr>
            <a:t>ejecución,</a:t>
          </a:r>
          <a:r>
            <a:rPr lang="es-MX" sz="1800" b="1" kern="1200" dirty="0">
              <a:solidFill>
                <a:schemeClr val="tx1"/>
              </a:solidFill>
              <a:latin typeface="Calibri"/>
              <a:cs typeface="Calibri"/>
            </a:rPr>
            <a:t> </a:t>
          </a:r>
          <a:r>
            <a:rPr lang="es-MX" sz="1800" b="1" kern="1200" spc="-10" dirty="0">
              <a:solidFill>
                <a:schemeClr val="tx1"/>
              </a:solidFill>
              <a:latin typeface="Calibri"/>
              <a:cs typeface="Calibri"/>
            </a:rPr>
            <a:t>verificarán</a:t>
          </a:r>
          <a:r>
            <a:rPr lang="es-MX" sz="1800" b="1" kern="1200" spc="-5" dirty="0">
              <a:solidFill>
                <a:schemeClr val="tx1"/>
              </a:solidFill>
              <a:latin typeface="Calibri"/>
              <a:cs typeface="Calibri"/>
            </a:rPr>
            <a:t> que</a:t>
          </a:r>
          <a:r>
            <a:rPr lang="es-MX" sz="1800" b="1" kern="1200" dirty="0">
              <a:solidFill>
                <a:schemeClr val="tx1"/>
              </a:solidFill>
              <a:latin typeface="Calibri"/>
              <a:cs typeface="Calibri"/>
            </a:rPr>
            <a:t> los </a:t>
          </a:r>
          <a:r>
            <a:rPr lang="es-MX" sz="1800" b="1" kern="1200" spc="-10" dirty="0">
              <a:solidFill>
                <a:schemeClr val="tx1"/>
              </a:solidFill>
              <a:latin typeface="Calibri"/>
              <a:cs typeface="Calibri"/>
            </a:rPr>
            <a:t>hallazgos </a:t>
          </a:r>
          <a:r>
            <a:rPr lang="es-MX" sz="1800" b="1" kern="1200" spc="-5" dirty="0">
              <a:solidFill>
                <a:schemeClr val="tx1"/>
              </a:solidFill>
              <a:latin typeface="Calibri"/>
              <a:cs typeface="Calibri"/>
            </a:rPr>
            <a:t> </a:t>
          </a:r>
          <a:r>
            <a:rPr lang="es-MX" sz="1800" b="1" kern="1200" spc="-20" dirty="0">
              <a:solidFill>
                <a:schemeClr val="tx1"/>
              </a:solidFill>
              <a:latin typeface="Calibri"/>
              <a:cs typeface="Calibri"/>
            </a:rPr>
            <a:t>hayan</a:t>
          </a:r>
          <a:r>
            <a:rPr lang="es-MX" sz="1800" b="1" kern="1200" spc="-15" dirty="0">
              <a:solidFill>
                <a:schemeClr val="tx1"/>
              </a:solidFill>
              <a:latin typeface="Calibri"/>
              <a:cs typeface="Calibri"/>
            </a:rPr>
            <a:t> </a:t>
          </a:r>
          <a:r>
            <a:rPr lang="es-MX" sz="1800" b="1" kern="1200" spc="-5" dirty="0">
              <a:solidFill>
                <a:schemeClr val="tx1"/>
              </a:solidFill>
              <a:latin typeface="Calibri"/>
              <a:cs typeface="Calibri"/>
            </a:rPr>
            <a:t>sido</a:t>
          </a:r>
          <a:r>
            <a:rPr lang="es-MX" sz="1800" b="1" kern="1200" dirty="0">
              <a:solidFill>
                <a:schemeClr val="tx1"/>
              </a:solidFill>
              <a:latin typeface="Calibri"/>
              <a:cs typeface="Calibri"/>
            </a:rPr>
            <a:t> </a:t>
          </a:r>
          <a:r>
            <a:rPr lang="es-MX" sz="1800" b="1" kern="1200" spc="-10" dirty="0">
              <a:solidFill>
                <a:schemeClr val="tx1"/>
              </a:solidFill>
              <a:latin typeface="Calibri"/>
              <a:cs typeface="Calibri"/>
            </a:rPr>
            <a:t>subsanados.</a:t>
          </a:r>
          <a:r>
            <a:rPr lang="es-MX" sz="1800" b="1" kern="1200" spc="-5" dirty="0">
              <a:solidFill>
                <a:schemeClr val="tx1"/>
              </a:solidFill>
              <a:latin typeface="Calibri"/>
              <a:cs typeface="Calibri"/>
            </a:rPr>
            <a:t> </a:t>
          </a:r>
          <a:r>
            <a:rPr lang="es-MX" sz="1800" b="1" kern="1200" spc="-25" dirty="0">
              <a:solidFill>
                <a:schemeClr val="tx1"/>
              </a:solidFill>
              <a:latin typeface="Calibri"/>
              <a:cs typeface="Calibri"/>
            </a:rPr>
            <a:t>También,</a:t>
          </a:r>
          <a:r>
            <a:rPr lang="es-MX" sz="1800" b="1" kern="1200" spc="-20" dirty="0">
              <a:solidFill>
                <a:schemeClr val="tx1"/>
              </a:solidFill>
              <a:latin typeface="Calibri"/>
              <a:cs typeface="Calibri"/>
            </a:rPr>
            <a:t> </a:t>
          </a:r>
          <a:r>
            <a:rPr lang="es-MX" sz="1800" b="1" kern="1200" spc="-5" dirty="0">
              <a:solidFill>
                <a:schemeClr val="tx1"/>
              </a:solidFill>
              <a:latin typeface="Calibri"/>
              <a:cs typeface="Calibri"/>
            </a:rPr>
            <a:t>si</a:t>
          </a:r>
          <a:r>
            <a:rPr lang="es-MX" sz="1800" b="1" kern="1200" dirty="0">
              <a:solidFill>
                <a:schemeClr val="tx1"/>
              </a:solidFill>
              <a:latin typeface="Calibri"/>
              <a:cs typeface="Calibri"/>
            </a:rPr>
            <a:t> </a:t>
          </a:r>
          <a:r>
            <a:rPr lang="es-MX" sz="1800" b="1" kern="1200" spc="-5" dirty="0">
              <a:solidFill>
                <a:schemeClr val="tx1"/>
              </a:solidFill>
              <a:latin typeface="Calibri"/>
              <a:cs typeface="Calibri"/>
            </a:rPr>
            <a:t>algunos</a:t>
          </a:r>
          <a:r>
            <a:rPr lang="es-MX" sz="1800" b="1" kern="1200" dirty="0">
              <a:solidFill>
                <a:schemeClr val="tx1"/>
              </a:solidFill>
              <a:latin typeface="Calibri"/>
              <a:cs typeface="Calibri"/>
            </a:rPr>
            <a:t> </a:t>
          </a:r>
          <a:r>
            <a:rPr lang="es-MX" sz="1800" b="1" kern="1200" spc="-5" dirty="0">
              <a:solidFill>
                <a:schemeClr val="tx1"/>
              </a:solidFill>
              <a:latin typeface="Calibri"/>
              <a:cs typeface="Calibri"/>
            </a:rPr>
            <a:t>de</a:t>
          </a:r>
          <a:r>
            <a:rPr lang="es-MX" sz="1800" b="1" kern="1200" dirty="0">
              <a:solidFill>
                <a:schemeClr val="tx1"/>
              </a:solidFill>
              <a:latin typeface="Calibri"/>
              <a:cs typeface="Calibri"/>
            </a:rPr>
            <a:t> ellos</a:t>
          </a:r>
          <a:r>
            <a:rPr lang="es-MX" sz="1800" b="1" kern="1200" spc="5" dirty="0">
              <a:solidFill>
                <a:schemeClr val="tx1"/>
              </a:solidFill>
              <a:latin typeface="Calibri"/>
              <a:cs typeface="Calibri"/>
            </a:rPr>
            <a:t> </a:t>
          </a:r>
          <a:r>
            <a:rPr lang="es-MX" sz="1800" b="1" kern="1200" spc="-5" dirty="0">
              <a:solidFill>
                <a:schemeClr val="tx1"/>
              </a:solidFill>
              <a:latin typeface="Calibri"/>
              <a:cs typeface="Calibri"/>
            </a:rPr>
            <a:t>se</a:t>
          </a:r>
          <a:r>
            <a:rPr lang="es-MX" sz="1800" b="1" kern="1200" dirty="0">
              <a:solidFill>
                <a:schemeClr val="tx1"/>
              </a:solidFill>
              <a:latin typeface="Calibri"/>
              <a:cs typeface="Calibri"/>
            </a:rPr>
            <a:t> </a:t>
          </a:r>
          <a:r>
            <a:rPr lang="es-MX" sz="1800" b="1" kern="1200" spc="-10" dirty="0">
              <a:solidFill>
                <a:schemeClr val="tx1"/>
              </a:solidFill>
              <a:latin typeface="Calibri"/>
              <a:cs typeface="Calibri"/>
            </a:rPr>
            <a:t>repiten.</a:t>
          </a:r>
          <a:r>
            <a:rPr lang="es-MX" sz="1800" b="1" kern="1200" spc="-5" dirty="0">
              <a:solidFill>
                <a:schemeClr val="tx1"/>
              </a:solidFill>
              <a:latin typeface="Calibri"/>
              <a:cs typeface="Calibri"/>
            </a:rPr>
            <a:t> </a:t>
          </a:r>
          <a:r>
            <a:rPr lang="es-MX" sz="1800" b="1" kern="1200" spc="-15" dirty="0">
              <a:solidFill>
                <a:schemeClr val="tx1"/>
              </a:solidFill>
              <a:latin typeface="Calibri"/>
              <a:cs typeface="Calibri"/>
            </a:rPr>
            <a:t>Esta </a:t>
          </a:r>
          <a:r>
            <a:rPr lang="es-MX" sz="1800" b="1" kern="1200" spc="-10" dirty="0">
              <a:solidFill>
                <a:schemeClr val="tx1"/>
              </a:solidFill>
              <a:latin typeface="Calibri"/>
              <a:cs typeface="Calibri"/>
            </a:rPr>
            <a:t> </a:t>
          </a:r>
          <a:r>
            <a:rPr lang="es-MX" sz="1800" b="1" kern="1200" spc="-5" dirty="0">
              <a:solidFill>
                <a:schemeClr val="tx1"/>
              </a:solidFill>
              <a:latin typeface="Calibri"/>
              <a:cs typeface="Calibri"/>
            </a:rPr>
            <a:t>evaluación </a:t>
          </a:r>
          <a:r>
            <a:rPr lang="es-MX" sz="1800" b="1" kern="1200" spc="-15" dirty="0">
              <a:solidFill>
                <a:schemeClr val="tx1"/>
              </a:solidFill>
              <a:latin typeface="Calibri"/>
              <a:cs typeface="Calibri"/>
            </a:rPr>
            <a:t>será realizada </a:t>
          </a:r>
          <a:r>
            <a:rPr lang="es-MX" sz="1800" b="1" kern="1200" dirty="0">
              <a:solidFill>
                <a:schemeClr val="tx1"/>
              </a:solidFill>
              <a:latin typeface="Calibri"/>
              <a:cs typeface="Calibri"/>
            </a:rPr>
            <a:t>en las oficinas </a:t>
          </a:r>
          <a:r>
            <a:rPr lang="es-MX" sz="1800" b="1" kern="1200" spc="-5" dirty="0">
              <a:solidFill>
                <a:schemeClr val="tx1"/>
              </a:solidFill>
              <a:latin typeface="Calibri"/>
              <a:cs typeface="Calibri"/>
            </a:rPr>
            <a:t>de </a:t>
          </a:r>
          <a:r>
            <a:rPr lang="es-MX" sz="1800" b="1" kern="1200" spc="-15" dirty="0">
              <a:solidFill>
                <a:schemeClr val="tx1"/>
              </a:solidFill>
              <a:latin typeface="Calibri"/>
              <a:cs typeface="Calibri"/>
            </a:rPr>
            <a:t>control interno </a:t>
          </a:r>
          <a:r>
            <a:rPr lang="es-MX" sz="1800" b="1" kern="1200" spc="-5" dirty="0">
              <a:solidFill>
                <a:schemeClr val="tx1"/>
              </a:solidFill>
              <a:latin typeface="Calibri"/>
              <a:cs typeface="Calibri"/>
            </a:rPr>
            <a:t>(…) </a:t>
          </a:r>
          <a:r>
            <a:rPr lang="es-MX" sz="1800" b="1" kern="1200" dirty="0">
              <a:solidFill>
                <a:schemeClr val="tx1"/>
              </a:solidFill>
              <a:latin typeface="Calibri"/>
              <a:cs typeface="Calibri"/>
            </a:rPr>
            <a:t>e </a:t>
          </a:r>
          <a:r>
            <a:rPr lang="es-MX" sz="1800" b="1" kern="1200" spc="-10" dirty="0">
              <a:solidFill>
                <a:schemeClr val="tx1"/>
              </a:solidFill>
              <a:latin typeface="Calibri"/>
              <a:cs typeface="Calibri"/>
            </a:rPr>
            <a:t>incluirá </a:t>
          </a:r>
          <a:r>
            <a:rPr lang="es-MX" sz="1800" b="1" kern="1200" dirty="0">
              <a:solidFill>
                <a:schemeClr val="tx1"/>
              </a:solidFill>
              <a:latin typeface="Calibri"/>
              <a:cs typeface="Calibri"/>
            </a:rPr>
            <a:t>la </a:t>
          </a:r>
          <a:r>
            <a:rPr lang="es-MX" sz="1800" b="1" kern="1200" spc="5" dirty="0">
              <a:solidFill>
                <a:schemeClr val="tx1"/>
              </a:solidFill>
              <a:latin typeface="Calibri"/>
              <a:cs typeface="Calibri"/>
            </a:rPr>
            <a:t> </a:t>
          </a:r>
          <a:r>
            <a:rPr lang="es-MX" sz="1800" b="1" kern="1200" spc="-5" dirty="0">
              <a:solidFill>
                <a:schemeClr val="tx1"/>
              </a:solidFill>
              <a:latin typeface="Calibri"/>
              <a:cs typeface="Calibri"/>
            </a:rPr>
            <a:t>verificación de </a:t>
          </a:r>
          <a:r>
            <a:rPr lang="es-MX" sz="1800" b="1" kern="1200" dirty="0">
              <a:solidFill>
                <a:schemeClr val="tx1"/>
              </a:solidFill>
              <a:latin typeface="Calibri"/>
              <a:cs typeface="Calibri"/>
            </a:rPr>
            <a:t>los </a:t>
          </a:r>
          <a:r>
            <a:rPr lang="es-MX" sz="1800" b="1" kern="1200" spc="-15" dirty="0">
              <a:solidFill>
                <a:schemeClr val="tx1"/>
              </a:solidFill>
              <a:latin typeface="Calibri"/>
              <a:cs typeface="Calibri"/>
            </a:rPr>
            <a:t>informes </a:t>
          </a:r>
          <a:r>
            <a:rPr lang="es-MX" sz="1800" b="1" kern="1200" dirty="0">
              <a:solidFill>
                <a:schemeClr val="tx1"/>
              </a:solidFill>
              <a:latin typeface="Calibri"/>
              <a:cs typeface="Calibri"/>
            </a:rPr>
            <a:t>y </a:t>
          </a:r>
          <a:r>
            <a:rPr lang="es-MX" sz="1800" b="1" kern="1200" spc="-15" dirty="0">
              <a:solidFill>
                <a:schemeClr val="tx1"/>
              </a:solidFill>
              <a:latin typeface="Calibri"/>
              <a:cs typeface="Calibri"/>
            </a:rPr>
            <a:t>registros </a:t>
          </a:r>
          <a:r>
            <a:rPr lang="es-MX" sz="1800" b="1" kern="1200" spc="-5" dirty="0">
              <a:solidFill>
                <a:schemeClr val="tx1"/>
              </a:solidFill>
              <a:latin typeface="Calibri"/>
              <a:cs typeface="Calibri"/>
            </a:rPr>
            <a:t>del </a:t>
          </a:r>
          <a:r>
            <a:rPr lang="es-MX" sz="1800" b="1" kern="1200" spc="-10" dirty="0">
              <a:solidFill>
                <a:schemeClr val="tx1"/>
              </a:solidFill>
              <a:latin typeface="Calibri"/>
              <a:cs typeface="Calibri"/>
            </a:rPr>
            <a:t>seguimiento llevado </a:t>
          </a:r>
          <a:r>
            <a:rPr lang="es-MX" sz="1800" b="1" kern="1200" dirty="0">
              <a:solidFill>
                <a:schemeClr val="tx1"/>
              </a:solidFill>
              <a:latin typeface="Calibri"/>
              <a:cs typeface="Calibri"/>
            </a:rPr>
            <a:t>a </a:t>
          </a:r>
          <a:r>
            <a:rPr lang="es-MX" sz="1800" b="1" kern="1200" spc="-5" dirty="0">
              <a:solidFill>
                <a:schemeClr val="tx1"/>
              </a:solidFill>
              <a:latin typeface="Calibri"/>
              <a:cs typeface="Calibri"/>
            </a:rPr>
            <a:t>cabo por </a:t>
          </a:r>
          <a:r>
            <a:rPr lang="es-MX" sz="1800" b="1" kern="1200" dirty="0">
              <a:solidFill>
                <a:schemeClr val="tx1"/>
              </a:solidFill>
              <a:latin typeface="Calibri"/>
              <a:cs typeface="Calibri"/>
            </a:rPr>
            <a:t> esas</a:t>
          </a:r>
          <a:r>
            <a:rPr lang="es-MX" sz="1800" b="1" kern="1200" spc="-10" dirty="0">
              <a:solidFill>
                <a:schemeClr val="tx1"/>
              </a:solidFill>
              <a:latin typeface="Calibri"/>
              <a:cs typeface="Calibri"/>
            </a:rPr>
            <a:t> </a:t>
          </a:r>
          <a:r>
            <a:rPr lang="es-MX" sz="1800" b="1" kern="1200" spc="-5" dirty="0">
              <a:solidFill>
                <a:schemeClr val="tx1"/>
              </a:solidFill>
              <a:latin typeface="Calibri"/>
              <a:cs typeface="Calibri"/>
            </a:rPr>
            <a:t>oficinas,</a:t>
          </a:r>
          <a:r>
            <a:rPr lang="es-MX" sz="1800" b="1" kern="1200" spc="5" dirty="0">
              <a:solidFill>
                <a:schemeClr val="tx1"/>
              </a:solidFill>
              <a:latin typeface="Calibri"/>
              <a:cs typeface="Calibri"/>
            </a:rPr>
            <a:t> </a:t>
          </a:r>
          <a:r>
            <a:rPr lang="es-MX" sz="1800" b="1" kern="1200" spc="-5" dirty="0">
              <a:solidFill>
                <a:schemeClr val="tx1"/>
              </a:solidFill>
              <a:latin typeface="Calibri"/>
              <a:cs typeface="Calibri"/>
            </a:rPr>
            <a:t>de</a:t>
          </a:r>
          <a:r>
            <a:rPr lang="es-MX" sz="1800" b="1" kern="1200" dirty="0">
              <a:solidFill>
                <a:schemeClr val="tx1"/>
              </a:solidFill>
              <a:latin typeface="Calibri"/>
              <a:cs typeface="Calibri"/>
            </a:rPr>
            <a:t> </a:t>
          </a:r>
          <a:r>
            <a:rPr lang="es-MX" sz="1800" b="1" kern="1200" spc="-5" dirty="0">
              <a:solidFill>
                <a:schemeClr val="tx1"/>
              </a:solidFill>
              <a:latin typeface="Calibri"/>
              <a:cs typeface="Calibri"/>
            </a:rPr>
            <a:t>acuerdo</a:t>
          </a:r>
          <a:r>
            <a:rPr lang="es-MX" sz="1800" b="1" kern="1200" spc="-25" dirty="0">
              <a:solidFill>
                <a:schemeClr val="tx1"/>
              </a:solidFill>
              <a:latin typeface="Calibri"/>
              <a:cs typeface="Calibri"/>
            </a:rPr>
            <a:t> </a:t>
          </a:r>
          <a:r>
            <a:rPr lang="es-MX" sz="1800" b="1" kern="1200" spc="-10" dirty="0">
              <a:solidFill>
                <a:schemeClr val="tx1"/>
              </a:solidFill>
              <a:latin typeface="Calibri"/>
              <a:cs typeface="Calibri"/>
            </a:rPr>
            <a:t>con </a:t>
          </a:r>
          <a:r>
            <a:rPr lang="es-MX" sz="1800" b="1" kern="1200" dirty="0">
              <a:solidFill>
                <a:schemeClr val="tx1"/>
              </a:solidFill>
              <a:latin typeface="Calibri"/>
              <a:cs typeface="Calibri"/>
            </a:rPr>
            <a:t>la</a:t>
          </a:r>
          <a:r>
            <a:rPr lang="es-MX" sz="1800" b="1" kern="1200" spc="-5" dirty="0">
              <a:solidFill>
                <a:schemeClr val="tx1"/>
              </a:solidFill>
              <a:latin typeface="Calibri"/>
              <a:cs typeface="Calibri"/>
            </a:rPr>
            <a:t> normatividad</a:t>
          </a:r>
          <a:r>
            <a:rPr lang="es-MX" sz="1800" b="1" kern="1200" spc="-15" dirty="0">
              <a:solidFill>
                <a:schemeClr val="tx1"/>
              </a:solidFill>
              <a:latin typeface="Calibri"/>
              <a:cs typeface="Calibri"/>
            </a:rPr>
            <a:t> </a:t>
          </a:r>
          <a:r>
            <a:rPr lang="es-MX" sz="1800" b="1" kern="1200" spc="-10" dirty="0">
              <a:solidFill>
                <a:schemeClr val="tx1"/>
              </a:solidFill>
              <a:latin typeface="Calibri"/>
              <a:cs typeface="Calibri"/>
            </a:rPr>
            <a:t>vigente.</a:t>
          </a:r>
        </a:p>
        <a:p>
          <a:pPr marL="0" lvl="0" indent="0" algn="ctr" defTabSz="800100">
            <a:lnSpc>
              <a:spcPct val="90000"/>
            </a:lnSpc>
            <a:spcBef>
              <a:spcPct val="0"/>
            </a:spcBef>
            <a:spcAft>
              <a:spcPct val="35000"/>
            </a:spcAft>
            <a:buNone/>
          </a:pPr>
          <a:r>
            <a:rPr lang="es-MX" sz="1600" b="1" kern="1200" spc="-10" dirty="0">
              <a:solidFill>
                <a:schemeClr val="tx1"/>
              </a:solidFill>
              <a:latin typeface="Calibri"/>
              <a:cs typeface="Calibri"/>
            </a:rPr>
            <a:t>Sin perjuicio de las sanciones que deban ser impuestas por incumplimiento del plan de mejoramiento.</a:t>
          </a:r>
        </a:p>
        <a:p>
          <a:pPr marL="0" lvl="0" indent="0" algn="ctr" defTabSz="800100">
            <a:lnSpc>
              <a:spcPct val="90000"/>
            </a:lnSpc>
            <a:spcBef>
              <a:spcPct val="0"/>
            </a:spcBef>
            <a:spcAft>
              <a:spcPct val="35000"/>
            </a:spcAft>
            <a:buNone/>
          </a:pPr>
          <a:r>
            <a:rPr lang="es-MX" sz="1800" b="1" kern="1200" spc="-10" dirty="0">
              <a:solidFill>
                <a:schemeClr val="tx1"/>
              </a:solidFill>
              <a:latin typeface="Calibri"/>
              <a:cs typeface="Calibri"/>
            </a:rPr>
            <a:t>Papel de Trabajo PT 06-PF</a:t>
          </a:r>
        </a:p>
        <a:p>
          <a:pPr marL="0" lvl="0" indent="0" algn="ctr" defTabSz="800100">
            <a:lnSpc>
              <a:spcPct val="90000"/>
            </a:lnSpc>
            <a:spcBef>
              <a:spcPct val="0"/>
            </a:spcBef>
            <a:spcAft>
              <a:spcPct val="35000"/>
            </a:spcAft>
            <a:buNone/>
          </a:pPr>
          <a:r>
            <a:rPr lang="es-MX" sz="1600" b="1" kern="1200" spc="-10" dirty="0">
              <a:solidFill>
                <a:schemeClr val="tx1"/>
              </a:solidFill>
              <a:latin typeface="Calibri"/>
              <a:cs typeface="Calibri"/>
            </a:rPr>
            <a:t>Solo se evaluarán las acciones cuya fecha programada para su cumplimiento se encuentre culminada</a:t>
          </a:r>
          <a:r>
            <a:rPr lang="es-MX" sz="1800" b="1" kern="1200" spc="-10" dirty="0">
              <a:solidFill>
                <a:schemeClr val="tx1"/>
              </a:solidFill>
              <a:latin typeface="Calibri"/>
              <a:cs typeface="Calibri"/>
            </a:rPr>
            <a:t>.</a:t>
          </a:r>
        </a:p>
        <a:p>
          <a:pPr marL="0" lvl="0" indent="0" algn="ctr" defTabSz="800100">
            <a:lnSpc>
              <a:spcPct val="90000"/>
            </a:lnSpc>
            <a:spcBef>
              <a:spcPct val="0"/>
            </a:spcBef>
            <a:spcAft>
              <a:spcPct val="35000"/>
            </a:spcAft>
            <a:buNone/>
          </a:pPr>
          <a:endParaRPr lang="es-MX" sz="1800" b="1" kern="1200" spc="-10" dirty="0">
            <a:solidFill>
              <a:schemeClr val="tx1"/>
            </a:solidFill>
            <a:latin typeface="Calibri"/>
            <a:cs typeface="Calibri"/>
          </a:endParaRPr>
        </a:p>
        <a:p>
          <a:pPr marL="0" lvl="0" indent="0" algn="ctr" defTabSz="800100">
            <a:lnSpc>
              <a:spcPct val="90000"/>
            </a:lnSpc>
            <a:spcBef>
              <a:spcPct val="0"/>
            </a:spcBef>
            <a:spcAft>
              <a:spcPct val="35000"/>
            </a:spcAft>
            <a:buNone/>
          </a:pPr>
          <a:r>
            <a:rPr lang="es-MX" sz="1800" b="1" kern="1200" spc="-10" dirty="0">
              <a:solidFill>
                <a:schemeClr val="tx1"/>
              </a:solidFill>
              <a:latin typeface="Calibri"/>
              <a:cs typeface="Calibri"/>
            </a:rPr>
            <a:t>“RESULTADOS”</a:t>
          </a:r>
          <a:endParaRPr lang="es-ES" sz="1800" b="1" kern="1200" dirty="0">
            <a:solidFill>
              <a:schemeClr val="tx1"/>
            </a:solidFill>
          </a:endParaRPr>
        </a:p>
      </dsp:txBody>
      <dsp:txXfrm>
        <a:off x="5073385" y="1894336"/>
        <a:ext cx="5885645" cy="381006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2EDB0F-739C-42B0-B33A-351DE5096F70}">
      <dsp:nvSpPr>
        <dsp:cNvPr id="0" name=""/>
        <dsp:cNvSpPr/>
      </dsp:nvSpPr>
      <dsp:spPr>
        <a:xfrm>
          <a:off x="0" y="395903"/>
          <a:ext cx="10748553" cy="2201062"/>
        </a:xfrm>
        <a:prstGeom prst="rect">
          <a:avLst/>
        </a:prstGeom>
        <a:solidFill>
          <a:schemeClr val="lt1">
            <a:alpha val="90000"/>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4207" tIns="1353820" rIns="834207" bIns="113792" numCol="1" spcCol="1270" anchor="t" anchorCtr="0">
          <a:noAutofit/>
        </a:bodyPr>
        <a:lstStyle/>
        <a:p>
          <a:pPr marL="171450" lvl="1" indent="-171450" algn="l" defTabSz="711200">
            <a:lnSpc>
              <a:spcPct val="90000"/>
            </a:lnSpc>
            <a:spcBef>
              <a:spcPct val="0"/>
            </a:spcBef>
            <a:spcAft>
              <a:spcPct val="15000"/>
            </a:spcAft>
            <a:buChar char="•"/>
          </a:pPr>
          <a:r>
            <a:rPr lang="es-ES" sz="1600" b="1" kern="1200" dirty="0"/>
            <a:t>Incumplimientos potenciales en los requisitos establecidos en los procesos</a:t>
          </a:r>
        </a:p>
        <a:p>
          <a:pPr marL="171450" lvl="1" indent="-171450" algn="just" defTabSz="711200">
            <a:lnSpc>
              <a:spcPct val="90000"/>
            </a:lnSpc>
            <a:spcBef>
              <a:spcPct val="0"/>
            </a:spcBef>
            <a:spcAft>
              <a:spcPct val="15000"/>
            </a:spcAft>
            <a:buChar char="•"/>
          </a:pPr>
          <a:r>
            <a:rPr lang="es-ES" sz="1600" b="1" kern="1200" dirty="0"/>
            <a:t>Análisis de resultados de indicadores cuando hay tendencia a incumplimiento de metas programadas.</a:t>
          </a:r>
          <a:endParaRPr lang="es-CO" sz="1600" b="1" kern="1200" dirty="0"/>
        </a:p>
      </dsp:txBody>
      <dsp:txXfrm>
        <a:off x="0" y="395903"/>
        <a:ext cx="10748553" cy="2201062"/>
      </dsp:txXfrm>
    </dsp:sp>
    <dsp:sp modelId="{4E3AAFB9-C60E-4C17-A1D2-0A9849C261CA}">
      <dsp:nvSpPr>
        <dsp:cNvPr id="0" name=""/>
        <dsp:cNvSpPr/>
      </dsp:nvSpPr>
      <dsp:spPr>
        <a:xfrm>
          <a:off x="537427" y="368426"/>
          <a:ext cx="9371277" cy="986877"/>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389" tIns="0" rIns="284389" bIns="0" numCol="1" spcCol="1270" anchor="ctr" anchorCtr="0">
          <a:noAutofit/>
        </a:bodyPr>
        <a:lstStyle/>
        <a:p>
          <a:pPr marL="0" lvl="0" indent="0" algn="l" defTabSz="800100">
            <a:lnSpc>
              <a:spcPct val="90000"/>
            </a:lnSpc>
            <a:spcBef>
              <a:spcPct val="0"/>
            </a:spcBef>
            <a:spcAft>
              <a:spcPct val="35000"/>
            </a:spcAft>
            <a:buNone/>
          </a:pPr>
          <a:r>
            <a:rPr lang="es-ES" sz="1800" b="1" kern="1200" dirty="0"/>
            <a:t>Acción Preventiva: Actúa sobre potenciales incumplimientos</a:t>
          </a:r>
        </a:p>
      </dsp:txBody>
      <dsp:txXfrm>
        <a:off x="585602" y="416601"/>
        <a:ext cx="9274927" cy="890527"/>
      </dsp:txXfrm>
    </dsp:sp>
    <dsp:sp modelId="{2E746BC3-3552-4A37-9264-DF7E8ED488C5}">
      <dsp:nvSpPr>
        <dsp:cNvPr id="0" name=""/>
        <dsp:cNvSpPr/>
      </dsp:nvSpPr>
      <dsp:spPr>
        <a:xfrm>
          <a:off x="0" y="2965541"/>
          <a:ext cx="10748553" cy="2047500"/>
        </a:xfrm>
        <a:prstGeom prst="rect">
          <a:avLst/>
        </a:prstGeom>
        <a:solidFill>
          <a:schemeClr val="lt1">
            <a:alpha val="90000"/>
            <a:hueOff val="0"/>
            <a:satOff val="0"/>
            <a:lumOff val="0"/>
            <a:alphaOff val="0"/>
          </a:schemeClr>
        </a:solidFill>
        <a:ln w="15875" cap="rnd" cmpd="sng" algn="ctr">
          <a:solidFill>
            <a:schemeClr val="accent2">
              <a:hueOff val="453165"/>
              <a:satOff val="-47993"/>
              <a:lumOff val="-11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4207" tIns="1353820" rIns="834207" bIns="128016" numCol="1" spcCol="1270" anchor="t" anchorCtr="0">
          <a:noAutofit/>
        </a:bodyPr>
        <a:lstStyle/>
        <a:p>
          <a:pPr marL="171450" lvl="1" indent="-171450" algn="l" defTabSz="800100">
            <a:lnSpc>
              <a:spcPct val="90000"/>
            </a:lnSpc>
            <a:spcBef>
              <a:spcPct val="0"/>
            </a:spcBef>
            <a:spcAft>
              <a:spcPct val="15000"/>
            </a:spcAft>
            <a:buChar char="•"/>
          </a:pPr>
          <a:r>
            <a:rPr lang="es-ES" sz="1800" b="1" kern="1200" dirty="0"/>
            <a:t>Incumplimiento de los requisitos establecidos en los procesos.</a:t>
          </a:r>
        </a:p>
        <a:p>
          <a:pPr marL="171450" lvl="1" indent="-171450" algn="l" defTabSz="800100">
            <a:lnSpc>
              <a:spcPct val="90000"/>
            </a:lnSpc>
            <a:spcBef>
              <a:spcPct val="0"/>
            </a:spcBef>
            <a:spcAft>
              <a:spcPct val="15000"/>
            </a:spcAft>
            <a:buChar char="•"/>
          </a:pPr>
          <a:r>
            <a:rPr lang="es-ES" sz="1800" b="1" kern="1200" dirty="0"/>
            <a:t>Materialización de riesgos de la entidad</a:t>
          </a:r>
          <a:endParaRPr lang="es-CO" sz="1800" b="1" kern="1200" dirty="0"/>
        </a:p>
      </dsp:txBody>
      <dsp:txXfrm>
        <a:off x="0" y="2965541"/>
        <a:ext cx="10748553" cy="2047500"/>
      </dsp:txXfrm>
    </dsp:sp>
    <dsp:sp modelId="{83B34F5B-830F-4BB5-9122-C9CE9F2F8390}">
      <dsp:nvSpPr>
        <dsp:cNvPr id="0" name=""/>
        <dsp:cNvSpPr/>
      </dsp:nvSpPr>
      <dsp:spPr>
        <a:xfrm>
          <a:off x="537427" y="2947965"/>
          <a:ext cx="9363377" cy="976976"/>
        </a:xfrm>
        <a:prstGeom prst="roundRect">
          <a:avLst/>
        </a:prstGeom>
        <a:solidFill>
          <a:schemeClr val="accent2">
            <a:hueOff val="453165"/>
            <a:satOff val="-47993"/>
            <a:lumOff val="-117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389" tIns="0" rIns="284389" bIns="0" numCol="1" spcCol="1270" anchor="ctr" anchorCtr="0">
          <a:noAutofit/>
        </a:bodyPr>
        <a:lstStyle/>
        <a:p>
          <a:pPr marL="0" lvl="0" indent="0" algn="l" defTabSz="800100">
            <a:lnSpc>
              <a:spcPct val="90000"/>
            </a:lnSpc>
            <a:spcBef>
              <a:spcPct val="0"/>
            </a:spcBef>
            <a:spcAft>
              <a:spcPct val="35000"/>
            </a:spcAft>
            <a:buNone/>
          </a:pPr>
          <a:r>
            <a:rPr lang="es-ES" sz="1800" b="1" kern="1200" dirty="0"/>
            <a:t>Acción Correctiva: Actúa sobre causas reales de incumplimiento (Materialización Riesgos)</a:t>
          </a:r>
        </a:p>
      </dsp:txBody>
      <dsp:txXfrm>
        <a:off x="585119" y="2995657"/>
        <a:ext cx="9267993" cy="88159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765149-D4BE-408A-A7B7-4BB40375B0BA}">
      <dsp:nvSpPr>
        <dsp:cNvPr id="0" name=""/>
        <dsp:cNvSpPr/>
      </dsp:nvSpPr>
      <dsp:spPr>
        <a:xfrm>
          <a:off x="2210052" y="1119037"/>
          <a:ext cx="475435" cy="91440"/>
        </a:xfrm>
        <a:custGeom>
          <a:avLst/>
          <a:gdLst/>
          <a:ahLst/>
          <a:cxnLst/>
          <a:rect l="0" t="0" r="0" b="0"/>
          <a:pathLst>
            <a:path>
              <a:moveTo>
                <a:pt x="0" y="45720"/>
              </a:moveTo>
              <a:lnTo>
                <a:pt x="475435" y="45720"/>
              </a:lnTo>
            </a:path>
          </a:pathLst>
        </a:custGeom>
        <a:noFill/>
        <a:ln w="9525" cap="rnd"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435119" y="1162224"/>
        <a:ext cx="25301" cy="5065"/>
      </dsp:txXfrm>
    </dsp:sp>
    <dsp:sp modelId="{57ED9844-750B-48AD-ABFC-83FE2AD84514}">
      <dsp:nvSpPr>
        <dsp:cNvPr id="0" name=""/>
        <dsp:cNvSpPr/>
      </dsp:nvSpPr>
      <dsp:spPr>
        <a:xfrm>
          <a:off x="11696" y="504710"/>
          <a:ext cx="2200155" cy="1320093"/>
        </a:xfrm>
        <a:prstGeom prst="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b="1" kern="1200" dirty="0"/>
            <a:t>Identificación de la Mejora</a:t>
          </a:r>
        </a:p>
        <a:p>
          <a:pPr marL="0" lvl="0" indent="0" algn="ctr" defTabSz="800100">
            <a:lnSpc>
              <a:spcPct val="90000"/>
            </a:lnSpc>
            <a:spcBef>
              <a:spcPct val="0"/>
            </a:spcBef>
            <a:spcAft>
              <a:spcPct val="35000"/>
            </a:spcAft>
            <a:buNone/>
          </a:pPr>
          <a:r>
            <a:rPr lang="es-ES" sz="1800" b="1" kern="1200" dirty="0">
              <a:solidFill>
                <a:schemeClr val="tx1"/>
              </a:solidFill>
            </a:rPr>
            <a:t>(</a:t>
          </a:r>
          <a:r>
            <a:rPr lang="es-ES" sz="1800" b="1" kern="1200" dirty="0" err="1">
              <a:solidFill>
                <a:schemeClr val="tx1"/>
              </a:solidFill>
            </a:rPr>
            <a:t>Inf</a:t>
          </a:r>
          <a:r>
            <a:rPr lang="es-ES" sz="1800" b="1" kern="1200" dirty="0">
              <a:solidFill>
                <a:schemeClr val="tx1"/>
              </a:solidFill>
            </a:rPr>
            <a:t>. Auditoría)</a:t>
          </a:r>
        </a:p>
      </dsp:txBody>
      <dsp:txXfrm>
        <a:off x="11696" y="504710"/>
        <a:ext cx="2200155" cy="1320093"/>
      </dsp:txXfrm>
    </dsp:sp>
    <dsp:sp modelId="{114DCA4A-6798-4C3D-8E3A-E0E5F875E66A}">
      <dsp:nvSpPr>
        <dsp:cNvPr id="0" name=""/>
        <dsp:cNvSpPr/>
      </dsp:nvSpPr>
      <dsp:spPr>
        <a:xfrm>
          <a:off x="4916243" y="1119037"/>
          <a:ext cx="475435" cy="91440"/>
        </a:xfrm>
        <a:custGeom>
          <a:avLst/>
          <a:gdLst/>
          <a:ahLst/>
          <a:cxnLst/>
          <a:rect l="0" t="0" r="0" b="0"/>
          <a:pathLst>
            <a:path>
              <a:moveTo>
                <a:pt x="0" y="45720"/>
              </a:moveTo>
              <a:lnTo>
                <a:pt x="475435" y="45720"/>
              </a:lnTo>
            </a:path>
          </a:pathLst>
        </a:custGeom>
        <a:noFill/>
        <a:ln w="9525" cap="rnd"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141310" y="1162224"/>
        <a:ext cx="25301" cy="5065"/>
      </dsp:txXfrm>
    </dsp:sp>
    <dsp:sp modelId="{B1334B9B-B348-4812-85A3-AC487ED9DFA4}">
      <dsp:nvSpPr>
        <dsp:cNvPr id="0" name=""/>
        <dsp:cNvSpPr/>
      </dsp:nvSpPr>
      <dsp:spPr>
        <a:xfrm>
          <a:off x="2717887" y="504710"/>
          <a:ext cx="2200155" cy="1320093"/>
        </a:xfrm>
        <a:prstGeom prst="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t>Análisis de causas</a:t>
          </a:r>
        </a:p>
        <a:p>
          <a:pPr marL="0" lvl="0" indent="0" algn="ctr" defTabSz="889000">
            <a:lnSpc>
              <a:spcPct val="90000"/>
            </a:lnSpc>
            <a:spcBef>
              <a:spcPct val="0"/>
            </a:spcBef>
            <a:spcAft>
              <a:spcPct val="35000"/>
            </a:spcAft>
            <a:buNone/>
          </a:pPr>
          <a:r>
            <a:rPr lang="es-ES" sz="2000" b="1" kern="1200" dirty="0">
              <a:solidFill>
                <a:schemeClr val="tx1"/>
              </a:solidFill>
            </a:rPr>
            <a:t>(Causa Raíz) </a:t>
          </a:r>
        </a:p>
      </dsp:txBody>
      <dsp:txXfrm>
        <a:off x="2717887" y="504710"/>
        <a:ext cx="2200155" cy="1320093"/>
      </dsp:txXfrm>
    </dsp:sp>
    <dsp:sp modelId="{978856CC-0104-4087-9BFD-D99211167C85}">
      <dsp:nvSpPr>
        <dsp:cNvPr id="0" name=""/>
        <dsp:cNvSpPr/>
      </dsp:nvSpPr>
      <dsp:spPr>
        <a:xfrm>
          <a:off x="7622434" y="1119037"/>
          <a:ext cx="475435" cy="91440"/>
        </a:xfrm>
        <a:custGeom>
          <a:avLst/>
          <a:gdLst/>
          <a:ahLst/>
          <a:cxnLst/>
          <a:rect l="0" t="0" r="0" b="0"/>
          <a:pathLst>
            <a:path>
              <a:moveTo>
                <a:pt x="0" y="45720"/>
              </a:moveTo>
              <a:lnTo>
                <a:pt x="475435" y="45720"/>
              </a:lnTo>
            </a:path>
          </a:pathLst>
        </a:custGeom>
        <a:noFill/>
        <a:ln w="9525" cap="rnd"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7847501" y="1162224"/>
        <a:ext cx="25301" cy="5065"/>
      </dsp:txXfrm>
    </dsp:sp>
    <dsp:sp modelId="{9AE144CA-74D2-4AFF-8708-57F593DF115B}">
      <dsp:nvSpPr>
        <dsp:cNvPr id="0" name=""/>
        <dsp:cNvSpPr/>
      </dsp:nvSpPr>
      <dsp:spPr>
        <a:xfrm>
          <a:off x="5424079" y="504710"/>
          <a:ext cx="2200155" cy="1320093"/>
        </a:xfrm>
        <a:prstGeom prst="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b="1" kern="1200" dirty="0"/>
            <a:t>Formulación de AC </a:t>
          </a:r>
          <a:r>
            <a:rPr lang="es-ES" sz="1800" b="1" kern="1200" dirty="0">
              <a:solidFill>
                <a:schemeClr val="tx1"/>
              </a:solidFill>
            </a:rPr>
            <a:t>(Pertinentes, Eliminen Causas y Cuantificables)</a:t>
          </a:r>
          <a:endParaRPr lang="es-ES" sz="1800" b="1" kern="1200" dirty="0"/>
        </a:p>
      </dsp:txBody>
      <dsp:txXfrm>
        <a:off x="5424079" y="504710"/>
        <a:ext cx="2200155" cy="1320093"/>
      </dsp:txXfrm>
    </dsp:sp>
    <dsp:sp modelId="{CFB1AE19-39A2-4B01-9811-22A8451CC1F5}">
      <dsp:nvSpPr>
        <dsp:cNvPr id="0" name=""/>
        <dsp:cNvSpPr/>
      </dsp:nvSpPr>
      <dsp:spPr>
        <a:xfrm>
          <a:off x="1111774" y="1823004"/>
          <a:ext cx="8388192" cy="475435"/>
        </a:xfrm>
        <a:custGeom>
          <a:avLst/>
          <a:gdLst/>
          <a:ahLst/>
          <a:cxnLst/>
          <a:rect l="0" t="0" r="0" b="0"/>
          <a:pathLst>
            <a:path>
              <a:moveTo>
                <a:pt x="8388192" y="0"/>
              </a:moveTo>
              <a:lnTo>
                <a:pt x="8388192" y="254817"/>
              </a:lnTo>
              <a:lnTo>
                <a:pt x="0" y="254817"/>
              </a:lnTo>
              <a:lnTo>
                <a:pt x="0" y="475435"/>
              </a:lnTo>
            </a:path>
          </a:pathLst>
        </a:custGeom>
        <a:noFill/>
        <a:ln w="9525" cap="rnd"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095784" y="2058189"/>
        <a:ext cx="420172" cy="5065"/>
      </dsp:txXfrm>
    </dsp:sp>
    <dsp:sp modelId="{D8B6F0AA-8379-4CDB-A3D7-511D47511EC7}">
      <dsp:nvSpPr>
        <dsp:cNvPr id="0" name=""/>
        <dsp:cNvSpPr/>
      </dsp:nvSpPr>
      <dsp:spPr>
        <a:xfrm>
          <a:off x="8130270" y="504710"/>
          <a:ext cx="2739391" cy="1320093"/>
        </a:xfrm>
        <a:prstGeom prst="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ES" sz="1400" b="1" kern="1200" dirty="0"/>
            <a:t>Verificación de coherencia </a:t>
          </a:r>
          <a:r>
            <a:rPr lang="es-ES" sz="1400" kern="1200" dirty="0"/>
            <a:t>              </a:t>
          </a:r>
          <a:r>
            <a:rPr lang="es-ES" sz="1400" b="1" kern="1200" dirty="0">
              <a:solidFill>
                <a:schemeClr val="tx1"/>
              </a:solidFill>
            </a:rPr>
            <a:t>(CI verifica correlación entre la acción formulada y la causa raíz identificada)</a:t>
          </a:r>
        </a:p>
      </dsp:txBody>
      <dsp:txXfrm>
        <a:off x="8130270" y="504710"/>
        <a:ext cx="2739391" cy="1320093"/>
      </dsp:txXfrm>
    </dsp:sp>
    <dsp:sp modelId="{DAFD6D41-A13F-48DF-A4F1-F95D5DF52DE8}">
      <dsp:nvSpPr>
        <dsp:cNvPr id="0" name=""/>
        <dsp:cNvSpPr/>
      </dsp:nvSpPr>
      <dsp:spPr>
        <a:xfrm>
          <a:off x="2210052" y="2945166"/>
          <a:ext cx="475435" cy="91440"/>
        </a:xfrm>
        <a:custGeom>
          <a:avLst/>
          <a:gdLst/>
          <a:ahLst/>
          <a:cxnLst/>
          <a:rect l="0" t="0" r="0" b="0"/>
          <a:pathLst>
            <a:path>
              <a:moveTo>
                <a:pt x="0" y="45720"/>
              </a:moveTo>
              <a:lnTo>
                <a:pt x="475435" y="45720"/>
              </a:lnTo>
            </a:path>
          </a:pathLst>
        </a:custGeom>
        <a:noFill/>
        <a:ln w="9525" cap="rnd"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435119" y="2988353"/>
        <a:ext cx="25301" cy="5065"/>
      </dsp:txXfrm>
    </dsp:sp>
    <dsp:sp modelId="{8FF8C6EE-E7FF-4FDE-89FD-96BCF9F43DE7}">
      <dsp:nvSpPr>
        <dsp:cNvPr id="0" name=""/>
        <dsp:cNvSpPr/>
      </dsp:nvSpPr>
      <dsp:spPr>
        <a:xfrm>
          <a:off x="11696" y="2330839"/>
          <a:ext cx="2200155" cy="1320093"/>
        </a:xfrm>
        <a:prstGeom prst="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t>Registro en Formato AC             </a:t>
          </a:r>
          <a:r>
            <a:rPr lang="es-ES" sz="2000" b="1" kern="1200" dirty="0">
              <a:solidFill>
                <a:schemeClr val="tx1"/>
              </a:solidFill>
            </a:rPr>
            <a:t>(Sec. </a:t>
          </a:r>
          <a:r>
            <a:rPr lang="es-ES" sz="2000" b="1" kern="1200" dirty="0" err="1">
              <a:solidFill>
                <a:schemeClr val="tx1"/>
              </a:solidFill>
            </a:rPr>
            <a:t>Gral</a:t>
          </a:r>
          <a:r>
            <a:rPr lang="es-ES" sz="2000" b="1" kern="1200" dirty="0">
              <a:solidFill>
                <a:schemeClr val="tx1"/>
              </a:solidFill>
            </a:rPr>
            <a:t>, Líder proceso y CI)</a:t>
          </a:r>
        </a:p>
      </dsp:txBody>
      <dsp:txXfrm>
        <a:off x="11696" y="2330839"/>
        <a:ext cx="2200155" cy="1320093"/>
      </dsp:txXfrm>
    </dsp:sp>
    <dsp:sp modelId="{796B5FC8-98E3-44EB-86DE-E5ABEAAF3995}">
      <dsp:nvSpPr>
        <dsp:cNvPr id="0" name=""/>
        <dsp:cNvSpPr/>
      </dsp:nvSpPr>
      <dsp:spPr>
        <a:xfrm>
          <a:off x="4916243" y="2945166"/>
          <a:ext cx="475435" cy="91440"/>
        </a:xfrm>
        <a:custGeom>
          <a:avLst/>
          <a:gdLst/>
          <a:ahLst/>
          <a:cxnLst/>
          <a:rect l="0" t="0" r="0" b="0"/>
          <a:pathLst>
            <a:path>
              <a:moveTo>
                <a:pt x="0" y="45720"/>
              </a:moveTo>
              <a:lnTo>
                <a:pt x="475435" y="45720"/>
              </a:lnTo>
            </a:path>
          </a:pathLst>
        </a:custGeom>
        <a:noFill/>
        <a:ln w="9525" cap="rnd"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141310" y="2988353"/>
        <a:ext cx="25301" cy="5065"/>
      </dsp:txXfrm>
    </dsp:sp>
    <dsp:sp modelId="{7DBB8DE4-A616-4E87-B47F-569A486F8BC4}">
      <dsp:nvSpPr>
        <dsp:cNvPr id="0" name=""/>
        <dsp:cNvSpPr/>
      </dsp:nvSpPr>
      <dsp:spPr>
        <a:xfrm>
          <a:off x="2717887" y="2330839"/>
          <a:ext cx="2200155" cy="1320093"/>
        </a:xfrm>
        <a:prstGeom prst="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b="1" kern="1200" dirty="0"/>
            <a:t>Ejecutar AC </a:t>
          </a:r>
          <a:r>
            <a:rPr lang="es-ES" sz="1800" b="1" kern="1200" dirty="0">
              <a:solidFill>
                <a:schemeClr val="tx1"/>
              </a:solidFill>
            </a:rPr>
            <a:t>(Líder Proceso)</a:t>
          </a:r>
        </a:p>
      </dsp:txBody>
      <dsp:txXfrm>
        <a:off x="2717887" y="2330839"/>
        <a:ext cx="2200155" cy="1320093"/>
      </dsp:txXfrm>
    </dsp:sp>
    <dsp:sp modelId="{C1520B74-FD4D-46F5-8AFF-84E99D990459}">
      <dsp:nvSpPr>
        <dsp:cNvPr id="0" name=""/>
        <dsp:cNvSpPr/>
      </dsp:nvSpPr>
      <dsp:spPr>
        <a:xfrm>
          <a:off x="8110473" y="2945166"/>
          <a:ext cx="475435" cy="91440"/>
        </a:xfrm>
        <a:custGeom>
          <a:avLst/>
          <a:gdLst/>
          <a:ahLst/>
          <a:cxnLst/>
          <a:rect l="0" t="0" r="0" b="0"/>
          <a:pathLst>
            <a:path>
              <a:moveTo>
                <a:pt x="0" y="45720"/>
              </a:moveTo>
              <a:lnTo>
                <a:pt x="475435" y="45720"/>
              </a:lnTo>
            </a:path>
          </a:pathLst>
        </a:custGeom>
        <a:noFill/>
        <a:ln w="9525" cap="rnd"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8335540" y="2988353"/>
        <a:ext cx="25301" cy="5065"/>
      </dsp:txXfrm>
    </dsp:sp>
    <dsp:sp modelId="{815B6912-AD5C-4008-B20B-F0BD10F19208}">
      <dsp:nvSpPr>
        <dsp:cNvPr id="0" name=""/>
        <dsp:cNvSpPr/>
      </dsp:nvSpPr>
      <dsp:spPr>
        <a:xfrm>
          <a:off x="5424079" y="2330839"/>
          <a:ext cx="2688194" cy="1320093"/>
        </a:xfrm>
        <a:prstGeom prst="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b="1" kern="1200" dirty="0"/>
            <a:t>Seguimiento </a:t>
          </a:r>
          <a:r>
            <a:rPr lang="es-ES" sz="1800" b="1" kern="1200" dirty="0">
              <a:solidFill>
                <a:schemeClr val="tx1"/>
              </a:solidFill>
            </a:rPr>
            <a:t>(Verificación Eficacia y Efectividad)</a:t>
          </a:r>
        </a:p>
      </dsp:txBody>
      <dsp:txXfrm>
        <a:off x="5424079" y="2330839"/>
        <a:ext cx="2688194" cy="1320093"/>
      </dsp:txXfrm>
    </dsp:sp>
    <dsp:sp modelId="{23E4E061-1CD2-4A77-A8F8-7BD3ED1AD8F4}">
      <dsp:nvSpPr>
        <dsp:cNvPr id="0" name=""/>
        <dsp:cNvSpPr/>
      </dsp:nvSpPr>
      <dsp:spPr>
        <a:xfrm>
          <a:off x="8618309" y="2330839"/>
          <a:ext cx="2036904" cy="1320093"/>
        </a:xfrm>
        <a:prstGeom prst="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b="1" kern="1200" dirty="0"/>
            <a:t>Informes Consolidados  </a:t>
          </a:r>
          <a:r>
            <a:rPr lang="es-ES" sz="1800" b="1" kern="1200" dirty="0">
              <a:solidFill>
                <a:schemeClr val="tx1"/>
              </a:solidFill>
            </a:rPr>
            <a:t>(C.I. )</a:t>
          </a:r>
        </a:p>
      </dsp:txBody>
      <dsp:txXfrm>
        <a:off x="8618309" y="2330839"/>
        <a:ext cx="2036904" cy="132009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0A7805-9ACC-418B-ABBB-5940169FA9DD}">
      <dsp:nvSpPr>
        <dsp:cNvPr id="0" name=""/>
        <dsp:cNvSpPr/>
      </dsp:nvSpPr>
      <dsp:spPr>
        <a:xfrm>
          <a:off x="1926143" y="612368"/>
          <a:ext cx="4193930" cy="4193930"/>
        </a:xfrm>
        <a:prstGeom prst="blockArc">
          <a:avLst>
            <a:gd name="adj1" fmla="val 12600000"/>
            <a:gd name="adj2" fmla="val 16200000"/>
            <a:gd name="adj3" fmla="val 4521"/>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B22517F-B8B3-412A-9900-F5AEF31D098B}">
      <dsp:nvSpPr>
        <dsp:cNvPr id="0" name=""/>
        <dsp:cNvSpPr/>
      </dsp:nvSpPr>
      <dsp:spPr>
        <a:xfrm>
          <a:off x="1967034" y="612368"/>
          <a:ext cx="4193930" cy="4193930"/>
        </a:xfrm>
        <a:prstGeom prst="blockArc">
          <a:avLst>
            <a:gd name="adj1" fmla="val 9000000"/>
            <a:gd name="adj2" fmla="val 12600000"/>
            <a:gd name="adj3" fmla="val 4521"/>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10B4AC2-99D0-4F6B-821E-DB96356FD145}">
      <dsp:nvSpPr>
        <dsp:cNvPr id="0" name=""/>
        <dsp:cNvSpPr/>
      </dsp:nvSpPr>
      <dsp:spPr>
        <a:xfrm>
          <a:off x="1967034" y="612368"/>
          <a:ext cx="4193930" cy="4193930"/>
        </a:xfrm>
        <a:prstGeom prst="blockArc">
          <a:avLst>
            <a:gd name="adj1" fmla="val 5400000"/>
            <a:gd name="adj2" fmla="val 9000000"/>
            <a:gd name="adj3" fmla="val 4521"/>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963AC2C-2378-4F06-909E-9DE4C167A1BF}">
      <dsp:nvSpPr>
        <dsp:cNvPr id="0" name=""/>
        <dsp:cNvSpPr/>
      </dsp:nvSpPr>
      <dsp:spPr>
        <a:xfrm>
          <a:off x="1967034" y="612368"/>
          <a:ext cx="4193930" cy="4193930"/>
        </a:xfrm>
        <a:prstGeom prst="blockArc">
          <a:avLst>
            <a:gd name="adj1" fmla="val 1800000"/>
            <a:gd name="adj2" fmla="val 5400000"/>
            <a:gd name="adj3" fmla="val 4521"/>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5F0D657-EFB0-4BE1-8985-90D4729AC1C8}">
      <dsp:nvSpPr>
        <dsp:cNvPr id="0" name=""/>
        <dsp:cNvSpPr/>
      </dsp:nvSpPr>
      <dsp:spPr>
        <a:xfrm>
          <a:off x="1967034" y="612368"/>
          <a:ext cx="4193930" cy="4193930"/>
        </a:xfrm>
        <a:prstGeom prst="blockArc">
          <a:avLst>
            <a:gd name="adj1" fmla="val 19800000"/>
            <a:gd name="adj2" fmla="val 1800000"/>
            <a:gd name="adj3" fmla="val 4521"/>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6225367-9CDA-47AD-B84E-8F3FFEF79E98}">
      <dsp:nvSpPr>
        <dsp:cNvPr id="0" name=""/>
        <dsp:cNvSpPr/>
      </dsp:nvSpPr>
      <dsp:spPr>
        <a:xfrm>
          <a:off x="1967034" y="612368"/>
          <a:ext cx="4193930" cy="4193930"/>
        </a:xfrm>
        <a:prstGeom prst="blockArc">
          <a:avLst>
            <a:gd name="adj1" fmla="val 16200000"/>
            <a:gd name="adj2" fmla="val 19800000"/>
            <a:gd name="adj3" fmla="val 4521"/>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37C94FC-29E2-4B73-85A1-82F742045CEA}">
      <dsp:nvSpPr>
        <dsp:cNvPr id="0" name=""/>
        <dsp:cNvSpPr/>
      </dsp:nvSpPr>
      <dsp:spPr>
        <a:xfrm>
          <a:off x="3123406" y="1768739"/>
          <a:ext cx="1881187" cy="1881187"/>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s-ES" sz="2800" kern="1200" dirty="0"/>
            <a:t>Ciclo de gestión</a:t>
          </a:r>
        </a:p>
      </dsp:txBody>
      <dsp:txXfrm>
        <a:off x="3398899" y="2044232"/>
        <a:ext cx="1330201" cy="1330201"/>
      </dsp:txXfrm>
    </dsp:sp>
    <dsp:sp modelId="{066A7E14-FDC0-4BD6-B95C-2091E30F6757}">
      <dsp:nvSpPr>
        <dsp:cNvPr id="0" name=""/>
        <dsp:cNvSpPr/>
      </dsp:nvSpPr>
      <dsp:spPr>
        <a:xfrm>
          <a:off x="3405584" y="1358"/>
          <a:ext cx="1316831" cy="1316831"/>
        </a:xfrm>
        <a:prstGeom prst="ellipse">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t>Planificación</a:t>
          </a:r>
        </a:p>
      </dsp:txBody>
      <dsp:txXfrm>
        <a:off x="3598429" y="194203"/>
        <a:ext cx="931141" cy="931141"/>
      </dsp:txXfrm>
    </dsp:sp>
    <dsp:sp modelId="{6D936201-4D35-46B1-BCCE-BAF3638E0C13}">
      <dsp:nvSpPr>
        <dsp:cNvPr id="0" name=""/>
        <dsp:cNvSpPr/>
      </dsp:nvSpPr>
      <dsp:spPr>
        <a:xfrm>
          <a:off x="5180554" y="1026138"/>
          <a:ext cx="1316831" cy="1316831"/>
        </a:xfrm>
        <a:prstGeom prst="ellipse">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t>Presupuesto</a:t>
          </a:r>
        </a:p>
      </dsp:txBody>
      <dsp:txXfrm>
        <a:off x="5373399" y="1218983"/>
        <a:ext cx="931141" cy="931141"/>
      </dsp:txXfrm>
    </dsp:sp>
    <dsp:sp modelId="{2AA42A71-5915-4CD1-BB88-6C3E2C16CA2D}">
      <dsp:nvSpPr>
        <dsp:cNvPr id="0" name=""/>
        <dsp:cNvSpPr/>
      </dsp:nvSpPr>
      <dsp:spPr>
        <a:xfrm>
          <a:off x="5180554" y="3075697"/>
          <a:ext cx="1316831" cy="1316831"/>
        </a:xfrm>
        <a:prstGeom prst="ellipse">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t>Gestión financiera</a:t>
          </a:r>
        </a:p>
      </dsp:txBody>
      <dsp:txXfrm>
        <a:off x="5373399" y="3268542"/>
        <a:ext cx="931141" cy="931141"/>
      </dsp:txXfrm>
    </dsp:sp>
    <dsp:sp modelId="{AEB631F5-D37C-4C70-BCA7-2C75A5B58742}">
      <dsp:nvSpPr>
        <dsp:cNvPr id="0" name=""/>
        <dsp:cNvSpPr/>
      </dsp:nvSpPr>
      <dsp:spPr>
        <a:xfrm>
          <a:off x="3405584" y="4100477"/>
          <a:ext cx="1316831" cy="1316831"/>
        </a:xfrm>
        <a:prstGeom prst="ellipse">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t>Gestión de proyectos</a:t>
          </a:r>
        </a:p>
      </dsp:txBody>
      <dsp:txXfrm>
        <a:off x="3598429" y="4293322"/>
        <a:ext cx="931141" cy="931141"/>
      </dsp:txXfrm>
    </dsp:sp>
    <dsp:sp modelId="{ACA66FFD-88E4-4C93-A9D0-1031A5451D52}">
      <dsp:nvSpPr>
        <dsp:cNvPr id="0" name=""/>
        <dsp:cNvSpPr/>
      </dsp:nvSpPr>
      <dsp:spPr>
        <a:xfrm>
          <a:off x="1630613" y="3075697"/>
          <a:ext cx="1316831" cy="1316831"/>
        </a:xfrm>
        <a:prstGeom prst="ellipse">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t>Monitoreo</a:t>
          </a:r>
        </a:p>
      </dsp:txBody>
      <dsp:txXfrm>
        <a:off x="1823458" y="3268542"/>
        <a:ext cx="931141" cy="931141"/>
      </dsp:txXfrm>
    </dsp:sp>
    <dsp:sp modelId="{9FD11603-22B2-4DB3-93C9-45CB7C0DCD9E}">
      <dsp:nvSpPr>
        <dsp:cNvPr id="0" name=""/>
        <dsp:cNvSpPr/>
      </dsp:nvSpPr>
      <dsp:spPr>
        <a:xfrm>
          <a:off x="1630613" y="1026138"/>
          <a:ext cx="1316831" cy="1316831"/>
        </a:xfrm>
        <a:prstGeom prst="ellipse">
          <a:avLst/>
        </a:prstGeom>
        <a:solidFill>
          <a:srgbClr val="FF0000"/>
        </a:solidFill>
        <a:ln w="15875" cap="rnd"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t>Evaluación</a:t>
          </a:r>
        </a:p>
      </dsp:txBody>
      <dsp:txXfrm>
        <a:off x="1823458" y="1218983"/>
        <a:ext cx="931141" cy="93114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C7E60D-E467-418D-AFF9-9A7BDF138816}">
      <dsp:nvSpPr>
        <dsp:cNvPr id="0" name=""/>
        <dsp:cNvSpPr/>
      </dsp:nvSpPr>
      <dsp:spPr>
        <a:xfrm>
          <a:off x="1393" y="409570"/>
          <a:ext cx="1697840" cy="679136"/>
        </a:xfrm>
        <a:prstGeom prst="chevron">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ES" sz="1400" kern="1200" dirty="0"/>
            <a:t>Producto 1</a:t>
          </a:r>
        </a:p>
      </dsp:txBody>
      <dsp:txXfrm>
        <a:off x="340961" y="409570"/>
        <a:ext cx="1018704" cy="679136"/>
      </dsp:txXfrm>
    </dsp:sp>
    <dsp:sp modelId="{16E7DA1C-10FD-4F3A-B7D5-5FF4672CB7CE}">
      <dsp:nvSpPr>
        <dsp:cNvPr id="0" name=""/>
        <dsp:cNvSpPr/>
      </dsp:nvSpPr>
      <dsp:spPr>
        <a:xfrm>
          <a:off x="1529449" y="409570"/>
          <a:ext cx="1697840" cy="679136"/>
        </a:xfrm>
        <a:prstGeom prst="chevron">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ES" sz="1400" kern="1200" dirty="0"/>
            <a:t>Actividades</a:t>
          </a:r>
        </a:p>
      </dsp:txBody>
      <dsp:txXfrm>
        <a:off x="1869017" y="409570"/>
        <a:ext cx="1018704" cy="679136"/>
      </dsp:txXfrm>
    </dsp:sp>
    <dsp:sp modelId="{25D88384-1835-4175-9A24-16139D083B01}">
      <dsp:nvSpPr>
        <dsp:cNvPr id="0" name=""/>
        <dsp:cNvSpPr/>
      </dsp:nvSpPr>
      <dsp:spPr>
        <a:xfrm>
          <a:off x="3057506" y="409570"/>
          <a:ext cx="1697840" cy="679136"/>
        </a:xfrm>
        <a:prstGeom prst="chevron">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ES" sz="1400" kern="1200" dirty="0"/>
            <a:t>Insumos</a:t>
          </a:r>
        </a:p>
      </dsp:txBody>
      <dsp:txXfrm>
        <a:off x="3397074" y="409570"/>
        <a:ext cx="1018704" cy="67913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C7E60D-E467-418D-AFF9-9A7BDF138816}">
      <dsp:nvSpPr>
        <dsp:cNvPr id="0" name=""/>
        <dsp:cNvSpPr/>
      </dsp:nvSpPr>
      <dsp:spPr>
        <a:xfrm>
          <a:off x="1393" y="409570"/>
          <a:ext cx="1697840" cy="679136"/>
        </a:xfrm>
        <a:prstGeom prst="chevron">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ES" sz="1400" kern="1200" dirty="0"/>
            <a:t>Producto n</a:t>
          </a:r>
        </a:p>
      </dsp:txBody>
      <dsp:txXfrm>
        <a:off x="340961" y="409570"/>
        <a:ext cx="1018704" cy="679136"/>
      </dsp:txXfrm>
    </dsp:sp>
    <dsp:sp modelId="{16E7DA1C-10FD-4F3A-B7D5-5FF4672CB7CE}">
      <dsp:nvSpPr>
        <dsp:cNvPr id="0" name=""/>
        <dsp:cNvSpPr/>
      </dsp:nvSpPr>
      <dsp:spPr>
        <a:xfrm>
          <a:off x="1529449" y="409570"/>
          <a:ext cx="1697840" cy="679136"/>
        </a:xfrm>
        <a:prstGeom prst="chevron">
          <a:avLst/>
        </a:prstGeom>
        <a:solidFill>
          <a:schemeClr val="accent4">
            <a:hueOff val="-246306"/>
            <a:satOff val="7355"/>
            <a:lumOff val="284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ES" sz="1400" kern="1200" dirty="0"/>
            <a:t>Actividades</a:t>
          </a:r>
        </a:p>
      </dsp:txBody>
      <dsp:txXfrm>
        <a:off x="1869017" y="409570"/>
        <a:ext cx="1018704" cy="679136"/>
      </dsp:txXfrm>
    </dsp:sp>
    <dsp:sp modelId="{25D88384-1835-4175-9A24-16139D083B01}">
      <dsp:nvSpPr>
        <dsp:cNvPr id="0" name=""/>
        <dsp:cNvSpPr/>
      </dsp:nvSpPr>
      <dsp:spPr>
        <a:xfrm>
          <a:off x="3057506" y="409570"/>
          <a:ext cx="1697840" cy="679136"/>
        </a:xfrm>
        <a:prstGeom prst="chevron">
          <a:avLst/>
        </a:prstGeom>
        <a:solidFill>
          <a:schemeClr val="accent4">
            <a:hueOff val="-492612"/>
            <a:satOff val="14709"/>
            <a:lumOff val="568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ES" sz="1400" kern="1200" dirty="0"/>
            <a:t>Insumos</a:t>
          </a:r>
        </a:p>
      </dsp:txBody>
      <dsp:txXfrm>
        <a:off x="3397074" y="409570"/>
        <a:ext cx="1018704" cy="67913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B85D3E-0B3C-40B5-8BD5-E855347470C3}">
      <dsp:nvSpPr>
        <dsp:cNvPr id="0" name=""/>
        <dsp:cNvSpPr/>
      </dsp:nvSpPr>
      <dsp:spPr>
        <a:xfrm>
          <a:off x="25423" y="0"/>
          <a:ext cx="1626187" cy="796000"/>
        </a:xfrm>
        <a:prstGeom prst="roundRect">
          <a:avLst>
            <a:gd name="adj" fmla="val 10000"/>
          </a:avLst>
        </a:prstGeom>
        <a:solidFill>
          <a:schemeClr val="bg1">
            <a:lumMod val="65000"/>
          </a:schemeClr>
        </a:solidFill>
        <a:ln w="22225" cap="rnd" cmpd="sng" algn="ctr">
          <a:solidFill>
            <a:schemeClr val="lt1"/>
          </a:solidFill>
          <a:prstDash val="solid"/>
        </a:ln>
        <a:effectLst/>
      </dsp:spPr>
      <dsp:style>
        <a:lnRef idx="3">
          <a:schemeClr val="lt1"/>
        </a:lnRef>
        <a:fillRef idx="1">
          <a:schemeClr val="accent1"/>
        </a:fillRef>
        <a:effectRef idx="1">
          <a:schemeClr val="accent1"/>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CO" sz="1700" kern="1200" noProof="0" dirty="0">
              <a:solidFill>
                <a:sysClr val="window" lastClr="FFFFFF"/>
              </a:solidFill>
              <a:latin typeface="Calibri"/>
              <a:ea typeface="+mn-ea"/>
              <a:cs typeface="+mn-cs"/>
            </a:rPr>
            <a:t>Insumos</a:t>
          </a:r>
        </a:p>
      </dsp:txBody>
      <dsp:txXfrm>
        <a:off x="48737" y="23314"/>
        <a:ext cx="1579559" cy="749372"/>
      </dsp:txXfrm>
    </dsp:sp>
    <dsp:sp modelId="{2A8D24A0-3401-48EA-AE00-8E44EE8A3488}">
      <dsp:nvSpPr>
        <dsp:cNvPr id="0" name=""/>
        <dsp:cNvSpPr/>
      </dsp:nvSpPr>
      <dsp:spPr>
        <a:xfrm>
          <a:off x="1740458" y="283355"/>
          <a:ext cx="188358" cy="229290"/>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CO" sz="900" kern="1200" noProof="0" dirty="0">
            <a:solidFill>
              <a:sysClr val="window" lastClr="FFFFFF"/>
            </a:solidFill>
            <a:latin typeface="Calibri"/>
            <a:ea typeface="+mn-ea"/>
            <a:cs typeface="+mn-cs"/>
          </a:endParaRPr>
        </a:p>
      </dsp:txBody>
      <dsp:txXfrm>
        <a:off x="1740458" y="329213"/>
        <a:ext cx="131851" cy="137574"/>
      </dsp:txXfrm>
    </dsp:sp>
    <dsp:sp modelId="{540BD28C-0B28-436B-9CAD-7AE950369861}">
      <dsp:nvSpPr>
        <dsp:cNvPr id="0" name=""/>
        <dsp:cNvSpPr/>
      </dsp:nvSpPr>
      <dsp:spPr>
        <a:xfrm>
          <a:off x="2007003" y="0"/>
          <a:ext cx="1626187" cy="796000"/>
        </a:xfrm>
        <a:prstGeom prst="roundRect">
          <a:avLst>
            <a:gd name="adj" fmla="val 10000"/>
          </a:avLst>
        </a:prstGeom>
        <a:solidFill>
          <a:schemeClr val="bg1">
            <a:lumMod val="65000"/>
          </a:schemeClr>
        </a:solidFill>
        <a:ln w="22225" cap="rnd" cmpd="sng" algn="ctr">
          <a:solidFill>
            <a:schemeClr val="lt1"/>
          </a:solidFill>
          <a:prstDash val="solid"/>
        </a:ln>
        <a:effectLst/>
      </dsp:spPr>
      <dsp:style>
        <a:lnRef idx="3">
          <a:schemeClr val="lt1"/>
        </a:lnRef>
        <a:fillRef idx="1">
          <a:schemeClr val="accent1"/>
        </a:fillRef>
        <a:effectRef idx="1">
          <a:schemeClr val="accent1"/>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CO" sz="1700" kern="1200" noProof="0" dirty="0">
              <a:solidFill>
                <a:sysClr val="window" lastClr="FFFFFF"/>
              </a:solidFill>
              <a:latin typeface="Calibri"/>
              <a:ea typeface="+mn-ea"/>
              <a:cs typeface="+mn-cs"/>
            </a:rPr>
            <a:t>Actividades</a:t>
          </a:r>
        </a:p>
      </dsp:txBody>
      <dsp:txXfrm>
        <a:off x="2030317" y="23314"/>
        <a:ext cx="1579559" cy="749372"/>
      </dsp:txXfrm>
    </dsp:sp>
    <dsp:sp modelId="{16D9F548-335C-4F9F-8800-45D6DEE1A10E}">
      <dsp:nvSpPr>
        <dsp:cNvPr id="0" name=""/>
        <dsp:cNvSpPr/>
      </dsp:nvSpPr>
      <dsp:spPr>
        <a:xfrm>
          <a:off x="3725647" y="283355"/>
          <a:ext cx="196006" cy="229290"/>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CO" sz="900" kern="1200" noProof="0" dirty="0">
            <a:solidFill>
              <a:sysClr val="window" lastClr="FFFFFF"/>
            </a:solidFill>
            <a:latin typeface="Calibri"/>
            <a:ea typeface="+mn-ea"/>
            <a:cs typeface="+mn-cs"/>
          </a:endParaRPr>
        </a:p>
      </dsp:txBody>
      <dsp:txXfrm>
        <a:off x="3725647" y="329213"/>
        <a:ext cx="137204" cy="137574"/>
      </dsp:txXfrm>
    </dsp:sp>
    <dsp:sp modelId="{6EF0B5B9-7257-43D0-9060-9A2FEB2B4342}">
      <dsp:nvSpPr>
        <dsp:cNvPr id="0" name=""/>
        <dsp:cNvSpPr/>
      </dsp:nvSpPr>
      <dsp:spPr>
        <a:xfrm>
          <a:off x="4003014" y="0"/>
          <a:ext cx="1626187" cy="796000"/>
        </a:xfrm>
        <a:prstGeom prst="roundRect">
          <a:avLst>
            <a:gd name="adj" fmla="val 10000"/>
          </a:avLst>
        </a:prstGeom>
        <a:solidFill>
          <a:schemeClr val="bg1">
            <a:lumMod val="65000"/>
          </a:schemeClr>
        </a:solidFill>
        <a:ln w="22225" cap="rnd" cmpd="sng" algn="ctr">
          <a:solidFill>
            <a:schemeClr val="lt1"/>
          </a:solidFill>
          <a:prstDash val="solid"/>
        </a:ln>
        <a:effectLst/>
      </dsp:spPr>
      <dsp:style>
        <a:lnRef idx="3">
          <a:schemeClr val="lt1"/>
        </a:lnRef>
        <a:fillRef idx="1">
          <a:schemeClr val="accent1"/>
        </a:fillRef>
        <a:effectRef idx="1">
          <a:schemeClr val="accent1"/>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CO" sz="1700" kern="1200" noProof="0" dirty="0">
              <a:solidFill>
                <a:sysClr val="window" lastClr="FFFFFF"/>
              </a:solidFill>
              <a:latin typeface="Calibri"/>
              <a:ea typeface="+mn-ea"/>
              <a:cs typeface="+mn-cs"/>
            </a:rPr>
            <a:t>Productos</a:t>
          </a:r>
        </a:p>
      </dsp:txBody>
      <dsp:txXfrm>
        <a:off x="4026328" y="23314"/>
        <a:ext cx="1579559" cy="749372"/>
      </dsp:txXfrm>
    </dsp:sp>
    <dsp:sp modelId="{FE4F54B4-0789-4C22-B383-8335563F58A6}">
      <dsp:nvSpPr>
        <dsp:cNvPr id="0" name=""/>
        <dsp:cNvSpPr/>
      </dsp:nvSpPr>
      <dsp:spPr>
        <a:xfrm>
          <a:off x="5721658" y="283355"/>
          <a:ext cx="196006" cy="229290"/>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CO" sz="900" kern="1200" noProof="0" dirty="0">
            <a:solidFill>
              <a:sysClr val="window" lastClr="FFFFFF"/>
            </a:solidFill>
            <a:latin typeface="Calibri"/>
            <a:ea typeface="+mn-ea"/>
            <a:cs typeface="+mn-cs"/>
          </a:endParaRPr>
        </a:p>
      </dsp:txBody>
      <dsp:txXfrm>
        <a:off x="5721658" y="329213"/>
        <a:ext cx="137204" cy="137574"/>
      </dsp:txXfrm>
    </dsp:sp>
    <dsp:sp modelId="{52AFF01F-A1B9-4201-96A5-D05343482A28}">
      <dsp:nvSpPr>
        <dsp:cNvPr id="0" name=""/>
        <dsp:cNvSpPr/>
      </dsp:nvSpPr>
      <dsp:spPr>
        <a:xfrm>
          <a:off x="5999025" y="0"/>
          <a:ext cx="1626187" cy="796000"/>
        </a:xfrm>
        <a:prstGeom prst="roundRect">
          <a:avLst>
            <a:gd name="adj" fmla="val 10000"/>
          </a:avLst>
        </a:prstGeom>
        <a:solidFill>
          <a:schemeClr val="bg1">
            <a:lumMod val="65000"/>
          </a:schemeClr>
        </a:solidFill>
        <a:ln w="22225" cap="rnd" cmpd="sng" algn="ctr">
          <a:solidFill>
            <a:schemeClr val="lt1"/>
          </a:solidFill>
          <a:prstDash val="solid"/>
        </a:ln>
        <a:effectLst/>
      </dsp:spPr>
      <dsp:style>
        <a:lnRef idx="3">
          <a:schemeClr val="lt1"/>
        </a:lnRef>
        <a:fillRef idx="1">
          <a:schemeClr val="accent1"/>
        </a:fillRef>
        <a:effectRef idx="1">
          <a:schemeClr val="accent1"/>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CO" sz="1700" kern="1200" noProof="0" dirty="0">
              <a:solidFill>
                <a:sysClr val="window" lastClr="FFFFFF"/>
              </a:solidFill>
              <a:latin typeface="Calibri"/>
              <a:ea typeface="+mn-ea"/>
              <a:cs typeface="+mn-cs"/>
            </a:rPr>
            <a:t>Resultados</a:t>
          </a:r>
        </a:p>
        <a:p>
          <a:pPr marL="0" lvl="0" indent="0" algn="ctr" defTabSz="755650">
            <a:lnSpc>
              <a:spcPct val="90000"/>
            </a:lnSpc>
            <a:spcBef>
              <a:spcPct val="0"/>
            </a:spcBef>
            <a:spcAft>
              <a:spcPct val="35000"/>
            </a:spcAft>
            <a:buNone/>
          </a:pPr>
          <a:r>
            <a:rPr lang="es-CO" sz="1700" kern="1200" noProof="0" dirty="0">
              <a:solidFill>
                <a:sysClr val="window" lastClr="FFFFFF"/>
              </a:solidFill>
              <a:latin typeface="Calibri"/>
              <a:ea typeface="+mn-ea"/>
              <a:cs typeface="+mn-cs"/>
            </a:rPr>
            <a:t>Intermedios</a:t>
          </a:r>
        </a:p>
      </dsp:txBody>
      <dsp:txXfrm>
        <a:off x="6022339" y="23314"/>
        <a:ext cx="1579559" cy="749372"/>
      </dsp:txXfrm>
    </dsp:sp>
    <dsp:sp modelId="{8D0EBBF9-00BC-4137-8E32-3FBAB5C379C0}">
      <dsp:nvSpPr>
        <dsp:cNvPr id="0" name=""/>
        <dsp:cNvSpPr/>
      </dsp:nvSpPr>
      <dsp:spPr>
        <a:xfrm>
          <a:off x="7715114" y="283355"/>
          <a:ext cx="190590" cy="229290"/>
        </a:xfrm>
        <a:prstGeom prst="rightArrow">
          <a:avLst>
            <a:gd name="adj1" fmla="val 60000"/>
            <a:gd name="adj2" fmla="val 50000"/>
          </a:avLst>
        </a:prstGeom>
        <a:solidFill>
          <a:srgbClr val="4F81BD">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CO" sz="900" kern="1200" noProof="0" dirty="0">
            <a:solidFill>
              <a:sysClr val="window" lastClr="FFFFFF"/>
            </a:solidFill>
            <a:latin typeface="Calibri"/>
            <a:ea typeface="+mn-ea"/>
            <a:cs typeface="+mn-cs"/>
          </a:endParaRPr>
        </a:p>
      </dsp:txBody>
      <dsp:txXfrm>
        <a:off x="7715114" y="329213"/>
        <a:ext cx="133413" cy="137574"/>
      </dsp:txXfrm>
    </dsp:sp>
    <dsp:sp modelId="{CB6FF77C-BBC8-4D21-90A1-B1D5A989E844}">
      <dsp:nvSpPr>
        <dsp:cNvPr id="0" name=""/>
        <dsp:cNvSpPr/>
      </dsp:nvSpPr>
      <dsp:spPr>
        <a:xfrm>
          <a:off x="7984818" y="0"/>
          <a:ext cx="1626187" cy="796000"/>
        </a:xfrm>
        <a:prstGeom prst="roundRect">
          <a:avLst>
            <a:gd name="adj" fmla="val 10000"/>
          </a:avLst>
        </a:prstGeom>
        <a:solidFill>
          <a:schemeClr val="bg1">
            <a:lumMod val="65000"/>
          </a:schemeClr>
        </a:solidFill>
        <a:ln w="22225" cap="rnd" cmpd="sng" algn="ctr">
          <a:solidFill>
            <a:schemeClr val="lt1"/>
          </a:solidFill>
          <a:prstDash val="solid"/>
        </a:ln>
        <a:effectLst/>
      </dsp:spPr>
      <dsp:style>
        <a:lnRef idx="3">
          <a:schemeClr val="lt1"/>
        </a:lnRef>
        <a:fillRef idx="1">
          <a:schemeClr val="accent1"/>
        </a:fillRef>
        <a:effectRef idx="1">
          <a:schemeClr val="accent1"/>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CO" sz="1700" kern="1200" noProof="0" dirty="0">
              <a:solidFill>
                <a:sysClr val="window" lastClr="FFFFFF"/>
              </a:solidFill>
              <a:latin typeface="Calibri"/>
              <a:ea typeface="+mn-ea"/>
              <a:cs typeface="+mn-cs"/>
            </a:rPr>
            <a:t>Resultados Finales</a:t>
          </a:r>
        </a:p>
      </dsp:txBody>
      <dsp:txXfrm>
        <a:off x="8008132" y="23314"/>
        <a:ext cx="1579559" cy="74937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8704F-C485-47F8-B5F6-81C975AE5254}">
      <dsp:nvSpPr>
        <dsp:cNvPr id="0" name=""/>
        <dsp:cNvSpPr/>
      </dsp:nvSpPr>
      <dsp:spPr>
        <a:xfrm>
          <a:off x="5201" y="766030"/>
          <a:ext cx="3027845" cy="1211138"/>
        </a:xfrm>
        <a:prstGeom prst="chevron">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s-ES" sz="2500" kern="1200" dirty="0"/>
            <a:t>Insumos</a:t>
          </a:r>
        </a:p>
      </dsp:txBody>
      <dsp:txXfrm>
        <a:off x="610770" y="766030"/>
        <a:ext cx="1816707" cy="1211138"/>
      </dsp:txXfrm>
    </dsp:sp>
    <dsp:sp modelId="{0F847CEA-056A-4818-8B65-4D9E0F9D207C}">
      <dsp:nvSpPr>
        <dsp:cNvPr id="0" name=""/>
        <dsp:cNvSpPr/>
      </dsp:nvSpPr>
      <dsp:spPr>
        <a:xfrm>
          <a:off x="2730262" y="766030"/>
          <a:ext cx="3027845" cy="1211138"/>
        </a:xfrm>
        <a:prstGeom prst="chevron">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s-ES" sz="2500" kern="1200" dirty="0"/>
            <a:t>Procesos</a:t>
          </a:r>
        </a:p>
      </dsp:txBody>
      <dsp:txXfrm>
        <a:off x="3335831" y="766030"/>
        <a:ext cx="1816707" cy="1211138"/>
      </dsp:txXfrm>
    </dsp:sp>
    <dsp:sp modelId="{E4EA3B2E-7A00-453E-8013-89DBB0A3B1C2}">
      <dsp:nvSpPr>
        <dsp:cNvPr id="0" name=""/>
        <dsp:cNvSpPr/>
      </dsp:nvSpPr>
      <dsp:spPr>
        <a:xfrm>
          <a:off x="5455323" y="766030"/>
          <a:ext cx="3027845" cy="1211138"/>
        </a:xfrm>
        <a:prstGeom prst="chevron">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s-ES" sz="2500" kern="1200" dirty="0"/>
            <a:t>Productos</a:t>
          </a:r>
        </a:p>
      </dsp:txBody>
      <dsp:txXfrm>
        <a:off x="6060892" y="766030"/>
        <a:ext cx="1816707" cy="1211138"/>
      </dsp:txXfrm>
    </dsp:sp>
    <dsp:sp modelId="{AA683E5F-1C6D-450B-9BA9-C3BCA0783246}">
      <dsp:nvSpPr>
        <dsp:cNvPr id="0" name=""/>
        <dsp:cNvSpPr/>
      </dsp:nvSpPr>
      <dsp:spPr>
        <a:xfrm>
          <a:off x="8180384" y="766030"/>
          <a:ext cx="3027845" cy="1211138"/>
        </a:xfrm>
        <a:prstGeom prst="chevron">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s-ES" sz="2500" kern="1200" dirty="0"/>
            <a:t>Resultados</a:t>
          </a:r>
        </a:p>
      </dsp:txBody>
      <dsp:txXfrm>
        <a:off x="8785953" y="766030"/>
        <a:ext cx="1816707" cy="12111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640C04-A298-4C4B-BDCA-A4B54E78C9D6}">
      <dsp:nvSpPr>
        <dsp:cNvPr id="0" name=""/>
        <dsp:cNvSpPr/>
      </dsp:nvSpPr>
      <dsp:spPr>
        <a:xfrm>
          <a:off x="1044505" y="4046"/>
          <a:ext cx="2192045" cy="1636315"/>
        </a:xfrm>
        <a:prstGeom prst="round2SameRect">
          <a:avLst>
            <a:gd name="adj1" fmla="val 8000"/>
            <a:gd name="adj2" fmla="val 0"/>
          </a:avLst>
        </a:prstGeom>
        <a:solidFill>
          <a:schemeClr val="lt1">
            <a:alpha val="90000"/>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s-ES" sz="2000" b="1" kern="1200" dirty="0"/>
            <a:t>ISSAI 100 – 40 Conocimiento +Experiencia</a:t>
          </a:r>
        </a:p>
      </dsp:txBody>
      <dsp:txXfrm>
        <a:off x="1082846" y="42387"/>
        <a:ext cx="2115363" cy="1597974"/>
      </dsp:txXfrm>
    </dsp:sp>
    <dsp:sp modelId="{3A12453D-49ED-4CDD-BF04-4503B9801AE3}">
      <dsp:nvSpPr>
        <dsp:cNvPr id="0" name=""/>
        <dsp:cNvSpPr/>
      </dsp:nvSpPr>
      <dsp:spPr>
        <a:xfrm>
          <a:off x="1044505" y="1640361"/>
          <a:ext cx="2192045" cy="703615"/>
        </a:xfrm>
        <a:prstGeom prst="rect">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l" defTabSz="755650">
            <a:lnSpc>
              <a:spcPct val="90000"/>
            </a:lnSpc>
            <a:spcBef>
              <a:spcPct val="0"/>
            </a:spcBef>
            <a:spcAft>
              <a:spcPct val="35000"/>
            </a:spcAft>
            <a:buNone/>
          </a:pPr>
          <a:r>
            <a:rPr lang="es-ES" sz="1700" b="1" kern="1200" dirty="0"/>
            <a:t>3. JUICIO PROFESIONAL</a:t>
          </a:r>
        </a:p>
      </dsp:txBody>
      <dsp:txXfrm>
        <a:off x="1044505" y="1640361"/>
        <a:ext cx="1543693" cy="703615"/>
      </dsp:txXfrm>
    </dsp:sp>
    <dsp:sp modelId="{6CDD3941-3D2B-4818-9F4B-FE9C6FF88941}">
      <dsp:nvSpPr>
        <dsp:cNvPr id="0" name=""/>
        <dsp:cNvSpPr/>
      </dsp:nvSpPr>
      <dsp:spPr>
        <a:xfrm>
          <a:off x="2650208" y="1752124"/>
          <a:ext cx="767215" cy="76721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6000" r="-26000"/>
          </a:stretch>
        </a:blip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862579-1D99-4C32-8052-F6CBE7BEEB85}">
      <dsp:nvSpPr>
        <dsp:cNvPr id="0" name=""/>
        <dsp:cNvSpPr/>
      </dsp:nvSpPr>
      <dsp:spPr>
        <a:xfrm>
          <a:off x="3607497" y="4046"/>
          <a:ext cx="2192045" cy="1636315"/>
        </a:xfrm>
        <a:prstGeom prst="round2SameRect">
          <a:avLst>
            <a:gd name="adj1" fmla="val 8000"/>
            <a:gd name="adj2" fmla="val 0"/>
          </a:avLst>
        </a:prstGeom>
        <a:solidFill>
          <a:schemeClr val="lt1">
            <a:alpha val="90000"/>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s-ES" sz="2000" b="1" kern="1200" dirty="0"/>
            <a:t>ISSAI 100 – 50 Suficiente, clara</a:t>
          </a:r>
        </a:p>
      </dsp:txBody>
      <dsp:txXfrm>
        <a:off x="3645838" y="42387"/>
        <a:ext cx="2115363" cy="1597974"/>
      </dsp:txXfrm>
    </dsp:sp>
    <dsp:sp modelId="{D5EAF7DD-A788-4CFF-88DD-FFFFF3454DD1}">
      <dsp:nvSpPr>
        <dsp:cNvPr id="0" name=""/>
        <dsp:cNvSpPr/>
      </dsp:nvSpPr>
      <dsp:spPr>
        <a:xfrm>
          <a:off x="3607497" y="1640361"/>
          <a:ext cx="2192045" cy="703615"/>
        </a:xfrm>
        <a:prstGeom prst="rect">
          <a:avLst/>
        </a:prstGeom>
        <a:solidFill>
          <a:schemeClr val="accent3">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l" defTabSz="755650">
            <a:lnSpc>
              <a:spcPct val="90000"/>
            </a:lnSpc>
            <a:spcBef>
              <a:spcPct val="0"/>
            </a:spcBef>
            <a:spcAft>
              <a:spcPct val="35000"/>
            </a:spcAft>
            <a:buNone/>
          </a:pPr>
          <a:r>
            <a:rPr lang="es-ES" sz="1700" b="1" kern="1200" dirty="0"/>
            <a:t>4. EVIDENCIA</a:t>
          </a:r>
        </a:p>
      </dsp:txBody>
      <dsp:txXfrm>
        <a:off x="3607497" y="1640361"/>
        <a:ext cx="1543693" cy="703615"/>
      </dsp:txXfrm>
    </dsp:sp>
    <dsp:sp modelId="{6C56DB4D-5E85-43A3-A4AC-178E5AB836D0}">
      <dsp:nvSpPr>
        <dsp:cNvPr id="0" name=""/>
        <dsp:cNvSpPr/>
      </dsp:nvSpPr>
      <dsp:spPr>
        <a:xfrm>
          <a:off x="5213200" y="1752124"/>
          <a:ext cx="767215" cy="76721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7000" r="-27000"/>
          </a:stretch>
        </a:blipFill>
        <a:ln w="15875"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510A49-11C3-4172-ADF7-7DF42F68AF34}">
      <dsp:nvSpPr>
        <dsp:cNvPr id="0" name=""/>
        <dsp:cNvSpPr/>
      </dsp:nvSpPr>
      <dsp:spPr>
        <a:xfrm>
          <a:off x="6170489" y="4046"/>
          <a:ext cx="2192045" cy="1636315"/>
        </a:xfrm>
        <a:prstGeom prst="round2SameRect">
          <a:avLst>
            <a:gd name="adj1" fmla="val 8000"/>
            <a:gd name="adj2" fmla="val 0"/>
          </a:avLst>
        </a:prstGeom>
        <a:solidFill>
          <a:schemeClr val="lt1">
            <a:alpha val="90000"/>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s-ES" sz="2000" b="1" kern="1200" dirty="0"/>
            <a:t>Juicio Profesional           + Evidencia                            (3 + 5 )</a:t>
          </a:r>
        </a:p>
      </dsp:txBody>
      <dsp:txXfrm>
        <a:off x="6208830" y="42387"/>
        <a:ext cx="2115363" cy="1597974"/>
      </dsp:txXfrm>
    </dsp:sp>
    <dsp:sp modelId="{D31E3D62-4F42-440B-AB42-DC4EFD1CFE4E}">
      <dsp:nvSpPr>
        <dsp:cNvPr id="0" name=""/>
        <dsp:cNvSpPr/>
      </dsp:nvSpPr>
      <dsp:spPr>
        <a:xfrm>
          <a:off x="6170489" y="1640361"/>
          <a:ext cx="2192045" cy="703615"/>
        </a:xfrm>
        <a:prstGeom prst="rect">
          <a:avLst/>
        </a:prstGeom>
        <a:solidFill>
          <a:schemeClr val="accent4">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l" defTabSz="755650">
            <a:lnSpc>
              <a:spcPct val="90000"/>
            </a:lnSpc>
            <a:spcBef>
              <a:spcPct val="0"/>
            </a:spcBef>
            <a:spcAft>
              <a:spcPct val="35000"/>
            </a:spcAft>
            <a:buNone/>
          </a:pPr>
          <a:r>
            <a:rPr lang="es-ES" sz="1700" b="1" kern="1200" dirty="0"/>
            <a:t>5. RESULTADOS</a:t>
          </a:r>
        </a:p>
      </dsp:txBody>
      <dsp:txXfrm>
        <a:off x="6170489" y="1640361"/>
        <a:ext cx="1543693" cy="703615"/>
      </dsp:txXfrm>
    </dsp:sp>
    <dsp:sp modelId="{28FCBE65-67C2-4271-9DE8-515288A2E9AF}">
      <dsp:nvSpPr>
        <dsp:cNvPr id="0" name=""/>
        <dsp:cNvSpPr/>
      </dsp:nvSpPr>
      <dsp:spPr>
        <a:xfrm>
          <a:off x="7776192" y="1752124"/>
          <a:ext cx="767215" cy="76721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a:ln w="15875"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82DD08-0417-4753-A857-7D0CC9CC2B0B}">
      <dsp:nvSpPr>
        <dsp:cNvPr id="0" name=""/>
        <dsp:cNvSpPr/>
      </dsp:nvSpPr>
      <dsp:spPr>
        <a:xfrm>
          <a:off x="3607497" y="2899326"/>
          <a:ext cx="2192045" cy="1636315"/>
        </a:xfrm>
        <a:prstGeom prst="round2SameRect">
          <a:avLst>
            <a:gd name="adj1" fmla="val 8000"/>
            <a:gd name="adj2" fmla="val 0"/>
          </a:avLst>
        </a:prstGeom>
        <a:solidFill>
          <a:schemeClr val="lt1">
            <a:alpha val="90000"/>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s-ES" sz="2000" b="1" kern="1200" dirty="0"/>
            <a:t>COMPETENCIA + ROL EQUIPO AUDITORIA                       </a:t>
          </a:r>
        </a:p>
      </dsp:txBody>
      <dsp:txXfrm>
        <a:off x="3645838" y="2937667"/>
        <a:ext cx="2115363" cy="1597974"/>
      </dsp:txXfrm>
    </dsp:sp>
    <dsp:sp modelId="{59668A25-5389-486E-86CA-F67CCC2C7C98}">
      <dsp:nvSpPr>
        <dsp:cNvPr id="0" name=""/>
        <dsp:cNvSpPr/>
      </dsp:nvSpPr>
      <dsp:spPr>
        <a:xfrm>
          <a:off x="3607497" y="4535641"/>
          <a:ext cx="2192045" cy="703615"/>
        </a:xfrm>
        <a:prstGeom prst="rect">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l" defTabSz="755650">
            <a:lnSpc>
              <a:spcPct val="90000"/>
            </a:lnSpc>
            <a:spcBef>
              <a:spcPct val="0"/>
            </a:spcBef>
            <a:spcAft>
              <a:spcPct val="35000"/>
            </a:spcAft>
            <a:buNone/>
          </a:pPr>
          <a:r>
            <a:rPr lang="es-ES" sz="1700" b="1" kern="1200" dirty="0"/>
            <a:t>6. CODIGO DE ETICA</a:t>
          </a:r>
        </a:p>
      </dsp:txBody>
      <dsp:txXfrm>
        <a:off x="3607497" y="4535641"/>
        <a:ext cx="1543693" cy="703615"/>
      </dsp:txXfrm>
    </dsp:sp>
    <dsp:sp modelId="{A0299664-307A-4227-B590-249783C9DE42}">
      <dsp:nvSpPr>
        <dsp:cNvPr id="0" name=""/>
        <dsp:cNvSpPr/>
      </dsp:nvSpPr>
      <dsp:spPr>
        <a:xfrm>
          <a:off x="5213200" y="4647404"/>
          <a:ext cx="767215" cy="767215"/>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8000" r="-28000"/>
          </a:stretch>
        </a:blipFill>
        <a:ln w="15875"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22EBD4-D41F-8347-89FB-8CBF2DE6AC62}">
      <dsp:nvSpPr>
        <dsp:cNvPr id="0" name=""/>
        <dsp:cNvSpPr/>
      </dsp:nvSpPr>
      <dsp:spPr>
        <a:xfrm rot="10800000">
          <a:off x="2" y="0"/>
          <a:ext cx="11421973" cy="4498528"/>
        </a:xfrm>
        <a:prstGeom prst="rightArrow">
          <a:avLst/>
        </a:prstGeom>
        <a:solidFill>
          <a:schemeClr val="accent3">
            <a:tint val="40000"/>
            <a:hueOff val="0"/>
            <a:satOff val="0"/>
            <a:lumOff val="0"/>
            <a:alphaOff val="0"/>
          </a:schemeClr>
        </a:solidFill>
        <a:ln w="9525" cap="rnd"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93BA8484-1839-EE45-BD62-9F77832B71D2}">
      <dsp:nvSpPr>
        <dsp:cNvPr id="0" name=""/>
        <dsp:cNvSpPr/>
      </dsp:nvSpPr>
      <dsp:spPr>
        <a:xfrm>
          <a:off x="593421" y="1352887"/>
          <a:ext cx="2009186" cy="1799411"/>
        </a:xfrm>
        <a:prstGeom prst="roundRect">
          <a:avLst/>
        </a:prstGeom>
        <a:solidFill>
          <a:schemeClr val="accent3">
            <a:hueOff val="0"/>
            <a:satOff val="0"/>
            <a:lumOff val="0"/>
            <a:alphaOff val="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S_tradnl" sz="2200" kern="1200" dirty="0"/>
            <a:t>GUIA DE AUDITORIA TERRITORIAL</a:t>
          </a:r>
        </a:p>
        <a:p>
          <a:pPr marL="0" lvl="0" indent="0" algn="ctr" defTabSz="977900">
            <a:lnSpc>
              <a:spcPct val="90000"/>
            </a:lnSpc>
            <a:spcBef>
              <a:spcPct val="0"/>
            </a:spcBef>
            <a:spcAft>
              <a:spcPct val="35000"/>
            </a:spcAft>
            <a:buNone/>
          </a:pPr>
          <a:r>
            <a:rPr lang="es-ES_tradnl" sz="2200" kern="1200" dirty="0"/>
            <a:t>GAT 4.0.</a:t>
          </a:r>
        </a:p>
      </dsp:txBody>
      <dsp:txXfrm>
        <a:off x="681261" y="1440727"/>
        <a:ext cx="1833506" cy="1623731"/>
      </dsp:txXfrm>
    </dsp:sp>
    <dsp:sp modelId="{C1B2ED95-F12C-E64A-8064-31B6087150BA}">
      <dsp:nvSpPr>
        <dsp:cNvPr id="0" name=""/>
        <dsp:cNvSpPr/>
      </dsp:nvSpPr>
      <dsp:spPr>
        <a:xfrm>
          <a:off x="2772348" y="1357691"/>
          <a:ext cx="1869535" cy="1799411"/>
        </a:xfrm>
        <a:prstGeom prst="roundRect">
          <a:avLst/>
        </a:prstGeom>
        <a:solidFill>
          <a:schemeClr val="accent3">
            <a:hueOff val="675996"/>
            <a:satOff val="-2249"/>
            <a:lumOff val="-1127"/>
            <a:alphaOff val="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S_tradnl" sz="2200" kern="1200" dirty="0"/>
            <a:t>Constitución Política de Colombia</a:t>
          </a:r>
        </a:p>
      </dsp:txBody>
      <dsp:txXfrm>
        <a:off x="2860188" y="1445531"/>
        <a:ext cx="1693855" cy="1623731"/>
      </dsp:txXfrm>
    </dsp:sp>
    <dsp:sp modelId="{4B53CCB1-28C1-434A-B7A1-CD2D80A9A99E}">
      <dsp:nvSpPr>
        <dsp:cNvPr id="0" name=""/>
        <dsp:cNvSpPr/>
      </dsp:nvSpPr>
      <dsp:spPr>
        <a:xfrm>
          <a:off x="4852222" y="1345113"/>
          <a:ext cx="1737897" cy="1799411"/>
        </a:xfrm>
        <a:prstGeom prst="roundRect">
          <a:avLst/>
        </a:prstGeom>
        <a:solidFill>
          <a:schemeClr val="accent3">
            <a:hueOff val="1351992"/>
            <a:satOff val="-4498"/>
            <a:lumOff val="-2255"/>
            <a:alphaOff val="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S_tradnl" sz="2200" kern="1200" dirty="0"/>
            <a:t>Normas de Control Fiscal</a:t>
          </a:r>
        </a:p>
      </dsp:txBody>
      <dsp:txXfrm>
        <a:off x="4937059" y="1429950"/>
        <a:ext cx="1568223" cy="1629737"/>
      </dsp:txXfrm>
    </dsp:sp>
    <dsp:sp modelId="{74840D1B-4754-0241-92EC-2068AB92D3F1}">
      <dsp:nvSpPr>
        <dsp:cNvPr id="0" name=""/>
        <dsp:cNvSpPr/>
      </dsp:nvSpPr>
      <dsp:spPr>
        <a:xfrm>
          <a:off x="6874289" y="1357691"/>
          <a:ext cx="2132176" cy="1799411"/>
        </a:xfrm>
        <a:prstGeom prst="roundRect">
          <a:avLst/>
        </a:prstGeom>
        <a:solidFill>
          <a:schemeClr val="accent3">
            <a:hueOff val="2027987"/>
            <a:satOff val="-6748"/>
            <a:lumOff val="-3382"/>
            <a:alphaOff val="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_tradnl" sz="1800" kern="1200" dirty="0"/>
            <a:t>Normas  Internacionales  de Auditoría para Entidades Fiscalizadoras Superiores (ISSAI)</a:t>
          </a:r>
        </a:p>
      </dsp:txBody>
      <dsp:txXfrm>
        <a:off x="6962129" y="1445531"/>
        <a:ext cx="1956496" cy="1623731"/>
      </dsp:txXfrm>
    </dsp:sp>
    <dsp:sp modelId="{747FFD1A-D4F6-D443-8AD2-FC2D1D9E3828}">
      <dsp:nvSpPr>
        <dsp:cNvPr id="0" name=""/>
        <dsp:cNvSpPr/>
      </dsp:nvSpPr>
      <dsp:spPr>
        <a:xfrm>
          <a:off x="9168469" y="1341829"/>
          <a:ext cx="2246276" cy="1832718"/>
        </a:xfrm>
        <a:prstGeom prst="roundRect">
          <a:avLst/>
        </a:prstGeom>
        <a:solidFill>
          <a:schemeClr val="accent3">
            <a:hueOff val="2703983"/>
            <a:satOff val="-8997"/>
            <a:lumOff val="-4509"/>
            <a:alphaOff val="0"/>
          </a:schemeClr>
        </a:solidFill>
        <a:ln>
          <a:noFill/>
        </a:ln>
        <a:effectLst>
          <a:outerShdw blurRad="38100" dist="25400" dir="5400000" rotWithShape="0">
            <a:srgbClr val="000000">
              <a:alpha val="2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_tradnl" sz="2000" kern="1200" dirty="0"/>
            <a:t>Normas Internacionales de Auditoria (NIA) para el sector público</a:t>
          </a:r>
        </a:p>
      </dsp:txBody>
      <dsp:txXfrm>
        <a:off x="9257935" y="1431295"/>
        <a:ext cx="2067344" cy="16537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F75460-3EC6-3F4A-9E2D-C2BAEDBC88C4}">
      <dsp:nvSpPr>
        <dsp:cNvPr id="0" name=""/>
        <dsp:cNvSpPr/>
      </dsp:nvSpPr>
      <dsp:spPr>
        <a:xfrm>
          <a:off x="0" y="1951605"/>
          <a:ext cx="1697697" cy="803804"/>
        </a:xfrm>
        <a:prstGeom prst="roundRect">
          <a:avLst>
            <a:gd name="adj" fmla="val 10000"/>
          </a:avLst>
        </a:prstGeom>
        <a:solidFill>
          <a:schemeClr val="accent1">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s-ES_tradnl" sz="3600" kern="1200" dirty="0"/>
            <a:t>GAT</a:t>
          </a:r>
        </a:p>
      </dsp:txBody>
      <dsp:txXfrm>
        <a:off x="23543" y="1975148"/>
        <a:ext cx="1650611" cy="756718"/>
      </dsp:txXfrm>
    </dsp:sp>
    <dsp:sp modelId="{99DD070E-812C-7140-BE15-458A38C58567}">
      <dsp:nvSpPr>
        <dsp:cNvPr id="0" name=""/>
        <dsp:cNvSpPr/>
      </dsp:nvSpPr>
      <dsp:spPr>
        <a:xfrm rot="20557507">
          <a:off x="1693970" y="2308744"/>
          <a:ext cx="163364" cy="40741"/>
        </a:xfrm>
        <a:custGeom>
          <a:avLst/>
          <a:gdLst/>
          <a:ahLst/>
          <a:cxnLst/>
          <a:rect l="0" t="0" r="0" b="0"/>
          <a:pathLst>
            <a:path>
              <a:moveTo>
                <a:pt x="0" y="20370"/>
              </a:moveTo>
              <a:lnTo>
                <a:pt x="163364" y="20370"/>
              </a:lnTo>
            </a:path>
          </a:pathLst>
        </a:custGeom>
        <a:noFill/>
        <a:ln w="15875"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600200">
            <a:lnSpc>
              <a:spcPct val="90000"/>
            </a:lnSpc>
            <a:spcBef>
              <a:spcPct val="0"/>
            </a:spcBef>
            <a:spcAft>
              <a:spcPct val="35000"/>
            </a:spcAft>
            <a:buNone/>
          </a:pPr>
          <a:endParaRPr lang="es-ES_tradnl" sz="3600" kern="1200"/>
        </a:p>
      </dsp:txBody>
      <dsp:txXfrm>
        <a:off x="1771568" y="2325030"/>
        <a:ext cx="8168" cy="8168"/>
      </dsp:txXfrm>
    </dsp:sp>
    <dsp:sp modelId="{F1FB8451-F497-D44D-973D-5EF8ADF89F27}">
      <dsp:nvSpPr>
        <dsp:cNvPr id="0" name=""/>
        <dsp:cNvSpPr/>
      </dsp:nvSpPr>
      <dsp:spPr>
        <a:xfrm>
          <a:off x="1853607" y="1484991"/>
          <a:ext cx="2239351" cy="1639463"/>
        </a:xfrm>
        <a:prstGeom prst="roundRect">
          <a:avLst>
            <a:gd name="adj" fmla="val 10000"/>
          </a:avLst>
        </a:prstGeom>
        <a:solidFill>
          <a:schemeClr val="accent3">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_tradnl" sz="2000" b="1" kern="1200" dirty="0"/>
            <a:t>CAPITULO I </a:t>
          </a:r>
        </a:p>
        <a:p>
          <a:pPr marL="0" lvl="0" indent="0" algn="ctr" defTabSz="889000">
            <a:lnSpc>
              <a:spcPct val="90000"/>
            </a:lnSpc>
            <a:spcBef>
              <a:spcPct val="0"/>
            </a:spcBef>
            <a:spcAft>
              <a:spcPct val="35000"/>
            </a:spcAft>
            <a:buNone/>
          </a:pPr>
          <a:r>
            <a:rPr lang="es-ES_tradnl" sz="2000" b="1" kern="1200" dirty="0"/>
            <a:t>Generalidades, principios, fundamentos</a:t>
          </a:r>
        </a:p>
      </dsp:txBody>
      <dsp:txXfrm>
        <a:off x="1901625" y="1533009"/>
        <a:ext cx="2143315" cy="1543427"/>
      </dsp:txXfrm>
    </dsp:sp>
    <dsp:sp modelId="{08BF6D4C-6F70-48D0-8DB3-AC4B526B99EF}">
      <dsp:nvSpPr>
        <dsp:cNvPr id="0" name=""/>
        <dsp:cNvSpPr/>
      </dsp:nvSpPr>
      <dsp:spPr>
        <a:xfrm rot="18564581">
          <a:off x="3700415" y="1453737"/>
          <a:ext cx="2150107" cy="40741"/>
        </a:xfrm>
        <a:custGeom>
          <a:avLst/>
          <a:gdLst/>
          <a:ahLst/>
          <a:cxnLst/>
          <a:rect l="0" t="0" r="0" b="0"/>
          <a:pathLst>
            <a:path>
              <a:moveTo>
                <a:pt x="0" y="20370"/>
              </a:moveTo>
              <a:lnTo>
                <a:pt x="2150107" y="20370"/>
              </a:lnTo>
            </a:path>
          </a:pathLst>
        </a:custGeom>
        <a:noFill/>
        <a:ln w="15875"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s-ES" sz="700" kern="1200"/>
        </a:p>
      </dsp:txBody>
      <dsp:txXfrm>
        <a:off x="4721716" y="1420355"/>
        <a:ext cx="107505" cy="107505"/>
      </dsp:txXfrm>
    </dsp:sp>
    <dsp:sp modelId="{BD3528C6-C4FF-4D23-B42B-E3FDF420EA50}">
      <dsp:nvSpPr>
        <dsp:cNvPr id="0" name=""/>
        <dsp:cNvSpPr/>
      </dsp:nvSpPr>
      <dsp:spPr>
        <a:xfrm>
          <a:off x="5457979" y="16250"/>
          <a:ext cx="3365320" cy="1254484"/>
        </a:xfrm>
        <a:prstGeom prst="roundRect">
          <a:avLst>
            <a:gd name="adj" fmla="val 10000"/>
          </a:avLst>
        </a:prstGeom>
        <a:solidFill>
          <a:schemeClr val="accent4">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ES_tradnl" sz="2200" kern="1200" dirty="0"/>
            <a:t>CAPITULO II Auditoría Financiera, de Gestión y resultados</a:t>
          </a:r>
        </a:p>
      </dsp:txBody>
      <dsp:txXfrm>
        <a:off x="5494722" y="52993"/>
        <a:ext cx="3291834" cy="1180998"/>
      </dsp:txXfrm>
    </dsp:sp>
    <dsp:sp modelId="{10B9B333-8BC9-46EB-A9BC-5C3148B83E94}">
      <dsp:nvSpPr>
        <dsp:cNvPr id="0" name=""/>
        <dsp:cNvSpPr/>
      </dsp:nvSpPr>
      <dsp:spPr>
        <a:xfrm rot="20647790">
          <a:off x="4065470" y="2087135"/>
          <a:ext cx="1442391" cy="40741"/>
        </a:xfrm>
        <a:custGeom>
          <a:avLst/>
          <a:gdLst/>
          <a:ahLst/>
          <a:cxnLst/>
          <a:rect l="0" t="0" r="0" b="0"/>
          <a:pathLst>
            <a:path>
              <a:moveTo>
                <a:pt x="0" y="20370"/>
              </a:moveTo>
              <a:lnTo>
                <a:pt x="1442391" y="20370"/>
              </a:lnTo>
            </a:path>
          </a:pathLst>
        </a:custGeom>
        <a:noFill/>
        <a:ln w="15875"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750606" y="2071446"/>
        <a:ext cx="72119" cy="72119"/>
      </dsp:txXfrm>
    </dsp:sp>
    <dsp:sp modelId="{EC6BC8A9-312E-4369-A2C9-F4D848704011}">
      <dsp:nvSpPr>
        <dsp:cNvPr id="0" name=""/>
        <dsp:cNvSpPr/>
      </dsp:nvSpPr>
      <dsp:spPr>
        <a:xfrm>
          <a:off x="5480372" y="1393900"/>
          <a:ext cx="3389908" cy="1032777"/>
        </a:xfrm>
        <a:prstGeom prst="roundRect">
          <a:avLst>
            <a:gd name="adj" fmla="val 10000"/>
          </a:avLst>
        </a:prstGeom>
        <a:solidFill>
          <a:schemeClr val="accent4">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ES_tradnl" sz="2200" kern="1200" dirty="0"/>
            <a:t>CAPITULO III Auditoría de Desempeño </a:t>
          </a:r>
        </a:p>
      </dsp:txBody>
      <dsp:txXfrm>
        <a:off x="5510621" y="1424149"/>
        <a:ext cx="3329410" cy="972279"/>
      </dsp:txXfrm>
    </dsp:sp>
    <dsp:sp modelId="{95B81894-0E21-4A99-8828-2D6B86306B2C}">
      <dsp:nvSpPr>
        <dsp:cNvPr id="0" name=""/>
        <dsp:cNvSpPr/>
      </dsp:nvSpPr>
      <dsp:spPr>
        <a:xfrm rot="1889974">
          <a:off x="3975006" y="2702587"/>
          <a:ext cx="1600925" cy="40741"/>
        </a:xfrm>
        <a:custGeom>
          <a:avLst/>
          <a:gdLst/>
          <a:ahLst/>
          <a:cxnLst/>
          <a:rect l="0" t="0" r="0" b="0"/>
          <a:pathLst>
            <a:path>
              <a:moveTo>
                <a:pt x="0" y="20370"/>
              </a:moveTo>
              <a:lnTo>
                <a:pt x="1600925" y="20370"/>
              </a:lnTo>
            </a:path>
          </a:pathLst>
        </a:custGeom>
        <a:noFill/>
        <a:ln w="15875"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735446" y="2682935"/>
        <a:ext cx="80046" cy="80046"/>
      </dsp:txXfrm>
    </dsp:sp>
    <dsp:sp modelId="{58B02F19-10BA-428A-8D4A-8B0410B015D2}">
      <dsp:nvSpPr>
        <dsp:cNvPr id="0" name=""/>
        <dsp:cNvSpPr/>
      </dsp:nvSpPr>
      <dsp:spPr>
        <a:xfrm>
          <a:off x="5457979" y="2628219"/>
          <a:ext cx="3364738" cy="1025947"/>
        </a:xfrm>
        <a:prstGeom prst="roundRect">
          <a:avLst>
            <a:gd name="adj" fmla="val 10000"/>
          </a:avLst>
        </a:prstGeom>
        <a:solidFill>
          <a:schemeClr val="accent4">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ES_tradnl" sz="2200" kern="1200" dirty="0"/>
            <a:t>CAPITULO IV Auditoría de Cumplimiento</a:t>
          </a:r>
        </a:p>
      </dsp:txBody>
      <dsp:txXfrm>
        <a:off x="5488028" y="2658268"/>
        <a:ext cx="3304640" cy="965849"/>
      </dsp:txXfrm>
    </dsp:sp>
    <dsp:sp modelId="{E358C544-3F5F-4A07-9E1A-7D7B6764F82B}">
      <dsp:nvSpPr>
        <dsp:cNvPr id="0" name=""/>
        <dsp:cNvSpPr/>
      </dsp:nvSpPr>
      <dsp:spPr>
        <a:xfrm rot="3260832">
          <a:off x="3571329" y="3300486"/>
          <a:ext cx="2501055" cy="40741"/>
        </a:xfrm>
        <a:custGeom>
          <a:avLst/>
          <a:gdLst/>
          <a:ahLst/>
          <a:cxnLst/>
          <a:rect l="0" t="0" r="0" b="0"/>
          <a:pathLst>
            <a:path>
              <a:moveTo>
                <a:pt x="0" y="20370"/>
              </a:moveTo>
              <a:lnTo>
                <a:pt x="2501055" y="20370"/>
              </a:lnTo>
            </a:path>
          </a:pathLst>
        </a:custGeom>
        <a:noFill/>
        <a:ln w="15875"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S" sz="800" kern="1200"/>
        </a:p>
      </dsp:txBody>
      <dsp:txXfrm>
        <a:off x="4759331" y="3258330"/>
        <a:ext cx="125052" cy="125052"/>
      </dsp:txXfrm>
    </dsp:sp>
    <dsp:sp modelId="{45C2510F-C4E2-448D-A02C-CCE5CF8223C4}">
      <dsp:nvSpPr>
        <dsp:cNvPr id="0" name=""/>
        <dsp:cNvSpPr/>
      </dsp:nvSpPr>
      <dsp:spPr>
        <a:xfrm>
          <a:off x="5550755" y="3777152"/>
          <a:ext cx="3353228" cy="1119675"/>
        </a:xfrm>
        <a:prstGeom prst="roundRect">
          <a:avLst>
            <a:gd name="adj" fmla="val 10000"/>
          </a:avLst>
        </a:prstGeom>
        <a:solidFill>
          <a:schemeClr val="accent4">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ES_tradnl" sz="2200" kern="1200" dirty="0"/>
            <a:t>Capitulo V. Actuación Especial de Fiscalización</a:t>
          </a:r>
        </a:p>
      </dsp:txBody>
      <dsp:txXfrm>
        <a:off x="5583549" y="3809946"/>
        <a:ext cx="3287640" cy="10540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F75460-3EC6-3F4A-9E2D-C2BAEDBC88C4}">
      <dsp:nvSpPr>
        <dsp:cNvPr id="0" name=""/>
        <dsp:cNvSpPr/>
      </dsp:nvSpPr>
      <dsp:spPr>
        <a:xfrm>
          <a:off x="969487" y="1288674"/>
          <a:ext cx="1138902" cy="1248559"/>
        </a:xfrm>
        <a:prstGeom prst="roundRect">
          <a:avLst>
            <a:gd name="adj" fmla="val 10000"/>
          </a:avLst>
        </a:prstGeom>
        <a:solidFill>
          <a:schemeClr val="accent2">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s-ES_tradnl" sz="3200" kern="1200" dirty="0"/>
            <a:t>GAT</a:t>
          </a:r>
        </a:p>
      </dsp:txBody>
      <dsp:txXfrm>
        <a:off x="1002844" y="1322031"/>
        <a:ext cx="1072188" cy="1181845"/>
      </dsp:txXfrm>
    </dsp:sp>
    <dsp:sp modelId="{99DD070E-812C-7140-BE15-458A38C58567}">
      <dsp:nvSpPr>
        <dsp:cNvPr id="0" name=""/>
        <dsp:cNvSpPr/>
      </dsp:nvSpPr>
      <dsp:spPr>
        <a:xfrm rot="18732300">
          <a:off x="1877485" y="1349990"/>
          <a:ext cx="1407033" cy="83671"/>
        </a:xfrm>
        <a:custGeom>
          <a:avLst/>
          <a:gdLst/>
          <a:ahLst/>
          <a:cxnLst/>
          <a:rect l="0" t="0" r="0" b="0"/>
          <a:pathLst>
            <a:path>
              <a:moveTo>
                <a:pt x="0" y="41835"/>
              </a:moveTo>
              <a:lnTo>
                <a:pt x="1407033" y="41835"/>
              </a:lnTo>
            </a:path>
          </a:pathLst>
        </a:custGeom>
        <a:noFill/>
        <a:ln w="15875"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es-ES_tradnl" sz="3200" kern="1200"/>
        </a:p>
      </dsp:txBody>
      <dsp:txXfrm>
        <a:off x="2545826" y="1356650"/>
        <a:ext cx="70351" cy="70351"/>
      </dsp:txXfrm>
    </dsp:sp>
    <dsp:sp modelId="{F1FB8451-F497-D44D-973D-5EF8ADF89F27}">
      <dsp:nvSpPr>
        <dsp:cNvPr id="0" name=""/>
        <dsp:cNvSpPr/>
      </dsp:nvSpPr>
      <dsp:spPr>
        <a:xfrm>
          <a:off x="3053613" y="1096"/>
          <a:ext cx="3554764" cy="1739206"/>
        </a:xfrm>
        <a:prstGeom prst="roundRect">
          <a:avLst>
            <a:gd name="adj" fmla="val 10000"/>
          </a:avLst>
        </a:prstGeom>
        <a:solidFill>
          <a:schemeClr val="accent4">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s-ES_tradnl" sz="3200" kern="1200" dirty="0"/>
            <a:t> Instructivos y modelos</a:t>
          </a:r>
        </a:p>
      </dsp:txBody>
      <dsp:txXfrm>
        <a:off x="3104553" y="52036"/>
        <a:ext cx="3452884" cy="1637326"/>
      </dsp:txXfrm>
    </dsp:sp>
    <dsp:sp modelId="{02FB49F4-4794-C146-891E-E30B53AE56B2}">
      <dsp:nvSpPr>
        <dsp:cNvPr id="0" name=""/>
        <dsp:cNvSpPr/>
      </dsp:nvSpPr>
      <dsp:spPr>
        <a:xfrm rot="2722777">
          <a:off x="1908154" y="2350034"/>
          <a:ext cx="1345694" cy="83671"/>
        </a:xfrm>
        <a:custGeom>
          <a:avLst/>
          <a:gdLst/>
          <a:ahLst/>
          <a:cxnLst/>
          <a:rect l="0" t="0" r="0" b="0"/>
          <a:pathLst>
            <a:path>
              <a:moveTo>
                <a:pt x="0" y="41835"/>
              </a:moveTo>
              <a:lnTo>
                <a:pt x="1345694" y="41835"/>
              </a:lnTo>
            </a:path>
          </a:pathLst>
        </a:custGeom>
        <a:noFill/>
        <a:ln w="15875"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es-ES_tradnl" sz="3200" kern="1200"/>
        </a:p>
      </dsp:txBody>
      <dsp:txXfrm>
        <a:off x="2547359" y="2358228"/>
        <a:ext cx="67284" cy="67284"/>
      </dsp:txXfrm>
    </dsp:sp>
    <dsp:sp modelId="{823E130D-9019-9F4B-965E-099E4F80E4A8}">
      <dsp:nvSpPr>
        <dsp:cNvPr id="0" name=""/>
        <dsp:cNvSpPr/>
      </dsp:nvSpPr>
      <dsp:spPr>
        <a:xfrm>
          <a:off x="3053613" y="2001184"/>
          <a:ext cx="3478413" cy="1739206"/>
        </a:xfrm>
        <a:prstGeom prst="roundRect">
          <a:avLst>
            <a:gd name="adj" fmla="val 10000"/>
          </a:avLst>
        </a:prstGeom>
        <a:solidFill>
          <a:schemeClr val="accent4">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s-ES_tradnl" sz="3200" kern="1200" dirty="0"/>
            <a:t>Formatos (Papeles de Trabajo)</a:t>
          </a:r>
        </a:p>
      </dsp:txBody>
      <dsp:txXfrm>
        <a:off x="3104553" y="2052124"/>
        <a:ext cx="3376533" cy="16373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74F102-1E3C-4A64-A5B1-CA533AC40144}">
      <dsp:nvSpPr>
        <dsp:cNvPr id="0" name=""/>
        <dsp:cNvSpPr/>
      </dsp:nvSpPr>
      <dsp:spPr>
        <a:xfrm>
          <a:off x="9823731" y="1619380"/>
          <a:ext cx="91440" cy="573596"/>
        </a:xfrm>
        <a:custGeom>
          <a:avLst/>
          <a:gdLst/>
          <a:ahLst/>
          <a:cxnLst/>
          <a:rect l="0" t="0" r="0" b="0"/>
          <a:pathLst>
            <a:path>
              <a:moveTo>
                <a:pt x="45720" y="0"/>
              </a:moveTo>
              <a:lnTo>
                <a:pt x="45720" y="573596"/>
              </a:lnTo>
            </a:path>
          </a:pathLst>
        </a:custGeom>
        <a:noFill/>
        <a:ln w="15875"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1244FB-C437-B442-8861-CA5702CB506B}">
      <dsp:nvSpPr>
        <dsp:cNvPr id="0" name=""/>
        <dsp:cNvSpPr/>
      </dsp:nvSpPr>
      <dsp:spPr>
        <a:xfrm>
          <a:off x="5864543" y="462839"/>
          <a:ext cx="4004907" cy="573596"/>
        </a:xfrm>
        <a:custGeom>
          <a:avLst/>
          <a:gdLst/>
          <a:ahLst/>
          <a:cxnLst/>
          <a:rect l="0" t="0" r="0" b="0"/>
          <a:pathLst>
            <a:path>
              <a:moveTo>
                <a:pt x="0" y="0"/>
              </a:moveTo>
              <a:lnTo>
                <a:pt x="0" y="390889"/>
              </a:lnTo>
              <a:lnTo>
                <a:pt x="4004907" y="390889"/>
              </a:lnTo>
              <a:lnTo>
                <a:pt x="4004907" y="573596"/>
              </a:lnTo>
            </a:path>
          </a:pathLst>
        </a:custGeom>
        <a:noFill/>
        <a:ln w="1587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764E47-6774-43A6-83C0-A79829E16419}">
      <dsp:nvSpPr>
        <dsp:cNvPr id="0" name=""/>
        <dsp:cNvSpPr/>
      </dsp:nvSpPr>
      <dsp:spPr>
        <a:xfrm>
          <a:off x="6708960" y="1589649"/>
          <a:ext cx="91440" cy="573596"/>
        </a:xfrm>
        <a:custGeom>
          <a:avLst/>
          <a:gdLst/>
          <a:ahLst/>
          <a:cxnLst/>
          <a:rect l="0" t="0" r="0" b="0"/>
          <a:pathLst>
            <a:path>
              <a:moveTo>
                <a:pt x="45720" y="0"/>
              </a:moveTo>
              <a:lnTo>
                <a:pt x="45720" y="573596"/>
              </a:lnTo>
            </a:path>
          </a:pathLst>
        </a:custGeom>
        <a:noFill/>
        <a:ln w="15875"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10CA76-6671-2D4A-A543-060843A45B1A}">
      <dsp:nvSpPr>
        <dsp:cNvPr id="0" name=""/>
        <dsp:cNvSpPr/>
      </dsp:nvSpPr>
      <dsp:spPr>
        <a:xfrm>
          <a:off x="5864543" y="462839"/>
          <a:ext cx="890136" cy="573596"/>
        </a:xfrm>
        <a:custGeom>
          <a:avLst/>
          <a:gdLst/>
          <a:ahLst/>
          <a:cxnLst/>
          <a:rect l="0" t="0" r="0" b="0"/>
          <a:pathLst>
            <a:path>
              <a:moveTo>
                <a:pt x="0" y="0"/>
              </a:moveTo>
              <a:lnTo>
                <a:pt x="0" y="390889"/>
              </a:lnTo>
              <a:lnTo>
                <a:pt x="890136" y="390889"/>
              </a:lnTo>
              <a:lnTo>
                <a:pt x="890136" y="573596"/>
              </a:lnTo>
            </a:path>
          </a:pathLst>
        </a:custGeom>
        <a:noFill/>
        <a:ln w="1587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6CE3CA-87F2-4320-9351-686958386E55}">
      <dsp:nvSpPr>
        <dsp:cNvPr id="0" name=""/>
        <dsp:cNvSpPr/>
      </dsp:nvSpPr>
      <dsp:spPr>
        <a:xfrm>
          <a:off x="2437730" y="1591101"/>
          <a:ext cx="91440" cy="573596"/>
        </a:xfrm>
        <a:custGeom>
          <a:avLst/>
          <a:gdLst/>
          <a:ahLst/>
          <a:cxnLst/>
          <a:rect l="0" t="0" r="0" b="0"/>
          <a:pathLst>
            <a:path>
              <a:moveTo>
                <a:pt x="45720" y="0"/>
              </a:moveTo>
              <a:lnTo>
                <a:pt x="45720" y="573596"/>
              </a:lnTo>
            </a:path>
          </a:pathLst>
        </a:custGeom>
        <a:noFill/>
        <a:ln w="15875"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CA6D42-A2AA-554B-B67E-D7F5B0EEE14A}">
      <dsp:nvSpPr>
        <dsp:cNvPr id="0" name=""/>
        <dsp:cNvSpPr/>
      </dsp:nvSpPr>
      <dsp:spPr>
        <a:xfrm>
          <a:off x="2483450" y="462839"/>
          <a:ext cx="3381093" cy="573596"/>
        </a:xfrm>
        <a:custGeom>
          <a:avLst/>
          <a:gdLst/>
          <a:ahLst/>
          <a:cxnLst/>
          <a:rect l="0" t="0" r="0" b="0"/>
          <a:pathLst>
            <a:path>
              <a:moveTo>
                <a:pt x="3381093" y="0"/>
              </a:moveTo>
              <a:lnTo>
                <a:pt x="3381093" y="390889"/>
              </a:lnTo>
              <a:lnTo>
                <a:pt x="0" y="390889"/>
              </a:lnTo>
              <a:lnTo>
                <a:pt x="0" y="573596"/>
              </a:lnTo>
            </a:path>
          </a:pathLst>
        </a:custGeom>
        <a:noFill/>
        <a:ln w="15875"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4B4947-9A9A-914B-8D8D-3C77A522D066}">
      <dsp:nvSpPr>
        <dsp:cNvPr id="0" name=""/>
        <dsp:cNvSpPr/>
      </dsp:nvSpPr>
      <dsp:spPr>
        <a:xfrm>
          <a:off x="4935179" y="3128"/>
          <a:ext cx="1858728" cy="459710"/>
        </a:xfrm>
        <a:prstGeom prst="roundRect">
          <a:avLst>
            <a:gd name="adj" fmla="val 10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8E1DA8-0D88-7942-9EE8-19A7EA4CB739}">
      <dsp:nvSpPr>
        <dsp:cNvPr id="0" name=""/>
        <dsp:cNvSpPr/>
      </dsp:nvSpPr>
      <dsp:spPr>
        <a:xfrm>
          <a:off x="5154318" y="211310"/>
          <a:ext cx="1858728" cy="459710"/>
        </a:xfrm>
        <a:prstGeom prst="roundRect">
          <a:avLst>
            <a:gd name="adj" fmla="val 10000"/>
          </a:avLst>
        </a:prstGeom>
        <a:solidFill>
          <a:schemeClr val="lt1">
            <a:alpha val="90000"/>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_tradnl" sz="1600" b="1" kern="1200" dirty="0"/>
            <a:t>Tipos de Auditorías</a:t>
          </a:r>
        </a:p>
      </dsp:txBody>
      <dsp:txXfrm>
        <a:off x="5167782" y="224774"/>
        <a:ext cx="1831800" cy="432782"/>
      </dsp:txXfrm>
    </dsp:sp>
    <dsp:sp modelId="{84D8016A-451C-A247-A782-6870B4AC520B}">
      <dsp:nvSpPr>
        <dsp:cNvPr id="0" name=""/>
        <dsp:cNvSpPr/>
      </dsp:nvSpPr>
      <dsp:spPr>
        <a:xfrm>
          <a:off x="667470" y="1036435"/>
          <a:ext cx="3631959" cy="554666"/>
        </a:xfrm>
        <a:prstGeom prst="roundRect">
          <a:avLst>
            <a:gd name="adj" fmla="val 10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FC7DCD-76A3-FE44-B378-28925E01A8C5}">
      <dsp:nvSpPr>
        <dsp:cNvPr id="0" name=""/>
        <dsp:cNvSpPr/>
      </dsp:nvSpPr>
      <dsp:spPr>
        <a:xfrm>
          <a:off x="886609" y="1244617"/>
          <a:ext cx="3631959" cy="554666"/>
        </a:xfrm>
        <a:prstGeom prst="roundRect">
          <a:avLst>
            <a:gd name="adj" fmla="val 10000"/>
          </a:avLst>
        </a:prstGeom>
        <a:solidFill>
          <a:schemeClr val="lt1">
            <a:alpha val="90000"/>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_tradnl" sz="1800" b="1" kern="1200" dirty="0"/>
            <a:t>Auditoría Financiera, de Gestión y resultados - AF</a:t>
          </a:r>
        </a:p>
      </dsp:txBody>
      <dsp:txXfrm>
        <a:off x="902855" y="1260863"/>
        <a:ext cx="3599467" cy="522174"/>
      </dsp:txXfrm>
    </dsp:sp>
    <dsp:sp modelId="{12ACCADA-E47F-4ED7-84E7-ED10F3F7AFBF}">
      <dsp:nvSpPr>
        <dsp:cNvPr id="0" name=""/>
        <dsp:cNvSpPr/>
      </dsp:nvSpPr>
      <dsp:spPr>
        <a:xfrm>
          <a:off x="15000" y="2164698"/>
          <a:ext cx="4936899" cy="3165827"/>
        </a:xfrm>
        <a:prstGeom prst="roundRect">
          <a:avLst>
            <a:gd name="adj" fmla="val 10000"/>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1B6876-9D76-42C1-A52D-F82E8D6A9612}">
      <dsp:nvSpPr>
        <dsp:cNvPr id="0" name=""/>
        <dsp:cNvSpPr/>
      </dsp:nvSpPr>
      <dsp:spPr>
        <a:xfrm>
          <a:off x="234139" y="2372880"/>
          <a:ext cx="4936899" cy="3165827"/>
        </a:xfrm>
        <a:prstGeom prst="roundRect">
          <a:avLst>
            <a:gd name="adj" fmla="val 10000"/>
          </a:avLst>
        </a:prstGeom>
        <a:solidFill>
          <a:schemeClr val="lt1">
            <a:alpha val="90000"/>
            <a:hueOff val="0"/>
            <a:satOff val="0"/>
            <a:lumOff val="0"/>
            <a:alphaOff val="0"/>
          </a:schemeClr>
        </a:solidFill>
        <a:ln w="1587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kern="1200" dirty="0">
              <a:latin typeface="Verdana" panose="020B0604030504040204" pitchFamily="34" charset="0"/>
              <a:ea typeface="Verdana" panose="020B0604030504040204" pitchFamily="34" charset="0"/>
              <a:cs typeface="Verdana" panose="020B0604030504040204" pitchFamily="34" charset="0"/>
            </a:rPr>
            <a:t>* Evaluar la información financiera y presupuestal  </a:t>
          </a:r>
        </a:p>
        <a:p>
          <a:pPr marL="0" lvl="0" indent="0" algn="ctr" defTabSz="622300">
            <a:lnSpc>
              <a:spcPct val="90000"/>
            </a:lnSpc>
            <a:spcBef>
              <a:spcPct val="0"/>
            </a:spcBef>
            <a:spcAft>
              <a:spcPct val="35000"/>
            </a:spcAft>
            <a:buNone/>
          </a:pPr>
          <a:r>
            <a:rPr lang="es-MX" sz="1400" kern="1200" dirty="0">
              <a:latin typeface="Verdana" panose="020B0604030504040204" pitchFamily="34" charset="0"/>
              <a:ea typeface="Verdana" panose="020B0604030504040204" pitchFamily="34" charset="0"/>
            </a:rPr>
            <a:t>*Hallazgos con presuntas incidencias</a:t>
          </a:r>
        </a:p>
        <a:p>
          <a:pPr marL="0" lvl="0" indent="0" algn="ctr" defTabSz="622300">
            <a:lnSpc>
              <a:spcPct val="90000"/>
            </a:lnSpc>
            <a:spcBef>
              <a:spcPct val="0"/>
            </a:spcBef>
            <a:spcAft>
              <a:spcPct val="35000"/>
            </a:spcAft>
            <a:buNone/>
          </a:pPr>
          <a:r>
            <a:rPr lang="es-MX" sz="1400" kern="1200" dirty="0">
              <a:latin typeface="Verdana" panose="020B0604030504040204" pitchFamily="34" charset="0"/>
              <a:ea typeface="Verdana" panose="020B0604030504040204" pitchFamily="34" charset="0"/>
            </a:rPr>
            <a:t>*Resultado: </a:t>
          </a:r>
        </a:p>
        <a:p>
          <a:pPr marL="0" lvl="0" indent="0" algn="ctr" defTabSz="622300">
            <a:lnSpc>
              <a:spcPct val="90000"/>
            </a:lnSpc>
            <a:spcBef>
              <a:spcPct val="0"/>
            </a:spcBef>
            <a:spcAft>
              <a:spcPct val="35000"/>
            </a:spcAft>
            <a:buNone/>
          </a:pPr>
          <a:r>
            <a:rPr lang="es-MX" sz="1400" kern="1200" dirty="0">
              <a:latin typeface="Verdana" panose="020B0604030504040204" pitchFamily="34" charset="0"/>
              <a:ea typeface="Verdana" panose="020B0604030504040204" pitchFamily="34" charset="0"/>
            </a:rPr>
            <a:t>1. </a:t>
          </a:r>
          <a:r>
            <a:rPr lang="es-MX" sz="1400" b="1" kern="1200" dirty="0">
              <a:solidFill>
                <a:srgbClr val="FF0000"/>
              </a:solidFill>
              <a:latin typeface="Verdana" panose="020B0604030504040204" pitchFamily="34" charset="0"/>
              <a:ea typeface="Verdana" panose="020B0604030504040204" pitchFamily="34" charset="0"/>
            </a:rPr>
            <a:t>Fenecimiento: </a:t>
          </a:r>
          <a:r>
            <a:rPr lang="es-MX" sz="1400" kern="1200" dirty="0">
              <a:latin typeface="Verdana" panose="020B0604030504040204" pitchFamily="34" charset="0"/>
              <a:ea typeface="Verdana" panose="020B0604030504040204" pitchFamily="34" charset="0"/>
            </a:rPr>
            <a:t>Opinión Financiera y Concepto consolidado </a:t>
          </a:r>
          <a:r>
            <a:rPr lang="es-MX" sz="1400" kern="1200" dirty="0" err="1">
              <a:latin typeface="Verdana" panose="020B0604030504040204" pitchFamily="34" charset="0"/>
              <a:ea typeface="Verdana" panose="020B0604030504040204" pitchFamily="34" charset="0"/>
            </a:rPr>
            <a:t>macroproceso</a:t>
          </a:r>
          <a:r>
            <a:rPr lang="es-MX" sz="1400" kern="1200" dirty="0">
              <a:latin typeface="Verdana" panose="020B0604030504040204" pitchFamily="34" charset="0"/>
              <a:ea typeface="Verdana" panose="020B0604030504040204" pitchFamily="34" charset="0"/>
            </a:rPr>
            <a:t> presupuestal: Concepto sobre la gestión presupuestal, (gestión de ingresos y ejecución de gastos), ponderado con el concepto sobre la gestión y resultados, (calificación de la contratación y de planes y resultado)</a:t>
          </a:r>
        </a:p>
        <a:p>
          <a:pPr marL="0" lvl="0" indent="0" algn="ctr" defTabSz="622300">
            <a:lnSpc>
              <a:spcPct val="90000"/>
            </a:lnSpc>
            <a:spcBef>
              <a:spcPct val="0"/>
            </a:spcBef>
            <a:spcAft>
              <a:spcPct val="35000"/>
            </a:spcAft>
            <a:buNone/>
          </a:pPr>
          <a:r>
            <a:rPr lang="es-MX" sz="1400" kern="1200" dirty="0">
              <a:latin typeface="Verdana" panose="020B0604030504040204" pitchFamily="34" charset="0"/>
              <a:ea typeface="Verdana" panose="020B0604030504040204" pitchFamily="34" charset="0"/>
            </a:rPr>
            <a:t> + Conceptos Rendición, Plan de mejoramiento y control fiscal interno</a:t>
          </a:r>
          <a:endParaRPr lang="es-ES" sz="1400" kern="1200" dirty="0"/>
        </a:p>
      </dsp:txBody>
      <dsp:txXfrm>
        <a:off x="326863" y="2465604"/>
        <a:ext cx="4751451" cy="2980379"/>
      </dsp:txXfrm>
    </dsp:sp>
    <dsp:sp modelId="{706D0678-76CE-584B-BE86-6F0449753384}">
      <dsp:nvSpPr>
        <dsp:cNvPr id="0" name=""/>
        <dsp:cNvSpPr/>
      </dsp:nvSpPr>
      <dsp:spPr>
        <a:xfrm>
          <a:off x="5270353" y="1036435"/>
          <a:ext cx="2968652" cy="553213"/>
        </a:xfrm>
        <a:prstGeom prst="roundRect">
          <a:avLst>
            <a:gd name="adj" fmla="val 10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354579-EB47-8141-928A-86DB473D09B1}">
      <dsp:nvSpPr>
        <dsp:cNvPr id="0" name=""/>
        <dsp:cNvSpPr/>
      </dsp:nvSpPr>
      <dsp:spPr>
        <a:xfrm>
          <a:off x="5489492" y="1244617"/>
          <a:ext cx="2968652" cy="553213"/>
        </a:xfrm>
        <a:prstGeom prst="roundRect">
          <a:avLst>
            <a:gd name="adj" fmla="val 10000"/>
          </a:avLst>
        </a:prstGeom>
        <a:solidFill>
          <a:schemeClr val="lt1">
            <a:alpha val="90000"/>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_tradnl" sz="2000" b="1" kern="1200" dirty="0"/>
            <a:t>Auditoría de Desempeño - AD</a:t>
          </a:r>
        </a:p>
      </dsp:txBody>
      <dsp:txXfrm>
        <a:off x="5505695" y="1260820"/>
        <a:ext cx="2936246" cy="520807"/>
      </dsp:txXfrm>
    </dsp:sp>
    <dsp:sp modelId="{26FE6D87-F012-4B4A-B9F3-6EF44088B707}">
      <dsp:nvSpPr>
        <dsp:cNvPr id="0" name=""/>
        <dsp:cNvSpPr/>
      </dsp:nvSpPr>
      <dsp:spPr>
        <a:xfrm>
          <a:off x="5390178" y="2163245"/>
          <a:ext cx="2729004" cy="2704914"/>
        </a:xfrm>
        <a:prstGeom prst="roundRect">
          <a:avLst>
            <a:gd name="adj" fmla="val 10000"/>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B2A5D3-7DB0-4244-B913-749C57F1DE75}">
      <dsp:nvSpPr>
        <dsp:cNvPr id="0" name=""/>
        <dsp:cNvSpPr/>
      </dsp:nvSpPr>
      <dsp:spPr>
        <a:xfrm>
          <a:off x="5609317" y="2371427"/>
          <a:ext cx="2729004" cy="2704914"/>
        </a:xfrm>
        <a:prstGeom prst="roundRect">
          <a:avLst>
            <a:gd name="adj" fmla="val 10000"/>
          </a:avLst>
        </a:prstGeom>
        <a:solidFill>
          <a:schemeClr val="lt1">
            <a:alpha val="90000"/>
            <a:hueOff val="0"/>
            <a:satOff val="0"/>
            <a:lumOff val="0"/>
            <a:alphaOff val="0"/>
          </a:schemeClr>
        </a:solidFill>
        <a:ln w="1587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kern="1200" spc="-65" dirty="0">
              <a:solidFill>
                <a:schemeClr val="tx1"/>
              </a:solidFill>
              <a:latin typeface="Verdana" panose="020B0604030504040204" pitchFamily="34" charset="0"/>
              <a:ea typeface="Verdana" panose="020B0604030504040204" pitchFamily="34" charset="0"/>
              <a:cs typeface="Calibri"/>
            </a:rPr>
            <a:t>*E</a:t>
          </a:r>
          <a:r>
            <a:rPr lang="es-MX" sz="1600" kern="1200" spc="-45" dirty="0">
              <a:solidFill>
                <a:schemeClr val="tx1"/>
              </a:solidFill>
              <a:latin typeface="Verdana" panose="020B0604030504040204" pitchFamily="34" charset="0"/>
              <a:ea typeface="Verdana" panose="020B0604030504040204" pitchFamily="34" charset="0"/>
              <a:cs typeface="Calibri"/>
            </a:rPr>
            <a:t>v</a:t>
          </a:r>
          <a:r>
            <a:rPr lang="es-MX" sz="1600" kern="1200" spc="-5" dirty="0">
              <a:solidFill>
                <a:schemeClr val="tx1"/>
              </a:solidFill>
              <a:latin typeface="Verdana" panose="020B0604030504040204" pitchFamily="34" charset="0"/>
              <a:ea typeface="Verdana" panose="020B0604030504040204" pitchFamily="34" charset="0"/>
              <a:cs typeface="Calibri"/>
            </a:rPr>
            <a:t>aluación Resultados e impactos </a:t>
          </a:r>
          <a:r>
            <a:rPr lang="es-MX" sz="1600" kern="1200" spc="-10" dirty="0">
              <a:solidFill>
                <a:schemeClr val="tx1"/>
              </a:solidFill>
              <a:latin typeface="Verdana" panose="020B0604030504040204" pitchFamily="34" charset="0"/>
              <a:ea typeface="Verdana" panose="020B0604030504040204" pitchFamily="34" charset="0"/>
              <a:cs typeface="Calibri"/>
            </a:rPr>
            <a:t>(d</a:t>
          </a:r>
          <a:r>
            <a:rPr lang="es-MX" sz="1600" kern="1200" spc="-5" dirty="0">
              <a:solidFill>
                <a:schemeClr val="tx1"/>
              </a:solidFill>
              <a:latin typeface="Verdana" panose="020B0604030504040204" pitchFamily="34" charset="0"/>
              <a:ea typeface="Verdana" panose="020B0604030504040204" pitchFamily="34" charset="0"/>
              <a:cs typeface="Calibri"/>
            </a:rPr>
            <a:t>e </a:t>
          </a:r>
          <a:r>
            <a:rPr lang="es-MX" sz="1600" kern="1200" spc="-10" dirty="0">
              <a:solidFill>
                <a:schemeClr val="tx1"/>
              </a:solidFill>
              <a:latin typeface="Verdana" panose="020B0604030504040204" pitchFamily="34" charset="0"/>
              <a:ea typeface="Verdana" panose="020B0604030504040204" pitchFamily="34" charset="0"/>
              <a:cs typeface="Calibri"/>
            </a:rPr>
            <a:t>p</a:t>
          </a:r>
          <a:r>
            <a:rPr lang="es-MX" sz="1600" kern="1200" dirty="0">
              <a:solidFill>
                <a:schemeClr val="tx1"/>
              </a:solidFill>
              <a:latin typeface="Verdana" panose="020B0604030504040204" pitchFamily="34" charset="0"/>
              <a:ea typeface="Verdana" panose="020B0604030504040204" pitchFamily="34" charset="0"/>
              <a:cs typeface="Calibri"/>
            </a:rPr>
            <a:t>o</a:t>
          </a:r>
          <a:r>
            <a:rPr lang="es-MX" sz="1600" kern="1200" spc="-5" dirty="0">
              <a:solidFill>
                <a:schemeClr val="tx1"/>
              </a:solidFill>
              <a:latin typeface="Verdana" panose="020B0604030504040204" pitchFamily="34" charset="0"/>
              <a:ea typeface="Verdana" panose="020B0604030504040204" pitchFamily="34" charset="0"/>
              <a:cs typeface="Calibri"/>
            </a:rPr>
            <a:t>l</a:t>
          </a:r>
          <a:r>
            <a:rPr lang="es-MX" sz="1600" kern="1200" spc="-20" dirty="0">
              <a:solidFill>
                <a:schemeClr val="tx1"/>
              </a:solidFill>
              <a:latin typeface="Verdana" panose="020B0604030504040204" pitchFamily="34" charset="0"/>
              <a:ea typeface="Verdana" panose="020B0604030504040204" pitchFamily="34" charset="0"/>
              <a:cs typeface="Calibri"/>
            </a:rPr>
            <a:t>í</a:t>
          </a:r>
          <a:r>
            <a:rPr lang="es-MX" sz="1600" kern="1200" dirty="0">
              <a:solidFill>
                <a:schemeClr val="tx1"/>
              </a:solidFill>
              <a:latin typeface="Verdana" panose="020B0604030504040204" pitchFamily="34" charset="0"/>
              <a:ea typeface="Verdana" panose="020B0604030504040204" pitchFamily="34" charset="0"/>
              <a:cs typeface="Calibri"/>
            </a:rPr>
            <a:t>t</a:t>
          </a:r>
          <a:r>
            <a:rPr lang="es-MX" sz="1600" kern="1200" spc="-5" dirty="0">
              <a:solidFill>
                <a:schemeClr val="tx1"/>
              </a:solidFill>
              <a:latin typeface="Verdana" panose="020B0604030504040204" pitchFamily="34" charset="0"/>
              <a:ea typeface="Verdana" panose="020B0604030504040204" pitchFamily="34" charset="0"/>
              <a:cs typeface="Calibri"/>
            </a:rPr>
            <a:t>i</a:t>
          </a:r>
          <a:r>
            <a:rPr lang="es-MX" sz="1600" kern="1200" spc="-30" dirty="0">
              <a:solidFill>
                <a:schemeClr val="tx1"/>
              </a:solidFill>
              <a:latin typeface="Verdana" panose="020B0604030504040204" pitchFamily="34" charset="0"/>
              <a:ea typeface="Verdana" panose="020B0604030504040204" pitchFamily="34" charset="0"/>
              <a:cs typeface="Calibri"/>
            </a:rPr>
            <a:t>c</a:t>
          </a:r>
          <a:r>
            <a:rPr lang="es-MX" sz="1600" kern="1200" spc="-5" dirty="0">
              <a:solidFill>
                <a:schemeClr val="tx1"/>
              </a:solidFill>
              <a:latin typeface="Verdana" panose="020B0604030504040204" pitchFamily="34" charset="0"/>
              <a:ea typeface="Verdana" panose="020B0604030504040204" pitchFamily="34" charset="0"/>
              <a:cs typeface="Calibri"/>
            </a:rPr>
            <a:t>as, </a:t>
          </a:r>
          <a:r>
            <a:rPr lang="es-MX" sz="1600" kern="1200" spc="-10" dirty="0">
              <a:solidFill>
                <a:schemeClr val="tx1"/>
              </a:solidFill>
              <a:latin typeface="Verdana" panose="020B0604030504040204" pitchFamily="34" charset="0"/>
              <a:ea typeface="Verdana" panose="020B0604030504040204" pitchFamily="34" charset="0"/>
              <a:cs typeface="Calibri"/>
            </a:rPr>
            <a:t>p</a:t>
          </a:r>
          <a:r>
            <a:rPr lang="es-MX" sz="1600" kern="1200" spc="-40" dirty="0">
              <a:solidFill>
                <a:schemeClr val="tx1"/>
              </a:solidFill>
              <a:latin typeface="Verdana" panose="020B0604030504040204" pitchFamily="34" charset="0"/>
              <a:ea typeface="Verdana" panose="020B0604030504040204" pitchFamily="34" charset="0"/>
              <a:cs typeface="Calibri"/>
            </a:rPr>
            <a:t>r</a:t>
          </a:r>
          <a:r>
            <a:rPr lang="es-MX" sz="1600" kern="1200" spc="-10" dirty="0">
              <a:solidFill>
                <a:schemeClr val="tx1"/>
              </a:solidFill>
              <a:latin typeface="Verdana" panose="020B0604030504040204" pitchFamily="34" charset="0"/>
              <a:ea typeface="Verdana" panose="020B0604030504040204" pitchFamily="34" charset="0"/>
              <a:cs typeface="Calibri"/>
            </a:rPr>
            <a:t>og</a:t>
          </a:r>
          <a:r>
            <a:rPr lang="es-MX" sz="1600" kern="1200" spc="-65" dirty="0">
              <a:solidFill>
                <a:schemeClr val="tx1"/>
              </a:solidFill>
              <a:latin typeface="Verdana" panose="020B0604030504040204" pitchFamily="34" charset="0"/>
              <a:ea typeface="Verdana" panose="020B0604030504040204" pitchFamily="34" charset="0"/>
              <a:cs typeface="Calibri"/>
            </a:rPr>
            <a:t>r</a:t>
          </a:r>
          <a:r>
            <a:rPr lang="es-MX" sz="1600" kern="1200" spc="-5" dirty="0">
              <a:solidFill>
                <a:schemeClr val="tx1"/>
              </a:solidFill>
              <a:latin typeface="Verdana" panose="020B0604030504040204" pitchFamily="34" charset="0"/>
              <a:ea typeface="Verdana" panose="020B0604030504040204" pitchFamily="34" charset="0"/>
              <a:cs typeface="Calibri"/>
            </a:rPr>
            <a:t>amas, </a:t>
          </a:r>
          <a:r>
            <a:rPr lang="es-MX" sz="1600" kern="1200" spc="-10" dirty="0">
              <a:solidFill>
                <a:schemeClr val="tx1"/>
              </a:solidFill>
              <a:latin typeface="Verdana" panose="020B0604030504040204" pitchFamily="34" charset="0"/>
              <a:ea typeface="Verdana" panose="020B0604030504040204" pitchFamily="34" charset="0"/>
              <a:cs typeface="Calibri"/>
            </a:rPr>
            <a:t>p</a:t>
          </a:r>
          <a:r>
            <a:rPr lang="es-MX" sz="1600" kern="1200" spc="-65" dirty="0">
              <a:solidFill>
                <a:schemeClr val="tx1"/>
              </a:solidFill>
              <a:latin typeface="Verdana" panose="020B0604030504040204" pitchFamily="34" charset="0"/>
              <a:ea typeface="Verdana" panose="020B0604030504040204" pitchFamily="34" charset="0"/>
              <a:cs typeface="Calibri"/>
            </a:rPr>
            <a:t>r</a:t>
          </a:r>
          <a:r>
            <a:rPr lang="es-MX" sz="1600" kern="1200" spc="-10" dirty="0">
              <a:solidFill>
                <a:schemeClr val="tx1"/>
              </a:solidFill>
              <a:latin typeface="Verdana" panose="020B0604030504040204" pitchFamily="34" charset="0"/>
              <a:ea typeface="Verdana" panose="020B0604030504040204" pitchFamily="34" charset="0"/>
              <a:cs typeface="Calibri"/>
            </a:rPr>
            <a:t>o</a:t>
          </a:r>
          <a:r>
            <a:rPr lang="es-MX" sz="1600" kern="1200" spc="-50" dirty="0">
              <a:solidFill>
                <a:schemeClr val="tx1"/>
              </a:solidFill>
              <a:latin typeface="Verdana" panose="020B0604030504040204" pitchFamily="34" charset="0"/>
              <a:ea typeface="Verdana" panose="020B0604030504040204" pitchFamily="34" charset="0"/>
              <a:cs typeface="Calibri"/>
            </a:rPr>
            <a:t>y</a:t>
          </a:r>
          <a:r>
            <a:rPr lang="es-MX" sz="1600" kern="1200" spc="-5" dirty="0">
              <a:solidFill>
                <a:schemeClr val="tx1"/>
              </a:solidFill>
              <a:latin typeface="Verdana" panose="020B0604030504040204" pitchFamily="34" charset="0"/>
              <a:ea typeface="Verdana" panose="020B0604030504040204" pitchFamily="34" charset="0"/>
              <a:cs typeface="Calibri"/>
            </a:rPr>
            <a:t>ec</a:t>
          </a:r>
          <a:r>
            <a:rPr lang="es-MX" sz="1600" kern="1200" spc="-25" dirty="0">
              <a:solidFill>
                <a:schemeClr val="tx1"/>
              </a:solidFill>
              <a:latin typeface="Verdana" panose="020B0604030504040204" pitchFamily="34" charset="0"/>
              <a:ea typeface="Verdana" panose="020B0604030504040204" pitchFamily="34" charset="0"/>
              <a:cs typeface="Calibri"/>
            </a:rPr>
            <a:t>t</a:t>
          </a:r>
          <a:r>
            <a:rPr lang="es-MX" sz="1600" kern="1200" spc="-10" dirty="0">
              <a:solidFill>
                <a:schemeClr val="tx1"/>
              </a:solidFill>
              <a:latin typeface="Verdana" panose="020B0604030504040204" pitchFamily="34" charset="0"/>
              <a:ea typeface="Verdana" panose="020B0604030504040204" pitchFamily="34" charset="0"/>
              <a:cs typeface="Calibri"/>
            </a:rPr>
            <a:t>os</a:t>
          </a:r>
          <a:r>
            <a:rPr lang="es-MX" sz="1600" kern="1200" spc="-5" dirty="0">
              <a:solidFill>
                <a:schemeClr val="tx1"/>
              </a:solidFill>
              <a:latin typeface="Verdana" panose="020B0604030504040204" pitchFamily="34" charset="0"/>
              <a:ea typeface="Verdana" panose="020B0604030504040204" pitchFamily="34" charset="0"/>
              <a:cs typeface="Calibri"/>
            </a:rPr>
            <a:t>, </a:t>
          </a:r>
          <a:r>
            <a:rPr lang="es-MX" sz="1600" kern="1200" spc="-10" dirty="0">
              <a:solidFill>
                <a:schemeClr val="tx1"/>
              </a:solidFill>
              <a:latin typeface="Verdana" panose="020B0604030504040204" pitchFamily="34" charset="0"/>
              <a:ea typeface="Verdana" panose="020B0604030504040204" pitchFamily="34" charset="0"/>
              <a:cs typeface="Calibri"/>
            </a:rPr>
            <a:t>si</a:t>
          </a:r>
          <a:r>
            <a:rPr lang="es-MX" sz="1600" kern="1200" spc="-40" dirty="0">
              <a:solidFill>
                <a:schemeClr val="tx1"/>
              </a:solidFill>
              <a:latin typeface="Verdana" panose="020B0604030504040204" pitchFamily="34" charset="0"/>
              <a:ea typeface="Verdana" panose="020B0604030504040204" pitchFamily="34" charset="0"/>
              <a:cs typeface="Calibri"/>
            </a:rPr>
            <a:t>s</a:t>
          </a:r>
          <a:r>
            <a:rPr lang="es-MX" sz="1600" kern="1200" spc="-35" dirty="0">
              <a:solidFill>
                <a:schemeClr val="tx1"/>
              </a:solidFill>
              <a:latin typeface="Verdana" panose="020B0604030504040204" pitchFamily="34" charset="0"/>
              <a:ea typeface="Verdana" panose="020B0604030504040204" pitchFamily="34" charset="0"/>
              <a:cs typeface="Calibri"/>
            </a:rPr>
            <a:t>t</a:t>
          </a:r>
          <a:r>
            <a:rPr lang="es-MX" sz="1600" kern="1200" dirty="0">
              <a:solidFill>
                <a:schemeClr val="tx1"/>
              </a:solidFill>
              <a:latin typeface="Verdana" panose="020B0604030504040204" pitchFamily="34" charset="0"/>
              <a:ea typeface="Verdana" panose="020B0604030504040204" pitchFamily="34" charset="0"/>
              <a:cs typeface="Calibri"/>
            </a:rPr>
            <a:t>e</a:t>
          </a:r>
          <a:r>
            <a:rPr lang="es-MX" sz="1600" kern="1200" spc="-5" dirty="0">
              <a:solidFill>
                <a:schemeClr val="tx1"/>
              </a:solidFill>
              <a:latin typeface="Verdana" panose="020B0604030504040204" pitchFamily="34" charset="0"/>
              <a:ea typeface="Verdana" panose="020B0604030504040204" pitchFamily="34" charset="0"/>
              <a:cs typeface="Calibri"/>
            </a:rPr>
            <a:t>mas,  </a:t>
          </a:r>
          <a:r>
            <a:rPr lang="es-MX" sz="1600" kern="1200" spc="-10" dirty="0">
              <a:solidFill>
                <a:schemeClr val="tx1"/>
              </a:solidFill>
              <a:latin typeface="Verdana" panose="020B0604030504040204" pitchFamily="34" charset="0"/>
              <a:ea typeface="Verdana" panose="020B0604030504040204" pitchFamily="34" charset="0"/>
              <a:cs typeface="Calibri"/>
            </a:rPr>
            <a:t>operaciones, </a:t>
          </a:r>
          <a:r>
            <a:rPr lang="es-MX" sz="1600" kern="1200" spc="-5" dirty="0">
              <a:solidFill>
                <a:schemeClr val="tx1"/>
              </a:solidFill>
              <a:latin typeface="Verdana" panose="020B0604030504040204" pitchFamily="34" charset="0"/>
              <a:ea typeface="Verdana" panose="020B0604030504040204" pitchFamily="34" charset="0"/>
              <a:cs typeface="Calibri"/>
            </a:rPr>
            <a:t>actividades</a:t>
          </a:r>
          <a:r>
            <a:rPr lang="es-MX" sz="1600" kern="1200" spc="-15" dirty="0">
              <a:solidFill>
                <a:schemeClr val="tx1"/>
              </a:solidFill>
              <a:latin typeface="Verdana" panose="020B0604030504040204" pitchFamily="34" charset="0"/>
              <a:ea typeface="Verdana" panose="020B0604030504040204" pitchFamily="34" charset="0"/>
              <a:cs typeface="Calibri"/>
            </a:rPr>
            <a:t>)            </a:t>
          </a:r>
        </a:p>
        <a:p>
          <a:pPr marL="0" lvl="0" indent="0" algn="ctr" defTabSz="711200">
            <a:lnSpc>
              <a:spcPct val="90000"/>
            </a:lnSpc>
            <a:spcBef>
              <a:spcPct val="0"/>
            </a:spcBef>
            <a:spcAft>
              <a:spcPct val="35000"/>
            </a:spcAft>
            <a:buNone/>
          </a:pPr>
          <a:r>
            <a:rPr lang="es-MX" sz="1600" kern="1200" spc="-5" dirty="0">
              <a:latin typeface="Verdana" panose="020B0604030504040204" pitchFamily="34" charset="0"/>
              <a:ea typeface="Verdana" panose="020B0604030504040204" pitchFamily="34" charset="0"/>
            </a:rPr>
            <a:t>*Ha</a:t>
          </a:r>
          <a:r>
            <a:rPr lang="es-MX" sz="1600" kern="1200" spc="-10" dirty="0">
              <a:latin typeface="Verdana" panose="020B0604030504040204" pitchFamily="34" charset="0"/>
              <a:ea typeface="Verdana" panose="020B0604030504040204" pitchFamily="34" charset="0"/>
            </a:rPr>
            <a:t>l</a:t>
          </a:r>
          <a:r>
            <a:rPr lang="es-MX" sz="1600" kern="1200" spc="-15" dirty="0">
              <a:latin typeface="Verdana" panose="020B0604030504040204" pitchFamily="34" charset="0"/>
              <a:ea typeface="Verdana" panose="020B0604030504040204" pitchFamily="34" charset="0"/>
            </a:rPr>
            <a:t>l</a:t>
          </a:r>
          <a:r>
            <a:rPr lang="es-MX" sz="1600" kern="1200" spc="-5" dirty="0">
              <a:latin typeface="Verdana" panose="020B0604030504040204" pitchFamily="34" charset="0"/>
              <a:ea typeface="Verdana" panose="020B0604030504040204" pitchFamily="34" charset="0"/>
            </a:rPr>
            <a:t>a</a:t>
          </a:r>
          <a:r>
            <a:rPr lang="es-MX" sz="1600" kern="1200" spc="-30" dirty="0">
              <a:latin typeface="Verdana" panose="020B0604030504040204" pitchFamily="34" charset="0"/>
              <a:ea typeface="Verdana" panose="020B0604030504040204" pitchFamily="34" charset="0"/>
            </a:rPr>
            <a:t>zg</a:t>
          </a:r>
          <a:r>
            <a:rPr lang="es-MX" sz="1600" kern="1200" spc="-10" dirty="0">
              <a:latin typeface="Verdana" panose="020B0604030504040204" pitchFamily="34" charset="0"/>
              <a:ea typeface="Verdana" panose="020B0604030504040204" pitchFamily="34" charset="0"/>
            </a:rPr>
            <a:t>os  </a:t>
          </a:r>
          <a:r>
            <a:rPr lang="es-MX" sz="1600" kern="1200" spc="-15" dirty="0">
              <a:latin typeface="Verdana" panose="020B0604030504040204" pitchFamily="34" charset="0"/>
              <a:ea typeface="Verdana" panose="020B0604030504040204" pitchFamily="34" charset="0"/>
            </a:rPr>
            <a:t>con</a:t>
          </a:r>
          <a:r>
            <a:rPr lang="es-MX" sz="1600" kern="1200" spc="-10" dirty="0">
              <a:latin typeface="Verdana" panose="020B0604030504040204" pitchFamily="34" charset="0"/>
              <a:ea typeface="Verdana" panose="020B0604030504040204" pitchFamily="34" charset="0"/>
            </a:rPr>
            <a:t> </a:t>
          </a:r>
          <a:r>
            <a:rPr lang="es-MX" sz="1600" kern="1200" spc="-20" dirty="0">
              <a:latin typeface="Verdana" panose="020B0604030504040204" pitchFamily="34" charset="0"/>
              <a:ea typeface="Verdana" panose="020B0604030504040204" pitchFamily="34" charset="0"/>
            </a:rPr>
            <a:t>presuntas</a:t>
          </a:r>
          <a:r>
            <a:rPr lang="es-MX" sz="1600" kern="1200" spc="25" dirty="0">
              <a:latin typeface="Verdana" panose="020B0604030504040204" pitchFamily="34" charset="0"/>
              <a:ea typeface="Verdana" panose="020B0604030504040204" pitchFamily="34" charset="0"/>
            </a:rPr>
            <a:t> </a:t>
          </a:r>
          <a:r>
            <a:rPr lang="es-MX" sz="1600" kern="1200" spc="-5" dirty="0">
              <a:latin typeface="Verdana" panose="020B0604030504040204" pitchFamily="34" charset="0"/>
              <a:ea typeface="Verdana" panose="020B0604030504040204" pitchFamily="34" charset="0"/>
            </a:rPr>
            <a:t>incidencias </a:t>
          </a:r>
        </a:p>
        <a:p>
          <a:pPr marL="0" lvl="0" indent="0" algn="ctr" defTabSz="711200">
            <a:lnSpc>
              <a:spcPct val="90000"/>
            </a:lnSpc>
            <a:spcBef>
              <a:spcPct val="0"/>
            </a:spcBef>
            <a:spcAft>
              <a:spcPct val="35000"/>
            </a:spcAft>
            <a:buNone/>
          </a:pPr>
          <a:r>
            <a:rPr lang="es-MX" sz="1600" kern="1200" spc="-15" dirty="0">
              <a:solidFill>
                <a:schemeClr val="tx1"/>
              </a:solidFill>
              <a:latin typeface="Verdana" panose="020B0604030504040204" pitchFamily="34" charset="0"/>
              <a:ea typeface="Verdana" panose="020B0604030504040204" pitchFamily="34" charset="0"/>
              <a:cs typeface="Calibri"/>
            </a:rPr>
            <a:t>*Insumo – Fuente </a:t>
          </a:r>
          <a:r>
            <a:rPr lang="es-MX" sz="1600" kern="1200" spc="-15" dirty="0" err="1">
              <a:solidFill>
                <a:schemeClr val="tx1"/>
              </a:solidFill>
              <a:latin typeface="Verdana" panose="020B0604030504040204" pitchFamily="34" charset="0"/>
              <a:ea typeface="Verdana" panose="020B0604030504040204" pitchFamily="34" charset="0"/>
              <a:cs typeface="Calibri"/>
            </a:rPr>
            <a:t>inf</a:t>
          </a:r>
          <a:r>
            <a:rPr lang="es-MX" sz="1600" kern="1200" spc="-15" dirty="0">
              <a:solidFill>
                <a:schemeClr val="tx1"/>
              </a:solidFill>
              <a:latin typeface="Verdana" panose="020B0604030504040204" pitchFamily="34" charset="0"/>
              <a:ea typeface="Verdana" panose="020B0604030504040204" pitchFamily="34" charset="0"/>
              <a:cs typeface="Calibri"/>
            </a:rPr>
            <a:t>.           </a:t>
          </a:r>
          <a:endParaRPr lang="es-ES" sz="1600" kern="1200" dirty="0">
            <a:solidFill>
              <a:schemeClr val="tx1"/>
            </a:solidFill>
            <a:latin typeface="Verdana" panose="020B0604030504040204" pitchFamily="34" charset="0"/>
            <a:ea typeface="Verdana" panose="020B0604030504040204" pitchFamily="34" charset="0"/>
          </a:endParaRPr>
        </a:p>
      </dsp:txBody>
      <dsp:txXfrm>
        <a:off x="5688541" y="2450651"/>
        <a:ext cx="2570556" cy="2546466"/>
      </dsp:txXfrm>
    </dsp:sp>
    <dsp:sp modelId="{60AA3B9B-03D9-7840-B155-840885F39F34}">
      <dsp:nvSpPr>
        <dsp:cNvPr id="0" name=""/>
        <dsp:cNvSpPr/>
      </dsp:nvSpPr>
      <dsp:spPr>
        <a:xfrm>
          <a:off x="8677284" y="1036435"/>
          <a:ext cx="2384333" cy="582945"/>
        </a:xfrm>
        <a:prstGeom prst="roundRect">
          <a:avLst>
            <a:gd name="adj" fmla="val 10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6F6A8B-36A5-6741-9835-049296546B2C}">
      <dsp:nvSpPr>
        <dsp:cNvPr id="0" name=""/>
        <dsp:cNvSpPr/>
      </dsp:nvSpPr>
      <dsp:spPr>
        <a:xfrm>
          <a:off x="8896423" y="1244617"/>
          <a:ext cx="2384333" cy="582945"/>
        </a:xfrm>
        <a:prstGeom prst="roundRect">
          <a:avLst>
            <a:gd name="adj" fmla="val 10000"/>
          </a:avLst>
        </a:prstGeom>
        <a:solidFill>
          <a:schemeClr val="lt1">
            <a:alpha val="90000"/>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_tradnl" sz="1800" b="1" kern="1200" dirty="0"/>
            <a:t>Auditoría de Cumplimiento - AC</a:t>
          </a:r>
        </a:p>
      </dsp:txBody>
      <dsp:txXfrm>
        <a:off x="8913497" y="1261691"/>
        <a:ext cx="2350185" cy="548797"/>
      </dsp:txXfrm>
    </dsp:sp>
    <dsp:sp modelId="{BD051F3A-1D67-4EDC-8767-FE6C8F86E019}">
      <dsp:nvSpPr>
        <dsp:cNvPr id="0" name=""/>
        <dsp:cNvSpPr/>
      </dsp:nvSpPr>
      <dsp:spPr>
        <a:xfrm>
          <a:off x="8582261" y="2192976"/>
          <a:ext cx="2574379" cy="2676748"/>
        </a:xfrm>
        <a:prstGeom prst="roundRect">
          <a:avLst>
            <a:gd name="adj" fmla="val 10000"/>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88429E-4462-4580-81EE-32CF2D8C1AE8}">
      <dsp:nvSpPr>
        <dsp:cNvPr id="0" name=""/>
        <dsp:cNvSpPr/>
      </dsp:nvSpPr>
      <dsp:spPr>
        <a:xfrm>
          <a:off x="8801400" y="2401159"/>
          <a:ext cx="2574379" cy="2676748"/>
        </a:xfrm>
        <a:prstGeom prst="roundRect">
          <a:avLst>
            <a:gd name="adj" fmla="val 10000"/>
          </a:avLst>
        </a:prstGeom>
        <a:solidFill>
          <a:schemeClr val="lt1">
            <a:alpha val="90000"/>
            <a:hueOff val="0"/>
            <a:satOff val="0"/>
            <a:lumOff val="0"/>
            <a:alphaOff val="0"/>
          </a:schemeClr>
        </a:solidFill>
        <a:ln w="1587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kern="1200" spc="-10" dirty="0">
              <a:latin typeface="Verdana" panose="020B0604030504040204" pitchFamily="34" charset="0"/>
              <a:ea typeface="Verdana" panose="020B0604030504040204" pitchFamily="34" charset="0"/>
            </a:rPr>
            <a:t>*C</a:t>
          </a:r>
          <a:r>
            <a:rPr lang="es-MX" sz="1600" kern="1200" spc="-15" dirty="0">
              <a:latin typeface="Verdana" panose="020B0604030504040204" pitchFamily="34" charset="0"/>
              <a:ea typeface="Verdana" panose="020B0604030504040204" pitchFamily="34" charset="0"/>
            </a:rPr>
            <a:t>u</a:t>
          </a:r>
          <a:r>
            <a:rPr lang="es-MX" sz="1600" kern="1200" spc="-5" dirty="0">
              <a:latin typeface="Verdana" panose="020B0604030504040204" pitchFamily="34" charset="0"/>
              <a:ea typeface="Verdana" panose="020B0604030504040204" pitchFamily="34" charset="0"/>
            </a:rPr>
            <a:t>m</a:t>
          </a:r>
          <a:r>
            <a:rPr lang="es-MX" sz="1600" kern="1200" spc="-15" dirty="0">
              <a:latin typeface="Verdana" panose="020B0604030504040204" pitchFamily="34" charset="0"/>
              <a:ea typeface="Verdana" panose="020B0604030504040204" pitchFamily="34" charset="0"/>
            </a:rPr>
            <a:t>p</a:t>
          </a:r>
          <a:r>
            <a:rPr lang="es-MX" sz="1600" kern="1200" spc="-5" dirty="0">
              <a:latin typeface="Verdana" panose="020B0604030504040204" pitchFamily="34" charset="0"/>
              <a:ea typeface="Verdana" panose="020B0604030504040204" pitchFamily="34" charset="0"/>
            </a:rPr>
            <a:t>l</a:t>
          </a:r>
          <a:r>
            <a:rPr lang="es-MX" sz="1600" kern="1200" spc="-20" dirty="0">
              <a:latin typeface="Verdana" panose="020B0604030504040204" pitchFamily="34" charset="0"/>
              <a:ea typeface="Verdana" panose="020B0604030504040204" pitchFamily="34" charset="0"/>
            </a:rPr>
            <a:t>i</a:t>
          </a:r>
          <a:r>
            <a:rPr lang="es-MX" sz="1600" kern="1200" spc="-5" dirty="0">
              <a:latin typeface="Verdana" panose="020B0604030504040204" pitchFamily="34" charset="0"/>
              <a:ea typeface="Verdana" panose="020B0604030504040204" pitchFamily="34" charset="0"/>
            </a:rPr>
            <a:t>m</a:t>
          </a:r>
          <a:r>
            <a:rPr lang="es-MX" sz="1600" kern="1200" spc="-20" dirty="0">
              <a:latin typeface="Verdana" panose="020B0604030504040204" pitchFamily="34" charset="0"/>
              <a:ea typeface="Verdana" panose="020B0604030504040204" pitchFamily="34" charset="0"/>
            </a:rPr>
            <a:t>i</a:t>
          </a:r>
          <a:r>
            <a:rPr lang="es-MX" sz="1600" kern="1200" spc="-5" dirty="0">
              <a:latin typeface="Verdana" panose="020B0604030504040204" pitchFamily="34" charset="0"/>
              <a:ea typeface="Verdana" panose="020B0604030504040204" pitchFamily="34" charset="0"/>
            </a:rPr>
            <a:t>e</a:t>
          </a:r>
          <a:r>
            <a:rPr lang="es-MX" sz="1600" kern="1200" spc="-35" dirty="0">
              <a:latin typeface="Verdana" panose="020B0604030504040204" pitchFamily="34" charset="0"/>
              <a:ea typeface="Verdana" panose="020B0604030504040204" pitchFamily="34" charset="0"/>
            </a:rPr>
            <a:t>nt</a:t>
          </a:r>
          <a:r>
            <a:rPr lang="es-MX" sz="1600" kern="1200" spc="-5" dirty="0">
              <a:latin typeface="Verdana" panose="020B0604030504040204" pitchFamily="34" charset="0"/>
              <a:ea typeface="Verdana" panose="020B0604030504040204" pitchFamily="34" charset="0"/>
            </a:rPr>
            <a:t>o</a:t>
          </a:r>
          <a:r>
            <a:rPr lang="es-MX" sz="1600" kern="1200" spc="45" dirty="0">
              <a:latin typeface="Verdana" panose="020B0604030504040204" pitchFamily="34" charset="0"/>
              <a:ea typeface="Verdana" panose="020B0604030504040204" pitchFamily="34" charset="0"/>
            </a:rPr>
            <a:t> </a:t>
          </a:r>
          <a:r>
            <a:rPr lang="es-MX" sz="1600" kern="1200" spc="-5" dirty="0">
              <a:latin typeface="Verdana" panose="020B0604030504040204" pitchFamily="34" charset="0"/>
              <a:ea typeface="Verdana" panose="020B0604030504040204" pitchFamily="34" charset="0"/>
            </a:rPr>
            <a:t>l</a:t>
          </a:r>
          <a:r>
            <a:rPr lang="es-MX" sz="1600" kern="1200" spc="-15" dirty="0">
              <a:latin typeface="Verdana" panose="020B0604030504040204" pitchFamily="34" charset="0"/>
              <a:ea typeface="Verdana" panose="020B0604030504040204" pitchFamily="34" charset="0"/>
            </a:rPr>
            <a:t>e</a:t>
          </a:r>
          <a:r>
            <a:rPr lang="es-MX" sz="1600" kern="1200" spc="-50" dirty="0">
              <a:latin typeface="Verdana" panose="020B0604030504040204" pitchFamily="34" charset="0"/>
              <a:ea typeface="Verdana" panose="020B0604030504040204" pitchFamily="34" charset="0"/>
            </a:rPr>
            <a:t>g</a:t>
          </a:r>
          <a:r>
            <a:rPr lang="es-MX" sz="1600" kern="1200" spc="-5" dirty="0">
              <a:latin typeface="Verdana" panose="020B0604030504040204" pitchFamily="34" charset="0"/>
              <a:ea typeface="Verdana" panose="020B0604030504040204" pitchFamily="34" charset="0"/>
            </a:rPr>
            <a:t>al </a:t>
          </a:r>
          <a:r>
            <a:rPr lang="es-MX" sz="1600" kern="1200" spc="-10" dirty="0">
              <a:latin typeface="Verdana" panose="020B0604030504040204" pitchFamily="34" charset="0"/>
              <a:ea typeface="Verdana" panose="020B0604030504040204" pitchFamily="34" charset="0"/>
            </a:rPr>
            <a:t>d</a:t>
          </a:r>
          <a:r>
            <a:rPr lang="es-MX" sz="1600" kern="1200" spc="-5" dirty="0">
              <a:latin typeface="Verdana" panose="020B0604030504040204" pitchFamily="34" charset="0"/>
              <a:ea typeface="Verdana" panose="020B0604030504040204" pitchFamily="34" charset="0"/>
            </a:rPr>
            <a:t>e </a:t>
          </a:r>
          <a:r>
            <a:rPr lang="es-MX" sz="1600" kern="1200" spc="-10" dirty="0">
              <a:latin typeface="Verdana" panose="020B0604030504040204" pitchFamily="34" charset="0"/>
              <a:ea typeface="Verdana" panose="020B0604030504040204" pitchFamily="34" charset="0"/>
            </a:rPr>
            <a:t>u</a:t>
          </a:r>
          <a:r>
            <a:rPr lang="es-MX" sz="1600" kern="1200" spc="-5" dirty="0">
              <a:latin typeface="Verdana" panose="020B0604030504040204" pitchFamily="34" charset="0"/>
              <a:ea typeface="Verdana" panose="020B0604030504040204" pitchFamily="34" charset="0"/>
            </a:rPr>
            <a:t>n</a:t>
          </a:r>
          <a:r>
            <a:rPr lang="es-MX" sz="1600" kern="1200" spc="5" dirty="0">
              <a:latin typeface="Verdana" panose="020B0604030504040204" pitchFamily="34" charset="0"/>
              <a:ea typeface="Verdana" panose="020B0604030504040204" pitchFamily="34" charset="0"/>
            </a:rPr>
            <a:t> </a:t>
          </a:r>
          <a:r>
            <a:rPr lang="es-MX" sz="1600" kern="1200" spc="-5" dirty="0">
              <a:latin typeface="Verdana" panose="020B0604030504040204" pitchFamily="34" charset="0"/>
              <a:ea typeface="Verdana" panose="020B0604030504040204" pitchFamily="34" charset="0"/>
            </a:rPr>
            <a:t>asu</a:t>
          </a:r>
          <a:r>
            <a:rPr lang="es-MX" sz="1600" kern="1200" spc="-40" dirty="0">
              <a:latin typeface="Verdana" panose="020B0604030504040204" pitchFamily="34" charset="0"/>
              <a:ea typeface="Verdana" panose="020B0604030504040204" pitchFamily="34" charset="0"/>
            </a:rPr>
            <a:t>n</a:t>
          </a:r>
          <a:r>
            <a:rPr lang="es-MX" sz="1600" kern="1200" spc="-35" dirty="0">
              <a:latin typeface="Verdana" panose="020B0604030504040204" pitchFamily="34" charset="0"/>
              <a:ea typeface="Verdana" panose="020B0604030504040204" pitchFamily="34" charset="0"/>
            </a:rPr>
            <a:t>t</a:t>
          </a:r>
          <a:r>
            <a:rPr lang="es-MX" sz="1600" kern="1200" spc="-5" dirty="0">
              <a:latin typeface="Verdana" panose="020B0604030504040204" pitchFamily="34" charset="0"/>
              <a:ea typeface="Verdana" panose="020B0604030504040204" pitchFamily="34" charset="0"/>
            </a:rPr>
            <a:t>o o</a:t>
          </a:r>
          <a:r>
            <a:rPr lang="es-MX" sz="1600" kern="1200" dirty="0">
              <a:latin typeface="Verdana" panose="020B0604030504040204" pitchFamily="34" charset="0"/>
              <a:ea typeface="Verdana" panose="020B0604030504040204" pitchFamily="34" charset="0"/>
            </a:rPr>
            <a:t> </a:t>
          </a:r>
          <a:r>
            <a:rPr lang="es-MX" sz="1600" kern="1200" spc="-5" dirty="0">
              <a:latin typeface="Verdana" panose="020B0604030504040204" pitchFamily="34" charset="0"/>
              <a:ea typeface="Verdana" panose="020B0604030504040204" pitchFamily="34" charset="0"/>
            </a:rPr>
            <a:t>m</a:t>
          </a:r>
          <a:r>
            <a:rPr lang="es-MX" sz="1600" kern="1200" spc="-30" dirty="0">
              <a:latin typeface="Verdana" panose="020B0604030504040204" pitchFamily="34" charset="0"/>
              <a:ea typeface="Verdana" panose="020B0604030504040204" pitchFamily="34" charset="0"/>
            </a:rPr>
            <a:t>a</a:t>
          </a:r>
          <a:r>
            <a:rPr lang="es-MX" sz="1600" kern="1200" spc="-35" dirty="0">
              <a:latin typeface="Verdana" panose="020B0604030504040204" pitchFamily="34" charset="0"/>
              <a:ea typeface="Verdana" panose="020B0604030504040204" pitchFamily="34" charset="0"/>
            </a:rPr>
            <a:t>t</a:t>
          </a:r>
          <a:r>
            <a:rPr lang="es-MX" sz="1600" kern="1200" spc="-5" dirty="0">
              <a:latin typeface="Verdana" panose="020B0604030504040204" pitchFamily="34" charset="0"/>
              <a:ea typeface="Verdana" panose="020B0604030504040204" pitchFamily="34" charset="0"/>
            </a:rPr>
            <a:t>er</a:t>
          </a:r>
          <a:r>
            <a:rPr lang="es-MX" sz="1600" kern="1200" spc="-20" dirty="0">
              <a:latin typeface="Verdana" panose="020B0604030504040204" pitchFamily="34" charset="0"/>
              <a:ea typeface="Verdana" panose="020B0604030504040204" pitchFamily="34" charset="0"/>
            </a:rPr>
            <a:t>i</a:t>
          </a:r>
          <a:r>
            <a:rPr lang="es-MX" sz="1600" kern="1200" spc="-5" dirty="0">
              <a:latin typeface="Verdana" panose="020B0604030504040204" pitchFamily="34" charset="0"/>
              <a:ea typeface="Verdana" panose="020B0604030504040204" pitchFamily="34" charset="0"/>
            </a:rPr>
            <a:t>a           </a:t>
          </a:r>
        </a:p>
        <a:p>
          <a:pPr marL="0" lvl="0" indent="0" algn="ctr" defTabSz="711200">
            <a:lnSpc>
              <a:spcPct val="90000"/>
            </a:lnSpc>
            <a:spcBef>
              <a:spcPct val="0"/>
            </a:spcBef>
            <a:spcAft>
              <a:spcPct val="35000"/>
            </a:spcAft>
            <a:buNone/>
          </a:pPr>
          <a:r>
            <a:rPr lang="es-MX" sz="1600" kern="1200" spc="-5" dirty="0">
              <a:latin typeface="Verdana" panose="020B0604030504040204" pitchFamily="34" charset="0"/>
              <a:ea typeface="Verdana" panose="020B0604030504040204" pitchFamily="34" charset="0"/>
            </a:rPr>
            <a:t>*Ha</a:t>
          </a:r>
          <a:r>
            <a:rPr lang="es-MX" sz="1600" kern="1200" spc="-10" dirty="0">
              <a:latin typeface="Verdana" panose="020B0604030504040204" pitchFamily="34" charset="0"/>
              <a:ea typeface="Verdana" panose="020B0604030504040204" pitchFamily="34" charset="0"/>
            </a:rPr>
            <a:t>l</a:t>
          </a:r>
          <a:r>
            <a:rPr lang="es-MX" sz="1600" kern="1200" spc="-15" dirty="0">
              <a:latin typeface="Verdana" panose="020B0604030504040204" pitchFamily="34" charset="0"/>
              <a:ea typeface="Verdana" panose="020B0604030504040204" pitchFamily="34" charset="0"/>
            </a:rPr>
            <a:t>l</a:t>
          </a:r>
          <a:r>
            <a:rPr lang="es-MX" sz="1600" kern="1200" spc="-5" dirty="0">
              <a:latin typeface="Verdana" panose="020B0604030504040204" pitchFamily="34" charset="0"/>
              <a:ea typeface="Verdana" panose="020B0604030504040204" pitchFamily="34" charset="0"/>
            </a:rPr>
            <a:t>a</a:t>
          </a:r>
          <a:r>
            <a:rPr lang="es-MX" sz="1600" kern="1200" spc="-30" dirty="0">
              <a:latin typeface="Verdana" panose="020B0604030504040204" pitchFamily="34" charset="0"/>
              <a:ea typeface="Verdana" panose="020B0604030504040204" pitchFamily="34" charset="0"/>
            </a:rPr>
            <a:t>zg</a:t>
          </a:r>
          <a:r>
            <a:rPr lang="es-MX" sz="1600" kern="1200" spc="-10" dirty="0">
              <a:latin typeface="Verdana" panose="020B0604030504040204" pitchFamily="34" charset="0"/>
              <a:ea typeface="Verdana" panose="020B0604030504040204" pitchFamily="34" charset="0"/>
            </a:rPr>
            <a:t>os  </a:t>
          </a:r>
          <a:r>
            <a:rPr lang="es-MX" sz="1600" kern="1200" spc="-15" dirty="0">
              <a:latin typeface="Verdana" panose="020B0604030504040204" pitchFamily="34" charset="0"/>
              <a:ea typeface="Verdana" panose="020B0604030504040204" pitchFamily="34" charset="0"/>
            </a:rPr>
            <a:t>con</a:t>
          </a:r>
          <a:r>
            <a:rPr lang="es-MX" sz="1600" kern="1200" spc="-10" dirty="0">
              <a:latin typeface="Verdana" panose="020B0604030504040204" pitchFamily="34" charset="0"/>
              <a:ea typeface="Verdana" panose="020B0604030504040204" pitchFamily="34" charset="0"/>
            </a:rPr>
            <a:t> </a:t>
          </a:r>
          <a:r>
            <a:rPr lang="es-MX" sz="1600" kern="1200" spc="-20" dirty="0">
              <a:latin typeface="Verdana" panose="020B0604030504040204" pitchFamily="34" charset="0"/>
              <a:ea typeface="Verdana" panose="020B0604030504040204" pitchFamily="34" charset="0"/>
            </a:rPr>
            <a:t>presuntas</a:t>
          </a:r>
          <a:r>
            <a:rPr lang="es-MX" sz="1600" kern="1200" spc="25" dirty="0">
              <a:latin typeface="Verdana" panose="020B0604030504040204" pitchFamily="34" charset="0"/>
              <a:ea typeface="Verdana" panose="020B0604030504040204" pitchFamily="34" charset="0"/>
            </a:rPr>
            <a:t> </a:t>
          </a:r>
          <a:r>
            <a:rPr lang="es-MX" sz="1600" kern="1200" spc="-5" dirty="0">
              <a:latin typeface="Verdana" panose="020B0604030504040204" pitchFamily="34" charset="0"/>
              <a:ea typeface="Verdana" panose="020B0604030504040204" pitchFamily="34" charset="0"/>
            </a:rPr>
            <a:t>incidencias      </a:t>
          </a:r>
        </a:p>
        <a:p>
          <a:pPr marL="0" lvl="0" indent="0" algn="ctr" defTabSz="711200">
            <a:lnSpc>
              <a:spcPct val="90000"/>
            </a:lnSpc>
            <a:spcBef>
              <a:spcPct val="0"/>
            </a:spcBef>
            <a:spcAft>
              <a:spcPct val="35000"/>
            </a:spcAft>
            <a:buNone/>
          </a:pPr>
          <a:r>
            <a:rPr lang="es-CO" sz="1600" kern="1200" spc="-15" dirty="0">
              <a:latin typeface="Verdana" panose="020B0604030504040204" pitchFamily="34" charset="0"/>
              <a:ea typeface="Verdana" panose="020B0604030504040204" pitchFamily="34" charset="0"/>
            </a:rPr>
            <a:t>*Resultado :Concepto</a:t>
          </a:r>
          <a:endParaRPr lang="es-ES" sz="1600" kern="1200" dirty="0">
            <a:latin typeface="Verdana" panose="020B0604030504040204" pitchFamily="34" charset="0"/>
            <a:ea typeface="Verdana" panose="020B0604030504040204" pitchFamily="34" charset="0"/>
          </a:endParaRPr>
        </a:p>
      </dsp:txBody>
      <dsp:txXfrm>
        <a:off x="8876801" y="2476560"/>
        <a:ext cx="2423577" cy="25259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1A579-9DCC-49ED-B1BA-053C2C357D34}">
      <dsp:nvSpPr>
        <dsp:cNvPr id="0" name=""/>
        <dsp:cNvSpPr/>
      </dsp:nvSpPr>
      <dsp:spPr>
        <a:xfrm>
          <a:off x="1446276" y="634356"/>
          <a:ext cx="3992557" cy="3992557"/>
        </a:xfrm>
        <a:prstGeom prst="blockArc">
          <a:avLst>
            <a:gd name="adj1" fmla="val 11088120"/>
            <a:gd name="adj2" fmla="val 16779974"/>
            <a:gd name="adj3" fmla="val 4644"/>
          </a:avLst>
        </a:prstGeom>
        <a:solidFill>
          <a:schemeClr val="accent3">
            <a:hueOff val="2703983"/>
            <a:satOff val="-8997"/>
            <a:lumOff val="-4509"/>
            <a:alphaOff val="0"/>
          </a:schemeClr>
        </a:solidFill>
        <a:ln>
          <a:noFill/>
        </a:ln>
        <a:effectLst/>
      </dsp:spPr>
      <dsp:style>
        <a:lnRef idx="0">
          <a:scrgbClr r="0" g="0" b="0"/>
        </a:lnRef>
        <a:fillRef idx="2">
          <a:scrgbClr r="0" g="0" b="0"/>
        </a:fillRef>
        <a:effectRef idx="1">
          <a:scrgbClr r="0" g="0" b="0"/>
        </a:effectRef>
        <a:fontRef idx="minor">
          <a:schemeClr val="dk1"/>
        </a:fontRef>
      </dsp:style>
    </dsp:sp>
    <dsp:sp modelId="{CBA084DA-7454-4476-9CFA-5AC955E6E474}">
      <dsp:nvSpPr>
        <dsp:cNvPr id="0" name=""/>
        <dsp:cNvSpPr/>
      </dsp:nvSpPr>
      <dsp:spPr>
        <a:xfrm>
          <a:off x="1451019" y="561631"/>
          <a:ext cx="3992557" cy="3992557"/>
        </a:xfrm>
        <a:prstGeom prst="blockArc">
          <a:avLst>
            <a:gd name="adj1" fmla="val 5080168"/>
            <a:gd name="adj2" fmla="val 10959624"/>
            <a:gd name="adj3" fmla="val 4644"/>
          </a:avLst>
        </a:prstGeom>
        <a:solidFill>
          <a:schemeClr val="accent3">
            <a:hueOff val="1802655"/>
            <a:satOff val="-5998"/>
            <a:lumOff val="-3006"/>
            <a:alphaOff val="0"/>
          </a:schemeClr>
        </a:solidFill>
        <a:ln>
          <a:noFill/>
        </a:ln>
        <a:effectLst/>
      </dsp:spPr>
      <dsp:style>
        <a:lnRef idx="0">
          <a:scrgbClr r="0" g="0" b="0"/>
        </a:lnRef>
        <a:fillRef idx="2">
          <a:scrgbClr r="0" g="0" b="0"/>
        </a:fillRef>
        <a:effectRef idx="1">
          <a:scrgbClr r="0" g="0" b="0"/>
        </a:effectRef>
        <a:fontRef idx="minor">
          <a:schemeClr val="dk1"/>
        </a:fontRef>
      </dsp:style>
    </dsp:sp>
    <dsp:sp modelId="{A197B1A0-E199-4AF0-BBD9-849070D6A25D}">
      <dsp:nvSpPr>
        <dsp:cNvPr id="0" name=""/>
        <dsp:cNvSpPr/>
      </dsp:nvSpPr>
      <dsp:spPr>
        <a:xfrm>
          <a:off x="1739257" y="556141"/>
          <a:ext cx="3992557" cy="3992557"/>
        </a:xfrm>
        <a:prstGeom prst="blockArc">
          <a:avLst>
            <a:gd name="adj1" fmla="val 21501563"/>
            <a:gd name="adj2" fmla="val 5588891"/>
            <a:gd name="adj3" fmla="val 4644"/>
          </a:avLst>
        </a:prstGeom>
        <a:solidFill>
          <a:schemeClr val="accent3">
            <a:hueOff val="901328"/>
            <a:satOff val="-2999"/>
            <a:lumOff val="-1503"/>
            <a:alphaOff val="0"/>
          </a:schemeClr>
        </a:solidFill>
        <a:ln>
          <a:noFill/>
        </a:ln>
        <a:effectLst/>
      </dsp:spPr>
      <dsp:style>
        <a:lnRef idx="0">
          <a:scrgbClr r="0" g="0" b="0"/>
        </a:lnRef>
        <a:fillRef idx="2">
          <a:scrgbClr r="0" g="0" b="0"/>
        </a:fillRef>
        <a:effectRef idx="1">
          <a:scrgbClr r="0" g="0" b="0"/>
        </a:effectRef>
        <a:fontRef idx="minor">
          <a:schemeClr val="dk1"/>
        </a:fontRef>
      </dsp:style>
    </dsp:sp>
    <dsp:sp modelId="{AFB3119E-6632-471D-B992-EDF2C7534FDF}">
      <dsp:nvSpPr>
        <dsp:cNvPr id="0" name=""/>
        <dsp:cNvSpPr/>
      </dsp:nvSpPr>
      <dsp:spPr>
        <a:xfrm>
          <a:off x="1745159" y="661832"/>
          <a:ext cx="3992557" cy="3992557"/>
        </a:xfrm>
        <a:prstGeom prst="blockArc">
          <a:avLst>
            <a:gd name="adj1" fmla="val 16250295"/>
            <a:gd name="adj2" fmla="val 21314915"/>
            <a:gd name="adj3" fmla="val 4644"/>
          </a:avLst>
        </a:prstGeom>
        <a:solidFill>
          <a:schemeClr val="accent3">
            <a:hueOff val="0"/>
            <a:satOff val="0"/>
            <a:lumOff val="0"/>
            <a:alphaOff val="0"/>
          </a:schemeClr>
        </a:solidFill>
        <a:ln>
          <a:noFill/>
        </a:ln>
        <a:effectLst/>
      </dsp:spPr>
      <dsp:style>
        <a:lnRef idx="0">
          <a:scrgbClr r="0" g="0" b="0"/>
        </a:lnRef>
        <a:fillRef idx="2">
          <a:scrgbClr r="0" g="0" b="0"/>
        </a:fillRef>
        <a:effectRef idx="1">
          <a:scrgbClr r="0" g="0" b="0"/>
        </a:effectRef>
        <a:fontRef idx="minor">
          <a:schemeClr val="dk1"/>
        </a:fontRef>
      </dsp:style>
    </dsp:sp>
    <dsp:sp modelId="{AB626C0A-C519-4CCE-B153-4539CD37A89A}">
      <dsp:nvSpPr>
        <dsp:cNvPr id="0" name=""/>
        <dsp:cNvSpPr/>
      </dsp:nvSpPr>
      <dsp:spPr>
        <a:xfrm>
          <a:off x="2616200" y="1798585"/>
          <a:ext cx="2062686" cy="1504531"/>
        </a:xfrm>
        <a:prstGeom prst="ellipse">
          <a:avLst/>
        </a:prstGeom>
        <a:solidFill>
          <a:schemeClr val="accent2">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_tradnl" sz="1600" b="1" i="0" kern="1200">
              <a:latin typeface="Verdana" panose="020B0604030504040204" pitchFamily="34" charset="0"/>
              <a:ea typeface="Verdana" panose="020B0604030504040204" pitchFamily="34" charset="0"/>
              <a:cs typeface="Verdana" panose="020B0604030504040204" pitchFamily="34" charset="0"/>
            </a:rPr>
            <a:t>ELEMENTOS DE LA AUDITORÍA</a:t>
          </a:r>
          <a:endParaRPr lang="es-CO" sz="1600" i="0" kern="1200" dirty="0"/>
        </a:p>
      </dsp:txBody>
      <dsp:txXfrm>
        <a:off x="2918273" y="2018918"/>
        <a:ext cx="1458540" cy="1063865"/>
      </dsp:txXfrm>
    </dsp:sp>
    <dsp:sp modelId="{7974B6A0-F232-4B84-8829-DB8CD3B9C82C}">
      <dsp:nvSpPr>
        <dsp:cNvPr id="0" name=""/>
        <dsp:cNvSpPr/>
      </dsp:nvSpPr>
      <dsp:spPr>
        <a:xfrm>
          <a:off x="2658751" y="-89248"/>
          <a:ext cx="2222426" cy="1595279"/>
        </a:xfrm>
        <a:prstGeom prst="ellipse">
          <a:avLst/>
        </a:prstGeom>
        <a:solidFill>
          <a:schemeClr val="accent3">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CO" sz="1800" b="0" i="0" kern="1200" dirty="0"/>
            <a:t>1.2.6.1.Partes intervinientes de una auditoría.</a:t>
          </a:r>
          <a:endParaRPr lang="es-CO" sz="1800" i="0" kern="1200" dirty="0"/>
        </a:p>
      </dsp:txBody>
      <dsp:txXfrm>
        <a:off x="2984218" y="144375"/>
        <a:ext cx="1571492" cy="1128033"/>
      </dsp:txXfrm>
    </dsp:sp>
    <dsp:sp modelId="{C8EC80CC-BB03-4D64-B1FD-0526053EAC35}">
      <dsp:nvSpPr>
        <dsp:cNvPr id="0" name=""/>
        <dsp:cNvSpPr/>
      </dsp:nvSpPr>
      <dsp:spPr>
        <a:xfrm>
          <a:off x="4821903" y="1658802"/>
          <a:ext cx="1725524" cy="1675581"/>
        </a:xfrm>
        <a:prstGeom prst="ellipse">
          <a:avLst/>
        </a:prstGeom>
        <a:solidFill>
          <a:schemeClr val="accent3">
            <a:hueOff val="901328"/>
            <a:satOff val="-2999"/>
            <a:lumOff val="-1503"/>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CO" sz="1600" b="0" i="0" kern="1200" dirty="0"/>
            <a:t>1.2.6.2. Asunto, criterios e información de la materia a evaluar</a:t>
          </a:r>
          <a:endParaRPr lang="es-CO" sz="1600" i="0" kern="1200" dirty="0"/>
        </a:p>
      </dsp:txBody>
      <dsp:txXfrm>
        <a:off x="5074600" y="1904185"/>
        <a:ext cx="1220130" cy="1184815"/>
      </dsp:txXfrm>
    </dsp:sp>
    <dsp:sp modelId="{7953AC0C-AE55-4E7B-B4BE-56CE5DC75324}">
      <dsp:nvSpPr>
        <dsp:cNvPr id="0" name=""/>
        <dsp:cNvSpPr/>
      </dsp:nvSpPr>
      <dsp:spPr>
        <a:xfrm>
          <a:off x="2418161" y="3676833"/>
          <a:ext cx="2420574" cy="1645144"/>
        </a:xfrm>
        <a:prstGeom prst="ellipse">
          <a:avLst/>
        </a:prstGeom>
        <a:solidFill>
          <a:schemeClr val="accent3">
            <a:hueOff val="1802655"/>
            <a:satOff val="-5998"/>
            <a:lumOff val="-3006"/>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CO" sz="1800" i="0" kern="1200" dirty="0"/>
            <a:t>1.2.6.3. Confianza y aseguramiento en la auditoría</a:t>
          </a:r>
        </a:p>
      </dsp:txBody>
      <dsp:txXfrm>
        <a:off x="2772646" y="3917759"/>
        <a:ext cx="1711604" cy="1163292"/>
      </dsp:txXfrm>
    </dsp:sp>
    <dsp:sp modelId="{2B829738-C44B-45F2-8FC2-489F09FAF8AE}">
      <dsp:nvSpPr>
        <dsp:cNvPr id="0" name=""/>
        <dsp:cNvSpPr/>
      </dsp:nvSpPr>
      <dsp:spPr>
        <a:xfrm>
          <a:off x="622431" y="1628626"/>
          <a:ext cx="1754081" cy="1677551"/>
        </a:xfrm>
        <a:prstGeom prst="ellipse">
          <a:avLst/>
        </a:prstGeom>
        <a:solidFill>
          <a:schemeClr val="accent3">
            <a:hueOff val="2703983"/>
            <a:satOff val="-8997"/>
            <a:lumOff val="-4509"/>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CO" sz="1800" i="0" kern="1200" dirty="0"/>
            <a:t>1.2.6.4. Limitaciones al trabajo del auditor</a:t>
          </a:r>
        </a:p>
      </dsp:txBody>
      <dsp:txXfrm>
        <a:off x="879310" y="1874298"/>
        <a:ext cx="1240323" cy="118620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C7409-D368-4D57-AAB0-E47B64137867}">
      <dsp:nvSpPr>
        <dsp:cNvPr id="0" name=""/>
        <dsp:cNvSpPr/>
      </dsp:nvSpPr>
      <dsp:spPr>
        <a:xfrm>
          <a:off x="1998012" y="480395"/>
          <a:ext cx="4533205" cy="4533205"/>
        </a:xfrm>
        <a:prstGeom prst="blockArc">
          <a:avLst>
            <a:gd name="adj1" fmla="val 13408960"/>
            <a:gd name="adj2" fmla="val 16286153"/>
            <a:gd name="adj3" fmla="val 3432"/>
          </a:avLst>
        </a:prstGeom>
        <a:solidFill>
          <a:schemeClr val="accent3">
            <a:hueOff val="2703983"/>
            <a:satOff val="-8997"/>
            <a:lumOff val="-450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7F55CA-B084-4B44-BA8A-AD7C64673529}">
      <dsp:nvSpPr>
        <dsp:cNvPr id="0" name=""/>
        <dsp:cNvSpPr/>
      </dsp:nvSpPr>
      <dsp:spPr>
        <a:xfrm>
          <a:off x="2053003" y="420245"/>
          <a:ext cx="4533205" cy="4533205"/>
        </a:xfrm>
        <a:prstGeom prst="blockArc">
          <a:avLst>
            <a:gd name="adj1" fmla="val 10706087"/>
            <a:gd name="adj2" fmla="val 13283186"/>
            <a:gd name="adj3" fmla="val 3432"/>
          </a:avLst>
        </a:prstGeom>
        <a:solidFill>
          <a:schemeClr val="accent3">
            <a:hueOff val="2317700"/>
            <a:satOff val="-7712"/>
            <a:lumOff val="-38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90DADB-573C-4024-8725-9C7B5E7F1228}">
      <dsp:nvSpPr>
        <dsp:cNvPr id="0" name=""/>
        <dsp:cNvSpPr/>
      </dsp:nvSpPr>
      <dsp:spPr>
        <a:xfrm>
          <a:off x="2053288" y="530424"/>
          <a:ext cx="4533205" cy="4533205"/>
        </a:xfrm>
        <a:prstGeom prst="blockArc">
          <a:avLst>
            <a:gd name="adj1" fmla="val 8349985"/>
            <a:gd name="adj2" fmla="val 10876130"/>
            <a:gd name="adj3" fmla="val 3432"/>
          </a:avLst>
        </a:prstGeom>
        <a:solidFill>
          <a:schemeClr val="accent3">
            <a:hueOff val="1931416"/>
            <a:satOff val="-6426"/>
            <a:lumOff val="-322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3AFCDE-9699-4A65-8FFA-78E4C505659F}">
      <dsp:nvSpPr>
        <dsp:cNvPr id="0" name=""/>
        <dsp:cNvSpPr/>
      </dsp:nvSpPr>
      <dsp:spPr>
        <a:xfrm>
          <a:off x="2009763" y="481531"/>
          <a:ext cx="4533205" cy="4533205"/>
        </a:xfrm>
        <a:prstGeom prst="blockArc">
          <a:avLst>
            <a:gd name="adj1" fmla="val 5331987"/>
            <a:gd name="adj2" fmla="val 8248966"/>
            <a:gd name="adj3" fmla="val 3432"/>
          </a:avLst>
        </a:prstGeom>
        <a:solidFill>
          <a:schemeClr val="accent3">
            <a:hueOff val="1545133"/>
            <a:satOff val="-5141"/>
            <a:lumOff val="-257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F41A987-19A2-4714-8F2C-A1658923718D}">
      <dsp:nvSpPr>
        <dsp:cNvPr id="0" name=""/>
        <dsp:cNvSpPr/>
      </dsp:nvSpPr>
      <dsp:spPr>
        <a:xfrm>
          <a:off x="2058543" y="481100"/>
          <a:ext cx="4533205" cy="4533205"/>
        </a:xfrm>
        <a:prstGeom prst="blockArc">
          <a:avLst>
            <a:gd name="adj1" fmla="val 2326447"/>
            <a:gd name="adj2" fmla="val 5407266"/>
            <a:gd name="adj3" fmla="val 3432"/>
          </a:avLst>
        </a:prstGeom>
        <a:solidFill>
          <a:schemeClr val="accent3">
            <a:hueOff val="1158850"/>
            <a:satOff val="-3856"/>
            <a:lumOff val="-193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D4030A-CA92-405B-BD78-19AA8F296B26}">
      <dsp:nvSpPr>
        <dsp:cNvPr id="0" name=""/>
        <dsp:cNvSpPr/>
      </dsp:nvSpPr>
      <dsp:spPr>
        <a:xfrm>
          <a:off x="2053842" y="486972"/>
          <a:ext cx="4533205" cy="4533205"/>
        </a:xfrm>
        <a:prstGeom prst="blockArc">
          <a:avLst>
            <a:gd name="adj1" fmla="val 21590931"/>
            <a:gd name="adj2" fmla="val 2314840"/>
            <a:gd name="adj3" fmla="val 3432"/>
          </a:avLst>
        </a:prstGeom>
        <a:solidFill>
          <a:schemeClr val="accent3">
            <a:hueOff val="772567"/>
            <a:satOff val="-2571"/>
            <a:lumOff val="-128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2F1A5E-D33F-44D5-B898-7295A14ADB6F}">
      <dsp:nvSpPr>
        <dsp:cNvPr id="0" name=""/>
        <dsp:cNvSpPr/>
      </dsp:nvSpPr>
      <dsp:spPr>
        <a:xfrm>
          <a:off x="2053978" y="506426"/>
          <a:ext cx="4533205" cy="4533205"/>
        </a:xfrm>
        <a:prstGeom prst="blockArc">
          <a:avLst>
            <a:gd name="adj1" fmla="val 19250758"/>
            <a:gd name="adj2" fmla="val 21560909"/>
            <a:gd name="adj3" fmla="val 3432"/>
          </a:avLst>
        </a:prstGeom>
        <a:solidFill>
          <a:schemeClr val="accent3">
            <a:hueOff val="386283"/>
            <a:satOff val="-1285"/>
            <a:lumOff val="-64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01E846B-A633-44A7-A1D3-5B2D2BC66556}">
      <dsp:nvSpPr>
        <dsp:cNvPr id="0" name=""/>
        <dsp:cNvSpPr/>
      </dsp:nvSpPr>
      <dsp:spPr>
        <a:xfrm>
          <a:off x="2033585" y="481003"/>
          <a:ext cx="4533205" cy="4533205"/>
        </a:xfrm>
        <a:prstGeom prst="blockArc">
          <a:avLst>
            <a:gd name="adj1" fmla="val 16231248"/>
            <a:gd name="adj2" fmla="val 19301053"/>
            <a:gd name="adj3" fmla="val 3432"/>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B3524EF-9C5C-4860-82C9-8DDF19FF3134}">
      <dsp:nvSpPr>
        <dsp:cNvPr id="0" name=""/>
        <dsp:cNvSpPr/>
      </dsp:nvSpPr>
      <dsp:spPr>
        <a:xfrm>
          <a:off x="3413092" y="1869060"/>
          <a:ext cx="1814689" cy="1757275"/>
        </a:xfrm>
        <a:prstGeom prst="ellipse">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ES" sz="1700" kern="1200" dirty="0"/>
            <a:t>PRINCIPIOS GENERALES 1.3.2.1. a 1.3.2.9 </a:t>
          </a:r>
        </a:p>
      </dsp:txBody>
      <dsp:txXfrm>
        <a:off x="3678847" y="2126407"/>
        <a:ext cx="1283179" cy="1242581"/>
      </dsp:txXfrm>
    </dsp:sp>
    <dsp:sp modelId="{06F9F637-CB4F-4A64-BDC9-9FB955669E86}">
      <dsp:nvSpPr>
        <dsp:cNvPr id="0" name=""/>
        <dsp:cNvSpPr/>
      </dsp:nvSpPr>
      <dsp:spPr>
        <a:xfrm>
          <a:off x="3405281" y="-75870"/>
          <a:ext cx="1830311" cy="1191718"/>
        </a:xfrm>
        <a:prstGeom prst="ellipse">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MX" sz="1400" kern="1200" dirty="0"/>
            <a:t>Ética e Independencia</a:t>
          </a:r>
          <a:endParaRPr lang="es-ES" sz="1400" kern="1200" dirty="0"/>
        </a:p>
      </dsp:txBody>
      <dsp:txXfrm>
        <a:off x="3673324" y="98653"/>
        <a:ext cx="1294225" cy="842672"/>
      </dsp:txXfrm>
    </dsp:sp>
    <dsp:sp modelId="{14556E01-9C1B-480D-85DD-A193517A9013}">
      <dsp:nvSpPr>
        <dsp:cNvPr id="0" name=""/>
        <dsp:cNvSpPr/>
      </dsp:nvSpPr>
      <dsp:spPr>
        <a:xfrm>
          <a:off x="5197987" y="806315"/>
          <a:ext cx="1700148" cy="1120241"/>
        </a:xfrm>
        <a:prstGeom prst="ellipse">
          <a:avLst/>
        </a:prstGeom>
        <a:solidFill>
          <a:schemeClr val="accent3">
            <a:hueOff val="386283"/>
            <a:satOff val="-1285"/>
            <a:lumOff val="-64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MX" sz="1400" kern="1200" dirty="0"/>
            <a:t>Juicio Profesional</a:t>
          </a:r>
          <a:endParaRPr lang="es-ES" sz="1400" kern="1200" dirty="0"/>
        </a:p>
      </dsp:txBody>
      <dsp:txXfrm>
        <a:off x="5446968" y="970370"/>
        <a:ext cx="1202186" cy="792131"/>
      </dsp:txXfrm>
    </dsp:sp>
    <dsp:sp modelId="{73087B17-91B4-46C3-913C-EC883A1F4EC4}">
      <dsp:nvSpPr>
        <dsp:cNvPr id="0" name=""/>
        <dsp:cNvSpPr/>
      </dsp:nvSpPr>
      <dsp:spPr>
        <a:xfrm>
          <a:off x="5643973" y="2252658"/>
          <a:ext cx="1808347" cy="990078"/>
        </a:xfrm>
        <a:prstGeom prst="ellipse">
          <a:avLst/>
        </a:prstGeom>
        <a:solidFill>
          <a:schemeClr val="accent3">
            <a:hueOff val="772567"/>
            <a:satOff val="-2571"/>
            <a:lumOff val="-1288"/>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MX" sz="1400" kern="1200" dirty="0"/>
            <a:t>Diligencia debida y Escepticismo</a:t>
          </a:r>
          <a:endParaRPr lang="es-ES" sz="1400" kern="1200" dirty="0"/>
        </a:p>
      </dsp:txBody>
      <dsp:txXfrm>
        <a:off x="5908799" y="2397652"/>
        <a:ext cx="1278695" cy="700090"/>
      </dsp:txXfrm>
    </dsp:sp>
    <dsp:sp modelId="{555FB7A0-0C31-4B86-BE93-4AF59788D8DD}">
      <dsp:nvSpPr>
        <dsp:cNvPr id="0" name=""/>
        <dsp:cNvSpPr/>
      </dsp:nvSpPr>
      <dsp:spPr>
        <a:xfrm>
          <a:off x="5253731" y="3616433"/>
          <a:ext cx="1616366" cy="1052750"/>
        </a:xfrm>
        <a:prstGeom prst="ellipse">
          <a:avLst/>
        </a:prstGeom>
        <a:solidFill>
          <a:schemeClr val="accent3">
            <a:hueOff val="1158850"/>
            <a:satOff val="-3856"/>
            <a:lumOff val="-193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MX" sz="1400" kern="1200" dirty="0"/>
            <a:t>Calidad del Proceso Auditor</a:t>
          </a:r>
          <a:endParaRPr lang="es-ES" sz="1400" kern="1200" dirty="0"/>
        </a:p>
      </dsp:txBody>
      <dsp:txXfrm>
        <a:off x="5490442" y="3770605"/>
        <a:ext cx="1142944" cy="744406"/>
      </dsp:txXfrm>
    </dsp:sp>
    <dsp:sp modelId="{70A736E4-D5F0-4981-B1ED-72EAB6FAF4E8}">
      <dsp:nvSpPr>
        <dsp:cNvPr id="0" name=""/>
        <dsp:cNvSpPr/>
      </dsp:nvSpPr>
      <dsp:spPr>
        <a:xfrm>
          <a:off x="3474878" y="4336684"/>
          <a:ext cx="1691117" cy="1277445"/>
        </a:xfrm>
        <a:prstGeom prst="ellipse">
          <a:avLst/>
        </a:prstGeom>
        <a:solidFill>
          <a:schemeClr val="accent3">
            <a:hueOff val="1545133"/>
            <a:satOff val="-5141"/>
            <a:lumOff val="-257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MX" sz="1400" kern="1200" dirty="0"/>
            <a:t>Gestión y Habilidades del Equipo de Auditoría</a:t>
          </a:r>
          <a:endParaRPr lang="es-ES" sz="1400" kern="1200" dirty="0"/>
        </a:p>
      </dsp:txBody>
      <dsp:txXfrm>
        <a:off x="3722536" y="4523761"/>
        <a:ext cx="1195801" cy="903291"/>
      </dsp:txXfrm>
    </dsp:sp>
    <dsp:sp modelId="{9701C16D-FDE9-4E29-BD3B-E57D86A7462F}">
      <dsp:nvSpPr>
        <dsp:cNvPr id="0" name=""/>
        <dsp:cNvSpPr/>
      </dsp:nvSpPr>
      <dsp:spPr>
        <a:xfrm>
          <a:off x="1689659" y="3578639"/>
          <a:ext cx="1889439" cy="1350013"/>
        </a:xfrm>
        <a:prstGeom prst="ellipse">
          <a:avLst/>
        </a:prstGeom>
        <a:solidFill>
          <a:schemeClr val="accent3">
            <a:hueOff val="1931416"/>
            <a:satOff val="-6426"/>
            <a:lumOff val="-322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MX" sz="1400" kern="1200" dirty="0"/>
            <a:t>Identificación de Riesgos de Auditoría</a:t>
          </a:r>
        </a:p>
      </dsp:txBody>
      <dsp:txXfrm>
        <a:off x="1966361" y="3776344"/>
        <a:ext cx="1336035" cy="954603"/>
      </dsp:txXfrm>
    </dsp:sp>
    <dsp:sp modelId="{4E2E9828-06B5-453B-9E1A-288645FD8EC3}">
      <dsp:nvSpPr>
        <dsp:cNvPr id="0" name=""/>
        <dsp:cNvSpPr/>
      </dsp:nvSpPr>
      <dsp:spPr>
        <a:xfrm>
          <a:off x="1231304" y="2093115"/>
          <a:ext cx="1722847" cy="1309164"/>
        </a:xfrm>
        <a:prstGeom prst="ellipse">
          <a:avLst/>
        </a:prstGeom>
        <a:solidFill>
          <a:schemeClr val="accent3">
            <a:hueOff val="2317700"/>
            <a:satOff val="-7712"/>
            <a:lumOff val="-386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MX" sz="1400" kern="1200" dirty="0"/>
            <a:t>Materialidad e Importancia Relativa</a:t>
          </a:r>
        </a:p>
      </dsp:txBody>
      <dsp:txXfrm>
        <a:off x="1483609" y="2284838"/>
        <a:ext cx="1218237" cy="925718"/>
      </dsp:txXfrm>
    </dsp:sp>
    <dsp:sp modelId="{23023CA1-DD4E-48EC-B518-CB3E2242001E}">
      <dsp:nvSpPr>
        <dsp:cNvPr id="0" name=""/>
        <dsp:cNvSpPr/>
      </dsp:nvSpPr>
      <dsp:spPr>
        <a:xfrm>
          <a:off x="1542258" y="646765"/>
          <a:ext cx="2211939" cy="1134534"/>
        </a:xfrm>
        <a:prstGeom prst="ellipse">
          <a:avLst/>
        </a:prstGeom>
        <a:solidFill>
          <a:schemeClr val="accent3">
            <a:hueOff val="2703983"/>
            <a:satOff val="-8997"/>
            <a:lumOff val="-4509"/>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MX" sz="1400" kern="1200" dirty="0"/>
            <a:t>Administración documental y papeles de trabajo. </a:t>
          </a:r>
          <a:endParaRPr lang="es-ES" sz="1400" kern="1200" dirty="0"/>
        </a:p>
      </dsp:txBody>
      <dsp:txXfrm>
        <a:off x="1866189" y="812914"/>
        <a:ext cx="1564077" cy="80223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D2555A-5B15-4C20-9310-DD20C6314C0E}">
      <dsp:nvSpPr>
        <dsp:cNvPr id="0" name=""/>
        <dsp:cNvSpPr/>
      </dsp:nvSpPr>
      <dsp:spPr>
        <a:xfrm>
          <a:off x="5500267" y="859243"/>
          <a:ext cx="3566168" cy="1059031"/>
        </a:xfrm>
        <a:custGeom>
          <a:avLst/>
          <a:gdLst/>
          <a:ahLst/>
          <a:cxnLst/>
          <a:rect l="0" t="0" r="0" b="0"/>
          <a:pathLst>
            <a:path>
              <a:moveTo>
                <a:pt x="0" y="0"/>
              </a:moveTo>
              <a:lnTo>
                <a:pt x="0" y="721038"/>
              </a:lnTo>
              <a:lnTo>
                <a:pt x="3566168" y="721038"/>
              </a:lnTo>
              <a:lnTo>
                <a:pt x="3566168" y="1059031"/>
              </a:lnTo>
            </a:path>
          </a:pathLst>
        </a:custGeom>
        <a:noFill/>
        <a:ln w="15875" cap="rnd"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8C4459-CA59-4B7C-97A7-6E9C33348D61}">
      <dsp:nvSpPr>
        <dsp:cNvPr id="0" name=""/>
        <dsp:cNvSpPr/>
      </dsp:nvSpPr>
      <dsp:spPr>
        <a:xfrm>
          <a:off x="5178658" y="859243"/>
          <a:ext cx="321608" cy="1059031"/>
        </a:xfrm>
        <a:custGeom>
          <a:avLst/>
          <a:gdLst/>
          <a:ahLst/>
          <a:cxnLst/>
          <a:rect l="0" t="0" r="0" b="0"/>
          <a:pathLst>
            <a:path>
              <a:moveTo>
                <a:pt x="321608" y="0"/>
              </a:moveTo>
              <a:lnTo>
                <a:pt x="321608" y="721038"/>
              </a:lnTo>
              <a:lnTo>
                <a:pt x="0" y="721038"/>
              </a:lnTo>
              <a:lnTo>
                <a:pt x="0" y="1059031"/>
              </a:lnTo>
            </a:path>
          </a:pathLst>
        </a:custGeom>
        <a:noFill/>
        <a:ln w="15875" cap="rnd"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D91A4B-7CAD-4B61-9768-323441A35FC7}">
      <dsp:nvSpPr>
        <dsp:cNvPr id="0" name=""/>
        <dsp:cNvSpPr/>
      </dsp:nvSpPr>
      <dsp:spPr>
        <a:xfrm>
          <a:off x="1611685" y="859243"/>
          <a:ext cx="3888581" cy="1059031"/>
        </a:xfrm>
        <a:custGeom>
          <a:avLst/>
          <a:gdLst/>
          <a:ahLst/>
          <a:cxnLst/>
          <a:rect l="0" t="0" r="0" b="0"/>
          <a:pathLst>
            <a:path>
              <a:moveTo>
                <a:pt x="3888581" y="0"/>
              </a:moveTo>
              <a:lnTo>
                <a:pt x="3888581" y="721038"/>
              </a:lnTo>
              <a:lnTo>
                <a:pt x="0" y="721038"/>
              </a:lnTo>
              <a:lnTo>
                <a:pt x="0" y="1059031"/>
              </a:lnTo>
            </a:path>
          </a:pathLst>
        </a:custGeom>
        <a:noFill/>
        <a:ln w="15875" cap="rnd"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FD52F9-DA1E-4208-B626-A6F796F114EA}">
      <dsp:nvSpPr>
        <dsp:cNvPr id="0" name=""/>
        <dsp:cNvSpPr/>
      </dsp:nvSpPr>
      <dsp:spPr>
        <a:xfrm>
          <a:off x="2309657" y="0"/>
          <a:ext cx="6381218" cy="859243"/>
        </a:xfrm>
        <a:prstGeom prst="rect">
          <a:avLst/>
        </a:prstGeom>
        <a:solidFill>
          <a:schemeClr val="accent3">
            <a:alpha val="8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MX" sz="1900" b="1" kern="1200" spc="-5" dirty="0">
              <a:solidFill>
                <a:schemeClr val="tx1"/>
              </a:solidFill>
              <a:cs typeface="Calibri"/>
            </a:rPr>
            <a:t>Guía </a:t>
          </a:r>
          <a:r>
            <a:rPr lang="es-MX" sz="1900" b="1" kern="1200" dirty="0">
              <a:solidFill>
                <a:schemeClr val="tx1"/>
              </a:solidFill>
              <a:cs typeface="Calibri"/>
            </a:rPr>
            <a:t> </a:t>
          </a:r>
          <a:r>
            <a:rPr lang="es-MX" sz="1900" b="1" kern="1200" spc="-5" dirty="0">
              <a:solidFill>
                <a:schemeClr val="tx1"/>
              </a:solidFill>
              <a:cs typeface="Calibri"/>
            </a:rPr>
            <a:t>de</a:t>
          </a:r>
          <a:r>
            <a:rPr lang="es-MX" sz="1900" b="1" kern="1200" dirty="0">
              <a:solidFill>
                <a:schemeClr val="tx1"/>
              </a:solidFill>
              <a:cs typeface="Calibri"/>
            </a:rPr>
            <a:t> </a:t>
          </a:r>
          <a:r>
            <a:rPr lang="es-MX" sz="1900" b="1" kern="1200" spc="-10" dirty="0">
              <a:solidFill>
                <a:schemeClr val="tx1"/>
              </a:solidFill>
              <a:cs typeface="Calibri"/>
            </a:rPr>
            <a:t>Auditoría</a:t>
          </a:r>
          <a:r>
            <a:rPr lang="es-MX" sz="1900" b="1" kern="1200" spc="-5" dirty="0">
              <a:solidFill>
                <a:schemeClr val="tx1"/>
              </a:solidFill>
              <a:cs typeface="Calibri"/>
            </a:rPr>
            <a:t> </a:t>
          </a:r>
          <a:r>
            <a:rPr lang="es-MX" sz="1900" b="1" kern="1200" spc="-25" dirty="0">
              <a:solidFill>
                <a:schemeClr val="tx1"/>
              </a:solidFill>
              <a:cs typeface="Calibri"/>
            </a:rPr>
            <a:t>Territorial </a:t>
          </a:r>
          <a:r>
            <a:rPr lang="es-MX" sz="1900" b="1" kern="1200" spc="-65" dirty="0">
              <a:solidFill>
                <a:schemeClr val="tx1"/>
              </a:solidFill>
              <a:cs typeface="Calibri"/>
            </a:rPr>
            <a:t>GAT</a:t>
          </a:r>
          <a:r>
            <a:rPr lang="es-MX" sz="1900" b="1" kern="1200" dirty="0">
              <a:solidFill>
                <a:schemeClr val="tx1"/>
              </a:solidFill>
              <a:cs typeface="Calibri"/>
            </a:rPr>
            <a:t> </a:t>
          </a:r>
          <a:r>
            <a:rPr lang="es-MX" sz="1900" b="1" kern="1200" spc="-30" dirty="0">
              <a:solidFill>
                <a:schemeClr val="tx1"/>
              </a:solidFill>
              <a:cs typeface="Calibri"/>
            </a:rPr>
            <a:t>V 4.0</a:t>
          </a:r>
          <a:endParaRPr lang="es-MX" sz="1900" b="1" kern="1200" spc="-10" dirty="0">
            <a:solidFill>
              <a:schemeClr val="tx1"/>
            </a:solidFill>
            <a:cs typeface="Calibri"/>
          </a:endParaRPr>
        </a:p>
        <a:p>
          <a:pPr marL="0" lvl="0" indent="0" algn="ctr" defTabSz="844550">
            <a:lnSpc>
              <a:spcPct val="90000"/>
            </a:lnSpc>
            <a:spcBef>
              <a:spcPct val="0"/>
            </a:spcBef>
            <a:spcAft>
              <a:spcPct val="35000"/>
            </a:spcAft>
            <a:buNone/>
          </a:pPr>
          <a:r>
            <a:rPr lang="es-MX" sz="1900" b="1" kern="1200" spc="-10" dirty="0" err="1">
              <a:solidFill>
                <a:schemeClr val="tx1"/>
              </a:solidFill>
              <a:cs typeface="Calibri"/>
            </a:rPr>
            <a:t>Num</a:t>
          </a:r>
          <a:r>
            <a:rPr lang="es-MX" sz="1900" b="1" kern="1200" spc="-10" dirty="0">
              <a:solidFill>
                <a:schemeClr val="tx1"/>
              </a:solidFill>
              <a:cs typeface="Calibri"/>
            </a:rPr>
            <a:t>. 1.3.3.5  </a:t>
          </a:r>
          <a:r>
            <a:rPr lang="es-MX" sz="1900" b="1" kern="1200" spc="-5" dirty="0">
              <a:solidFill>
                <a:schemeClr val="tx1"/>
              </a:solidFill>
              <a:cs typeface="Calibri"/>
            </a:rPr>
            <a:t>PLAN DE </a:t>
          </a:r>
          <a:r>
            <a:rPr lang="es-MX" sz="1900" b="1" kern="1200" spc="-15" dirty="0">
              <a:solidFill>
                <a:schemeClr val="tx1"/>
              </a:solidFill>
              <a:cs typeface="Calibri"/>
            </a:rPr>
            <a:t>MEJORAMIENTO</a:t>
          </a:r>
          <a:r>
            <a:rPr lang="es-MX" sz="1900" b="1" kern="1200" spc="509" dirty="0">
              <a:solidFill>
                <a:schemeClr val="tx1"/>
              </a:solidFill>
              <a:cs typeface="Calibri"/>
            </a:rPr>
            <a:t> </a:t>
          </a:r>
          <a:r>
            <a:rPr lang="es-MX" sz="1900" b="1" kern="1200" dirty="0">
              <a:solidFill>
                <a:schemeClr val="tx1"/>
              </a:solidFill>
              <a:cs typeface="Calibri"/>
            </a:rPr>
            <a:t>Y </a:t>
          </a:r>
          <a:r>
            <a:rPr lang="es-MX" sz="1900" b="1" kern="1200" spc="-10" dirty="0">
              <a:solidFill>
                <a:schemeClr val="tx1"/>
              </a:solidFill>
              <a:cs typeface="Calibri"/>
            </a:rPr>
            <a:t>SEGUIMIENTO</a:t>
          </a:r>
          <a:endParaRPr lang="es-ES" sz="1900" b="1" kern="1200" dirty="0">
            <a:solidFill>
              <a:schemeClr val="tx1"/>
            </a:solidFill>
          </a:endParaRPr>
        </a:p>
      </dsp:txBody>
      <dsp:txXfrm>
        <a:off x="2309657" y="0"/>
        <a:ext cx="6381218" cy="859243"/>
      </dsp:txXfrm>
    </dsp:sp>
    <dsp:sp modelId="{5DB258EE-D049-4D23-81BB-08392AB8DA27}">
      <dsp:nvSpPr>
        <dsp:cNvPr id="0" name=""/>
        <dsp:cNvSpPr/>
      </dsp:nvSpPr>
      <dsp:spPr>
        <a:xfrm>
          <a:off x="2193" y="1918275"/>
          <a:ext cx="3218984" cy="2963011"/>
        </a:xfrm>
        <a:prstGeom prst="rect">
          <a:avLst/>
        </a:prstGeom>
        <a:solidFill>
          <a:schemeClr val="accent3">
            <a:alpha val="7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MX" sz="1800" b="1" kern="1200" dirty="0">
              <a:solidFill>
                <a:schemeClr val="tx1"/>
              </a:solidFill>
              <a:cs typeface="Calibri"/>
            </a:rPr>
            <a:t>El</a:t>
          </a:r>
          <a:r>
            <a:rPr lang="es-MX" sz="1800" b="1" kern="1200" spc="5" dirty="0">
              <a:solidFill>
                <a:schemeClr val="tx1"/>
              </a:solidFill>
              <a:cs typeface="Calibri"/>
            </a:rPr>
            <a:t> </a:t>
          </a:r>
          <a:r>
            <a:rPr lang="es-MX" sz="1800" b="1" kern="1200" spc="-10" dirty="0">
              <a:solidFill>
                <a:schemeClr val="tx1"/>
              </a:solidFill>
              <a:cs typeface="Calibri"/>
            </a:rPr>
            <a:t>auditado,</a:t>
          </a:r>
          <a:r>
            <a:rPr lang="es-MX" sz="1800" b="1" kern="1200" spc="-5" dirty="0">
              <a:solidFill>
                <a:schemeClr val="tx1"/>
              </a:solidFill>
              <a:cs typeface="Calibri"/>
            </a:rPr>
            <a:t> </a:t>
          </a:r>
          <a:r>
            <a:rPr lang="es-MX" sz="1800" b="1" kern="1200" spc="-10" dirty="0">
              <a:solidFill>
                <a:schemeClr val="tx1"/>
              </a:solidFill>
              <a:cs typeface="Calibri"/>
            </a:rPr>
            <a:t>como</a:t>
          </a:r>
          <a:r>
            <a:rPr lang="es-MX" sz="1800" b="1" kern="1200" spc="-5" dirty="0">
              <a:solidFill>
                <a:schemeClr val="tx1"/>
              </a:solidFill>
              <a:cs typeface="Calibri"/>
            </a:rPr>
            <a:t> </a:t>
          </a:r>
          <a:r>
            <a:rPr lang="es-MX" sz="1800" b="1" kern="1200" spc="-10" dirty="0">
              <a:solidFill>
                <a:schemeClr val="tx1"/>
              </a:solidFill>
              <a:cs typeface="Calibri"/>
            </a:rPr>
            <a:t>resultado</a:t>
          </a:r>
          <a:r>
            <a:rPr lang="es-MX" sz="1800" b="1" kern="1200" spc="-5" dirty="0">
              <a:solidFill>
                <a:schemeClr val="tx1"/>
              </a:solidFill>
              <a:cs typeface="Calibri"/>
            </a:rPr>
            <a:t> de</a:t>
          </a:r>
          <a:r>
            <a:rPr lang="es-MX" sz="1800" b="1" kern="1200" dirty="0">
              <a:solidFill>
                <a:schemeClr val="tx1"/>
              </a:solidFill>
              <a:cs typeface="Calibri"/>
            </a:rPr>
            <a:t> la</a:t>
          </a:r>
          <a:r>
            <a:rPr lang="es-MX" sz="1800" b="1" kern="1200" spc="5" dirty="0">
              <a:solidFill>
                <a:schemeClr val="tx1"/>
              </a:solidFill>
              <a:cs typeface="Calibri"/>
            </a:rPr>
            <a:t> </a:t>
          </a:r>
          <a:r>
            <a:rPr lang="es-MX" sz="1800" b="1" kern="1200" spc="-5" dirty="0">
              <a:solidFill>
                <a:schemeClr val="tx1"/>
              </a:solidFill>
              <a:cs typeface="Calibri"/>
            </a:rPr>
            <a:t>auditoría,</a:t>
          </a:r>
          <a:r>
            <a:rPr lang="es-MX" sz="1800" b="1" kern="1200" dirty="0">
              <a:solidFill>
                <a:schemeClr val="tx1"/>
              </a:solidFill>
              <a:cs typeface="Calibri"/>
            </a:rPr>
            <a:t> </a:t>
          </a:r>
          <a:r>
            <a:rPr lang="es-MX" sz="1800" b="1" kern="1200" spc="-5" dirty="0">
              <a:solidFill>
                <a:schemeClr val="tx1"/>
              </a:solidFill>
              <a:cs typeface="Calibri"/>
            </a:rPr>
            <a:t>cualquiera</a:t>
          </a:r>
          <a:r>
            <a:rPr lang="es-MX" sz="1800" b="1" kern="1200" dirty="0">
              <a:solidFill>
                <a:schemeClr val="tx1"/>
              </a:solidFill>
              <a:cs typeface="Calibri"/>
            </a:rPr>
            <a:t> </a:t>
          </a:r>
          <a:r>
            <a:rPr lang="es-MX" sz="1800" b="1" kern="1200" spc="-5" dirty="0">
              <a:solidFill>
                <a:schemeClr val="tx1"/>
              </a:solidFill>
              <a:cs typeface="Calibri"/>
            </a:rPr>
            <a:t>que</a:t>
          </a:r>
          <a:r>
            <a:rPr lang="es-MX" sz="1800" b="1" kern="1200" dirty="0">
              <a:solidFill>
                <a:schemeClr val="tx1"/>
              </a:solidFill>
              <a:cs typeface="Calibri"/>
            </a:rPr>
            <a:t> </a:t>
          </a:r>
          <a:r>
            <a:rPr lang="es-MX" sz="1800" b="1" kern="1200" spc="-5" dirty="0">
              <a:solidFill>
                <a:schemeClr val="tx1"/>
              </a:solidFill>
              <a:cs typeface="Calibri"/>
            </a:rPr>
            <a:t>sea</a:t>
          </a:r>
          <a:r>
            <a:rPr lang="es-MX" sz="1800" b="1" kern="1200" dirty="0">
              <a:solidFill>
                <a:schemeClr val="tx1"/>
              </a:solidFill>
              <a:cs typeface="Calibri"/>
            </a:rPr>
            <a:t> </a:t>
          </a:r>
          <a:r>
            <a:rPr lang="es-MX" sz="1800" b="1" kern="1200" spc="-5" dirty="0">
              <a:solidFill>
                <a:schemeClr val="tx1"/>
              </a:solidFill>
              <a:cs typeface="Calibri"/>
            </a:rPr>
            <a:t>su </a:t>
          </a:r>
          <a:r>
            <a:rPr lang="es-MX" sz="1800" b="1" kern="1200" dirty="0">
              <a:solidFill>
                <a:schemeClr val="tx1"/>
              </a:solidFill>
              <a:cs typeface="Calibri"/>
            </a:rPr>
            <a:t> modalidad, </a:t>
          </a:r>
          <a:r>
            <a:rPr lang="es-MX" sz="1800" b="1" kern="1200" spc="-10" dirty="0">
              <a:solidFill>
                <a:schemeClr val="tx1"/>
              </a:solidFill>
              <a:cs typeface="Calibri"/>
            </a:rPr>
            <a:t>deberá elaborar </a:t>
          </a:r>
          <a:r>
            <a:rPr lang="es-MX" sz="1800" b="1" kern="1200" spc="-5" dirty="0">
              <a:solidFill>
                <a:schemeClr val="tx1"/>
              </a:solidFill>
              <a:cs typeface="Calibri"/>
            </a:rPr>
            <a:t>un </a:t>
          </a:r>
          <a:r>
            <a:rPr lang="es-MX" sz="1800" b="1" kern="1200" spc="-10" dirty="0">
              <a:solidFill>
                <a:schemeClr val="tx1"/>
              </a:solidFill>
              <a:cs typeface="Calibri"/>
            </a:rPr>
            <a:t>plan </a:t>
          </a:r>
          <a:r>
            <a:rPr lang="es-MX" sz="1800" b="1" kern="1200" spc="-5" dirty="0">
              <a:solidFill>
                <a:schemeClr val="tx1"/>
              </a:solidFill>
              <a:cs typeface="Calibri"/>
            </a:rPr>
            <a:t>de </a:t>
          </a:r>
          <a:r>
            <a:rPr lang="es-MX" sz="1800" b="1" kern="1200" spc="-10" dirty="0">
              <a:solidFill>
                <a:schemeClr val="tx1"/>
              </a:solidFill>
              <a:cs typeface="Calibri"/>
            </a:rPr>
            <a:t>mejoramiento que </a:t>
          </a:r>
          <a:r>
            <a:rPr lang="es-MX" sz="1800" b="1" kern="1200" spc="-5" dirty="0">
              <a:solidFill>
                <a:schemeClr val="tx1"/>
              </a:solidFill>
              <a:cs typeface="Calibri"/>
            </a:rPr>
            <a:t>atienda las </a:t>
          </a:r>
          <a:r>
            <a:rPr lang="es-MX" sz="1800" b="1" kern="1200" dirty="0">
              <a:solidFill>
                <a:schemeClr val="tx1"/>
              </a:solidFill>
              <a:cs typeface="Calibri"/>
            </a:rPr>
            <a:t> </a:t>
          </a:r>
          <a:r>
            <a:rPr lang="es-MX" sz="1800" b="1" kern="1200" spc="-5" dirty="0">
              <a:solidFill>
                <a:schemeClr val="tx1"/>
              </a:solidFill>
              <a:cs typeface="Calibri"/>
            </a:rPr>
            <a:t>deficiencias</a:t>
          </a:r>
          <a:r>
            <a:rPr lang="es-MX" sz="1800" b="1" kern="1200" spc="145" dirty="0">
              <a:solidFill>
                <a:schemeClr val="tx1"/>
              </a:solidFill>
              <a:cs typeface="Calibri"/>
            </a:rPr>
            <a:t> </a:t>
          </a:r>
          <a:r>
            <a:rPr lang="es-MX" sz="1800" b="1" kern="1200" spc="-5" dirty="0">
              <a:solidFill>
                <a:schemeClr val="tx1"/>
              </a:solidFill>
              <a:cs typeface="Calibri"/>
            </a:rPr>
            <a:t>señaladas</a:t>
          </a:r>
          <a:r>
            <a:rPr lang="es-MX" sz="1800" b="1" kern="1200" spc="145" dirty="0">
              <a:solidFill>
                <a:schemeClr val="tx1"/>
              </a:solidFill>
              <a:cs typeface="Calibri"/>
            </a:rPr>
            <a:t> </a:t>
          </a:r>
          <a:r>
            <a:rPr lang="es-MX" sz="1800" b="1" kern="1200" dirty="0">
              <a:solidFill>
                <a:schemeClr val="tx1"/>
              </a:solidFill>
              <a:cs typeface="Calibri"/>
            </a:rPr>
            <a:t>en</a:t>
          </a:r>
          <a:r>
            <a:rPr lang="es-MX" sz="1800" b="1" kern="1200" spc="135" dirty="0">
              <a:solidFill>
                <a:schemeClr val="tx1"/>
              </a:solidFill>
              <a:cs typeface="Calibri"/>
            </a:rPr>
            <a:t> </a:t>
          </a:r>
          <a:r>
            <a:rPr lang="es-MX" sz="1800" b="1" kern="1200" dirty="0">
              <a:solidFill>
                <a:schemeClr val="tx1"/>
              </a:solidFill>
              <a:cs typeface="Calibri"/>
            </a:rPr>
            <a:t>el</a:t>
          </a:r>
          <a:r>
            <a:rPr lang="es-MX" sz="1800" b="1" kern="1200" spc="145" dirty="0">
              <a:solidFill>
                <a:schemeClr val="tx1"/>
              </a:solidFill>
              <a:cs typeface="Calibri"/>
            </a:rPr>
            <a:t> </a:t>
          </a:r>
          <a:r>
            <a:rPr lang="es-MX" sz="1800" b="1" kern="1200" spc="-15" dirty="0">
              <a:solidFill>
                <a:schemeClr val="tx1"/>
              </a:solidFill>
              <a:cs typeface="Calibri"/>
            </a:rPr>
            <a:t>informe</a:t>
          </a:r>
          <a:r>
            <a:rPr lang="es-MX" sz="1800" b="1" kern="1200" spc="140" dirty="0">
              <a:solidFill>
                <a:schemeClr val="tx1"/>
              </a:solidFill>
              <a:cs typeface="Calibri"/>
            </a:rPr>
            <a:t> </a:t>
          </a:r>
          <a:r>
            <a:rPr lang="es-MX" sz="1800" b="1" kern="1200" spc="-5" dirty="0">
              <a:solidFill>
                <a:schemeClr val="tx1"/>
              </a:solidFill>
              <a:cs typeface="Calibri"/>
            </a:rPr>
            <a:t>de</a:t>
          </a:r>
          <a:r>
            <a:rPr lang="es-MX" sz="1800" b="1" kern="1200" spc="150" dirty="0">
              <a:solidFill>
                <a:schemeClr val="tx1"/>
              </a:solidFill>
              <a:cs typeface="Calibri"/>
            </a:rPr>
            <a:t> </a:t>
          </a:r>
          <a:r>
            <a:rPr lang="es-MX" sz="1800" b="1" kern="1200" spc="-5" dirty="0">
              <a:solidFill>
                <a:schemeClr val="tx1"/>
              </a:solidFill>
              <a:cs typeface="Calibri"/>
            </a:rPr>
            <a:t>auditoría.</a:t>
          </a:r>
          <a:r>
            <a:rPr lang="es-MX" sz="1800" b="1" kern="1200" spc="140" dirty="0">
              <a:solidFill>
                <a:schemeClr val="tx1"/>
              </a:solidFill>
              <a:cs typeface="Calibri"/>
            </a:rPr>
            <a:t> </a:t>
          </a:r>
        </a:p>
        <a:p>
          <a:pPr marL="0" lvl="0" indent="0" algn="ctr" defTabSz="800100">
            <a:lnSpc>
              <a:spcPct val="90000"/>
            </a:lnSpc>
            <a:spcBef>
              <a:spcPct val="0"/>
            </a:spcBef>
            <a:spcAft>
              <a:spcPct val="35000"/>
            </a:spcAft>
            <a:buNone/>
          </a:pPr>
          <a:r>
            <a:rPr lang="es-MX" sz="1800" b="1" kern="1200" spc="140" dirty="0">
              <a:solidFill>
                <a:schemeClr val="tx1"/>
              </a:solidFill>
              <a:cs typeface="Calibri"/>
            </a:rPr>
            <a:t>“SUSCRIPCIÓN”</a:t>
          </a:r>
          <a:endParaRPr lang="es-ES" sz="1800" b="1" kern="1200" dirty="0">
            <a:solidFill>
              <a:schemeClr val="tx1"/>
            </a:solidFill>
          </a:endParaRPr>
        </a:p>
      </dsp:txBody>
      <dsp:txXfrm>
        <a:off x="2193" y="1918275"/>
        <a:ext cx="3218984" cy="2963011"/>
      </dsp:txXfrm>
    </dsp:sp>
    <dsp:sp modelId="{C1EDA6A2-4CB8-4EBF-A8AB-80232BE58CB3}">
      <dsp:nvSpPr>
        <dsp:cNvPr id="0" name=""/>
        <dsp:cNvSpPr/>
      </dsp:nvSpPr>
      <dsp:spPr>
        <a:xfrm>
          <a:off x="3897164" y="1918275"/>
          <a:ext cx="2562987" cy="2450355"/>
        </a:xfrm>
        <a:prstGeom prst="rect">
          <a:avLst/>
        </a:prstGeom>
        <a:solidFill>
          <a:schemeClr val="accent3">
            <a:alpha val="7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b="1" kern="1200" dirty="0">
              <a:solidFill>
                <a:schemeClr val="tx1"/>
              </a:solidFill>
              <a:cs typeface="Calibri"/>
            </a:rPr>
            <a:t>El</a:t>
          </a:r>
          <a:r>
            <a:rPr lang="es-MX" sz="2000" b="1" kern="1200" spc="140" dirty="0">
              <a:solidFill>
                <a:schemeClr val="tx1"/>
              </a:solidFill>
              <a:cs typeface="Calibri"/>
            </a:rPr>
            <a:t> </a:t>
          </a:r>
          <a:r>
            <a:rPr lang="es-MX" sz="2000" b="1" kern="1200" spc="-5" dirty="0">
              <a:solidFill>
                <a:schemeClr val="tx1"/>
              </a:solidFill>
              <a:cs typeface="Calibri"/>
            </a:rPr>
            <a:t>plan</a:t>
          </a:r>
          <a:r>
            <a:rPr lang="es-MX" sz="2000" b="1" kern="1200" spc="145" dirty="0">
              <a:solidFill>
                <a:schemeClr val="tx1"/>
              </a:solidFill>
              <a:cs typeface="Calibri"/>
            </a:rPr>
            <a:t> </a:t>
          </a:r>
          <a:r>
            <a:rPr lang="es-MX" sz="2000" b="1" kern="1200" spc="-15" dirty="0">
              <a:solidFill>
                <a:schemeClr val="tx1"/>
              </a:solidFill>
              <a:cs typeface="Calibri"/>
            </a:rPr>
            <a:t>será</a:t>
          </a:r>
          <a:r>
            <a:rPr lang="es-MX" sz="2000" b="1" kern="1200" spc="145" dirty="0">
              <a:solidFill>
                <a:schemeClr val="tx1"/>
              </a:solidFill>
              <a:cs typeface="Calibri"/>
            </a:rPr>
            <a:t> </a:t>
          </a:r>
          <a:r>
            <a:rPr lang="es-MX" sz="2000" b="1" kern="1200" spc="-10" dirty="0">
              <a:solidFill>
                <a:schemeClr val="tx1"/>
              </a:solidFill>
              <a:cs typeface="Calibri"/>
            </a:rPr>
            <a:t>reportado </a:t>
          </a:r>
          <a:r>
            <a:rPr lang="es-MX" sz="2000" b="1" kern="1200" spc="-530" dirty="0">
              <a:solidFill>
                <a:schemeClr val="tx1"/>
              </a:solidFill>
              <a:cs typeface="Calibri"/>
            </a:rPr>
            <a:t> </a:t>
          </a:r>
          <a:r>
            <a:rPr lang="es-MX" sz="2000" b="1" kern="1200" dirty="0">
              <a:solidFill>
                <a:schemeClr val="tx1"/>
              </a:solidFill>
              <a:cs typeface="Calibri"/>
            </a:rPr>
            <a:t>a</a:t>
          </a:r>
          <a:r>
            <a:rPr lang="es-MX" sz="2000" b="1" kern="1200" spc="-10" dirty="0">
              <a:solidFill>
                <a:schemeClr val="tx1"/>
              </a:solidFill>
              <a:cs typeface="Calibri"/>
            </a:rPr>
            <a:t> </a:t>
          </a:r>
          <a:r>
            <a:rPr lang="es-MX" sz="2000" b="1" kern="1200" spc="-20" dirty="0">
              <a:solidFill>
                <a:schemeClr val="tx1"/>
              </a:solidFill>
              <a:cs typeface="Calibri"/>
            </a:rPr>
            <a:t>través</a:t>
          </a:r>
          <a:r>
            <a:rPr lang="es-MX" sz="2000" b="1" kern="1200" spc="-15" dirty="0">
              <a:solidFill>
                <a:schemeClr val="tx1"/>
              </a:solidFill>
              <a:cs typeface="Calibri"/>
            </a:rPr>
            <a:t> </a:t>
          </a:r>
          <a:r>
            <a:rPr lang="es-MX" sz="2000" b="1" kern="1200" spc="-5" dirty="0">
              <a:solidFill>
                <a:schemeClr val="tx1"/>
              </a:solidFill>
              <a:cs typeface="Calibri"/>
            </a:rPr>
            <a:t>del</a:t>
          </a:r>
          <a:r>
            <a:rPr lang="es-MX" sz="2000" b="1" kern="1200" spc="5" dirty="0">
              <a:solidFill>
                <a:schemeClr val="tx1"/>
              </a:solidFill>
              <a:cs typeface="Calibri"/>
            </a:rPr>
            <a:t> </a:t>
          </a:r>
          <a:r>
            <a:rPr lang="es-MX" sz="2000" b="1" kern="1200" spc="-10" dirty="0">
              <a:solidFill>
                <a:schemeClr val="tx1"/>
              </a:solidFill>
              <a:cs typeface="Calibri"/>
            </a:rPr>
            <a:t>sistema</a:t>
          </a:r>
          <a:r>
            <a:rPr lang="es-MX" sz="2000" b="1" kern="1200" spc="-15" dirty="0">
              <a:solidFill>
                <a:schemeClr val="tx1"/>
              </a:solidFill>
              <a:cs typeface="Calibri"/>
            </a:rPr>
            <a:t> </a:t>
          </a:r>
          <a:r>
            <a:rPr lang="es-MX" sz="2000" b="1" kern="1200" spc="-5" dirty="0">
              <a:solidFill>
                <a:schemeClr val="tx1"/>
              </a:solidFill>
              <a:cs typeface="Calibri"/>
            </a:rPr>
            <a:t>que</a:t>
          </a:r>
          <a:r>
            <a:rPr lang="es-MX" sz="2000" b="1" kern="1200" dirty="0">
              <a:solidFill>
                <a:schemeClr val="tx1"/>
              </a:solidFill>
              <a:cs typeface="Calibri"/>
            </a:rPr>
            <a:t> </a:t>
          </a:r>
          <a:r>
            <a:rPr lang="es-MX" sz="2000" b="1" kern="1200" spc="-5" dirty="0">
              <a:solidFill>
                <a:schemeClr val="tx1"/>
              </a:solidFill>
              <a:cs typeface="Calibri"/>
            </a:rPr>
            <a:t>determine cada</a:t>
          </a:r>
          <a:r>
            <a:rPr lang="es-MX" sz="2000" b="1" kern="1200" spc="-10" dirty="0">
              <a:solidFill>
                <a:schemeClr val="tx1"/>
              </a:solidFill>
              <a:cs typeface="Calibri"/>
            </a:rPr>
            <a:t> Contraloría </a:t>
          </a:r>
          <a:r>
            <a:rPr lang="es-MX" sz="2000" b="1" kern="1200" spc="-25" dirty="0">
              <a:solidFill>
                <a:schemeClr val="tx1"/>
              </a:solidFill>
              <a:cs typeface="Calibri"/>
            </a:rPr>
            <a:t>Territorial</a:t>
          </a:r>
        </a:p>
      </dsp:txBody>
      <dsp:txXfrm>
        <a:off x="3897164" y="1918275"/>
        <a:ext cx="2562987" cy="2450355"/>
      </dsp:txXfrm>
    </dsp:sp>
    <dsp:sp modelId="{E0A647B5-35CA-497E-824C-0773453E598E}">
      <dsp:nvSpPr>
        <dsp:cNvPr id="0" name=""/>
        <dsp:cNvSpPr/>
      </dsp:nvSpPr>
      <dsp:spPr>
        <a:xfrm>
          <a:off x="7136139" y="1918275"/>
          <a:ext cx="3860592" cy="2906823"/>
        </a:xfrm>
        <a:prstGeom prst="rect">
          <a:avLst/>
        </a:prstGeom>
        <a:solidFill>
          <a:schemeClr val="accent3">
            <a:alpha val="7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MX" sz="1600" b="1" kern="1200" spc="-5" dirty="0">
              <a:solidFill>
                <a:schemeClr val="tx1"/>
              </a:solidFill>
              <a:cs typeface="Calibri"/>
            </a:rPr>
            <a:t>Las</a:t>
          </a:r>
          <a:r>
            <a:rPr lang="es-MX" sz="1600" b="1" kern="1200" dirty="0">
              <a:solidFill>
                <a:schemeClr val="tx1"/>
              </a:solidFill>
              <a:cs typeface="Calibri"/>
            </a:rPr>
            <a:t> </a:t>
          </a:r>
          <a:r>
            <a:rPr lang="es-MX" sz="1600" b="1" kern="1200" spc="-10" dirty="0">
              <a:solidFill>
                <a:schemeClr val="tx1"/>
              </a:solidFill>
              <a:cs typeface="Calibri"/>
            </a:rPr>
            <a:t>Contralorías</a:t>
          </a:r>
          <a:r>
            <a:rPr lang="es-MX" sz="1600" b="1" kern="1200" spc="-5" dirty="0">
              <a:solidFill>
                <a:schemeClr val="tx1"/>
              </a:solidFill>
              <a:cs typeface="Calibri"/>
            </a:rPr>
            <a:t> </a:t>
          </a:r>
          <a:r>
            <a:rPr lang="es-MX" sz="1600" b="1" kern="1200" spc="-20" dirty="0">
              <a:solidFill>
                <a:schemeClr val="tx1"/>
              </a:solidFill>
              <a:cs typeface="Calibri"/>
            </a:rPr>
            <a:t>Territoriales</a:t>
          </a:r>
          <a:r>
            <a:rPr lang="es-MX" sz="1600" b="1" kern="1200" spc="-15" dirty="0">
              <a:solidFill>
                <a:schemeClr val="tx1"/>
              </a:solidFill>
              <a:cs typeface="Calibri"/>
            </a:rPr>
            <a:t> efectuarán</a:t>
          </a:r>
          <a:r>
            <a:rPr lang="es-MX" sz="1600" b="1" kern="1200" spc="-10" dirty="0">
              <a:solidFill>
                <a:schemeClr val="tx1"/>
              </a:solidFill>
              <a:cs typeface="Calibri"/>
            </a:rPr>
            <a:t> </a:t>
          </a:r>
          <a:r>
            <a:rPr lang="es-MX" sz="1600" b="1" kern="1200" spc="-5" dirty="0">
              <a:solidFill>
                <a:schemeClr val="tx1"/>
              </a:solidFill>
              <a:cs typeface="Calibri"/>
            </a:rPr>
            <a:t>vigilancia </a:t>
          </a:r>
          <a:r>
            <a:rPr lang="es-MX" sz="1600" b="1" kern="1200" dirty="0">
              <a:solidFill>
                <a:schemeClr val="tx1"/>
              </a:solidFill>
              <a:cs typeface="Calibri"/>
            </a:rPr>
            <a:t>y</a:t>
          </a:r>
          <a:r>
            <a:rPr lang="es-MX" sz="1600" b="1" kern="1200" spc="5" dirty="0">
              <a:solidFill>
                <a:schemeClr val="tx1"/>
              </a:solidFill>
              <a:cs typeface="Calibri"/>
            </a:rPr>
            <a:t> </a:t>
          </a:r>
          <a:r>
            <a:rPr lang="es-MX" sz="1600" b="1" kern="1200" spc="-15" dirty="0">
              <a:solidFill>
                <a:schemeClr val="tx1"/>
              </a:solidFill>
              <a:cs typeface="Calibri"/>
            </a:rPr>
            <a:t>control</a:t>
          </a:r>
          <a:r>
            <a:rPr lang="es-MX" sz="1600" b="1" kern="1200" spc="-10" dirty="0">
              <a:solidFill>
                <a:schemeClr val="tx1"/>
              </a:solidFill>
              <a:cs typeface="Calibri"/>
            </a:rPr>
            <a:t> </a:t>
          </a:r>
          <a:r>
            <a:rPr lang="es-MX" sz="1600" b="1" kern="1200" dirty="0">
              <a:solidFill>
                <a:schemeClr val="tx1"/>
              </a:solidFill>
              <a:cs typeface="Calibri"/>
            </a:rPr>
            <a:t>a</a:t>
          </a:r>
          <a:r>
            <a:rPr lang="es-MX" sz="1600" b="1" kern="1200" spc="540" dirty="0">
              <a:solidFill>
                <a:schemeClr val="tx1"/>
              </a:solidFill>
              <a:cs typeface="Calibri"/>
            </a:rPr>
            <a:t> </a:t>
          </a:r>
          <a:r>
            <a:rPr lang="es-MX" sz="1600" b="1" kern="1200" dirty="0">
              <a:solidFill>
                <a:schemeClr val="tx1"/>
              </a:solidFill>
              <a:cs typeface="Calibri"/>
            </a:rPr>
            <a:t>las </a:t>
          </a:r>
          <a:r>
            <a:rPr lang="es-MX" sz="1600" b="1" kern="1200" spc="-5" dirty="0">
              <a:solidFill>
                <a:schemeClr val="tx1"/>
              </a:solidFill>
              <a:cs typeface="Calibri"/>
            </a:rPr>
            <a:t>acciones </a:t>
          </a:r>
          <a:r>
            <a:rPr lang="es-MX" sz="1600" b="1" kern="1200" spc="-530" dirty="0">
              <a:solidFill>
                <a:schemeClr val="tx1"/>
              </a:solidFill>
              <a:cs typeface="Calibri"/>
            </a:rPr>
            <a:t> </a:t>
          </a:r>
          <a:r>
            <a:rPr lang="es-MX" sz="1600" b="1" kern="1200" dirty="0">
              <a:solidFill>
                <a:schemeClr val="tx1"/>
              </a:solidFill>
              <a:cs typeface="Calibri"/>
            </a:rPr>
            <a:t>que</a:t>
          </a:r>
          <a:r>
            <a:rPr lang="es-MX" sz="1600" b="1" kern="1200" spc="5" dirty="0">
              <a:solidFill>
                <a:schemeClr val="tx1"/>
              </a:solidFill>
              <a:cs typeface="Calibri"/>
            </a:rPr>
            <a:t> </a:t>
          </a:r>
          <a:r>
            <a:rPr lang="es-MX" sz="1600" b="1" kern="1200" spc="-10" dirty="0">
              <a:solidFill>
                <a:schemeClr val="tx1"/>
              </a:solidFill>
              <a:cs typeface="Calibri"/>
            </a:rPr>
            <a:t>adopte</a:t>
          </a:r>
          <a:r>
            <a:rPr lang="es-MX" sz="1600" b="1" kern="1200" spc="-5" dirty="0">
              <a:solidFill>
                <a:schemeClr val="tx1"/>
              </a:solidFill>
              <a:cs typeface="Calibri"/>
            </a:rPr>
            <a:t> </a:t>
          </a:r>
          <a:r>
            <a:rPr lang="es-MX" sz="1600" b="1" kern="1200" dirty="0">
              <a:solidFill>
                <a:schemeClr val="tx1"/>
              </a:solidFill>
              <a:cs typeface="Calibri"/>
            </a:rPr>
            <a:t>el</a:t>
          </a:r>
          <a:r>
            <a:rPr lang="es-MX" sz="1600" b="1" kern="1200" spc="5" dirty="0">
              <a:solidFill>
                <a:schemeClr val="tx1"/>
              </a:solidFill>
              <a:cs typeface="Calibri"/>
            </a:rPr>
            <a:t> </a:t>
          </a:r>
          <a:r>
            <a:rPr lang="es-MX" sz="1600" b="1" kern="1200" spc="-10" dirty="0">
              <a:solidFill>
                <a:schemeClr val="tx1"/>
              </a:solidFill>
              <a:cs typeface="Calibri"/>
            </a:rPr>
            <a:t>sujeto</a:t>
          </a:r>
          <a:r>
            <a:rPr lang="es-MX" sz="1600" b="1" kern="1200" spc="-5" dirty="0">
              <a:solidFill>
                <a:schemeClr val="tx1"/>
              </a:solidFill>
              <a:cs typeface="Calibri"/>
            </a:rPr>
            <a:t> auditado</a:t>
          </a:r>
          <a:r>
            <a:rPr lang="es-MX" sz="1600" b="1" kern="1200" dirty="0">
              <a:solidFill>
                <a:schemeClr val="tx1"/>
              </a:solidFill>
              <a:cs typeface="Calibri"/>
            </a:rPr>
            <a:t> </a:t>
          </a:r>
          <a:r>
            <a:rPr lang="es-MX" sz="1600" b="1" kern="1200" spc="-15" dirty="0">
              <a:solidFill>
                <a:schemeClr val="tx1"/>
              </a:solidFill>
              <a:cs typeface="Calibri"/>
            </a:rPr>
            <a:t>sobre</a:t>
          </a:r>
          <a:r>
            <a:rPr lang="es-MX" sz="1600" b="1" kern="1200" spc="-10" dirty="0">
              <a:solidFill>
                <a:schemeClr val="tx1"/>
              </a:solidFill>
              <a:cs typeface="Calibri"/>
            </a:rPr>
            <a:t> </a:t>
          </a:r>
          <a:r>
            <a:rPr lang="es-MX" sz="1600" b="1" kern="1200" dirty="0">
              <a:solidFill>
                <a:schemeClr val="tx1"/>
              </a:solidFill>
              <a:cs typeface="Calibri"/>
            </a:rPr>
            <a:t>los</a:t>
          </a:r>
          <a:r>
            <a:rPr lang="es-MX" sz="1600" b="1" kern="1200" spc="5" dirty="0">
              <a:solidFill>
                <a:schemeClr val="tx1"/>
              </a:solidFill>
              <a:cs typeface="Calibri"/>
            </a:rPr>
            <a:t> </a:t>
          </a:r>
          <a:r>
            <a:rPr lang="es-MX" sz="1600" b="1" kern="1200" spc="-10" dirty="0">
              <a:solidFill>
                <a:schemeClr val="tx1"/>
              </a:solidFill>
              <a:cs typeface="Calibri"/>
            </a:rPr>
            <a:t>resultados</a:t>
          </a:r>
          <a:r>
            <a:rPr lang="es-MX" sz="1600" b="1" kern="1200" spc="-5" dirty="0">
              <a:solidFill>
                <a:schemeClr val="tx1"/>
              </a:solidFill>
              <a:cs typeface="Calibri"/>
            </a:rPr>
            <a:t> </a:t>
          </a:r>
          <a:r>
            <a:rPr lang="es-MX" sz="1600" b="1" kern="1200" spc="-10" dirty="0">
              <a:solidFill>
                <a:schemeClr val="tx1"/>
              </a:solidFill>
              <a:cs typeface="Calibri"/>
            </a:rPr>
            <a:t>planteados</a:t>
          </a:r>
          <a:r>
            <a:rPr lang="es-MX" sz="1600" b="1" kern="1200" spc="-5" dirty="0">
              <a:solidFill>
                <a:schemeClr val="tx1"/>
              </a:solidFill>
              <a:cs typeface="Calibri"/>
            </a:rPr>
            <a:t> </a:t>
          </a:r>
          <a:r>
            <a:rPr lang="es-MX" sz="1600" b="1" kern="1200" dirty="0">
              <a:solidFill>
                <a:schemeClr val="tx1"/>
              </a:solidFill>
              <a:cs typeface="Calibri"/>
            </a:rPr>
            <a:t>en</a:t>
          </a:r>
          <a:r>
            <a:rPr lang="es-MX" sz="1600" b="1" kern="1200" spc="5" dirty="0">
              <a:solidFill>
                <a:schemeClr val="tx1"/>
              </a:solidFill>
              <a:cs typeface="Calibri"/>
            </a:rPr>
            <a:t> </a:t>
          </a:r>
          <a:r>
            <a:rPr lang="es-MX" sz="1600" b="1" kern="1200" dirty="0">
              <a:solidFill>
                <a:schemeClr val="tx1"/>
              </a:solidFill>
              <a:cs typeface="Calibri"/>
            </a:rPr>
            <a:t>los </a:t>
          </a:r>
          <a:r>
            <a:rPr lang="es-MX" sz="1600" b="1" kern="1200" spc="5" dirty="0">
              <a:solidFill>
                <a:schemeClr val="tx1"/>
              </a:solidFill>
              <a:cs typeface="Calibri"/>
            </a:rPr>
            <a:t> </a:t>
          </a:r>
          <a:r>
            <a:rPr lang="es-MX" sz="1600" b="1" kern="1200" spc="-10" dirty="0">
              <a:solidFill>
                <a:schemeClr val="tx1"/>
              </a:solidFill>
              <a:cs typeface="Calibri"/>
            </a:rPr>
            <a:t>informes </a:t>
          </a:r>
          <a:r>
            <a:rPr lang="es-MX" sz="1600" b="1" kern="1200" dirty="0">
              <a:solidFill>
                <a:schemeClr val="tx1"/>
              </a:solidFill>
              <a:cs typeface="Calibri"/>
            </a:rPr>
            <a:t>de </a:t>
          </a:r>
          <a:r>
            <a:rPr lang="es-MX" sz="1600" b="1" kern="1200" spc="-10" dirty="0">
              <a:solidFill>
                <a:schemeClr val="tx1"/>
              </a:solidFill>
              <a:cs typeface="Calibri"/>
            </a:rPr>
            <a:t>auditoría. </a:t>
          </a:r>
          <a:r>
            <a:rPr lang="es-MX" sz="1600" b="1" kern="1200" dirty="0">
              <a:solidFill>
                <a:schemeClr val="tx1"/>
              </a:solidFill>
              <a:cs typeface="Calibri"/>
            </a:rPr>
            <a:t>El </a:t>
          </a:r>
          <a:r>
            <a:rPr lang="es-MX" sz="1600" b="1" kern="1200" spc="-10" dirty="0">
              <a:solidFill>
                <a:schemeClr val="tx1"/>
              </a:solidFill>
              <a:cs typeface="Calibri"/>
            </a:rPr>
            <a:t>seguimiento </a:t>
          </a:r>
          <a:r>
            <a:rPr lang="es-MX" sz="1600" b="1" kern="1200" spc="-5" dirty="0">
              <a:solidFill>
                <a:schemeClr val="tx1"/>
              </a:solidFill>
              <a:cs typeface="Calibri"/>
            </a:rPr>
            <a:t>se </a:t>
          </a:r>
          <a:r>
            <a:rPr lang="es-MX" sz="1600" b="1" kern="1200" spc="-15" dirty="0">
              <a:solidFill>
                <a:schemeClr val="tx1"/>
              </a:solidFill>
              <a:cs typeface="Calibri"/>
            </a:rPr>
            <a:t>enfoca </a:t>
          </a:r>
          <a:r>
            <a:rPr lang="es-MX" sz="1600" b="1" kern="1200" spc="-5" dirty="0">
              <a:solidFill>
                <a:schemeClr val="tx1"/>
              </a:solidFill>
              <a:cs typeface="Calibri"/>
            </a:rPr>
            <a:t>en determinar si </a:t>
          </a:r>
          <a:r>
            <a:rPr lang="es-MX" sz="1600" b="1" kern="1200" dirty="0">
              <a:solidFill>
                <a:schemeClr val="tx1"/>
              </a:solidFill>
              <a:cs typeface="Calibri"/>
            </a:rPr>
            <a:t>el </a:t>
          </a:r>
          <a:r>
            <a:rPr lang="es-MX" sz="1600" b="1" kern="1200" spc="-10" dirty="0">
              <a:solidFill>
                <a:schemeClr val="tx1"/>
              </a:solidFill>
              <a:cs typeface="Calibri"/>
            </a:rPr>
            <a:t>sujeto </a:t>
          </a:r>
          <a:r>
            <a:rPr lang="es-MX" sz="1600" b="1" kern="1200" dirty="0">
              <a:solidFill>
                <a:schemeClr val="tx1"/>
              </a:solidFill>
              <a:cs typeface="Calibri"/>
            </a:rPr>
            <a:t>de </a:t>
          </a:r>
          <a:r>
            <a:rPr lang="es-MX" sz="1600" b="1" kern="1200" spc="5" dirty="0">
              <a:solidFill>
                <a:schemeClr val="tx1"/>
              </a:solidFill>
              <a:cs typeface="Calibri"/>
            </a:rPr>
            <a:t> </a:t>
          </a:r>
          <a:r>
            <a:rPr lang="es-MX" sz="1600" b="1" kern="1200" spc="-15" dirty="0">
              <a:solidFill>
                <a:schemeClr val="tx1"/>
              </a:solidFill>
              <a:cs typeface="Calibri"/>
            </a:rPr>
            <a:t>control </a:t>
          </a:r>
          <a:r>
            <a:rPr lang="es-MX" sz="1600" b="1" kern="1200" dirty="0">
              <a:solidFill>
                <a:schemeClr val="tx1"/>
              </a:solidFill>
              <a:cs typeface="Calibri"/>
            </a:rPr>
            <a:t>ha </a:t>
          </a:r>
          <a:r>
            <a:rPr lang="es-MX" sz="1600" b="1" kern="1200" spc="-10" dirty="0">
              <a:solidFill>
                <a:schemeClr val="tx1"/>
              </a:solidFill>
              <a:cs typeface="Calibri"/>
            </a:rPr>
            <a:t>desarrollado </a:t>
          </a:r>
          <a:r>
            <a:rPr lang="es-MX" sz="1600" b="1" kern="1200" spc="-5" dirty="0">
              <a:solidFill>
                <a:schemeClr val="tx1"/>
              </a:solidFill>
              <a:cs typeface="Calibri"/>
            </a:rPr>
            <a:t>acciones </a:t>
          </a:r>
          <a:r>
            <a:rPr lang="es-MX" sz="1600" b="1" kern="1200" spc="-15" dirty="0">
              <a:solidFill>
                <a:schemeClr val="tx1"/>
              </a:solidFill>
              <a:cs typeface="Calibri"/>
            </a:rPr>
            <a:t>para </a:t>
          </a:r>
          <a:r>
            <a:rPr lang="es-MX" sz="1600" b="1" kern="1200" spc="-10" dirty="0">
              <a:solidFill>
                <a:schemeClr val="tx1"/>
              </a:solidFill>
              <a:cs typeface="Calibri"/>
            </a:rPr>
            <a:t>atender </a:t>
          </a:r>
          <a:r>
            <a:rPr lang="es-MX" sz="1600" b="1" kern="1200" spc="-5" dirty="0">
              <a:solidFill>
                <a:schemeClr val="tx1"/>
              </a:solidFill>
              <a:cs typeface="Calibri"/>
            </a:rPr>
            <a:t>los </a:t>
          </a:r>
          <a:r>
            <a:rPr lang="es-MX" sz="1600" b="1" kern="1200" spc="-10" dirty="0">
              <a:solidFill>
                <a:schemeClr val="tx1"/>
              </a:solidFill>
              <a:cs typeface="Calibri"/>
            </a:rPr>
            <a:t>resultados </a:t>
          </a:r>
          <a:r>
            <a:rPr lang="es-MX" sz="1600" b="1" kern="1200" dirty="0">
              <a:solidFill>
                <a:schemeClr val="tx1"/>
              </a:solidFill>
              <a:cs typeface="Calibri"/>
            </a:rPr>
            <a:t>del </a:t>
          </a:r>
          <a:r>
            <a:rPr lang="es-MX" sz="1600" b="1" kern="1200" spc="-15" dirty="0">
              <a:solidFill>
                <a:schemeClr val="tx1"/>
              </a:solidFill>
              <a:cs typeface="Calibri"/>
            </a:rPr>
            <a:t>informe </a:t>
          </a:r>
          <a:r>
            <a:rPr lang="es-MX" sz="1600" b="1" kern="1200" dirty="0">
              <a:solidFill>
                <a:schemeClr val="tx1"/>
              </a:solidFill>
              <a:cs typeface="Calibri"/>
            </a:rPr>
            <a:t>de </a:t>
          </a:r>
          <a:r>
            <a:rPr lang="es-MX" sz="1600" b="1" kern="1200" spc="5" dirty="0">
              <a:solidFill>
                <a:schemeClr val="tx1"/>
              </a:solidFill>
              <a:cs typeface="Calibri"/>
            </a:rPr>
            <a:t> </a:t>
          </a:r>
          <a:r>
            <a:rPr lang="es-MX" sz="1600" b="1" kern="1200" spc="-5" dirty="0">
              <a:solidFill>
                <a:schemeClr val="tx1"/>
              </a:solidFill>
              <a:cs typeface="Calibri"/>
            </a:rPr>
            <a:t>auditoría.</a:t>
          </a:r>
        </a:p>
        <a:p>
          <a:pPr marL="0" lvl="0" indent="0" algn="ctr" defTabSz="711200">
            <a:lnSpc>
              <a:spcPct val="90000"/>
            </a:lnSpc>
            <a:spcBef>
              <a:spcPct val="0"/>
            </a:spcBef>
            <a:spcAft>
              <a:spcPct val="35000"/>
            </a:spcAft>
            <a:buNone/>
          </a:pPr>
          <a:r>
            <a:rPr lang="es-MX" sz="1600" b="1" kern="1200" spc="-5" dirty="0">
              <a:solidFill>
                <a:schemeClr val="tx1"/>
              </a:solidFill>
              <a:cs typeface="Calibri"/>
            </a:rPr>
            <a:t>“SEGUIMIENTO Y REVISIÓN”</a:t>
          </a:r>
          <a:endParaRPr lang="es-ES" sz="1600" b="1" kern="1200" dirty="0">
            <a:solidFill>
              <a:schemeClr val="tx1"/>
            </a:solidFill>
          </a:endParaRPr>
        </a:p>
      </dsp:txBody>
      <dsp:txXfrm>
        <a:off x="7136139" y="1918275"/>
        <a:ext cx="3860592" cy="2906823"/>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D6DA3B-E0A6-44F8-9430-15AE44D7CC1A}" type="datetimeFigureOut">
              <a:rPr lang="es-CO" smtClean="0"/>
              <a:t>29/10/2024</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655F42-CD68-494F-83F1-D5ECF73A0B28}" type="slidenum">
              <a:rPr lang="es-CO" smtClean="0"/>
              <a:t>‹Nº›</a:t>
            </a:fld>
            <a:endParaRPr lang="es-CO"/>
          </a:p>
        </p:txBody>
      </p:sp>
    </p:spTree>
    <p:extLst>
      <p:ext uri="{BB962C8B-B14F-4D97-AF65-F5344CB8AC3E}">
        <p14:creationId xmlns:p14="http://schemas.microsoft.com/office/powerpoint/2010/main" val="1783354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3E655F42-CD68-494F-83F1-D5ECF73A0B28}" type="slidenum">
              <a:rPr lang="es-CO" smtClean="0"/>
              <a:t>1</a:t>
            </a:fld>
            <a:endParaRPr lang="es-CO"/>
          </a:p>
        </p:txBody>
      </p:sp>
    </p:spTree>
    <p:extLst>
      <p:ext uri="{BB962C8B-B14F-4D97-AF65-F5344CB8AC3E}">
        <p14:creationId xmlns:p14="http://schemas.microsoft.com/office/powerpoint/2010/main" val="1225412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37931725" indent="-37474525">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A5E28C9-0DF4-CD4F-8C69-56A78DA83760}" type="datetime1">
              <a:rPr lang="es-CO" altLang="es-ES_tradnl" smtClean="0">
                <a:solidFill>
                  <a:srgbClr val="000000"/>
                </a:solidFill>
              </a:rPr>
              <a:pPr>
                <a:spcBef>
                  <a:spcPct val="0"/>
                </a:spcBef>
              </a:pPr>
              <a:t>29/10/2024</a:t>
            </a:fld>
            <a:endParaRPr lang="en-US" altLang="es-ES_tradnl">
              <a:solidFill>
                <a:srgbClr val="000000"/>
              </a:solidFill>
            </a:endParaRPr>
          </a:p>
        </p:txBody>
      </p:sp>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37931725" indent="-37474525">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ADDFFE7-8770-814F-A64C-DF16D548ED6B}" type="slidenum">
              <a:rPr lang="en-US" altLang="es-ES_tradnl">
                <a:solidFill>
                  <a:srgbClr val="000000"/>
                </a:solidFill>
              </a:rPr>
              <a:pPr>
                <a:spcBef>
                  <a:spcPct val="0"/>
                </a:spcBef>
              </a:pPr>
              <a:t>35</a:t>
            </a:fld>
            <a:endParaRPr lang="en-US" altLang="es-ES_tradnl">
              <a:solidFill>
                <a:srgbClr val="000000"/>
              </a:solidFill>
            </a:endParaRPr>
          </a:p>
        </p:txBody>
      </p:sp>
      <p:sp>
        <p:nvSpPr>
          <p:cNvPr id="177155" name="Rectangle 2"/>
          <p:cNvSpPr>
            <a:spLocks noGrp="1" noRot="1" noChangeAspect="1" noChangeArrowheads="1" noTextEdit="1"/>
          </p:cNvSpPr>
          <p:nvPr>
            <p:ph type="sldImg"/>
          </p:nvPr>
        </p:nvSpPr>
        <p:spPr>
          <a:xfrm>
            <a:off x="381000" y="685800"/>
            <a:ext cx="6096000" cy="3429000"/>
          </a:xfrm>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228600" marR="0" lvl="0" indent="-228600" algn="l" defTabSz="914400" rtl="0" eaLnBrk="1" fontAlgn="auto" latinLnBrk="0" hangingPunct="1">
              <a:lnSpc>
                <a:spcPct val="100000"/>
              </a:lnSpc>
              <a:spcBef>
                <a:spcPts val="0"/>
              </a:spcBef>
              <a:spcAft>
                <a:spcPts val="0"/>
              </a:spcAft>
              <a:buClrTx/>
              <a:buSzTx/>
              <a:buFontTx/>
              <a:buNone/>
              <a:tabLst/>
              <a:defRPr/>
            </a:pPr>
            <a:r>
              <a:rPr lang="es-ES" sz="1200" dirty="0"/>
              <a:t>1. </a:t>
            </a:r>
            <a:r>
              <a:rPr lang="es-ES" sz="1200" b="1" dirty="0"/>
              <a:t>Conocimiento del sujeto de control fiscal</a:t>
            </a:r>
            <a:r>
              <a:rPr lang="es-ES" sz="1200" dirty="0"/>
              <a:t>: Comprender y entender el sector, naturaleza jurídica, las políticas, sus macro procesos, procesos, asunto o materia a auditar, entorno en que opera, naturaleza de sus operaciones, mapas de riesgo, métodos, procedimientos utilizados y control interno, entre otros.</a:t>
            </a:r>
            <a:endParaRPr lang="es-CO" sz="1200" dirty="0"/>
          </a:p>
          <a:p>
            <a:pPr marL="228600" marR="0" lvl="0" indent="-228600" algn="l" defTabSz="914400" rtl="0" eaLnBrk="1" fontAlgn="auto" latinLnBrk="0" hangingPunct="1">
              <a:lnSpc>
                <a:spcPct val="100000"/>
              </a:lnSpc>
              <a:spcBef>
                <a:spcPts val="0"/>
              </a:spcBef>
              <a:spcAft>
                <a:spcPts val="0"/>
              </a:spcAft>
              <a:buClrTx/>
              <a:buSzTx/>
              <a:buFontTx/>
              <a:buNone/>
              <a:tabLst/>
              <a:defRPr/>
            </a:pPr>
            <a:r>
              <a:rPr lang="es-ES" sz="1200" dirty="0"/>
              <a:t>2. </a:t>
            </a:r>
            <a:r>
              <a:rPr lang="es-ES" sz="1200" b="1" dirty="0"/>
              <a:t>Identificar, comprender y evaluar los riesgos </a:t>
            </a:r>
            <a:r>
              <a:rPr lang="es-ES" sz="1200" dirty="0"/>
              <a:t>inherentes, de fraude, de control y de detección, a los que están expuestos los sujetos de vigilancia y control fiscal.</a:t>
            </a:r>
            <a:endParaRPr lang="es-CO" sz="1200" dirty="0"/>
          </a:p>
          <a:p>
            <a:pPr marL="228600" indent="-228600" eaLnBrk="1" hangingPunct="1"/>
            <a:endParaRPr lang="en-US" altLang="es-ES_tradnl" dirty="0"/>
          </a:p>
        </p:txBody>
      </p:sp>
      <p:sp>
        <p:nvSpPr>
          <p:cNvPr id="2" name="Marcador de encabezado 1"/>
          <p:cNvSpPr>
            <a:spLocks noGrp="1"/>
          </p:cNvSpPr>
          <p:nvPr>
            <p:ph type="hdr" sz="quarter" idx="10"/>
          </p:nvPr>
        </p:nvSpPr>
        <p:spPr/>
        <p:txBody>
          <a:bodyPr/>
          <a:lstStyle/>
          <a:p>
            <a:pPr>
              <a:defRPr/>
            </a:pPr>
            <a:r>
              <a:rPr lang="en-US">
                <a:solidFill>
                  <a:srgbClr val="000000"/>
                </a:solidFill>
              </a:rPr>
              <a:t>Copyright: Jaime Andrés Ortega Mazorra</a:t>
            </a:r>
          </a:p>
        </p:txBody>
      </p:sp>
    </p:spTree>
    <p:extLst>
      <p:ext uri="{BB962C8B-B14F-4D97-AF65-F5344CB8AC3E}">
        <p14:creationId xmlns:p14="http://schemas.microsoft.com/office/powerpoint/2010/main" val="727864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37931725" indent="-37474525">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A5E28C9-0DF4-CD4F-8C69-56A78DA83760}" type="datetime1">
              <a:rPr lang="es-CO" altLang="es-ES_tradnl" smtClean="0">
                <a:solidFill>
                  <a:srgbClr val="000000"/>
                </a:solidFill>
              </a:rPr>
              <a:pPr>
                <a:spcBef>
                  <a:spcPct val="0"/>
                </a:spcBef>
              </a:pPr>
              <a:t>29/10/2024</a:t>
            </a:fld>
            <a:endParaRPr lang="en-US" altLang="es-ES_tradnl">
              <a:solidFill>
                <a:srgbClr val="000000"/>
              </a:solidFill>
            </a:endParaRPr>
          </a:p>
        </p:txBody>
      </p:sp>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37931725" indent="-37474525">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ADDFFE7-8770-814F-A64C-DF16D548ED6B}" type="slidenum">
              <a:rPr lang="en-US" altLang="es-ES_tradnl">
                <a:solidFill>
                  <a:srgbClr val="000000"/>
                </a:solidFill>
              </a:rPr>
              <a:pPr>
                <a:spcBef>
                  <a:spcPct val="0"/>
                </a:spcBef>
              </a:pPr>
              <a:t>36</a:t>
            </a:fld>
            <a:endParaRPr lang="en-US" altLang="es-ES_tradnl">
              <a:solidFill>
                <a:srgbClr val="000000"/>
              </a:solidFill>
            </a:endParaRPr>
          </a:p>
        </p:txBody>
      </p:sp>
      <p:sp>
        <p:nvSpPr>
          <p:cNvPr id="177155" name="Rectangle 2"/>
          <p:cNvSpPr>
            <a:spLocks noGrp="1" noRot="1" noChangeAspect="1" noChangeArrowheads="1" noTextEdit="1"/>
          </p:cNvSpPr>
          <p:nvPr>
            <p:ph type="sldImg"/>
          </p:nvPr>
        </p:nvSpPr>
        <p:spPr>
          <a:xfrm>
            <a:off x="381000" y="685800"/>
            <a:ext cx="6096000" cy="3429000"/>
          </a:xfrm>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228600" marR="0" lvl="0" indent="-228600" algn="l" defTabSz="914400" rtl="0" eaLnBrk="1" fontAlgn="auto" latinLnBrk="0" hangingPunct="1">
              <a:lnSpc>
                <a:spcPct val="100000"/>
              </a:lnSpc>
              <a:spcBef>
                <a:spcPts val="0"/>
              </a:spcBef>
              <a:spcAft>
                <a:spcPts val="0"/>
              </a:spcAft>
              <a:buClrTx/>
              <a:buSzTx/>
              <a:buFontTx/>
              <a:buNone/>
              <a:tabLst/>
              <a:defRPr/>
            </a:pPr>
            <a:r>
              <a:rPr lang="es-ES" sz="1200" dirty="0"/>
              <a:t>1. </a:t>
            </a:r>
            <a:r>
              <a:rPr lang="es-ES" sz="1200" b="1" dirty="0"/>
              <a:t>Conocimiento del sujeto de control fiscal</a:t>
            </a:r>
            <a:r>
              <a:rPr lang="es-ES" sz="1200" dirty="0"/>
              <a:t>: Comprender y entender el sector, naturaleza jurídica, las políticas, sus macro procesos, procesos, asunto o materia a auditar, entorno en que opera, naturaleza de sus operaciones, mapas de riesgo, métodos, procedimientos utilizados y control interno, entre otros.</a:t>
            </a:r>
            <a:endParaRPr lang="es-CO" sz="1200" dirty="0"/>
          </a:p>
          <a:p>
            <a:pPr marL="228600" marR="0" lvl="0" indent="-228600" algn="l" defTabSz="914400" rtl="0" eaLnBrk="1" fontAlgn="auto" latinLnBrk="0" hangingPunct="1">
              <a:lnSpc>
                <a:spcPct val="100000"/>
              </a:lnSpc>
              <a:spcBef>
                <a:spcPts val="0"/>
              </a:spcBef>
              <a:spcAft>
                <a:spcPts val="0"/>
              </a:spcAft>
              <a:buClrTx/>
              <a:buSzTx/>
              <a:buFontTx/>
              <a:buNone/>
              <a:tabLst/>
              <a:defRPr/>
            </a:pPr>
            <a:r>
              <a:rPr lang="es-ES" sz="1200" dirty="0"/>
              <a:t>2. </a:t>
            </a:r>
            <a:r>
              <a:rPr lang="es-ES" sz="1200" b="1" dirty="0"/>
              <a:t>Identificar, comprender y evaluar los riesgos </a:t>
            </a:r>
            <a:r>
              <a:rPr lang="es-ES" sz="1200" dirty="0"/>
              <a:t>inherentes, de fraude, de control y de detección, a los que están expuestos los sujetos de vigilancia y control fiscal.</a:t>
            </a:r>
            <a:endParaRPr lang="es-CO" sz="1200" dirty="0"/>
          </a:p>
          <a:p>
            <a:pPr marL="228600" indent="-228600" eaLnBrk="1" hangingPunct="1"/>
            <a:endParaRPr lang="en-US" altLang="es-ES_tradnl" dirty="0"/>
          </a:p>
        </p:txBody>
      </p:sp>
      <p:sp>
        <p:nvSpPr>
          <p:cNvPr id="2" name="Marcador de encabezado 1"/>
          <p:cNvSpPr>
            <a:spLocks noGrp="1"/>
          </p:cNvSpPr>
          <p:nvPr>
            <p:ph type="hdr" sz="quarter" idx="10"/>
          </p:nvPr>
        </p:nvSpPr>
        <p:spPr/>
        <p:txBody>
          <a:bodyPr/>
          <a:lstStyle/>
          <a:p>
            <a:pPr>
              <a:defRPr/>
            </a:pPr>
            <a:r>
              <a:rPr lang="en-US">
                <a:solidFill>
                  <a:srgbClr val="000000"/>
                </a:solidFill>
              </a:rPr>
              <a:t>Copyright: Jaime Andrés Ortega Mazorra</a:t>
            </a:r>
          </a:p>
        </p:txBody>
      </p:sp>
    </p:spTree>
    <p:extLst>
      <p:ext uri="{BB962C8B-B14F-4D97-AF65-F5344CB8AC3E}">
        <p14:creationId xmlns:p14="http://schemas.microsoft.com/office/powerpoint/2010/main" val="1500669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37931725" indent="-37474525">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A5E28C9-0DF4-CD4F-8C69-56A78DA83760}" type="datetime1">
              <a:rPr lang="es-CO" altLang="es-ES_tradnl" smtClean="0">
                <a:solidFill>
                  <a:srgbClr val="000000"/>
                </a:solidFill>
              </a:rPr>
              <a:pPr>
                <a:spcBef>
                  <a:spcPct val="0"/>
                </a:spcBef>
              </a:pPr>
              <a:t>29/10/2024</a:t>
            </a:fld>
            <a:endParaRPr lang="en-US" altLang="es-ES_tradnl">
              <a:solidFill>
                <a:srgbClr val="000000"/>
              </a:solidFill>
            </a:endParaRPr>
          </a:p>
        </p:txBody>
      </p:sp>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37931725" indent="-37474525">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ADDFFE7-8770-814F-A64C-DF16D548ED6B}" type="slidenum">
              <a:rPr lang="en-US" altLang="es-ES_tradnl">
                <a:solidFill>
                  <a:srgbClr val="000000"/>
                </a:solidFill>
              </a:rPr>
              <a:pPr>
                <a:spcBef>
                  <a:spcPct val="0"/>
                </a:spcBef>
              </a:pPr>
              <a:t>37</a:t>
            </a:fld>
            <a:endParaRPr lang="en-US" altLang="es-ES_tradnl">
              <a:solidFill>
                <a:srgbClr val="000000"/>
              </a:solidFill>
            </a:endParaRPr>
          </a:p>
        </p:txBody>
      </p:sp>
      <p:sp>
        <p:nvSpPr>
          <p:cNvPr id="177155" name="Rectangle 2"/>
          <p:cNvSpPr>
            <a:spLocks noGrp="1" noRot="1" noChangeAspect="1" noChangeArrowheads="1" noTextEdit="1"/>
          </p:cNvSpPr>
          <p:nvPr>
            <p:ph type="sldImg"/>
          </p:nvPr>
        </p:nvSpPr>
        <p:spPr>
          <a:xfrm>
            <a:off x="381000" y="685800"/>
            <a:ext cx="6096000" cy="3429000"/>
          </a:xfrm>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228600" indent="-228600" eaLnBrk="1" hangingPunct="1"/>
            <a:r>
              <a:rPr lang="en-US" altLang="es-ES_tradnl" b="1" dirty="0" err="1"/>
              <a:t>Contraloria</a:t>
            </a:r>
            <a:r>
              <a:rPr lang="en-US" altLang="es-ES_tradnl" b="1" dirty="0"/>
              <a:t> </a:t>
            </a:r>
            <a:r>
              <a:rPr lang="en-US" altLang="es-ES_tradnl" b="1" dirty="0" err="1"/>
              <a:t>Quindio</a:t>
            </a:r>
            <a:r>
              <a:rPr lang="en-US" altLang="es-ES_tradnl" b="1" baseline="0" dirty="0"/>
              <a:t> 34</a:t>
            </a:r>
            <a:r>
              <a:rPr lang="en-US" altLang="es-ES_tradnl" b="1" dirty="0"/>
              <a:t> </a:t>
            </a:r>
            <a:r>
              <a:rPr lang="en-US" altLang="es-ES_tradnl" b="1" dirty="0" err="1"/>
              <a:t>sujetos</a:t>
            </a:r>
            <a:r>
              <a:rPr lang="en-US" altLang="es-ES_tradnl" b="1" baseline="0" dirty="0"/>
              <a:t> de control y 78 </a:t>
            </a:r>
            <a:r>
              <a:rPr lang="en-US" altLang="es-ES_tradnl" b="1" baseline="0" dirty="0" err="1"/>
              <a:t>puntos</a:t>
            </a:r>
            <a:r>
              <a:rPr lang="en-US" altLang="es-ES_tradnl" b="1" baseline="0" dirty="0"/>
              <a:t> de control: TOTAL 112 Res. 219 de 2020</a:t>
            </a:r>
          </a:p>
          <a:p>
            <a:pPr marL="228600" indent="-228600" eaLnBrk="1" hangingPunct="1"/>
            <a:endParaRPr lang="en-US" altLang="es-ES_tradnl" baseline="0" dirty="0"/>
          </a:p>
          <a:p>
            <a:pPr marL="228600" indent="-228600" eaLnBrk="1" hangingPunct="1"/>
            <a:r>
              <a:rPr lang="es-MX" b="1" dirty="0"/>
              <a:t>Sujetos de control fiscal</a:t>
            </a:r>
            <a:r>
              <a:rPr lang="es-MX" dirty="0"/>
              <a:t>. El concepto comprende a aquellos que han sido determinados por las Contralorías Territoriales mediante acto administrativo, los cuales manejan bienes y recursos públicos para la prestación de servicios a los ciudadanos, de conformidad con lo establecido en el Decreto Ley 403 de 2020: </a:t>
            </a:r>
          </a:p>
          <a:p>
            <a:pPr marL="228600" indent="-228600" eaLnBrk="1" hangingPunct="1"/>
            <a:endParaRPr lang="es-MX" altLang="es-ES_tradnl" dirty="0"/>
          </a:p>
          <a:p>
            <a:pPr marL="228600" indent="-228600" eaLnBrk="1" hangingPunct="1"/>
            <a:r>
              <a:rPr lang="es-MX" b="1" dirty="0"/>
              <a:t>Puntos de control fiscal. </a:t>
            </a:r>
            <a:r>
              <a:rPr lang="es-MX" dirty="0"/>
              <a:t>Comprenden las unidades básicas de gestión fiscal con autonomía administrativa, presupuestal o contractual, perteneciente a un órgano o persona ju</a:t>
            </a:r>
          </a:p>
          <a:p>
            <a:pPr marL="228600" indent="-228600" eaLnBrk="1" hangingPunct="1"/>
            <a:endParaRPr lang="es-MX" dirty="0"/>
          </a:p>
          <a:p>
            <a:pPr marL="228600" indent="-228600" eaLnBrk="1" hangingPunct="1"/>
            <a:r>
              <a:rPr lang="es-MX" b="1" dirty="0"/>
              <a:t>1.2.6.4 Limitaciones al trabajo del auditoria: </a:t>
            </a:r>
            <a:r>
              <a:rPr lang="es-MX" dirty="0"/>
              <a:t>En todos los casos, </a:t>
            </a:r>
            <a:r>
              <a:rPr lang="es-MX" b="1" dirty="0"/>
              <a:t>antes de llegar a la conclusión de la imposibilidad de obtener evidencia suficiente y adecuada, el auditor deberá determinar si es posible aplicar procedimientos alternativos, por lo cual no se constituye una limitación al trabajo del auditor cuando este pudiera obtener la evidencia a través de la aplicación de estos</a:t>
            </a:r>
            <a:endParaRPr lang="en-US" altLang="es-ES_tradnl" b="1" dirty="0"/>
          </a:p>
        </p:txBody>
      </p:sp>
      <p:sp>
        <p:nvSpPr>
          <p:cNvPr id="2" name="Marcador de encabezado 1"/>
          <p:cNvSpPr>
            <a:spLocks noGrp="1"/>
          </p:cNvSpPr>
          <p:nvPr>
            <p:ph type="hdr" sz="quarter" idx="10"/>
          </p:nvPr>
        </p:nvSpPr>
        <p:spPr/>
        <p:txBody>
          <a:bodyPr/>
          <a:lstStyle/>
          <a:p>
            <a:pPr>
              <a:defRPr/>
            </a:pPr>
            <a:r>
              <a:rPr lang="en-US">
                <a:solidFill>
                  <a:srgbClr val="000000"/>
                </a:solidFill>
              </a:rPr>
              <a:t>Copyright: Jaime Andrés Ortega Mazorra</a:t>
            </a:r>
          </a:p>
        </p:txBody>
      </p:sp>
    </p:spTree>
    <p:extLst>
      <p:ext uri="{BB962C8B-B14F-4D97-AF65-F5344CB8AC3E}">
        <p14:creationId xmlns:p14="http://schemas.microsoft.com/office/powerpoint/2010/main" val="2004322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37931725" indent="-37474525">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A5E28C9-0DF4-CD4F-8C69-56A78DA83760}" type="datetime1">
              <a:rPr lang="es-CO" altLang="es-ES_tradnl" smtClean="0">
                <a:solidFill>
                  <a:srgbClr val="000000"/>
                </a:solidFill>
              </a:rPr>
              <a:pPr>
                <a:spcBef>
                  <a:spcPct val="0"/>
                </a:spcBef>
              </a:pPr>
              <a:t>29/10/2024</a:t>
            </a:fld>
            <a:endParaRPr lang="en-US" altLang="es-ES_tradnl">
              <a:solidFill>
                <a:srgbClr val="000000"/>
              </a:solidFill>
            </a:endParaRPr>
          </a:p>
        </p:txBody>
      </p:sp>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37931725" indent="-37474525">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ADDFFE7-8770-814F-A64C-DF16D548ED6B}" type="slidenum">
              <a:rPr lang="en-US" altLang="es-ES_tradnl">
                <a:solidFill>
                  <a:srgbClr val="000000"/>
                </a:solidFill>
              </a:rPr>
              <a:pPr>
                <a:spcBef>
                  <a:spcPct val="0"/>
                </a:spcBef>
              </a:pPr>
              <a:t>38</a:t>
            </a:fld>
            <a:endParaRPr lang="en-US" altLang="es-ES_tradnl">
              <a:solidFill>
                <a:srgbClr val="000000"/>
              </a:solidFill>
            </a:endParaRPr>
          </a:p>
        </p:txBody>
      </p:sp>
      <p:sp>
        <p:nvSpPr>
          <p:cNvPr id="177155" name="Rectangle 2"/>
          <p:cNvSpPr>
            <a:spLocks noGrp="1" noRot="1" noChangeAspect="1" noChangeArrowheads="1" noTextEdit="1"/>
          </p:cNvSpPr>
          <p:nvPr>
            <p:ph type="sldImg"/>
          </p:nvPr>
        </p:nvSpPr>
        <p:spPr>
          <a:xfrm>
            <a:off x="381000" y="685800"/>
            <a:ext cx="6096000" cy="3429000"/>
          </a:xfrm>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228600" indent="-228600" eaLnBrk="1" hangingPunct="1"/>
            <a:endParaRPr lang="en-US" altLang="es-ES_tradnl" dirty="0"/>
          </a:p>
        </p:txBody>
      </p:sp>
      <p:sp>
        <p:nvSpPr>
          <p:cNvPr id="2" name="Marcador de encabezado 1"/>
          <p:cNvSpPr>
            <a:spLocks noGrp="1"/>
          </p:cNvSpPr>
          <p:nvPr>
            <p:ph type="hdr" sz="quarter" idx="10"/>
          </p:nvPr>
        </p:nvSpPr>
        <p:spPr/>
        <p:txBody>
          <a:bodyPr/>
          <a:lstStyle/>
          <a:p>
            <a:pPr>
              <a:defRPr/>
            </a:pPr>
            <a:r>
              <a:rPr lang="en-US">
                <a:solidFill>
                  <a:srgbClr val="000000"/>
                </a:solidFill>
              </a:rPr>
              <a:t>Copyright: Jaime Andrés Ortega Mazorra</a:t>
            </a:r>
          </a:p>
        </p:txBody>
      </p:sp>
    </p:spTree>
    <p:extLst>
      <p:ext uri="{BB962C8B-B14F-4D97-AF65-F5344CB8AC3E}">
        <p14:creationId xmlns:p14="http://schemas.microsoft.com/office/powerpoint/2010/main" val="2977189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37931725" indent="-37474525">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A5E28C9-0DF4-CD4F-8C69-56A78DA83760}" type="datetime1">
              <a:rPr lang="es-CO" altLang="es-ES_tradnl" smtClean="0">
                <a:solidFill>
                  <a:srgbClr val="000000"/>
                </a:solidFill>
              </a:rPr>
              <a:pPr>
                <a:spcBef>
                  <a:spcPct val="0"/>
                </a:spcBef>
              </a:pPr>
              <a:t>29/10/2024</a:t>
            </a:fld>
            <a:endParaRPr lang="en-US" altLang="es-ES_tradnl">
              <a:solidFill>
                <a:srgbClr val="000000"/>
              </a:solidFill>
            </a:endParaRPr>
          </a:p>
        </p:txBody>
      </p:sp>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37931725" indent="-37474525">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ADDFFE7-8770-814F-A64C-DF16D548ED6B}" type="slidenum">
              <a:rPr lang="en-US" altLang="es-ES_tradnl">
                <a:solidFill>
                  <a:srgbClr val="000000"/>
                </a:solidFill>
              </a:rPr>
              <a:pPr>
                <a:spcBef>
                  <a:spcPct val="0"/>
                </a:spcBef>
              </a:pPr>
              <a:t>39</a:t>
            </a:fld>
            <a:endParaRPr lang="en-US" altLang="es-ES_tradnl">
              <a:solidFill>
                <a:srgbClr val="000000"/>
              </a:solidFill>
            </a:endParaRPr>
          </a:p>
        </p:txBody>
      </p:sp>
      <p:sp>
        <p:nvSpPr>
          <p:cNvPr id="177155" name="Rectangle 2"/>
          <p:cNvSpPr>
            <a:spLocks noGrp="1" noRot="1" noChangeAspect="1" noChangeArrowheads="1" noTextEdit="1"/>
          </p:cNvSpPr>
          <p:nvPr>
            <p:ph type="sldImg"/>
          </p:nvPr>
        </p:nvSpPr>
        <p:spPr>
          <a:xfrm>
            <a:off x="381000" y="685800"/>
            <a:ext cx="6096000" cy="3429000"/>
          </a:xfrm>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228600" indent="-228600" eaLnBrk="1" hangingPunct="1"/>
            <a:endParaRPr lang="en-US" altLang="es-ES_tradnl" dirty="0"/>
          </a:p>
        </p:txBody>
      </p:sp>
      <p:sp>
        <p:nvSpPr>
          <p:cNvPr id="2" name="Marcador de encabezado 1"/>
          <p:cNvSpPr>
            <a:spLocks noGrp="1"/>
          </p:cNvSpPr>
          <p:nvPr>
            <p:ph type="hdr" sz="quarter" idx="10"/>
          </p:nvPr>
        </p:nvSpPr>
        <p:spPr/>
        <p:txBody>
          <a:bodyPr/>
          <a:lstStyle/>
          <a:p>
            <a:pPr>
              <a:defRPr/>
            </a:pPr>
            <a:r>
              <a:rPr lang="en-US">
                <a:solidFill>
                  <a:srgbClr val="000000"/>
                </a:solidFill>
              </a:rPr>
              <a:t>Copyright: Jaime Andrés Ortega Mazorra</a:t>
            </a:r>
          </a:p>
        </p:txBody>
      </p:sp>
    </p:spTree>
    <p:extLst>
      <p:ext uri="{BB962C8B-B14F-4D97-AF65-F5344CB8AC3E}">
        <p14:creationId xmlns:p14="http://schemas.microsoft.com/office/powerpoint/2010/main" val="4052996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37931725" indent="-37474525">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A5E28C9-0DF4-CD4F-8C69-56A78DA83760}" type="datetime1">
              <a:rPr lang="es-CO" altLang="es-ES_tradnl" smtClean="0">
                <a:solidFill>
                  <a:srgbClr val="000000"/>
                </a:solidFill>
              </a:rPr>
              <a:pPr>
                <a:spcBef>
                  <a:spcPct val="0"/>
                </a:spcBef>
              </a:pPr>
              <a:t>29/10/2024</a:t>
            </a:fld>
            <a:endParaRPr lang="en-US" altLang="es-ES_tradnl">
              <a:solidFill>
                <a:srgbClr val="000000"/>
              </a:solidFill>
            </a:endParaRPr>
          </a:p>
        </p:txBody>
      </p:sp>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37931725" indent="-37474525">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ADDFFE7-8770-814F-A64C-DF16D548ED6B}" type="slidenum">
              <a:rPr lang="en-US" altLang="es-ES_tradnl">
                <a:solidFill>
                  <a:srgbClr val="000000"/>
                </a:solidFill>
              </a:rPr>
              <a:pPr>
                <a:spcBef>
                  <a:spcPct val="0"/>
                </a:spcBef>
              </a:pPr>
              <a:t>40</a:t>
            </a:fld>
            <a:endParaRPr lang="en-US" altLang="es-ES_tradnl">
              <a:solidFill>
                <a:srgbClr val="000000"/>
              </a:solidFill>
            </a:endParaRPr>
          </a:p>
        </p:txBody>
      </p:sp>
      <p:sp>
        <p:nvSpPr>
          <p:cNvPr id="177155" name="Rectangle 2"/>
          <p:cNvSpPr>
            <a:spLocks noGrp="1" noRot="1" noChangeAspect="1" noChangeArrowheads="1" noTextEdit="1"/>
          </p:cNvSpPr>
          <p:nvPr>
            <p:ph type="sldImg"/>
          </p:nvPr>
        </p:nvSpPr>
        <p:spPr>
          <a:xfrm>
            <a:off x="381000" y="685800"/>
            <a:ext cx="6096000" cy="3429000"/>
          </a:xfrm>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228600" indent="-228600" eaLnBrk="1" hangingPunct="1"/>
            <a:endParaRPr lang="en-US" altLang="es-ES_tradnl" dirty="0"/>
          </a:p>
        </p:txBody>
      </p:sp>
      <p:sp>
        <p:nvSpPr>
          <p:cNvPr id="2" name="Marcador de encabezado 1"/>
          <p:cNvSpPr>
            <a:spLocks noGrp="1"/>
          </p:cNvSpPr>
          <p:nvPr>
            <p:ph type="hdr" sz="quarter" idx="10"/>
          </p:nvPr>
        </p:nvSpPr>
        <p:spPr/>
        <p:txBody>
          <a:bodyPr/>
          <a:lstStyle/>
          <a:p>
            <a:pPr>
              <a:defRPr/>
            </a:pPr>
            <a:r>
              <a:rPr lang="en-US">
                <a:solidFill>
                  <a:srgbClr val="000000"/>
                </a:solidFill>
              </a:rPr>
              <a:t>Copyright: Jaime Andrés Ortega Mazorra</a:t>
            </a:r>
          </a:p>
        </p:txBody>
      </p:sp>
    </p:spTree>
    <p:extLst>
      <p:ext uri="{BB962C8B-B14F-4D97-AF65-F5344CB8AC3E}">
        <p14:creationId xmlns:p14="http://schemas.microsoft.com/office/powerpoint/2010/main" val="3652192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37931725" indent="-37474525">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A5E28C9-0DF4-CD4F-8C69-56A78DA83760}" type="datetime1">
              <a:rPr lang="es-CO" altLang="es-ES_tradnl" smtClean="0">
                <a:solidFill>
                  <a:srgbClr val="000000"/>
                </a:solidFill>
              </a:rPr>
              <a:pPr>
                <a:spcBef>
                  <a:spcPct val="0"/>
                </a:spcBef>
              </a:pPr>
              <a:t>29/10/2024</a:t>
            </a:fld>
            <a:endParaRPr lang="en-US" altLang="es-ES_tradnl">
              <a:solidFill>
                <a:srgbClr val="000000"/>
              </a:solidFill>
            </a:endParaRPr>
          </a:p>
        </p:txBody>
      </p:sp>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37931725" indent="-37474525">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ADDFFE7-8770-814F-A64C-DF16D548ED6B}" type="slidenum">
              <a:rPr lang="en-US" altLang="es-ES_tradnl">
                <a:solidFill>
                  <a:srgbClr val="000000"/>
                </a:solidFill>
              </a:rPr>
              <a:pPr>
                <a:spcBef>
                  <a:spcPct val="0"/>
                </a:spcBef>
              </a:pPr>
              <a:t>41</a:t>
            </a:fld>
            <a:endParaRPr lang="en-US" altLang="es-ES_tradnl">
              <a:solidFill>
                <a:srgbClr val="000000"/>
              </a:solidFill>
            </a:endParaRPr>
          </a:p>
        </p:txBody>
      </p:sp>
      <p:sp>
        <p:nvSpPr>
          <p:cNvPr id="177155" name="Rectangle 2"/>
          <p:cNvSpPr>
            <a:spLocks noGrp="1" noRot="1" noChangeAspect="1" noChangeArrowheads="1" noTextEdit="1"/>
          </p:cNvSpPr>
          <p:nvPr>
            <p:ph type="sldImg"/>
          </p:nvPr>
        </p:nvSpPr>
        <p:spPr>
          <a:xfrm>
            <a:off x="381000" y="685800"/>
            <a:ext cx="6096000" cy="3429000"/>
          </a:xfrm>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228600" indent="-228600" eaLnBrk="1" hangingPunct="1"/>
            <a:endParaRPr lang="en-US" altLang="es-ES_tradnl" dirty="0"/>
          </a:p>
        </p:txBody>
      </p:sp>
      <p:sp>
        <p:nvSpPr>
          <p:cNvPr id="2" name="Marcador de encabezado 1"/>
          <p:cNvSpPr>
            <a:spLocks noGrp="1"/>
          </p:cNvSpPr>
          <p:nvPr>
            <p:ph type="hdr" sz="quarter" idx="10"/>
          </p:nvPr>
        </p:nvSpPr>
        <p:spPr/>
        <p:txBody>
          <a:bodyPr/>
          <a:lstStyle/>
          <a:p>
            <a:pPr>
              <a:defRPr/>
            </a:pPr>
            <a:r>
              <a:rPr lang="en-US">
                <a:solidFill>
                  <a:srgbClr val="000000"/>
                </a:solidFill>
              </a:rPr>
              <a:t>Copyright: Jaime Andrés Ortega Mazorra</a:t>
            </a:r>
          </a:p>
        </p:txBody>
      </p:sp>
    </p:spTree>
    <p:extLst>
      <p:ext uri="{BB962C8B-B14F-4D97-AF65-F5344CB8AC3E}">
        <p14:creationId xmlns:p14="http://schemas.microsoft.com/office/powerpoint/2010/main" val="301592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28600" indent="-228600">
              <a:buAutoNum type="arabicPeriod"/>
            </a:pPr>
            <a:r>
              <a:rPr lang="es-MX" dirty="0"/>
              <a:t>Prescribir los métodos y la forma en que los responsables RENDIR CUENTA</a:t>
            </a:r>
          </a:p>
          <a:p>
            <a:pPr marL="228600" indent="-228600">
              <a:buAutoNum type="arabicPeriod"/>
            </a:pPr>
            <a:r>
              <a:rPr lang="es-MX" dirty="0"/>
              <a:t>Fenecimiento. No Fenecimiento. Fenecimiento Presunto (Ficto). </a:t>
            </a:r>
          </a:p>
          <a:p>
            <a:r>
              <a:rPr lang="es-MX" dirty="0"/>
              <a:t>3. “conceptuar sobre la calidad y eficiencia del control fiscal interno de las entidades y organismos del Estado”. Art.</a:t>
            </a:r>
            <a:r>
              <a:rPr lang="es-MX" baseline="0" dirty="0"/>
              <a:t> 268</a:t>
            </a:r>
          </a:p>
          <a:p>
            <a:r>
              <a:rPr lang="es-MX" baseline="0" dirty="0"/>
              <a:t>4. </a:t>
            </a:r>
            <a:r>
              <a:rPr lang="es-MX" dirty="0"/>
              <a:t>El Plan de Trabajo contiene los programas de auditoría: </a:t>
            </a:r>
            <a:r>
              <a:rPr lang="es-MX" dirty="0" err="1"/>
              <a:t>obj</a:t>
            </a:r>
            <a:r>
              <a:rPr lang="es-MX" dirty="0"/>
              <a:t>, criterios, fuentes de criterio, procedimientos, tiempos – Memorando de Asignación</a:t>
            </a:r>
          </a:p>
          <a:p>
            <a:r>
              <a:rPr lang="es-MX" dirty="0"/>
              <a:t>5. Control selectivo: Es la elección mediante un procedimiento técnico de una muestra representativa de recursos, Ver Papel de Trabajo PT 04-PF Aplicativo muestreo).</a:t>
            </a:r>
          </a:p>
          <a:p>
            <a:r>
              <a:rPr lang="es-MX" dirty="0"/>
              <a:t>6. mesas: Son espacios que se dan durante todo el proceso auditor y representan herramientas fundamentales para el desarrollo de la auditoría</a:t>
            </a:r>
          </a:p>
          <a:p>
            <a:endParaRPr lang="es-CO" dirty="0"/>
          </a:p>
        </p:txBody>
      </p:sp>
      <p:sp>
        <p:nvSpPr>
          <p:cNvPr id="4" name="Marcador de número de diapositiva 3"/>
          <p:cNvSpPr>
            <a:spLocks noGrp="1"/>
          </p:cNvSpPr>
          <p:nvPr>
            <p:ph type="sldNum" sz="quarter" idx="10"/>
          </p:nvPr>
        </p:nvSpPr>
        <p:spPr/>
        <p:txBody>
          <a:bodyPr/>
          <a:lstStyle/>
          <a:p>
            <a:fld id="{3E655F42-CD68-494F-83F1-D5ECF73A0B28}" type="slidenum">
              <a:rPr lang="es-CO" smtClean="0"/>
              <a:t>50</a:t>
            </a:fld>
            <a:endParaRPr lang="es-CO"/>
          </a:p>
        </p:txBody>
      </p:sp>
    </p:spTree>
    <p:extLst>
      <p:ext uri="{BB962C8B-B14F-4D97-AF65-F5344CB8AC3E}">
        <p14:creationId xmlns:p14="http://schemas.microsoft.com/office/powerpoint/2010/main" val="3871303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7F052041-152B-4E6C-BCCE-958693E606CC}" type="slidenum">
              <a:rPr lang="es-CO" smtClean="0"/>
              <a:t>54</a:t>
            </a:fld>
            <a:endParaRPr lang="es-CO"/>
          </a:p>
        </p:txBody>
      </p:sp>
    </p:spTree>
    <p:extLst>
      <p:ext uri="{BB962C8B-B14F-4D97-AF65-F5344CB8AC3E}">
        <p14:creationId xmlns:p14="http://schemas.microsoft.com/office/powerpoint/2010/main" val="3406650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3E655F42-CD68-494F-83F1-D5ECF73A0B28}" type="slidenum">
              <a:rPr lang="es-CO" smtClean="0"/>
              <a:t>63</a:t>
            </a:fld>
            <a:endParaRPr lang="es-CO"/>
          </a:p>
        </p:txBody>
      </p:sp>
    </p:spTree>
    <p:extLst>
      <p:ext uri="{BB962C8B-B14F-4D97-AF65-F5344CB8AC3E}">
        <p14:creationId xmlns:p14="http://schemas.microsoft.com/office/powerpoint/2010/main" val="2322956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D5844BB-AFEA-4633-938C-E73995586E5F}" type="slidenum">
              <a:rPr lang="en-US" smtClean="0"/>
              <a:t>3</a:t>
            </a:fld>
            <a:endParaRPr lang="en-US"/>
          </a:p>
        </p:txBody>
      </p:sp>
    </p:spTree>
    <p:extLst>
      <p:ext uri="{BB962C8B-B14F-4D97-AF65-F5344CB8AC3E}">
        <p14:creationId xmlns:p14="http://schemas.microsoft.com/office/powerpoint/2010/main" val="10911632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37931725" indent="-37474525">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A5E28C9-0DF4-CD4F-8C69-56A78DA83760}" type="datetime1">
              <a:rPr lang="es-CO" altLang="es-ES_tradnl" smtClean="0">
                <a:solidFill>
                  <a:srgbClr val="000000"/>
                </a:solidFill>
              </a:rPr>
              <a:pPr>
                <a:spcBef>
                  <a:spcPct val="0"/>
                </a:spcBef>
              </a:pPr>
              <a:t>29/10/2024</a:t>
            </a:fld>
            <a:endParaRPr lang="en-US" altLang="es-ES_tradnl">
              <a:solidFill>
                <a:srgbClr val="000000"/>
              </a:solidFill>
            </a:endParaRPr>
          </a:p>
        </p:txBody>
      </p:sp>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37931725" indent="-37474525">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ADDFFE7-8770-814F-A64C-DF16D548ED6B}" type="slidenum">
              <a:rPr lang="en-US" altLang="es-ES_tradnl">
                <a:solidFill>
                  <a:srgbClr val="000000"/>
                </a:solidFill>
              </a:rPr>
              <a:pPr>
                <a:spcBef>
                  <a:spcPct val="0"/>
                </a:spcBef>
              </a:pPr>
              <a:t>64</a:t>
            </a:fld>
            <a:endParaRPr lang="en-US" altLang="es-ES_tradnl">
              <a:solidFill>
                <a:srgbClr val="000000"/>
              </a:solidFill>
            </a:endParaRPr>
          </a:p>
        </p:txBody>
      </p:sp>
      <p:sp>
        <p:nvSpPr>
          <p:cNvPr id="177155" name="Rectangle 2"/>
          <p:cNvSpPr>
            <a:spLocks noGrp="1" noRot="1" noChangeAspect="1" noChangeArrowheads="1" noTextEdit="1"/>
          </p:cNvSpPr>
          <p:nvPr>
            <p:ph type="sldImg"/>
          </p:nvPr>
        </p:nvSpPr>
        <p:spPr>
          <a:xfrm>
            <a:off x="381000" y="685800"/>
            <a:ext cx="6096000" cy="3429000"/>
          </a:xfrm>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228600" indent="-228600" eaLnBrk="1" hangingPunct="1"/>
            <a:endParaRPr lang="en-US" altLang="es-ES_tradnl" dirty="0"/>
          </a:p>
        </p:txBody>
      </p:sp>
      <p:sp>
        <p:nvSpPr>
          <p:cNvPr id="2" name="Marcador de encabezado 1"/>
          <p:cNvSpPr>
            <a:spLocks noGrp="1"/>
          </p:cNvSpPr>
          <p:nvPr>
            <p:ph type="hdr" sz="quarter" idx="10"/>
          </p:nvPr>
        </p:nvSpPr>
        <p:spPr/>
        <p:txBody>
          <a:bodyPr/>
          <a:lstStyle/>
          <a:p>
            <a:pPr>
              <a:defRPr/>
            </a:pPr>
            <a:r>
              <a:rPr lang="en-US">
                <a:solidFill>
                  <a:srgbClr val="000000"/>
                </a:solidFill>
              </a:rPr>
              <a:t>Copyright: Jaime Andrés Ortega Mazorra</a:t>
            </a:r>
          </a:p>
        </p:txBody>
      </p:sp>
    </p:spTree>
    <p:extLst>
      <p:ext uri="{BB962C8B-B14F-4D97-AF65-F5344CB8AC3E}">
        <p14:creationId xmlns:p14="http://schemas.microsoft.com/office/powerpoint/2010/main" val="1706397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68F3D947-18D6-4D7A-BECA-8B4405F4CB1C}" type="slidenum">
              <a:rPr lang="es-CO" smtClean="0"/>
              <a:t>72</a:t>
            </a:fld>
            <a:endParaRPr lang="es-CO"/>
          </a:p>
        </p:txBody>
      </p:sp>
    </p:spTree>
    <p:extLst>
      <p:ext uri="{BB962C8B-B14F-4D97-AF65-F5344CB8AC3E}">
        <p14:creationId xmlns:p14="http://schemas.microsoft.com/office/powerpoint/2010/main" val="1429337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3E655F42-CD68-494F-83F1-D5ECF73A0B28}" type="slidenum">
              <a:rPr lang="es-CO" smtClean="0"/>
              <a:t>73</a:t>
            </a:fld>
            <a:endParaRPr lang="es-CO"/>
          </a:p>
        </p:txBody>
      </p:sp>
    </p:spTree>
    <p:extLst>
      <p:ext uri="{BB962C8B-B14F-4D97-AF65-F5344CB8AC3E}">
        <p14:creationId xmlns:p14="http://schemas.microsoft.com/office/powerpoint/2010/main" val="37315071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F052041-152B-4E6C-BCCE-958693E606CC}" type="slidenum">
              <a:rPr lang="es-CO" smtClean="0"/>
              <a:t>74</a:t>
            </a:fld>
            <a:endParaRPr lang="es-CO" dirty="0"/>
          </a:p>
        </p:txBody>
      </p:sp>
    </p:spTree>
    <p:extLst>
      <p:ext uri="{BB962C8B-B14F-4D97-AF65-F5344CB8AC3E}">
        <p14:creationId xmlns:p14="http://schemas.microsoft.com/office/powerpoint/2010/main" val="1102686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28600" indent="-228600">
              <a:buAutoNum type="alphaLcPeriod"/>
            </a:pPr>
            <a:endParaRPr lang="es-CO" dirty="0"/>
          </a:p>
        </p:txBody>
      </p:sp>
      <p:sp>
        <p:nvSpPr>
          <p:cNvPr id="4" name="Marcador de número de diapositiva 3"/>
          <p:cNvSpPr>
            <a:spLocks noGrp="1"/>
          </p:cNvSpPr>
          <p:nvPr>
            <p:ph type="sldNum" sz="quarter" idx="5"/>
          </p:nvPr>
        </p:nvSpPr>
        <p:spPr/>
        <p:txBody>
          <a:bodyPr/>
          <a:lstStyle/>
          <a:p>
            <a:fld id="{7F052041-152B-4E6C-BCCE-958693E606CC}" type="slidenum">
              <a:rPr lang="es-CO" smtClean="0"/>
              <a:t>75</a:t>
            </a:fld>
            <a:endParaRPr lang="es-CO" dirty="0"/>
          </a:p>
        </p:txBody>
      </p:sp>
    </p:spTree>
    <p:extLst>
      <p:ext uri="{BB962C8B-B14F-4D97-AF65-F5344CB8AC3E}">
        <p14:creationId xmlns:p14="http://schemas.microsoft.com/office/powerpoint/2010/main" val="1247119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F052041-152B-4E6C-BCCE-958693E606CC}" type="slidenum">
              <a:rPr lang="es-CO" smtClean="0"/>
              <a:t>76</a:t>
            </a:fld>
            <a:endParaRPr lang="es-CO"/>
          </a:p>
        </p:txBody>
      </p:sp>
    </p:spTree>
    <p:extLst>
      <p:ext uri="{BB962C8B-B14F-4D97-AF65-F5344CB8AC3E}">
        <p14:creationId xmlns:p14="http://schemas.microsoft.com/office/powerpoint/2010/main" val="2133405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F052041-152B-4E6C-BCCE-958693E606CC}" type="slidenum">
              <a:rPr lang="es-CO" smtClean="0"/>
              <a:t>84</a:t>
            </a:fld>
            <a:endParaRPr lang="es-CO" dirty="0"/>
          </a:p>
        </p:txBody>
      </p:sp>
    </p:spTree>
    <p:extLst>
      <p:ext uri="{BB962C8B-B14F-4D97-AF65-F5344CB8AC3E}">
        <p14:creationId xmlns:p14="http://schemas.microsoft.com/office/powerpoint/2010/main" val="42406896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F052041-152B-4E6C-BCCE-958693E606CC}" type="slidenum">
              <a:rPr lang="es-CO" smtClean="0"/>
              <a:t>87</a:t>
            </a:fld>
            <a:endParaRPr lang="es-CO" dirty="0"/>
          </a:p>
        </p:txBody>
      </p:sp>
    </p:spTree>
    <p:extLst>
      <p:ext uri="{BB962C8B-B14F-4D97-AF65-F5344CB8AC3E}">
        <p14:creationId xmlns:p14="http://schemas.microsoft.com/office/powerpoint/2010/main" val="197085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F052041-152B-4E6C-BCCE-958693E606CC}" type="slidenum">
              <a:rPr lang="es-CO" smtClean="0"/>
              <a:t>88</a:t>
            </a:fld>
            <a:endParaRPr lang="es-CO" dirty="0"/>
          </a:p>
        </p:txBody>
      </p:sp>
    </p:spTree>
    <p:extLst>
      <p:ext uri="{BB962C8B-B14F-4D97-AF65-F5344CB8AC3E}">
        <p14:creationId xmlns:p14="http://schemas.microsoft.com/office/powerpoint/2010/main" val="17519102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F052041-152B-4E6C-BCCE-958693E606CC}" type="slidenum">
              <a:rPr lang="es-CO" smtClean="0"/>
              <a:t>89</a:t>
            </a:fld>
            <a:endParaRPr lang="es-CO" dirty="0"/>
          </a:p>
        </p:txBody>
      </p:sp>
    </p:spTree>
    <p:extLst>
      <p:ext uri="{BB962C8B-B14F-4D97-AF65-F5344CB8AC3E}">
        <p14:creationId xmlns:p14="http://schemas.microsoft.com/office/powerpoint/2010/main" val="3509188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E655F42-CD68-494F-83F1-D5ECF73A0B28}" type="slidenum">
              <a:rPr lang="es-CO" smtClean="0"/>
              <a:t>4</a:t>
            </a:fld>
            <a:endParaRPr lang="es-CO"/>
          </a:p>
        </p:txBody>
      </p:sp>
    </p:spTree>
    <p:extLst>
      <p:ext uri="{BB962C8B-B14F-4D97-AF65-F5344CB8AC3E}">
        <p14:creationId xmlns:p14="http://schemas.microsoft.com/office/powerpoint/2010/main" val="26736828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fontAlgn="ctr">
              <a:lnSpc>
                <a:spcPct val="115000"/>
              </a:lnSpc>
              <a:spcAft>
                <a:spcPts val="0"/>
              </a:spcAft>
            </a:pPr>
            <a:r>
              <a:rPr lang="es-ES_tradnl" sz="1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Opinión modificada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p>
            <a:pPr algn="just" fontAlgn="ctr">
              <a:lnSpc>
                <a:spcPct val="115000"/>
              </a:lnSpc>
              <a:spcAft>
                <a:spcPts val="0"/>
              </a:spcAft>
            </a:pPr>
            <a:r>
              <a:rPr lang="es-ES_tradnl"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fontAlgn="ctr">
              <a:lnSpc>
                <a:spcPct val="115000"/>
              </a:lnSpc>
              <a:spcAft>
                <a:spcPts val="0"/>
              </a:spcAft>
              <a:buFont typeface="Wingdings" panose="05000000000000000000" pitchFamily="2" charset="2"/>
              <a:buChar char=""/>
            </a:pPr>
            <a:r>
              <a:rPr lang="es-ES_tradnl" sz="1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Con salvedades.</a:t>
            </a:r>
            <a:r>
              <a:rPr lang="es-ES_tradnl"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En alguno de estos dos casos: Cuando las incorrecciones evidenciadas individualmente o de forma agregada son materiales, pero no generalizadas en los estados financieros; o cuando el auditor no ha podido obtener evidencia suficiente y adecuada, pero concluya que los posibles efectos de las incorrecciones no detectadas, si las hubiera, podrían ser materiales, pero no generalizados.</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fontAlgn="ctr">
              <a:lnSpc>
                <a:spcPct val="115000"/>
              </a:lnSpc>
              <a:spcAft>
                <a:spcPts val="0"/>
              </a:spcAft>
            </a:pPr>
            <a:r>
              <a:rPr lang="es-ES_tradnl"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fontAlgn="ctr">
              <a:lnSpc>
                <a:spcPct val="115000"/>
              </a:lnSpc>
              <a:spcAft>
                <a:spcPts val="0"/>
              </a:spcAft>
              <a:buFont typeface="Wingdings" panose="05000000000000000000" pitchFamily="2" charset="2"/>
              <a:buChar char=""/>
            </a:pPr>
            <a:r>
              <a:rPr lang="es-ES_tradnl" sz="1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Negativa o Adversa.</a:t>
            </a:r>
            <a:r>
              <a:rPr lang="es-ES_tradnl"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Cuando las incorrecciones individualmente o de forma agregada, son materiales y generalizadas en los estados financieros.</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fontAlgn="ctr">
              <a:lnSpc>
                <a:spcPct val="115000"/>
              </a:lnSpc>
              <a:spcAft>
                <a:spcPts val="0"/>
              </a:spcAft>
            </a:pPr>
            <a:r>
              <a:rPr lang="es-ES_tradnl"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fontAlgn="ctr">
              <a:lnSpc>
                <a:spcPct val="115000"/>
              </a:lnSpc>
              <a:spcAft>
                <a:spcPts val="0"/>
              </a:spcAft>
              <a:buFont typeface="Wingdings" panose="05000000000000000000" pitchFamily="2" charset="2"/>
              <a:buChar char=""/>
            </a:pPr>
            <a:r>
              <a:rPr lang="es-ES_tradnl" sz="1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Abstención.</a:t>
            </a:r>
            <a:r>
              <a:rPr lang="es-ES_tradnl"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En alguno de estos dos casos: Cuando el auditor no ha podido obtener evidencia suficiente y adecuada, pero concluya </a:t>
            </a:r>
            <a:r>
              <a:rPr lang="es-ES_tradnl" sz="1200" spc="-2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que los posibles efectos de las incorrecciones no detectadas, si las hubiera, podrían ser materiales y generalizadas; o cuando dada la existencia de incertidumbres concluya que a pesar de haber obtenido evidencia no puede formarse una opinión debido a la posible interacción de las incertidumbres y su posible efecto acumulativo en los estados financieros.</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p>
            <a:pPr indent="-270510" algn="just" fontAlgn="ctr">
              <a:lnSpc>
                <a:spcPct val="115000"/>
              </a:lnSpc>
              <a:spcAft>
                <a:spcPts val="0"/>
              </a:spcAft>
            </a:pPr>
            <a:r>
              <a:rPr lang="es-ES_tradnl"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s-CO" dirty="0"/>
          </a:p>
        </p:txBody>
      </p:sp>
      <p:sp>
        <p:nvSpPr>
          <p:cNvPr id="4" name="Marcador de número de diapositiva 3"/>
          <p:cNvSpPr>
            <a:spLocks noGrp="1"/>
          </p:cNvSpPr>
          <p:nvPr>
            <p:ph type="sldNum" sz="quarter" idx="5"/>
          </p:nvPr>
        </p:nvSpPr>
        <p:spPr/>
        <p:txBody>
          <a:bodyPr/>
          <a:lstStyle/>
          <a:p>
            <a:fld id="{7F052041-152B-4E6C-BCCE-958693E606CC}" type="slidenum">
              <a:rPr lang="es-CO" smtClean="0"/>
              <a:t>94</a:t>
            </a:fld>
            <a:endParaRPr lang="es-CO"/>
          </a:p>
        </p:txBody>
      </p:sp>
    </p:spTree>
    <p:extLst>
      <p:ext uri="{BB962C8B-B14F-4D97-AF65-F5344CB8AC3E}">
        <p14:creationId xmlns:p14="http://schemas.microsoft.com/office/powerpoint/2010/main" val="28327777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37931725" indent="-37474525">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A5E28C9-0DF4-CD4F-8C69-56A78DA83760}" type="datetime1">
              <a:rPr lang="es-CO" altLang="es-ES_tradnl" smtClean="0">
                <a:solidFill>
                  <a:srgbClr val="000000"/>
                </a:solidFill>
              </a:rPr>
              <a:pPr>
                <a:spcBef>
                  <a:spcPct val="0"/>
                </a:spcBef>
              </a:pPr>
              <a:t>29/10/2024</a:t>
            </a:fld>
            <a:endParaRPr lang="en-US" altLang="es-ES_tradnl">
              <a:solidFill>
                <a:srgbClr val="000000"/>
              </a:solidFill>
            </a:endParaRPr>
          </a:p>
        </p:txBody>
      </p:sp>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37931725" indent="-37474525">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ADDFFE7-8770-814F-A64C-DF16D548ED6B}" type="slidenum">
              <a:rPr lang="en-US" altLang="es-ES_tradnl">
                <a:solidFill>
                  <a:srgbClr val="000000"/>
                </a:solidFill>
              </a:rPr>
              <a:pPr>
                <a:spcBef>
                  <a:spcPct val="0"/>
                </a:spcBef>
              </a:pPr>
              <a:t>100</a:t>
            </a:fld>
            <a:endParaRPr lang="en-US" altLang="es-ES_tradnl">
              <a:solidFill>
                <a:srgbClr val="000000"/>
              </a:solidFill>
            </a:endParaRPr>
          </a:p>
        </p:txBody>
      </p:sp>
      <p:sp>
        <p:nvSpPr>
          <p:cNvPr id="177155" name="Rectangle 2"/>
          <p:cNvSpPr>
            <a:spLocks noGrp="1" noRot="1" noChangeAspect="1" noChangeArrowheads="1" noTextEdit="1"/>
          </p:cNvSpPr>
          <p:nvPr>
            <p:ph type="sldImg"/>
          </p:nvPr>
        </p:nvSpPr>
        <p:spPr>
          <a:xfrm>
            <a:off x="381000" y="685800"/>
            <a:ext cx="6096000" cy="3429000"/>
          </a:xfrm>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228600" indent="-228600" eaLnBrk="1" hangingPunct="1"/>
            <a:endParaRPr lang="en-US" altLang="es-ES_tradnl" dirty="0"/>
          </a:p>
        </p:txBody>
      </p:sp>
      <p:sp>
        <p:nvSpPr>
          <p:cNvPr id="2" name="Marcador de encabezado 1"/>
          <p:cNvSpPr>
            <a:spLocks noGrp="1"/>
          </p:cNvSpPr>
          <p:nvPr>
            <p:ph type="hdr" sz="quarter" idx="10"/>
          </p:nvPr>
        </p:nvSpPr>
        <p:spPr/>
        <p:txBody>
          <a:bodyPr/>
          <a:lstStyle/>
          <a:p>
            <a:pPr>
              <a:defRPr/>
            </a:pPr>
            <a:r>
              <a:rPr lang="en-US">
                <a:solidFill>
                  <a:srgbClr val="000000"/>
                </a:solidFill>
              </a:rPr>
              <a:t>Copyright: Jaime Andrés Ortega Mazorra</a:t>
            </a:r>
          </a:p>
        </p:txBody>
      </p:sp>
    </p:spTree>
    <p:extLst>
      <p:ext uri="{BB962C8B-B14F-4D97-AF65-F5344CB8AC3E}">
        <p14:creationId xmlns:p14="http://schemas.microsoft.com/office/powerpoint/2010/main" val="6760262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68F3D947-18D6-4D7A-BECA-8B4405F4CB1C}" type="slidenum">
              <a:rPr lang="es-CO" smtClean="0"/>
              <a:t>103</a:t>
            </a:fld>
            <a:endParaRPr lang="es-CO"/>
          </a:p>
        </p:txBody>
      </p:sp>
    </p:spTree>
    <p:extLst>
      <p:ext uri="{BB962C8B-B14F-4D97-AF65-F5344CB8AC3E}">
        <p14:creationId xmlns:p14="http://schemas.microsoft.com/office/powerpoint/2010/main" val="35718403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641DC137-4BC8-4953-9010-DD3C2AD22974}" type="slidenum">
              <a:rPr lang="es-CO" smtClean="0"/>
              <a:t>106</a:t>
            </a:fld>
            <a:endParaRPr lang="es-CO"/>
          </a:p>
        </p:txBody>
      </p:sp>
    </p:spTree>
    <p:extLst>
      <p:ext uri="{BB962C8B-B14F-4D97-AF65-F5344CB8AC3E}">
        <p14:creationId xmlns:p14="http://schemas.microsoft.com/office/powerpoint/2010/main" val="18487720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641DC137-4BC8-4953-9010-DD3C2AD22974}" type="slidenum">
              <a:rPr lang="es-CO" smtClean="0"/>
              <a:t>109</a:t>
            </a:fld>
            <a:endParaRPr lang="es-CO"/>
          </a:p>
        </p:txBody>
      </p:sp>
    </p:spTree>
    <p:extLst>
      <p:ext uri="{BB962C8B-B14F-4D97-AF65-F5344CB8AC3E}">
        <p14:creationId xmlns:p14="http://schemas.microsoft.com/office/powerpoint/2010/main" val="29044152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u="none" strike="noStrike" kern="1200" baseline="0" dirty="0">
                <a:solidFill>
                  <a:schemeClr val="tx1"/>
                </a:solidFill>
                <a:latin typeface="+mn-lt"/>
                <a:ea typeface="+mn-ea"/>
                <a:cs typeface="+mn-cs"/>
              </a:rPr>
              <a:t>Por esta razón, antes que ofrecer un análisis exhaustivo de cada uno esos elementos, presenta una reflexión sobre las características que deben poseer y la manera en que deben articularse para que los gobiernos logren los resultados a los que se comprometieron con sus ciudadanos</a:t>
            </a:r>
            <a:endParaRPr lang="es-CO" dirty="0"/>
          </a:p>
        </p:txBody>
      </p:sp>
      <p:sp>
        <p:nvSpPr>
          <p:cNvPr id="4" name="Marcador de número de diapositiva 3"/>
          <p:cNvSpPr>
            <a:spLocks noGrp="1"/>
          </p:cNvSpPr>
          <p:nvPr>
            <p:ph type="sldNum" sz="quarter" idx="10"/>
          </p:nvPr>
        </p:nvSpPr>
        <p:spPr/>
        <p:txBody>
          <a:bodyPr/>
          <a:lstStyle/>
          <a:p>
            <a:fld id="{641DC137-4BC8-4953-9010-DD3C2AD22974}" type="slidenum">
              <a:rPr lang="es-CO" smtClean="0"/>
              <a:t>110</a:t>
            </a:fld>
            <a:endParaRPr lang="es-CO"/>
          </a:p>
        </p:txBody>
      </p:sp>
    </p:spTree>
    <p:extLst>
      <p:ext uri="{BB962C8B-B14F-4D97-AF65-F5344CB8AC3E}">
        <p14:creationId xmlns:p14="http://schemas.microsoft.com/office/powerpoint/2010/main" val="35724221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641DC137-4BC8-4953-9010-DD3C2AD22974}" type="slidenum">
              <a:rPr lang="es-CO" smtClean="0"/>
              <a:t>121</a:t>
            </a:fld>
            <a:endParaRPr lang="es-CO"/>
          </a:p>
        </p:txBody>
      </p:sp>
    </p:spTree>
    <p:extLst>
      <p:ext uri="{BB962C8B-B14F-4D97-AF65-F5344CB8AC3E}">
        <p14:creationId xmlns:p14="http://schemas.microsoft.com/office/powerpoint/2010/main" val="26122415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641DC137-4BC8-4953-9010-DD3C2AD22974}" type="slidenum">
              <a:rPr lang="es-CO" smtClean="0"/>
              <a:t>122</a:t>
            </a:fld>
            <a:endParaRPr lang="es-CO"/>
          </a:p>
        </p:txBody>
      </p:sp>
    </p:spTree>
    <p:extLst>
      <p:ext uri="{BB962C8B-B14F-4D97-AF65-F5344CB8AC3E}">
        <p14:creationId xmlns:p14="http://schemas.microsoft.com/office/powerpoint/2010/main" val="15839147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641DC137-4BC8-4953-9010-DD3C2AD22974}" type="slidenum">
              <a:rPr lang="es-CO" smtClean="0"/>
              <a:t>123</a:t>
            </a:fld>
            <a:endParaRPr lang="es-CO"/>
          </a:p>
        </p:txBody>
      </p:sp>
    </p:spTree>
    <p:extLst>
      <p:ext uri="{BB962C8B-B14F-4D97-AF65-F5344CB8AC3E}">
        <p14:creationId xmlns:p14="http://schemas.microsoft.com/office/powerpoint/2010/main" val="13502068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641DC137-4BC8-4953-9010-DD3C2AD22974}" type="slidenum">
              <a:rPr lang="es-CO" smtClean="0"/>
              <a:t>124</a:t>
            </a:fld>
            <a:endParaRPr lang="es-CO"/>
          </a:p>
        </p:txBody>
      </p:sp>
    </p:spTree>
    <p:extLst>
      <p:ext uri="{BB962C8B-B14F-4D97-AF65-F5344CB8AC3E}">
        <p14:creationId xmlns:p14="http://schemas.microsoft.com/office/powerpoint/2010/main" val="3086399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ok</a:t>
            </a:r>
            <a:endParaRPr lang="es-CO" dirty="0"/>
          </a:p>
        </p:txBody>
      </p:sp>
      <p:sp>
        <p:nvSpPr>
          <p:cNvPr id="4" name="Marcador de número de diapositiva 3"/>
          <p:cNvSpPr>
            <a:spLocks noGrp="1"/>
          </p:cNvSpPr>
          <p:nvPr>
            <p:ph type="sldNum" sz="quarter" idx="10"/>
          </p:nvPr>
        </p:nvSpPr>
        <p:spPr/>
        <p:txBody>
          <a:bodyPr/>
          <a:lstStyle/>
          <a:p>
            <a:fld id="{3E655F42-CD68-494F-83F1-D5ECF73A0B28}" type="slidenum">
              <a:rPr lang="es-CO" smtClean="0"/>
              <a:t>5</a:t>
            </a:fld>
            <a:endParaRPr lang="es-CO"/>
          </a:p>
        </p:txBody>
      </p:sp>
    </p:spTree>
    <p:extLst>
      <p:ext uri="{BB962C8B-B14F-4D97-AF65-F5344CB8AC3E}">
        <p14:creationId xmlns:p14="http://schemas.microsoft.com/office/powerpoint/2010/main" val="19937379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641DC137-4BC8-4953-9010-DD3C2AD22974}" type="slidenum">
              <a:rPr lang="es-CO" smtClean="0"/>
              <a:t>125</a:t>
            </a:fld>
            <a:endParaRPr lang="es-CO"/>
          </a:p>
        </p:txBody>
      </p:sp>
    </p:spTree>
    <p:extLst>
      <p:ext uri="{BB962C8B-B14F-4D97-AF65-F5344CB8AC3E}">
        <p14:creationId xmlns:p14="http://schemas.microsoft.com/office/powerpoint/2010/main" val="41848705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641DC137-4BC8-4953-9010-DD3C2AD22974}" type="slidenum">
              <a:rPr lang="es-CO" smtClean="0"/>
              <a:t>126</a:t>
            </a:fld>
            <a:endParaRPr lang="es-CO"/>
          </a:p>
        </p:txBody>
      </p:sp>
    </p:spTree>
    <p:extLst>
      <p:ext uri="{BB962C8B-B14F-4D97-AF65-F5344CB8AC3E}">
        <p14:creationId xmlns:p14="http://schemas.microsoft.com/office/powerpoint/2010/main" val="18532665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641DC137-4BC8-4953-9010-DD3C2AD22974}" type="slidenum">
              <a:rPr lang="es-CO" smtClean="0"/>
              <a:t>127</a:t>
            </a:fld>
            <a:endParaRPr lang="es-CO"/>
          </a:p>
        </p:txBody>
      </p:sp>
    </p:spTree>
    <p:extLst>
      <p:ext uri="{BB962C8B-B14F-4D97-AF65-F5344CB8AC3E}">
        <p14:creationId xmlns:p14="http://schemas.microsoft.com/office/powerpoint/2010/main" val="8073934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spc="-5" dirty="0">
                <a:latin typeface="Arial MT"/>
                <a:cs typeface="Arial MT"/>
              </a:rPr>
              <a:t>Identificar mejoras en:</a:t>
            </a:r>
            <a:r>
              <a:rPr lang="es-CO" sz="1200" spc="-5" baseline="0" dirty="0">
                <a:latin typeface="Arial MT"/>
                <a:cs typeface="Arial MT"/>
              </a:rPr>
              <a:t> - </a:t>
            </a:r>
            <a:r>
              <a:rPr lang="es-CO" sz="1200" b="0" i="0" u="none" strike="noStrike" kern="1200" baseline="0" dirty="0">
                <a:solidFill>
                  <a:schemeClr val="tx1"/>
                </a:solidFill>
                <a:latin typeface="+mn-lt"/>
                <a:ea typeface="+mn-ea"/>
                <a:cs typeface="+mn-cs"/>
              </a:rPr>
              <a:t>a partir del – Elaboración de informes sobre el desempeño de: - </a:t>
            </a:r>
            <a:r>
              <a:rPr lang="es-MX" sz="1200" b="0" i="0" u="none" strike="noStrike" kern="1200" baseline="0" dirty="0">
                <a:solidFill>
                  <a:schemeClr val="tx1"/>
                </a:solidFill>
                <a:latin typeface="+mn-lt"/>
                <a:ea typeface="+mn-ea"/>
                <a:cs typeface="+mn-cs"/>
              </a:rPr>
              <a:t>según el objeto específico de la auditoría </a:t>
            </a:r>
          </a:p>
          <a:p>
            <a:endParaRPr lang="es-CO"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200" spc="-5" dirty="0">
              <a:latin typeface="Arial MT"/>
              <a:cs typeface="Arial MT"/>
            </a:endParaRPr>
          </a:p>
        </p:txBody>
      </p:sp>
      <p:sp>
        <p:nvSpPr>
          <p:cNvPr id="4" name="Marcador de número de diapositiva 3"/>
          <p:cNvSpPr>
            <a:spLocks noGrp="1"/>
          </p:cNvSpPr>
          <p:nvPr>
            <p:ph type="sldNum" sz="quarter" idx="10"/>
          </p:nvPr>
        </p:nvSpPr>
        <p:spPr/>
        <p:txBody>
          <a:bodyPr/>
          <a:lstStyle/>
          <a:p>
            <a:fld id="{E61349A7-6661-435D-9A91-3745295FAA18}" type="slidenum">
              <a:rPr lang="es-CO" smtClean="0"/>
              <a:t>128</a:t>
            </a:fld>
            <a:endParaRPr lang="es-CO"/>
          </a:p>
        </p:txBody>
      </p:sp>
    </p:spTree>
    <p:extLst>
      <p:ext uri="{BB962C8B-B14F-4D97-AF65-F5344CB8AC3E}">
        <p14:creationId xmlns:p14="http://schemas.microsoft.com/office/powerpoint/2010/main" val="31782585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sz="1200" b="0" i="0" u="none" strike="noStrike" kern="1200" baseline="0" dirty="0">
              <a:solidFill>
                <a:schemeClr val="tx1"/>
              </a:solidFill>
              <a:latin typeface="+mn-lt"/>
              <a:ea typeface="+mn-ea"/>
              <a:cs typeface="+mn-cs"/>
            </a:endParaRPr>
          </a:p>
          <a:p>
            <a:endParaRPr lang="es-CO" sz="1200" b="0" i="0" u="none" strike="noStrike" kern="1200" baseline="0" dirty="0">
              <a:solidFill>
                <a:schemeClr val="tx1"/>
              </a:solidFill>
              <a:latin typeface="+mn-lt"/>
              <a:ea typeface="+mn-ea"/>
              <a:cs typeface="+mn-cs"/>
            </a:endParaRPr>
          </a:p>
        </p:txBody>
      </p:sp>
      <p:sp>
        <p:nvSpPr>
          <p:cNvPr id="4" name="Marcador de número de diapositiva 3"/>
          <p:cNvSpPr>
            <a:spLocks noGrp="1"/>
          </p:cNvSpPr>
          <p:nvPr>
            <p:ph type="sldNum" sz="quarter" idx="10"/>
          </p:nvPr>
        </p:nvSpPr>
        <p:spPr/>
        <p:txBody>
          <a:bodyPr/>
          <a:lstStyle/>
          <a:p>
            <a:fld id="{E61349A7-6661-435D-9A91-3745295FAA18}" type="slidenum">
              <a:rPr lang="es-CO" smtClean="0"/>
              <a:t>129</a:t>
            </a:fld>
            <a:endParaRPr lang="es-CO"/>
          </a:p>
        </p:txBody>
      </p:sp>
    </p:spTree>
    <p:extLst>
      <p:ext uri="{BB962C8B-B14F-4D97-AF65-F5344CB8AC3E}">
        <p14:creationId xmlns:p14="http://schemas.microsoft.com/office/powerpoint/2010/main" val="29155929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u="none" strike="noStrike" kern="1200" baseline="0" dirty="0">
                <a:solidFill>
                  <a:schemeClr val="tx1"/>
                </a:solidFill>
                <a:latin typeface="+mn-lt"/>
                <a:ea typeface="+mn-ea"/>
                <a:cs typeface="+mn-cs"/>
              </a:rPr>
              <a:t>El enfoque de la auditoría determina - </a:t>
            </a:r>
            <a:r>
              <a:rPr lang="es-CO" sz="1200" b="0" i="0" u="none" strike="noStrike" kern="1200" baseline="0" dirty="0">
                <a:solidFill>
                  <a:schemeClr val="tx1"/>
                </a:solidFill>
                <a:latin typeface="+mn-lt"/>
                <a:ea typeface="+mn-ea"/>
                <a:cs typeface="+mn-cs"/>
              </a:rPr>
              <a:t>así como los procedimientos - </a:t>
            </a:r>
            <a:r>
              <a:rPr lang="es-MX" sz="1200" b="0" i="0" u="none" strike="noStrike" kern="1200" baseline="0" dirty="0">
                <a:solidFill>
                  <a:schemeClr val="tx1"/>
                </a:solidFill>
                <a:latin typeface="+mn-lt"/>
                <a:ea typeface="+mn-ea"/>
                <a:cs typeface="+mn-cs"/>
              </a:rPr>
              <a:t>Este ejercicio estará atado a los postulados constitucionales </a:t>
            </a:r>
            <a:endParaRPr lang="es-CO" sz="1200" b="0" i="0" u="none" strike="noStrike" kern="1200" baseline="0" dirty="0">
              <a:solidFill>
                <a:schemeClr val="tx1"/>
              </a:solidFill>
              <a:latin typeface="+mn-lt"/>
              <a:ea typeface="+mn-ea"/>
              <a:cs typeface="+mn-cs"/>
            </a:endParaRPr>
          </a:p>
          <a:p>
            <a:endParaRPr lang="es-CO" sz="1200" b="0" i="0" u="none" strike="noStrike" kern="1200" baseline="0" dirty="0">
              <a:solidFill>
                <a:schemeClr val="tx1"/>
              </a:solidFill>
              <a:latin typeface="+mn-lt"/>
              <a:ea typeface="+mn-ea"/>
              <a:cs typeface="+mn-cs"/>
            </a:endParaRPr>
          </a:p>
        </p:txBody>
      </p:sp>
      <p:sp>
        <p:nvSpPr>
          <p:cNvPr id="4" name="Marcador de número de diapositiva 3"/>
          <p:cNvSpPr>
            <a:spLocks noGrp="1"/>
          </p:cNvSpPr>
          <p:nvPr>
            <p:ph type="sldNum" sz="quarter" idx="10"/>
          </p:nvPr>
        </p:nvSpPr>
        <p:spPr/>
        <p:txBody>
          <a:bodyPr/>
          <a:lstStyle/>
          <a:p>
            <a:fld id="{E61349A7-6661-435D-9A91-3745295FAA18}" type="slidenum">
              <a:rPr lang="es-CO" smtClean="0"/>
              <a:t>130</a:t>
            </a:fld>
            <a:endParaRPr lang="es-CO"/>
          </a:p>
        </p:txBody>
      </p:sp>
    </p:spTree>
    <p:extLst>
      <p:ext uri="{BB962C8B-B14F-4D97-AF65-F5344CB8AC3E}">
        <p14:creationId xmlns:p14="http://schemas.microsoft.com/office/powerpoint/2010/main" val="41057732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u="none" strike="noStrike" kern="1200" baseline="0" dirty="0">
                <a:solidFill>
                  <a:schemeClr val="tx1"/>
                </a:solidFill>
                <a:latin typeface="+mn-lt"/>
                <a:ea typeface="+mn-ea"/>
                <a:cs typeface="+mn-cs"/>
              </a:rPr>
              <a:t>En el abordaje orientado a resultados, el auditor estudia el desempeño (en relación con la economía, la eficiencia y la efectividad) y relaciona sus observaciones con las normas en cuestión (metas, objetivos, reglamentos, etc.). Tiene en cuenta los criterios más o menos definidos con precisión antes de que comience la auditoría. Si los criterios son difíciles de determinar, es posible que el auditor necesite trabajar con expertos en ese campo para desarrollar criterios creíbles que, cuando se apliquen, sean objetivos, pertinentes, razonables y alcanzables. Los criterios permiten evaluar las observaciones. En este abordaje es necesario definir las posibles deficiencias, tales como desviaciones de las normas o criterios.</a:t>
            </a:r>
            <a:endParaRPr lang="es-CO" sz="1200" b="0" i="0" u="none" strike="noStrike" kern="1200" baseline="0" dirty="0">
              <a:solidFill>
                <a:schemeClr val="tx1"/>
              </a:solidFill>
              <a:latin typeface="+mn-lt"/>
              <a:ea typeface="+mn-ea"/>
              <a:cs typeface="+mn-cs"/>
            </a:endParaRPr>
          </a:p>
        </p:txBody>
      </p:sp>
      <p:sp>
        <p:nvSpPr>
          <p:cNvPr id="4" name="Marcador de número de diapositiva 3"/>
          <p:cNvSpPr>
            <a:spLocks noGrp="1"/>
          </p:cNvSpPr>
          <p:nvPr>
            <p:ph type="sldNum" sz="quarter" idx="10"/>
          </p:nvPr>
        </p:nvSpPr>
        <p:spPr/>
        <p:txBody>
          <a:bodyPr/>
          <a:lstStyle/>
          <a:p>
            <a:fld id="{E61349A7-6661-435D-9A91-3745295FAA18}" type="slidenum">
              <a:rPr lang="es-CO" smtClean="0"/>
              <a:t>131</a:t>
            </a:fld>
            <a:endParaRPr lang="es-CO"/>
          </a:p>
        </p:txBody>
      </p:sp>
    </p:spTree>
    <p:extLst>
      <p:ext uri="{BB962C8B-B14F-4D97-AF65-F5344CB8AC3E}">
        <p14:creationId xmlns:p14="http://schemas.microsoft.com/office/powerpoint/2010/main" val="36217887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sz="1200" b="0" i="0" u="none" strike="noStrike" kern="1200" baseline="0" dirty="0">
              <a:solidFill>
                <a:schemeClr val="tx1"/>
              </a:solidFill>
              <a:latin typeface="+mn-lt"/>
              <a:ea typeface="+mn-ea"/>
              <a:cs typeface="+mn-cs"/>
            </a:endParaRPr>
          </a:p>
        </p:txBody>
      </p:sp>
      <p:sp>
        <p:nvSpPr>
          <p:cNvPr id="4" name="Marcador de número de diapositiva 3"/>
          <p:cNvSpPr>
            <a:spLocks noGrp="1"/>
          </p:cNvSpPr>
          <p:nvPr>
            <p:ph type="sldNum" sz="quarter" idx="10"/>
          </p:nvPr>
        </p:nvSpPr>
        <p:spPr/>
        <p:txBody>
          <a:bodyPr/>
          <a:lstStyle/>
          <a:p>
            <a:fld id="{E61349A7-6661-435D-9A91-3745295FAA18}" type="slidenum">
              <a:rPr lang="es-CO" smtClean="0"/>
              <a:t>132</a:t>
            </a:fld>
            <a:endParaRPr lang="es-CO"/>
          </a:p>
        </p:txBody>
      </p:sp>
    </p:spTree>
    <p:extLst>
      <p:ext uri="{BB962C8B-B14F-4D97-AF65-F5344CB8AC3E}">
        <p14:creationId xmlns:p14="http://schemas.microsoft.com/office/powerpoint/2010/main" val="37519866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u="none" strike="noStrike" kern="1200" baseline="0" dirty="0">
                <a:solidFill>
                  <a:schemeClr val="tx1"/>
                </a:solidFill>
                <a:latin typeface="+mn-lt"/>
                <a:ea typeface="+mn-ea"/>
                <a:cs typeface="+mn-cs"/>
              </a:rPr>
              <a:t>Los tres enfoques pueden ser alcanzados desde una perspectiva vertical (de arriba hacia abajo) o de abajo hacia arriba – Perspectiva (</a:t>
            </a:r>
            <a:r>
              <a:rPr lang="es-MX" sz="1200" b="0" i="0" kern="1200" dirty="0">
                <a:solidFill>
                  <a:schemeClr val="tx1"/>
                </a:solidFill>
                <a:effectLst/>
                <a:latin typeface="+mn-lt"/>
                <a:ea typeface="+mn-ea"/>
                <a:cs typeface="+mn-cs"/>
              </a:rPr>
              <a:t>Punto de vista desde el cual se considera o se analiza un asunto)</a:t>
            </a:r>
            <a:endParaRPr lang="es-CO" sz="1200" b="0" i="0" u="none" strike="noStrike" kern="1200" baseline="0" dirty="0">
              <a:solidFill>
                <a:schemeClr val="tx1"/>
              </a:solidFill>
              <a:latin typeface="+mn-lt"/>
              <a:ea typeface="+mn-ea"/>
              <a:cs typeface="+mn-cs"/>
            </a:endParaRPr>
          </a:p>
        </p:txBody>
      </p:sp>
      <p:sp>
        <p:nvSpPr>
          <p:cNvPr id="4" name="Marcador de número de diapositiva 3"/>
          <p:cNvSpPr>
            <a:spLocks noGrp="1"/>
          </p:cNvSpPr>
          <p:nvPr>
            <p:ph type="sldNum" sz="quarter" idx="10"/>
          </p:nvPr>
        </p:nvSpPr>
        <p:spPr/>
        <p:txBody>
          <a:bodyPr/>
          <a:lstStyle/>
          <a:p>
            <a:fld id="{E61349A7-6661-435D-9A91-3745295FAA18}" type="slidenum">
              <a:rPr lang="es-CO" smtClean="0"/>
              <a:t>133</a:t>
            </a:fld>
            <a:endParaRPr lang="es-CO"/>
          </a:p>
        </p:txBody>
      </p:sp>
    </p:spTree>
    <p:extLst>
      <p:ext uri="{BB962C8B-B14F-4D97-AF65-F5344CB8AC3E}">
        <p14:creationId xmlns:p14="http://schemas.microsoft.com/office/powerpoint/2010/main" val="23974581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sz="1200" b="0" i="0" u="none" strike="noStrike" kern="1200" baseline="0" dirty="0">
              <a:solidFill>
                <a:schemeClr val="tx1"/>
              </a:solidFill>
              <a:latin typeface="+mn-lt"/>
              <a:ea typeface="+mn-ea"/>
              <a:cs typeface="+mn-cs"/>
            </a:endParaRPr>
          </a:p>
        </p:txBody>
      </p:sp>
      <p:sp>
        <p:nvSpPr>
          <p:cNvPr id="4" name="Marcador de número de diapositiva 3"/>
          <p:cNvSpPr>
            <a:spLocks noGrp="1"/>
          </p:cNvSpPr>
          <p:nvPr>
            <p:ph type="sldNum" sz="quarter" idx="10"/>
          </p:nvPr>
        </p:nvSpPr>
        <p:spPr/>
        <p:txBody>
          <a:bodyPr/>
          <a:lstStyle/>
          <a:p>
            <a:fld id="{E61349A7-6661-435D-9A91-3745295FAA18}" type="slidenum">
              <a:rPr lang="es-CO" smtClean="0"/>
              <a:t>134</a:t>
            </a:fld>
            <a:endParaRPr lang="es-CO"/>
          </a:p>
        </p:txBody>
      </p:sp>
    </p:spTree>
    <p:extLst>
      <p:ext uri="{BB962C8B-B14F-4D97-AF65-F5344CB8AC3E}">
        <p14:creationId xmlns:p14="http://schemas.microsoft.com/office/powerpoint/2010/main" val="2320439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tx1"/>
                </a:solidFill>
                <a:effectLst/>
                <a:latin typeface="+mn-lt"/>
                <a:ea typeface="+mn-ea"/>
                <a:cs typeface="+mn-cs"/>
              </a:rPr>
              <a:t>El Decreto-Ley 403 de 2020 «Por el cual se dictan normas para la correcta implementación del Acto Legislativo 04 de 2019 y el fortalecimiento del control fiscal», establece:</a:t>
            </a:r>
          </a:p>
          <a:p>
            <a:endParaRPr lang="es-CO" dirty="0"/>
          </a:p>
        </p:txBody>
      </p:sp>
      <p:sp>
        <p:nvSpPr>
          <p:cNvPr id="4" name="Marcador de número de diapositiva 3"/>
          <p:cNvSpPr>
            <a:spLocks noGrp="1"/>
          </p:cNvSpPr>
          <p:nvPr>
            <p:ph type="sldNum" sz="quarter" idx="10"/>
          </p:nvPr>
        </p:nvSpPr>
        <p:spPr/>
        <p:txBody>
          <a:bodyPr/>
          <a:lstStyle/>
          <a:p>
            <a:fld id="{3E655F42-CD68-494F-83F1-D5ECF73A0B28}" type="slidenum">
              <a:rPr lang="es-CO" smtClean="0"/>
              <a:t>6</a:t>
            </a:fld>
            <a:endParaRPr lang="es-CO"/>
          </a:p>
        </p:txBody>
      </p:sp>
    </p:spTree>
    <p:extLst>
      <p:ext uri="{BB962C8B-B14F-4D97-AF65-F5344CB8AC3E}">
        <p14:creationId xmlns:p14="http://schemas.microsoft.com/office/powerpoint/2010/main" val="2139507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En cumplimiento de este mandato legal,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dirty="0"/>
          </a:p>
          <a:p>
            <a:pPr marL="0" marR="0" lvl="0" indent="0" algn="l" defTabSz="914400" rtl="0" eaLnBrk="1" fontAlgn="auto" latinLnBrk="0" hangingPunct="1">
              <a:lnSpc>
                <a:spcPct val="100000"/>
              </a:lnSpc>
              <a:spcBef>
                <a:spcPts val="0"/>
              </a:spcBef>
              <a:spcAft>
                <a:spcPts val="0"/>
              </a:spcAft>
              <a:buClrTx/>
              <a:buSzTx/>
              <a:buFontTx/>
              <a:buNone/>
              <a:tabLst/>
              <a:defRPr/>
            </a:pPr>
            <a:r>
              <a:rPr lang="es-CO" dirty="0"/>
              <a:t>como «(…) una herramienta útil, que permite unificar criterios y conceptos para el ejercicio del proceso auditor en cada una de las fases de planeación, ejecución e informe, a fin de obtener resultados, con la calidad y el tiempo requeridos».</a:t>
            </a:r>
          </a:p>
          <a:p>
            <a:endParaRPr lang="es-CO" dirty="0"/>
          </a:p>
          <a:p>
            <a:pPr marL="0" marR="0" lvl="0" indent="0" algn="l" defTabSz="914400" rtl="0" eaLnBrk="1" fontAlgn="auto" latinLnBrk="0" hangingPunct="1">
              <a:lnSpc>
                <a:spcPct val="100000"/>
              </a:lnSpc>
              <a:spcBef>
                <a:spcPts val="0"/>
              </a:spcBef>
              <a:spcAft>
                <a:spcPts val="0"/>
              </a:spcAft>
              <a:buClrTx/>
              <a:buSzTx/>
              <a:buFontTx/>
              <a:buNone/>
              <a:tabLst/>
              <a:defRPr/>
            </a:pPr>
            <a:r>
              <a:rPr lang="es-CO" dirty="0"/>
              <a:t>ISSAI : Normas Internacionales de las Entidades Fiscalizadoras Superiores : </a:t>
            </a:r>
            <a:r>
              <a:rPr lang="es-ES_tradnl" sz="1200" dirty="0">
                <a:latin typeface="Arial" charset="0"/>
              </a:rPr>
              <a:t>fijan los requisitos fundamentales para el correcto funcionamiento y la administración profesional de las </a:t>
            </a:r>
            <a:r>
              <a:rPr lang="es-ES_tradnl" sz="1200" dirty="0">
                <a:solidFill>
                  <a:srgbClr val="FF0000"/>
                </a:solidFill>
                <a:latin typeface="Arial" charset="0"/>
              </a:rPr>
              <a:t>Entidades Fiscalizadoras</a:t>
            </a:r>
            <a:r>
              <a:rPr lang="es-ES_tradnl" sz="1200" dirty="0">
                <a:latin typeface="Arial" charset="0"/>
              </a:rPr>
              <a:t> y los principios fundamentales en la fiscalización de las entidades Públicas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dirty="0"/>
          </a:p>
          <a:p>
            <a:pPr marL="0" marR="0" lvl="0" indent="0" algn="l" defTabSz="914400" rtl="0" eaLnBrk="1" fontAlgn="auto" latinLnBrk="0" hangingPunct="1">
              <a:lnSpc>
                <a:spcPct val="100000"/>
              </a:lnSpc>
              <a:spcBef>
                <a:spcPts val="0"/>
              </a:spcBef>
              <a:spcAft>
                <a:spcPts val="0"/>
              </a:spcAft>
              <a:buClrTx/>
              <a:buSzTx/>
              <a:buFontTx/>
              <a:buNone/>
              <a:tabLst/>
              <a:defRPr/>
            </a:pPr>
            <a:r>
              <a:rPr lang="es-CO" dirty="0"/>
              <a:t>INTOSAI:</a:t>
            </a:r>
            <a:r>
              <a:rPr lang="es-CO" baseline="0" dirty="0"/>
              <a:t> </a:t>
            </a:r>
            <a:r>
              <a:rPr lang="es-CO" dirty="0"/>
              <a:t>Organización Mundial de Entidades Superiores de Fiscalización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dirty="0">
                <a:latin typeface="Arial" panose="020B0604020202020204" pitchFamily="34" charset="0"/>
                <a:cs typeface="Arial" panose="020B0604020202020204" pitchFamily="34" charset="0"/>
              </a:rPr>
              <a:t>Colombia HOMOLOGACION </a:t>
            </a:r>
            <a:r>
              <a:rPr lang="es-ES_tradnl" sz="1200" dirty="0">
                <a:solidFill>
                  <a:srgbClr val="FF0000"/>
                </a:solidFill>
                <a:latin typeface="Arial" panose="020B0604020202020204" pitchFamily="34" charset="0"/>
                <a:cs typeface="Arial" panose="020B0604020202020204" pitchFamily="34" charset="0"/>
              </a:rPr>
              <a:t>Contralorías Territoriales,</a:t>
            </a:r>
            <a:r>
              <a:rPr lang="es-ES_tradnl" sz="1200" dirty="0">
                <a:latin typeface="Arial" panose="020B0604020202020204" pitchFamily="34" charset="0"/>
                <a:cs typeface="Arial" panose="020B0604020202020204" pitchFamily="34" charset="0"/>
              </a:rPr>
              <a:t> armonizado a través del </a:t>
            </a:r>
            <a:r>
              <a:rPr lang="es-ES_tradnl" sz="1200" dirty="0">
                <a:solidFill>
                  <a:srgbClr val="FF0000"/>
                </a:solidFill>
                <a:latin typeface="Arial" panose="020B0604020202020204" pitchFamily="34" charset="0"/>
                <a:cs typeface="Arial" panose="020B0604020202020204" pitchFamily="34" charset="0"/>
              </a:rPr>
              <a:t>SINACOF </a:t>
            </a:r>
            <a:r>
              <a:rPr lang="es-ES_tradnl" sz="1200" dirty="0">
                <a:latin typeface="Arial" panose="020B0604020202020204" pitchFamily="34" charset="0"/>
                <a:cs typeface="Arial" panose="020B0604020202020204" pitchFamily="34" charset="0"/>
              </a:rPr>
              <a:t>siguiendo los lineamientos de la </a:t>
            </a:r>
            <a:r>
              <a:rPr lang="es-ES_tradnl" sz="1200" dirty="0">
                <a:solidFill>
                  <a:srgbClr val="FF0000"/>
                </a:solidFill>
                <a:latin typeface="Arial" panose="020B0604020202020204" pitchFamily="34" charset="0"/>
                <a:cs typeface="Arial" panose="020B0604020202020204" pitchFamily="34" charset="0"/>
              </a:rPr>
              <a:t>CGR y</a:t>
            </a:r>
            <a:r>
              <a:rPr lang="es-ES_tradnl" sz="1200" dirty="0">
                <a:latin typeface="Arial" panose="020B0604020202020204" pitchFamily="34" charset="0"/>
                <a:cs typeface="Arial" panose="020B0604020202020204" pitchFamily="34" charset="0"/>
              </a:rPr>
              <a:t> fundamentadas en el acápite de las </a:t>
            </a:r>
            <a:r>
              <a:rPr lang="es-ES_tradnl" sz="1200" dirty="0">
                <a:solidFill>
                  <a:srgbClr val="FF0000"/>
                </a:solidFill>
                <a:latin typeface="Arial" panose="020B0604020202020204" pitchFamily="34" charset="0"/>
                <a:cs typeface="Arial" panose="020B0604020202020204" pitchFamily="34" charset="0"/>
              </a:rPr>
              <a:t>Normas Internacionales de Auditoria - NIA </a:t>
            </a:r>
            <a:r>
              <a:rPr lang="es-ES_tradnl" sz="1200" dirty="0">
                <a:latin typeface="Arial" panose="020B0604020202020204" pitchFamily="34" charset="0"/>
                <a:cs typeface="Arial" panose="020B0604020202020204" pitchFamily="34" charset="0"/>
              </a:rPr>
              <a:t>para el sector público.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dirty="0"/>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dirty="0"/>
              <a:t>Decreto-Ley 403 de 2020:</a:t>
            </a:r>
            <a:r>
              <a:rPr lang="es-MX" sz="1200" b="0" i="0" kern="1200" baseline="0" dirty="0">
                <a:solidFill>
                  <a:schemeClr val="tx1"/>
                </a:solidFill>
                <a:effectLst/>
                <a:latin typeface="+mn-lt"/>
                <a:ea typeface="+mn-ea"/>
                <a:cs typeface="+mn-cs"/>
              </a:rPr>
              <a:t> D</a:t>
            </a:r>
            <a:r>
              <a:rPr lang="es-MX" sz="1200" b="0" i="0" kern="1200" dirty="0">
                <a:solidFill>
                  <a:schemeClr val="tx1"/>
                </a:solidFill>
                <a:effectLst/>
                <a:latin typeface="+mn-lt"/>
                <a:ea typeface="+mn-ea"/>
                <a:cs typeface="+mn-cs"/>
              </a:rPr>
              <a:t>ictan normas para la correcta implementación del Acto Legislativo 04 de 2019 y el fortalecimiento del control fiscal.</a:t>
            </a:r>
            <a:endParaRPr lang="es-CO" dirty="0"/>
          </a:p>
        </p:txBody>
      </p:sp>
      <p:sp>
        <p:nvSpPr>
          <p:cNvPr id="4" name="Marcador de número de diapositiva 3"/>
          <p:cNvSpPr>
            <a:spLocks noGrp="1"/>
          </p:cNvSpPr>
          <p:nvPr>
            <p:ph type="sldNum" sz="quarter" idx="10"/>
          </p:nvPr>
        </p:nvSpPr>
        <p:spPr/>
        <p:txBody>
          <a:bodyPr/>
          <a:lstStyle/>
          <a:p>
            <a:fld id="{3E655F42-CD68-494F-83F1-D5ECF73A0B28}" type="slidenum">
              <a:rPr lang="es-CO" smtClean="0"/>
              <a:t>16</a:t>
            </a:fld>
            <a:endParaRPr lang="es-CO"/>
          </a:p>
        </p:txBody>
      </p:sp>
    </p:spTree>
    <p:extLst>
      <p:ext uri="{BB962C8B-B14F-4D97-AF65-F5344CB8AC3E}">
        <p14:creationId xmlns:p14="http://schemas.microsoft.com/office/powerpoint/2010/main" val="868356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37931725" indent="-37474525">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A5E28C9-0DF4-CD4F-8C69-56A78DA83760}" type="datetime1">
              <a:rPr lang="es-CO" altLang="es-ES_tradnl" smtClean="0">
                <a:solidFill>
                  <a:srgbClr val="000000"/>
                </a:solidFill>
              </a:rPr>
              <a:pPr>
                <a:spcBef>
                  <a:spcPct val="0"/>
                </a:spcBef>
              </a:pPr>
              <a:t>29/10/2024</a:t>
            </a:fld>
            <a:endParaRPr lang="en-US" altLang="es-ES_tradnl">
              <a:solidFill>
                <a:srgbClr val="000000"/>
              </a:solidFill>
            </a:endParaRPr>
          </a:p>
        </p:txBody>
      </p:sp>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37931725" indent="-37474525">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ADDFFE7-8770-814F-A64C-DF16D548ED6B}" type="slidenum">
              <a:rPr lang="en-US" altLang="es-ES_tradnl">
                <a:solidFill>
                  <a:srgbClr val="000000"/>
                </a:solidFill>
              </a:rPr>
              <a:pPr>
                <a:spcBef>
                  <a:spcPct val="0"/>
                </a:spcBef>
              </a:pPr>
              <a:t>26</a:t>
            </a:fld>
            <a:endParaRPr lang="en-US" altLang="es-ES_tradnl">
              <a:solidFill>
                <a:srgbClr val="000000"/>
              </a:solidFill>
            </a:endParaRPr>
          </a:p>
        </p:txBody>
      </p:sp>
      <p:sp>
        <p:nvSpPr>
          <p:cNvPr id="177155" name="Rectangle 2"/>
          <p:cNvSpPr>
            <a:spLocks noGrp="1" noRot="1" noChangeAspect="1" noChangeArrowheads="1" noTextEdit="1"/>
          </p:cNvSpPr>
          <p:nvPr>
            <p:ph type="sldImg"/>
          </p:nvPr>
        </p:nvSpPr>
        <p:spPr>
          <a:xfrm>
            <a:off x="381000" y="685800"/>
            <a:ext cx="6096000" cy="3429000"/>
          </a:xfrm>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228600" indent="-228600" eaLnBrk="1" hangingPunct="1"/>
            <a:r>
              <a:rPr lang="es-MX" dirty="0"/>
              <a:t>los cuales pueden ser usados y adaptados de acuerdo con las necesidades de cada Contraloría Territorial</a:t>
            </a:r>
            <a:endParaRPr lang="en-US" altLang="es-ES_tradnl" dirty="0"/>
          </a:p>
        </p:txBody>
      </p:sp>
      <p:sp>
        <p:nvSpPr>
          <p:cNvPr id="2" name="Marcador de encabezado 1"/>
          <p:cNvSpPr>
            <a:spLocks noGrp="1"/>
          </p:cNvSpPr>
          <p:nvPr>
            <p:ph type="hdr" sz="quarter" idx="10"/>
          </p:nvPr>
        </p:nvSpPr>
        <p:spPr/>
        <p:txBody>
          <a:bodyPr/>
          <a:lstStyle/>
          <a:p>
            <a:pPr>
              <a:defRPr/>
            </a:pPr>
            <a:r>
              <a:rPr lang="en-US">
                <a:solidFill>
                  <a:srgbClr val="000000"/>
                </a:solidFill>
              </a:rPr>
              <a:t>Copyright: Jaime Andrés Ortega Mazorra</a:t>
            </a:r>
          </a:p>
        </p:txBody>
      </p:sp>
    </p:spTree>
    <p:extLst>
      <p:ext uri="{BB962C8B-B14F-4D97-AF65-F5344CB8AC3E}">
        <p14:creationId xmlns:p14="http://schemas.microsoft.com/office/powerpoint/2010/main" val="3054781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8D2F9A31-9DD7-3E46-A015-DADE2A54CB68}" type="slidenum">
              <a:rPr lang="es-ES_tradnl" smtClean="0"/>
              <a:t>33</a:t>
            </a:fld>
            <a:endParaRPr lang="es-ES_tradnl"/>
          </a:p>
        </p:txBody>
      </p:sp>
    </p:spTree>
    <p:extLst>
      <p:ext uri="{BB962C8B-B14F-4D97-AF65-F5344CB8AC3E}">
        <p14:creationId xmlns:p14="http://schemas.microsoft.com/office/powerpoint/2010/main" val="3523393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37931725" indent="-37474525">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A5E28C9-0DF4-CD4F-8C69-56A78DA83760}" type="datetime1">
              <a:rPr lang="es-CO" altLang="es-ES_tradnl" smtClean="0">
                <a:solidFill>
                  <a:srgbClr val="000000"/>
                </a:solidFill>
              </a:rPr>
              <a:pPr>
                <a:spcBef>
                  <a:spcPct val="0"/>
                </a:spcBef>
              </a:pPr>
              <a:t>29/10/2024</a:t>
            </a:fld>
            <a:endParaRPr lang="en-US" altLang="es-ES_tradnl">
              <a:solidFill>
                <a:srgbClr val="000000"/>
              </a:solidFill>
            </a:endParaRPr>
          </a:p>
        </p:txBody>
      </p:sp>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37931725" indent="-37474525">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ADDFFE7-8770-814F-A64C-DF16D548ED6B}" type="slidenum">
              <a:rPr lang="en-US" altLang="es-ES_tradnl">
                <a:solidFill>
                  <a:srgbClr val="000000"/>
                </a:solidFill>
              </a:rPr>
              <a:pPr>
                <a:spcBef>
                  <a:spcPct val="0"/>
                </a:spcBef>
              </a:pPr>
              <a:t>34</a:t>
            </a:fld>
            <a:endParaRPr lang="en-US" altLang="es-ES_tradnl">
              <a:solidFill>
                <a:srgbClr val="000000"/>
              </a:solidFill>
            </a:endParaRPr>
          </a:p>
        </p:txBody>
      </p:sp>
      <p:sp>
        <p:nvSpPr>
          <p:cNvPr id="177155" name="Rectangle 2"/>
          <p:cNvSpPr>
            <a:spLocks noGrp="1" noRot="1" noChangeAspect="1" noChangeArrowheads="1" noTextEdit="1"/>
          </p:cNvSpPr>
          <p:nvPr>
            <p:ph type="sldImg"/>
          </p:nvPr>
        </p:nvSpPr>
        <p:spPr>
          <a:xfrm>
            <a:off x="381000" y="685800"/>
            <a:ext cx="6096000" cy="3429000"/>
          </a:xfrm>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228600" indent="-228600" eaLnBrk="1" hangingPunct="1"/>
            <a:endParaRPr lang="en-US" altLang="es-ES_tradnl" dirty="0"/>
          </a:p>
        </p:txBody>
      </p:sp>
      <p:sp>
        <p:nvSpPr>
          <p:cNvPr id="2" name="Marcador de encabezado 1"/>
          <p:cNvSpPr>
            <a:spLocks noGrp="1"/>
          </p:cNvSpPr>
          <p:nvPr>
            <p:ph type="hdr" sz="quarter" idx="10"/>
          </p:nvPr>
        </p:nvSpPr>
        <p:spPr/>
        <p:txBody>
          <a:bodyPr/>
          <a:lstStyle/>
          <a:p>
            <a:pPr>
              <a:defRPr/>
            </a:pPr>
            <a:r>
              <a:rPr lang="en-US">
                <a:solidFill>
                  <a:srgbClr val="000000"/>
                </a:solidFill>
              </a:rPr>
              <a:t>Copyright: Jaime Andrés Ortega Mazorra</a:t>
            </a:r>
          </a:p>
        </p:txBody>
      </p:sp>
    </p:spTree>
    <p:extLst>
      <p:ext uri="{BB962C8B-B14F-4D97-AF65-F5344CB8AC3E}">
        <p14:creationId xmlns:p14="http://schemas.microsoft.com/office/powerpoint/2010/main" val="1908711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pPr defTabSz="1219170"/>
            <a:fld id="{C973F26E-DD26-4D74-878E-EF038721E319}" type="datetimeFigureOut">
              <a:rPr lang="es-CO" smtClean="0">
                <a:solidFill>
                  <a:prstClr val="black">
                    <a:tint val="75000"/>
                  </a:prstClr>
                </a:solidFill>
              </a:rPr>
              <a:pPr defTabSz="1219170"/>
              <a:t>29/10/2024</a:t>
            </a:fld>
            <a:endParaRPr lang="es-CO">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s-CO">
              <a:solidFill>
                <a:prstClr val="black">
                  <a:tint val="75000"/>
                </a:prstClr>
              </a:solidFill>
            </a:endParaRP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pPr defTabSz="1219170"/>
            <a:fld id="{0984CCB6-C75F-48A9-BB88-34CD5F3B674C}" type="slidenum">
              <a:rPr lang="es-CO" smtClean="0">
                <a:solidFill>
                  <a:prstClr val="black">
                    <a:tint val="75000"/>
                  </a:prstClr>
                </a:solidFill>
              </a:rPr>
              <a:pPr defTabSz="1219170"/>
              <a:t>‹Nº›</a:t>
            </a:fld>
            <a:endParaRPr lang="es-CO">
              <a:solidFill>
                <a:prstClr val="black">
                  <a:tint val="75000"/>
                </a:prstClr>
              </a:solidFill>
            </a:endParaRPr>
          </a:p>
        </p:txBody>
      </p:sp>
    </p:spTree>
    <p:extLst>
      <p:ext uri="{BB962C8B-B14F-4D97-AF65-F5344CB8AC3E}">
        <p14:creationId xmlns:p14="http://schemas.microsoft.com/office/powerpoint/2010/main" val="3734244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pPr defTabSz="1219170"/>
            <a:fld id="{C973F26E-DD26-4D74-878E-EF038721E319}" type="datetimeFigureOut">
              <a:rPr lang="es-CO" smtClean="0">
                <a:solidFill>
                  <a:prstClr val="black">
                    <a:tint val="75000"/>
                  </a:prstClr>
                </a:solidFill>
              </a:rPr>
              <a:pPr defTabSz="1219170"/>
              <a:t>29/10/2024</a:t>
            </a:fld>
            <a:endParaRPr lang="es-CO">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s-CO">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defTabSz="1219170"/>
            <a:fld id="{0984CCB6-C75F-48A9-BB88-34CD5F3B674C}" type="slidenum">
              <a:rPr lang="es-CO" smtClean="0">
                <a:solidFill>
                  <a:prstClr val="black">
                    <a:tint val="75000"/>
                  </a:prstClr>
                </a:solidFill>
              </a:rPr>
              <a:pPr defTabSz="1219170"/>
              <a:t>‹Nº›</a:t>
            </a:fld>
            <a:endParaRPr lang="es-CO">
              <a:solidFill>
                <a:prstClr val="black">
                  <a:tint val="75000"/>
                </a:prstClr>
              </a:solidFill>
            </a:endParaRPr>
          </a:p>
        </p:txBody>
      </p:sp>
    </p:spTree>
    <p:extLst>
      <p:ext uri="{BB962C8B-B14F-4D97-AF65-F5344CB8AC3E}">
        <p14:creationId xmlns:p14="http://schemas.microsoft.com/office/powerpoint/2010/main" val="3952405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pPr defTabSz="1219170"/>
            <a:fld id="{C973F26E-DD26-4D74-878E-EF038721E319}" type="datetimeFigureOut">
              <a:rPr lang="es-CO" smtClean="0">
                <a:solidFill>
                  <a:prstClr val="black">
                    <a:tint val="75000"/>
                  </a:prstClr>
                </a:solidFill>
              </a:rPr>
              <a:pPr defTabSz="1219170"/>
              <a:t>29/10/2024</a:t>
            </a:fld>
            <a:endParaRPr lang="es-CO">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s-CO">
              <a:solidFill>
                <a:prstClr val="black">
                  <a:tint val="75000"/>
                </a:prstClr>
              </a:solidFill>
            </a:endParaRP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defTabSz="1219170"/>
            <a:fld id="{0984CCB6-C75F-48A9-BB88-34CD5F3B674C}" type="slidenum">
              <a:rPr lang="es-CO" smtClean="0">
                <a:solidFill>
                  <a:prstClr val="black">
                    <a:tint val="75000"/>
                  </a:prstClr>
                </a:solidFill>
              </a:rPr>
              <a:pPr defTabSz="1219170"/>
              <a:t>‹Nº›</a:t>
            </a:fld>
            <a:endParaRPr lang="es-CO">
              <a:solidFill>
                <a:prstClr val="black">
                  <a:tint val="75000"/>
                </a:prstClr>
              </a:solidFill>
            </a:endParaRP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194686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Editar el estilo de texto del patrón</a:t>
            </a:r>
          </a:p>
        </p:txBody>
      </p:sp>
      <p:sp>
        <p:nvSpPr>
          <p:cNvPr id="5" name="Date Placeholder 4"/>
          <p:cNvSpPr>
            <a:spLocks noGrp="1"/>
          </p:cNvSpPr>
          <p:nvPr>
            <p:ph type="dt" sz="half" idx="10"/>
          </p:nvPr>
        </p:nvSpPr>
        <p:spPr/>
        <p:txBody>
          <a:bodyPr/>
          <a:lstStyle/>
          <a:p>
            <a:pPr defTabSz="1219170"/>
            <a:fld id="{C973F26E-DD26-4D74-878E-EF038721E319}" type="datetimeFigureOut">
              <a:rPr lang="es-CO" smtClean="0">
                <a:solidFill>
                  <a:prstClr val="black">
                    <a:tint val="75000"/>
                  </a:prstClr>
                </a:solidFill>
              </a:rPr>
              <a:pPr defTabSz="1219170"/>
              <a:t>29/10/2024</a:t>
            </a:fld>
            <a:endParaRPr lang="es-CO">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s-CO">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defTabSz="1219170"/>
            <a:fld id="{0984CCB6-C75F-48A9-BB88-34CD5F3B674C}" type="slidenum">
              <a:rPr lang="es-CO" smtClean="0">
                <a:solidFill>
                  <a:prstClr val="black">
                    <a:tint val="75000"/>
                  </a:prstClr>
                </a:solidFill>
              </a:rPr>
              <a:pPr defTabSz="1219170"/>
              <a:t>‹Nº›</a:t>
            </a:fld>
            <a:endParaRPr lang="es-CO">
              <a:solidFill>
                <a:prstClr val="black">
                  <a:tint val="75000"/>
                </a:prstClr>
              </a:solidFill>
            </a:endParaRPr>
          </a:p>
        </p:txBody>
      </p:sp>
    </p:spTree>
    <p:extLst>
      <p:ext uri="{BB962C8B-B14F-4D97-AF65-F5344CB8AC3E}">
        <p14:creationId xmlns:p14="http://schemas.microsoft.com/office/powerpoint/2010/main" val="1576997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Editar el estilo de texto del patrón</a:t>
            </a:r>
          </a:p>
        </p:txBody>
      </p:sp>
      <p:sp>
        <p:nvSpPr>
          <p:cNvPr id="5" name="Date Placeholder 4"/>
          <p:cNvSpPr>
            <a:spLocks noGrp="1"/>
          </p:cNvSpPr>
          <p:nvPr>
            <p:ph type="dt" sz="half" idx="10"/>
          </p:nvPr>
        </p:nvSpPr>
        <p:spPr/>
        <p:txBody>
          <a:bodyPr/>
          <a:lstStyle/>
          <a:p>
            <a:pPr defTabSz="1219170"/>
            <a:fld id="{C973F26E-DD26-4D74-878E-EF038721E319}" type="datetimeFigureOut">
              <a:rPr lang="es-CO" smtClean="0">
                <a:solidFill>
                  <a:prstClr val="black">
                    <a:tint val="75000"/>
                  </a:prstClr>
                </a:solidFill>
              </a:rPr>
              <a:pPr defTabSz="1219170"/>
              <a:t>29/10/2024</a:t>
            </a:fld>
            <a:endParaRPr lang="es-CO">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s-CO">
              <a:solidFill>
                <a:prstClr val="black">
                  <a:tint val="75000"/>
                </a:prstClr>
              </a:solidFill>
            </a:endParaRP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defTabSz="1219170"/>
            <a:fld id="{0984CCB6-C75F-48A9-BB88-34CD5F3B674C}" type="slidenum">
              <a:rPr lang="es-CO" smtClean="0">
                <a:solidFill>
                  <a:prstClr val="black">
                    <a:tint val="75000"/>
                  </a:prstClr>
                </a:solidFill>
              </a:rPr>
              <a:pPr defTabSz="1219170"/>
              <a:t>‹Nº›</a:t>
            </a:fld>
            <a:endParaRPr lang="es-CO">
              <a:solidFill>
                <a:prstClr val="black">
                  <a:tint val="75000"/>
                </a:prstClr>
              </a:solidFill>
            </a:endParaRP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54469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Editar el estilo de texto del patrón</a:t>
            </a:r>
          </a:p>
        </p:txBody>
      </p:sp>
      <p:sp>
        <p:nvSpPr>
          <p:cNvPr id="5" name="Date Placeholder 4"/>
          <p:cNvSpPr>
            <a:spLocks noGrp="1"/>
          </p:cNvSpPr>
          <p:nvPr>
            <p:ph type="dt" sz="half" idx="10"/>
          </p:nvPr>
        </p:nvSpPr>
        <p:spPr/>
        <p:txBody>
          <a:bodyPr/>
          <a:lstStyle/>
          <a:p>
            <a:pPr defTabSz="1219170"/>
            <a:fld id="{C973F26E-DD26-4D74-878E-EF038721E319}" type="datetimeFigureOut">
              <a:rPr lang="es-CO" smtClean="0">
                <a:solidFill>
                  <a:prstClr val="black">
                    <a:tint val="75000"/>
                  </a:prstClr>
                </a:solidFill>
              </a:rPr>
              <a:pPr defTabSz="1219170"/>
              <a:t>29/10/2024</a:t>
            </a:fld>
            <a:endParaRPr lang="es-CO">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s-CO">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defTabSz="1219170"/>
            <a:fld id="{0984CCB6-C75F-48A9-BB88-34CD5F3B674C}" type="slidenum">
              <a:rPr lang="es-CO" smtClean="0">
                <a:solidFill>
                  <a:prstClr val="black">
                    <a:tint val="75000"/>
                  </a:prstClr>
                </a:solidFill>
              </a:rPr>
              <a:pPr defTabSz="1219170"/>
              <a:t>‹Nº›</a:t>
            </a:fld>
            <a:endParaRPr lang="es-CO">
              <a:solidFill>
                <a:prstClr val="black">
                  <a:tint val="75000"/>
                </a:prstClr>
              </a:solidFill>
            </a:endParaRPr>
          </a:p>
        </p:txBody>
      </p:sp>
    </p:spTree>
    <p:extLst>
      <p:ext uri="{BB962C8B-B14F-4D97-AF65-F5344CB8AC3E}">
        <p14:creationId xmlns:p14="http://schemas.microsoft.com/office/powerpoint/2010/main" val="32306740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defTabSz="1219170"/>
            <a:fld id="{C973F26E-DD26-4D74-878E-EF038721E319}" type="datetimeFigureOut">
              <a:rPr lang="es-CO" smtClean="0">
                <a:solidFill>
                  <a:prstClr val="black">
                    <a:tint val="75000"/>
                  </a:prstClr>
                </a:solidFill>
              </a:rPr>
              <a:pPr defTabSz="1219170"/>
              <a:t>29/10/2024</a:t>
            </a:fld>
            <a:endParaRPr lang="es-CO">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s-CO">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defTabSz="1219170"/>
            <a:fld id="{0984CCB6-C75F-48A9-BB88-34CD5F3B674C}" type="slidenum">
              <a:rPr lang="es-CO" smtClean="0">
                <a:solidFill>
                  <a:prstClr val="black">
                    <a:tint val="75000"/>
                  </a:prstClr>
                </a:solidFill>
              </a:rPr>
              <a:pPr defTabSz="1219170"/>
              <a:t>‹Nº›</a:t>
            </a:fld>
            <a:endParaRPr lang="es-CO">
              <a:solidFill>
                <a:prstClr val="black">
                  <a:tint val="75000"/>
                </a:prstClr>
              </a:solidFill>
            </a:endParaRPr>
          </a:p>
        </p:txBody>
      </p:sp>
    </p:spTree>
    <p:extLst>
      <p:ext uri="{BB962C8B-B14F-4D97-AF65-F5344CB8AC3E}">
        <p14:creationId xmlns:p14="http://schemas.microsoft.com/office/powerpoint/2010/main" val="2834960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defTabSz="1219170"/>
            <a:fld id="{C973F26E-DD26-4D74-878E-EF038721E319}" type="datetimeFigureOut">
              <a:rPr lang="es-CO" smtClean="0">
                <a:solidFill>
                  <a:prstClr val="black">
                    <a:tint val="75000"/>
                  </a:prstClr>
                </a:solidFill>
              </a:rPr>
              <a:pPr defTabSz="1219170"/>
              <a:t>29/10/2024</a:t>
            </a:fld>
            <a:endParaRPr lang="es-CO">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s-CO">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defTabSz="1219170"/>
            <a:fld id="{0984CCB6-C75F-48A9-BB88-34CD5F3B674C}" type="slidenum">
              <a:rPr lang="es-CO" smtClean="0">
                <a:solidFill>
                  <a:prstClr val="black">
                    <a:tint val="75000"/>
                  </a:prstClr>
                </a:solidFill>
              </a:rPr>
              <a:pPr defTabSz="1219170"/>
              <a:t>‹Nº›</a:t>
            </a:fld>
            <a:endParaRPr lang="es-CO">
              <a:solidFill>
                <a:prstClr val="black">
                  <a:tint val="75000"/>
                </a:prstClr>
              </a:solidFill>
            </a:endParaRPr>
          </a:p>
        </p:txBody>
      </p:sp>
    </p:spTree>
    <p:extLst>
      <p:ext uri="{BB962C8B-B14F-4D97-AF65-F5344CB8AC3E}">
        <p14:creationId xmlns:p14="http://schemas.microsoft.com/office/powerpoint/2010/main" val="3116305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486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2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62874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3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665729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defTabSz="1219170"/>
            <a:fld id="{C973F26E-DD26-4D74-878E-EF038721E319}" type="datetimeFigureOut">
              <a:rPr lang="es-CO" smtClean="0">
                <a:solidFill>
                  <a:prstClr val="black">
                    <a:tint val="75000"/>
                  </a:prstClr>
                </a:solidFill>
              </a:rPr>
              <a:pPr defTabSz="1219170"/>
              <a:t>29/10/2024</a:t>
            </a:fld>
            <a:endParaRPr lang="es-CO">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s-CO">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defTabSz="1219170"/>
            <a:fld id="{0984CCB6-C75F-48A9-BB88-34CD5F3B674C}" type="slidenum">
              <a:rPr lang="es-CO" smtClean="0">
                <a:solidFill>
                  <a:prstClr val="black">
                    <a:tint val="75000"/>
                  </a:prstClr>
                </a:solidFill>
              </a:rPr>
              <a:pPr defTabSz="1219170"/>
              <a:t>‹Nº›</a:t>
            </a:fld>
            <a:endParaRPr lang="es-CO">
              <a:solidFill>
                <a:prstClr val="black">
                  <a:tint val="75000"/>
                </a:prstClr>
              </a:solidFill>
            </a:endParaRPr>
          </a:p>
        </p:txBody>
      </p:sp>
    </p:spTree>
    <p:extLst>
      <p:ext uri="{BB962C8B-B14F-4D97-AF65-F5344CB8AC3E}">
        <p14:creationId xmlns:p14="http://schemas.microsoft.com/office/powerpoint/2010/main" val="16247735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4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725313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6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106639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7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62308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8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685288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9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357950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pPr defTabSz="1219170"/>
            <a:fld id="{C973F26E-DD26-4D74-878E-EF038721E319}" type="datetimeFigureOut">
              <a:rPr lang="es-CO" smtClean="0">
                <a:solidFill>
                  <a:prstClr val="black">
                    <a:tint val="75000"/>
                  </a:prstClr>
                </a:solidFill>
              </a:rPr>
              <a:pPr defTabSz="1219170"/>
              <a:t>29/10/2024</a:t>
            </a:fld>
            <a:endParaRPr lang="es-CO">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s-CO">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defTabSz="1219170"/>
            <a:fld id="{0984CCB6-C75F-48A9-BB88-34CD5F3B674C}" type="slidenum">
              <a:rPr lang="es-CO" smtClean="0">
                <a:solidFill>
                  <a:prstClr val="black">
                    <a:tint val="75000"/>
                  </a:prstClr>
                </a:solidFill>
              </a:rPr>
              <a:pPr defTabSz="1219170"/>
              <a:t>‹Nº›</a:t>
            </a:fld>
            <a:endParaRPr lang="es-CO">
              <a:solidFill>
                <a:prstClr val="black">
                  <a:tint val="75000"/>
                </a:prstClr>
              </a:solidFill>
            </a:endParaRPr>
          </a:p>
        </p:txBody>
      </p:sp>
    </p:spTree>
    <p:extLst>
      <p:ext uri="{BB962C8B-B14F-4D97-AF65-F5344CB8AC3E}">
        <p14:creationId xmlns:p14="http://schemas.microsoft.com/office/powerpoint/2010/main" val="3936912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pPr defTabSz="1219170"/>
            <a:fld id="{C973F26E-DD26-4D74-878E-EF038721E319}" type="datetimeFigureOut">
              <a:rPr lang="es-CO" smtClean="0">
                <a:solidFill>
                  <a:prstClr val="black">
                    <a:tint val="75000"/>
                  </a:prstClr>
                </a:solidFill>
              </a:rPr>
              <a:pPr defTabSz="1219170"/>
              <a:t>29/10/2024</a:t>
            </a:fld>
            <a:endParaRPr lang="es-CO">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s-CO">
              <a:solidFill>
                <a:prstClr val="black">
                  <a:tint val="75000"/>
                </a:prstClr>
              </a:solidFill>
            </a:endParaRP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pPr defTabSz="1219170"/>
            <a:fld id="{0984CCB6-C75F-48A9-BB88-34CD5F3B674C}" type="slidenum">
              <a:rPr lang="es-CO" smtClean="0">
                <a:solidFill>
                  <a:prstClr val="black">
                    <a:tint val="75000"/>
                  </a:prstClr>
                </a:solidFill>
              </a:rPr>
              <a:pPr defTabSz="1219170"/>
              <a:t>‹Nº›</a:t>
            </a:fld>
            <a:endParaRPr lang="es-CO">
              <a:solidFill>
                <a:prstClr val="black">
                  <a:tint val="75000"/>
                </a:prstClr>
              </a:solidFill>
            </a:endParaRPr>
          </a:p>
        </p:txBody>
      </p:sp>
    </p:spTree>
    <p:extLst>
      <p:ext uri="{BB962C8B-B14F-4D97-AF65-F5344CB8AC3E}">
        <p14:creationId xmlns:p14="http://schemas.microsoft.com/office/powerpoint/2010/main" val="2548688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pPr defTabSz="1219170"/>
            <a:fld id="{C973F26E-DD26-4D74-878E-EF038721E319}" type="datetimeFigureOut">
              <a:rPr lang="es-CO" smtClean="0">
                <a:solidFill>
                  <a:prstClr val="black">
                    <a:tint val="75000"/>
                  </a:prstClr>
                </a:solidFill>
              </a:rPr>
              <a:pPr defTabSz="1219170"/>
              <a:t>29/10/2024</a:t>
            </a:fld>
            <a:endParaRPr lang="es-CO">
              <a:solidFill>
                <a:prstClr val="black">
                  <a:tint val="75000"/>
                </a:prstClr>
              </a:solidFill>
            </a:endParaRPr>
          </a:p>
        </p:txBody>
      </p:sp>
      <p:sp>
        <p:nvSpPr>
          <p:cNvPr id="8" name="Footer Placeholder 7"/>
          <p:cNvSpPr>
            <a:spLocks noGrp="1"/>
          </p:cNvSpPr>
          <p:nvPr>
            <p:ph type="ftr" sz="quarter" idx="11"/>
          </p:nvPr>
        </p:nvSpPr>
        <p:spPr/>
        <p:txBody>
          <a:bodyPr/>
          <a:lstStyle/>
          <a:p>
            <a:pPr defTabSz="1219170"/>
            <a:endParaRPr lang="es-CO">
              <a:solidFill>
                <a:prstClr val="black">
                  <a:tint val="75000"/>
                </a:prstClr>
              </a:solidFill>
            </a:endParaRP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pPr defTabSz="1219170"/>
            <a:fld id="{0984CCB6-C75F-48A9-BB88-34CD5F3B674C}" type="slidenum">
              <a:rPr lang="es-CO" smtClean="0">
                <a:solidFill>
                  <a:prstClr val="black">
                    <a:tint val="75000"/>
                  </a:prstClr>
                </a:solidFill>
              </a:rPr>
              <a:pPr defTabSz="1219170"/>
              <a:t>‹Nº›</a:t>
            </a:fld>
            <a:endParaRPr lang="es-CO">
              <a:solidFill>
                <a:prstClr val="black">
                  <a:tint val="75000"/>
                </a:prstClr>
              </a:solidFill>
            </a:endParaRPr>
          </a:p>
        </p:txBody>
      </p:sp>
    </p:spTree>
    <p:extLst>
      <p:ext uri="{BB962C8B-B14F-4D97-AF65-F5344CB8AC3E}">
        <p14:creationId xmlns:p14="http://schemas.microsoft.com/office/powerpoint/2010/main" val="4204888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pPr defTabSz="1219170"/>
            <a:fld id="{C973F26E-DD26-4D74-878E-EF038721E319}" type="datetimeFigureOut">
              <a:rPr lang="es-CO" smtClean="0">
                <a:solidFill>
                  <a:prstClr val="black">
                    <a:tint val="75000"/>
                  </a:prstClr>
                </a:solidFill>
              </a:rPr>
              <a:pPr defTabSz="1219170"/>
              <a:t>29/10/2024</a:t>
            </a:fld>
            <a:endParaRPr lang="es-CO">
              <a:solidFill>
                <a:prstClr val="black">
                  <a:tint val="75000"/>
                </a:prstClr>
              </a:solidFill>
            </a:endParaRPr>
          </a:p>
        </p:txBody>
      </p:sp>
      <p:sp>
        <p:nvSpPr>
          <p:cNvPr id="4" name="Footer Placeholder 3"/>
          <p:cNvSpPr>
            <a:spLocks noGrp="1"/>
          </p:cNvSpPr>
          <p:nvPr>
            <p:ph type="ftr" sz="quarter" idx="11"/>
          </p:nvPr>
        </p:nvSpPr>
        <p:spPr/>
        <p:txBody>
          <a:bodyPr/>
          <a:lstStyle/>
          <a:p>
            <a:pPr defTabSz="1219170"/>
            <a:endParaRPr lang="es-CO">
              <a:solidFill>
                <a:prstClr val="black">
                  <a:tint val="75000"/>
                </a:prstClr>
              </a:solidFill>
            </a:endParaRP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defTabSz="1219170"/>
            <a:fld id="{0984CCB6-C75F-48A9-BB88-34CD5F3B674C}" type="slidenum">
              <a:rPr lang="es-CO" smtClean="0">
                <a:solidFill>
                  <a:prstClr val="black">
                    <a:tint val="75000"/>
                  </a:prstClr>
                </a:solidFill>
              </a:rPr>
              <a:pPr defTabSz="1219170"/>
              <a:t>‹Nº›</a:t>
            </a:fld>
            <a:endParaRPr lang="es-CO">
              <a:solidFill>
                <a:prstClr val="black">
                  <a:tint val="75000"/>
                </a:prstClr>
              </a:solidFill>
            </a:endParaRPr>
          </a:p>
        </p:txBody>
      </p:sp>
    </p:spTree>
    <p:extLst>
      <p:ext uri="{BB962C8B-B14F-4D97-AF65-F5344CB8AC3E}">
        <p14:creationId xmlns:p14="http://schemas.microsoft.com/office/powerpoint/2010/main" val="1830000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C973F26E-DD26-4D74-878E-EF038721E319}" type="datetimeFigureOut">
              <a:rPr lang="es-CO" smtClean="0">
                <a:solidFill>
                  <a:prstClr val="black">
                    <a:tint val="75000"/>
                  </a:prstClr>
                </a:solidFill>
              </a:rPr>
              <a:pPr defTabSz="1219170"/>
              <a:t>29/10/2024</a:t>
            </a:fld>
            <a:endParaRPr lang="es-CO">
              <a:solidFill>
                <a:prstClr val="black">
                  <a:tint val="75000"/>
                </a:prstClr>
              </a:solidFill>
            </a:endParaRPr>
          </a:p>
        </p:txBody>
      </p:sp>
      <p:sp>
        <p:nvSpPr>
          <p:cNvPr id="3" name="Footer Placeholder 2"/>
          <p:cNvSpPr>
            <a:spLocks noGrp="1"/>
          </p:cNvSpPr>
          <p:nvPr>
            <p:ph type="ftr" sz="quarter" idx="11"/>
          </p:nvPr>
        </p:nvSpPr>
        <p:spPr/>
        <p:txBody>
          <a:bodyPr/>
          <a:lstStyle/>
          <a:p>
            <a:pPr defTabSz="1219170"/>
            <a:endParaRPr lang="es-CO">
              <a:solidFill>
                <a:prstClr val="black">
                  <a:tint val="75000"/>
                </a:prstClr>
              </a:solidFill>
            </a:endParaRP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defTabSz="1219170"/>
            <a:fld id="{0984CCB6-C75F-48A9-BB88-34CD5F3B674C}" type="slidenum">
              <a:rPr lang="es-CO" smtClean="0">
                <a:solidFill>
                  <a:prstClr val="black">
                    <a:tint val="75000"/>
                  </a:prstClr>
                </a:solidFill>
              </a:rPr>
              <a:pPr defTabSz="1219170"/>
              <a:t>‹Nº›</a:t>
            </a:fld>
            <a:endParaRPr lang="es-CO">
              <a:solidFill>
                <a:prstClr val="black">
                  <a:tint val="75000"/>
                </a:prstClr>
              </a:solidFill>
            </a:endParaRPr>
          </a:p>
        </p:txBody>
      </p:sp>
    </p:spTree>
    <p:extLst>
      <p:ext uri="{BB962C8B-B14F-4D97-AF65-F5344CB8AC3E}">
        <p14:creationId xmlns:p14="http://schemas.microsoft.com/office/powerpoint/2010/main" val="2409598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pPr defTabSz="1219170"/>
            <a:fld id="{C973F26E-DD26-4D74-878E-EF038721E319}" type="datetimeFigureOut">
              <a:rPr lang="es-CO" smtClean="0">
                <a:solidFill>
                  <a:prstClr val="black">
                    <a:tint val="75000"/>
                  </a:prstClr>
                </a:solidFill>
              </a:rPr>
              <a:pPr defTabSz="1219170"/>
              <a:t>29/10/2024</a:t>
            </a:fld>
            <a:endParaRPr lang="es-CO">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s-CO">
              <a:solidFill>
                <a:prstClr val="black">
                  <a:tint val="75000"/>
                </a:prstClr>
              </a:solidFill>
            </a:endParaRP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defTabSz="1219170"/>
            <a:fld id="{0984CCB6-C75F-48A9-BB88-34CD5F3B674C}" type="slidenum">
              <a:rPr lang="es-CO" smtClean="0">
                <a:solidFill>
                  <a:prstClr val="black">
                    <a:tint val="75000"/>
                  </a:prstClr>
                </a:solidFill>
              </a:rPr>
              <a:pPr defTabSz="1219170"/>
              <a:t>‹Nº›</a:t>
            </a:fld>
            <a:endParaRPr lang="es-CO">
              <a:solidFill>
                <a:prstClr val="black">
                  <a:tint val="75000"/>
                </a:prstClr>
              </a:solidFill>
            </a:endParaRPr>
          </a:p>
        </p:txBody>
      </p:sp>
    </p:spTree>
    <p:extLst>
      <p:ext uri="{BB962C8B-B14F-4D97-AF65-F5344CB8AC3E}">
        <p14:creationId xmlns:p14="http://schemas.microsoft.com/office/powerpoint/2010/main" val="4078751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pPr defTabSz="1219170"/>
            <a:fld id="{C973F26E-DD26-4D74-878E-EF038721E319}" type="datetimeFigureOut">
              <a:rPr lang="es-CO" smtClean="0">
                <a:solidFill>
                  <a:prstClr val="black">
                    <a:tint val="75000"/>
                  </a:prstClr>
                </a:solidFill>
              </a:rPr>
              <a:pPr defTabSz="1219170"/>
              <a:t>29/10/2024</a:t>
            </a:fld>
            <a:endParaRPr lang="es-CO">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s-CO">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defTabSz="1219170"/>
            <a:fld id="{0984CCB6-C75F-48A9-BB88-34CD5F3B674C}" type="slidenum">
              <a:rPr lang="es-CO" smtClean="0">
                <a:solidFill>
                  <a:prstClr val="black">
                    <a:tint val="75000"/>
                  </a:prstClr>
                </a:solidFill>
              </a:rPr>
              <a:pPr defTabSz="1219170"/>
              <a:t>‹Nº›</a:t>
            </a:fld>
            <a:endParaRPr lang="es-CO">
              <a:solidFill>
                <a:prstClr val="black">
                  <a:tint val="75000"/>
                </a:prstClr>
              </a:solidFill>
            </a:endParaRPr>
          </a:p>
        </p:txBody>
      </p:sp>
    </p:spTree>
    <p:extLst>
      <p:ext uri="{BB962C8B-B14F-4D97-AF65-F5344CB8AC3E}">
        <p14:creationId xmlns:p14="http://schemas.microsoft.com/office/powerpoint/2010/main" val="1067014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1219170"/>
            <a:fld id="{C973F26E-DD26-4D74-878E-EF038721E319}" type="datetimeFigureOut">
              <a:rPr lang="es-CO" smtClean="0">
                <a:solidFill>
                  <a:prstClr val="black">
                    <a:tint val="75000"/>
                  </a:prstClr>
                </a:solidFill>
              </a:rPr>
              <a:pPr defTabSz="1219170"/>
              <a:t>29/10/2024</a:t>
            </a:fld>
            <a:endParaRPr lang="es-CO" dirty="0">
              <a:solidFill>
                <a:prstClr val="black">
                  <a:tint val="75000"/>
                </a:prstClr>
              </a:solidFill>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1219170"/>
            <a:endParaRPr lang="es-CO" dirty="0">
              <a:solidFill>
                <a:prstClr val="black">
                  <a:tint val="75000"/>
                </a:prstClr>
              </a:solidFill>
            </a:endParaRP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defTabSz="1219170"/>
            <a:fld id="{0984CCB6-C75F-48A9-BB88-34CD5F3B674C}" type="slidenum">
              <a:rPr lang="es-CO" smtClean="0">
                <a:solidFill>
                  <a:prstClr val="black">
                    <a:tint val="75000"/>
                  </a:prstClr>
                </a:solidFill>
              </a:rPr>
              <a:pPr defTabSz="1219170"/>
              <a:t>‹Nº›</a:t>
            </a:fld>
            <a:endParaRPr lang="es-CO">
              <a:solidFill>
                <a:prstClr val="black">
                  <a:tint val="75000"/>
                </a:prstClr>
              </a:solidFill>
            </a:endParaRPr>
          </a:p>
        </p:txBody>
      </p:sp>
    </p:spTree>
    <p:extLst>
      <p:ext uri="{BB962C8B-B14F-4D97-AF65-F5344CB8AC3E}">
        <p14:creationId xmlns:p14="http://schemas.microsoft.com/office/powerpoint/2010/main" val="2851965565"/>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3" r:id="rId17"/>
    <p:sldLayoutId id="2147483714" r:id="rId18"/>
    <p:sldLayoutId id="2147483715" r:id="rId19"/>
    <p:sldLayoutId id="2147483716" r:id="rId20"/>
    <p:sldLayoutId id="2147483718" r:id="rId21"/>
    <p:sldLayoutId id="2147483719" r:id="rId22"/>
    <p:sldLayoutId id="2147483720" r:id="rId23"/>
    <p:sldLayoutId id="2147483721" r:id="rId24"/>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1.6.%20Ruta%20Critica_AFyG_2023.xlsx" TargetMode="External"/><Relationship Id="rId2" Type="http://schemas.openxmlformats.org/officeDocument/2006/relationships/hyperlink" Target="../GAT%204%200/1.%20Principios%20y%20Fundamentos/13.%20Anexo%2013-PF%20Plan%20de%20control%20de%20calidad.xlsx" TargetMode="Externa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10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GAT%204%200/2.%20Auditor&#237;a%20Financiera%20de%20Gesti&#243;n%20y%20Resultados" TargetMode="External"/><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8" Type="http://schemas.openxmlformats.org/officeDocument/2006/relationships/diagramLayout" Target="../diagrams/layout15.xml"/><Relationship Id="rId3" Type="http://schemas.openxmlformats.org/officeDocument/2006/relationships/diagramLayout" Target="../diagrams/layout14.xml"/><Relationship Id="rId7" Type="http://schemas.openxmlformats.org/officeDocument/2006/relationships/diagramData" Target="../diagrams/data15.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11" Type="http://schemas.microsoft.com/office/2007/relationships/diagramDrawing" Target="../diagrams/drawing15.xml"/><Relationship Id="rId5" Type="http://schemas.openxmlformats.org/officeDocument/2006/relationships/diagramColors" Target="../diagrams/colors14.xml"/><Relationship Id="rId10" Type="http://schemas.openxmlformats.org/officeDocument/2006/relationships/diagramColors" Target="../diagrams/colors15.xml"/><Relationship Id="rId4" Type="http://schemas.openxmlformats.org/officeDocument/2006/relationships/diagramQuickStyle" Target="../diagrams/quickStyle14.xml"/><Relationship Id="rId9" Type="http://schemas.openxmlformats.org/officeDocument/2006/relationships/diagramQuickStyle" Target="../diagrams/quickStyle1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7.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1.9.%20Flujograma_AD.xlsx" TargetMode="External"/><Relationship Id="rId2" Type="http://schemas.openxmlformats.org/officeDocument/2006/relationships/hyperlink" Target="Flujograma_AD.xlsx" TargetMode="Externa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hyperlink" Target="1.6.%20Ruta%20Critica_AFyG_2023.xlsx" TargetMode="External"/><Relationship Id="rId2" Type="http://schemas.openxmlformats.org/officeDocument/2006/relationships/hyperlink" Target="../GAT%204%200/1.%20Principios%20y%20Fundamentos/13.%20Anexo%2013-PF%20Plan%20de%20control%20de%20calidad.xlsx" TargetMode="Externa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141.xml.rels><?xml version="1.0" encoding="UTF-8" standalone="yes"?>
<Relationships xmlns="http://schemas.openxmlformats.org/package/2006/relationships"><Relationship Id="rId2" Type="http://schemas.openxmlformats.org/officeDocument/2006/relationships/hyperlink" Target="../GAT%204%200/2.%20Auditor&#237;a%20Financiera%20de%20Gesti&#243;n%20y%20Resultados" TargetMode="External"/><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hyperlink" Target="1.6.%20Ruta%20Critica_AFyG_2023.xlsx" TargetMode="External"/><Relationship Id="rId2" Type="http://schemas.openxmlformats.org/officeDocument/2006/relationships/hyperlink" Target="../GAT%204%200/1.%20Principios%20y%20Fundamentos/13.%20Anexo%2013-PF%20Plan%20de%20control%20de%20calidad.xlsx" TargetMode="Externa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157.xml.rels><?xml version="1.0" encoding="UTF-8" standalone="yes"?>
<Relationships xmlns="http://schemas.openxmlformats.org/package/2006/relationships"><Relationship Id="rId2" Type="http://schemas.openxmlformats.org/officeDocument/2006/relationships/hyperlink" Target="../GAT%204%200/2.%20Auditor&#237;a%20Financiera%20de%20Gesti&#243;n%20y%20Resultados" TargetMode="External"/><Relationship Id="rId1" Type="http://schemas.openxmlformats.org/officeDocument/2006/relationships/slideLayout" Target="../slideLayouts/slideLayout14.xml"/></Relationships>
</file>

<file path=ppt/slides/_rels/slide15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2" Type="http://schemas.openxmlformats.org/officeDocument/2006/relationships/hyperlink" Target="../GAT%204%200/5.%20Actuacion%20Especial%20de%20Fiscalizacion/1.%20Papel%20de%20Trabajo%20PT%2001%20AEF%20Analisis%20de%20Procedencia.xlsx" TargetMode="External"/><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hyperlink" Target="mailto:mmsandovals.contadora@gmail.com" TargetMode="Externa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GAT%204%200/1.%20Principios%20y%20Fundamentos/13.%20Anexo%2013-PF%20Plan%20de%20control%20de%20calidad.xlsx" TargetMode="External"/><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8.xml.rels><?xml version="1.0" encoding="UTF-8" standalone="yes"?>
<Relationships xmlns="http://schemas.openxmlformats.org/package/2006/relationships"><Relationship Id="rId2" Type="http://schemas.openxmlformats.org/officeDocument/2006/relationships/hyperlink" Target="1.2.%20Guia%20de%20Auditoria%20GAT%20V.%204.0.pdf" TargetMode="Externa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GAT%204%200/1.%20Principios%20y%20Fundamentos/6.%20Papel%20de%20Trabajo%20PT%2006-PF%20Evaluacion_plan_mejoramiento.xlsx" TargetMode="External"/><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29.jpeg"/><Relationship Id="rId4" Type="http://schemas.openxmlformats.org/officeDocument/2006/relationships/diagramLayout" Target="../diagrams/layout6.xml"/><Relationship Id="rId9"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hyperlink" Target="../GAT%204%200/1.%20Principios%20y%20Fundamentos/8.%20Papel%20de%20Trabajo%20PT%2008-PF%20Aplicativo%20muestreo.xlsx" TargetMode="External"/><Relationship Id="rId2" Type="http://schemas.openxmlformats.org/officeDocument/2006/relationships/hyperlink" Target="../GAT%204%200/1.%20Principios%20y%20Fundamentos/12.%20Modelo%2012-%20PF%20Ayuda%20de%20memoria.docx" TargetMode="Externa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hyperlink" Target="../GAT%204%200/1.%20Principios%20y%20Fundamentos/1.%20Papel%20de%20Trabajo%20PT%2001-PF%20Matriz_riesgo_fiscal.xlsx" TargetMode="Externa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hyperlink" Target="../METODOLOGIA%20AUDITEC%20V%205.0/Metodolog&#237;a%20para%20la%20certificaci&#243;n%20anual%20de%20contralor&#237;as%20territoriales%20-%20Versi&#243;n%205.0%20-%202024.pdf"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hyperlink" Target="1.2.%20Guia%20de%20Auditoria%20GAT%20V.%204.0.pdf" TargetMode="Externa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hyperlink" Target="../GAT%204%200/2.%20Auditor&#237;a%20Financiera%20de%20Gesti&#243;n%20y%20Resultados" TargetMode="Externa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3.jfif"/><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GAT%204%200/1.%20Principios%20y%20Fundamentos/11.%20Anexo%2011-PF%20Tecnicas_de_auditoria_obtener_evidencia.docx" TargetMode="Externa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hyperlink" Target="../GAT%204%200/2.%20Auditor&#237;a%20Financiera%20de%20Gesti&#243;n%20y%20Resultados/5.%20Anexo%2005-AF%20Instructivo%20matriz%20de%20planeaci&#243;n%20y%20evaluaci&#243;n%20gesti&#243;n%20fiscal.docx" TargetMode="External"/><Relationship Id="rId2" Type="http://schemas.openxmlformats.org/officeDocument/2006/relationships/hyperlink" Target="../GAT%204%200/2.%20Auditor&#237;a%20Financiera%20de%20Gesti&#243;n%20y%20Resultados/4.%20Papel%20de%20Trabajo%2004-AFGR%20Matriz_de_Gesti&#243;n_AFGR%2024-04-2024.xlsm" TargetMode="External"/><Relationship Id="rId1" Type="http://schemas.openxmlformats.org/officeDocument/2006/relationships/slideLayout" Target="../slideLayouts/slideLayout4.xml"/><Relationship Id="rId5" Type="http://schemas.openxmlformats.org/officeDocument/2006/relationships/hyperlink" Target="../GAT%204%200/2.%20Auditor&#237;a%20Financiera%20de%20Gesti&#243;n%20y%20Resultados/14.%20Anexo%2014-AFGR%20Instructivo%20matriz%20de%20gesti&#243;n%20fiscal%20auditor&#237;a%20abreviada.docx" TargetMode="External"/><Relationship Id="rId4" Type="http://schemas.openxmlformats.org/officeDocument/2006/relationships/hyperlink" Target="../GAT%204%200/2.%20Auditor&#237;a%20Financiera%20de%20Gesti&#243;n%20y%20Resultados/13.%20Papel%20de%20Trabajo%2013-AFGR%20Matriz_gesti&#243;n_auditor&#237;a_abreviada.xlsm"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GAT%204%200/2.%20Auditor&#237;a%20Financiera%20de%20Gesti&#243;n%20y%20Resultados/9.%20Modelo%2009-AFGR%20Carta%20de%20observaciones.docx" TargetMode="External"/><Relationship Id="rId2" Type="http://schemas.openxmlformats.org/officeDocument/2006/relationships/hyperlink" Target="../GAT%204%200/2.%20Auditor&#237;a%20Financiera%20de%20Gesti&#243;n%20y%20Resultados/10.%20Modelo%2010-AFGR%20%20Informe%20Preliminar.docx"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098623" y="1628150"/>
            <a:ext cx="9603370" cy="1752600"/>
          </a:xfrm>
        </p:spPr>
        <p:txBody>
          <a:bodyPr>
            <a:noAutofit/>
          </a:bodyPr>
          <a:lstStyle/>
          <a:p>
            <a:pPr algn="ctr"/>
            <a:r>
              <a:rPr lang="es-MX" sz="3200" b="1" i="1" dirty="0">
                <a:solidFill>
                  <a:schemeClr val="tx1"/>
                </a:solidFill>
              </a:rPr>
              <a:t>Guía De Auditoría Territorial </a:t>
            </a:r>
            <a:r>
              <a:rPr lang="es-ES" sz="3200" b="1" i="1" dirty="0">
                <a:solidFill>
                  <a:schemeClr val="tx1"/>
                </a:solidFill>
              </a:rPr>
              <a:t>GAT- </a:t>
            </a:r>
            <a:r>
              <a:rPr lang="es-ES" sz="2800" b="1" i="1" dirty="0">
                <a:solidFill>
                  <a:schemeClr val="tx1"/>
                </a:solidFill>
              </a:rPr>
              <a:t>V. 4.0. Marzo 2024</a:t>
            </a:r>
          </a:p>
          <a:p>
            <a:pPr algn="ctr"/>
            <a:endParaRPr lang="es-ES" sz="1200" b="1" i="1" dirty="0">
              <a:solidFill>
                <a:schemeClr val="tx1"/>
              </a:solidFill>
            </a:endParaRPr>
          </a:p>
          <a:p>
            <a:pPr algn="ctr"/>
            <a:r>
              <a:rPr lang="es-MX" sz="3200" b="1" i="1" dirty="0">
                <a:solidFill>
                  <a:schemeClr val="tx1"/>
                </a:solidFill>
              </a:rPr>
              <a:t>“Novedades y Herramientas Prácticas Control Fiscal“ </a:t>
            </a:r>
            <a:endParaRPr lang="es-ES" sz="3200" b="1" i="1" dirty="0">
              <a:solidFill>
                <a:schemeClr val="tx1"/>
              </a:solidFill>
            </a:endParaRPr>
          </a:p>
          <a:p>
            <a:pPr>
              <a:lnSpc>
                <a:spcPct val="100000"/>
              </a:lnSpc>
              <a:spcBef>
                <a:spcPts val="0"/>
              </a:spcBef>
            </a:pPr>
            <a:r>
              <a:rPr lang="es-ES" sz="2000" b="1" i="1" dirty="0">
                <a:solidFill>
                  <a:schemeClr val="tx1"/>
                </a:solidFill>
              </a:rPr>
              <a:t>																		           </a:t>
            </a:r>
          </a:p>
          <a:p>
            <a:pPr algn="r">
              <a:lnSpc>
                <a:spcPct val="100000"/>
              </a:lnSpc>
              <a:spcBef>
                <a:spcPts val="0"/>
              </a:spcBef>
            </a:pPr>
            <a:r>
              <a:rPr lang="es-ES" sz="2000" b="1" i="1" dirty="0">
                <a:solidFill>
                  <a:schemeClr val="tx1"/>
                </a:solidFill>
              </a:rPr>
              <a:t>																				San Andrés </a:t>
            </a:r>
          </a:p>
          <a:p>
            <a:pPr algn="r">
              <a:lnSpc>
                <a:spcPct val="100000"/>
              </a:lnSpc>
              <a:spcBef>
                <a:spcPts val="0"/>
              </a:spcBef>
            </a:pPr>
            <a:r>
              <a:rPr lang="es-ES" sz="2000" b="1" i="1" dirty="0">
                <a:solidFill>
                  <a:schemeClr val="tx1"/>
                </a:solidFill>
              </a:rPr>
              <a:t>													Octubre 24 de 2024</a:t>
            </a:r>
          </a:p>
          <a:p>
            <a:pPr algn="r">
              <a:lnSpc>
                <a:spcPct val="100000"/>
              </a:lnSpc>
              <a:spcBef>
                <a:spcPts val="0"/>
              </a:spcBef>
            </a:pPr>
            <a:r>
              <a:rPr lang="es-ES" sz="2000" b="1" i="1" dirty="0">
                <a:solidFill>
                  <a:schemeClr val="tx1"/>
                </a:solidFill>
              </a:rPr>
              <a:t>Por: Mg Mónica Marcela Sandoval Sánchez</a:t>
            </a:r>
            <a:endParaRPr lang="es-CO" sz="2000" b="1" i="1" dirty="0">
              <a:solidFill>
                <a:schemeClr val="tx1"/>
              </a:solidFill>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145" y="94642"/>
            <a:ext cx="2590800" cy="1162050"/>
          </a:xfrm>
          <a:prstGeom prst="rect">
            <a:avLst/>
          </a:prstGeom>
        </p:spPr>
      </p:pic>
      <p:sp>
        <p:nvSpPr>
          <p:cNvPr id="4" name="CuadroTexto 3"/>
          <p:cNvSpPr txBox="1"/>
          <p:nvPr/>
        </p:nvSpPr>
        <p:spPr>
          <a:xfrm>
            <a:off x="7883236" y="94642"/>
            <a:ext cx="3818757" cy="455189"/>
          </a:xfrm>
          <a:prstGeom prst="rect">
            <a:avLst/>
          </a:prstGeom>
          <a:solidFill>
            <a:srgbClr val="AC2900"/>
          </a:solidFill>
        </p:spPr>
        <p:txBody>
          <a:bodyPr wrap="square" rtlCol="0">
            <a:spAutoFit/>
          </a:bodyPr>
          <a:lstStyle/>
          <a:p>
            <a:pPr algn="ctr">
              <a:lnSpc>
                <a:spcPct val="150000"/>
              </a:lnSpc>
              <a:spcBef>
                <a:spcPts val="1200"/>
              </a:spcBef>
              <a:spcAft>
                <a:spcPts val="1200"/>
              </a:spcAft>
            </a:pPr>
            <a:r>
              <a:rPr lang="es-MX" dirty="0">
                <a:solidFill>
                  <a:schemeClr val="bg1"/>
                </a:solidFill>
              </a:rPr>
              <a:t>www.cendap.com</a:t>
            </a:r>
            <a:endParaRPr lang="es-CO" dirty="0">
              <a:solidFill>
                <a:schemeClr val="bg1"/>
              </a:solidFill>
            </a:endParaRPr>
          </a:p>
        </p:txBody>
      </p:sp>
      <p:sp>
        <p:nvSpPr>
          <p:cNvPr id="5" name="CuadroTexto 4"/>
          <p:cNvSpPr txBox="1"/>
          <p:nvPr/>
        </p:nvSpPr>
        <p:spPr>
          <a:xfrm>
            <a:off x="1705171" y="6211669"/>
            <a:ext cx="9531458" cy="646331"/>
          </a:xfrm>
          <a:prstGeom prst="rect">
            <a:avLst/>
          </a:prstGeom>
          <a:noFill/>
        </p:spPr>
        <p:txBody>
          <a:bodyPr wrap="square" rtlCol="0">
            <a:spAutoFit/>
          </a:bodyPr>
          <a:lstStyle/>
          <a:p>
            <a:pPr algn="ctr"/>
            <a:r>
              <a:rPr lang="es-MX" dirty="0"/>
              <a:t>Capacitación, Asesoría y Consultoría en su entidad</a:t>
            </a:r>
            <a:endParaRPr lang="es-CO" dirty="0"/>
          </a:p>
          <a:p>
            <a:endParaRPr lang="es-CO" dirty="0"/>
          </a:p>
        </p:txBody>
      </p:sp>
    </p:spTree>
    <p:extLst>
      <p:ext uri="{BB962C8B-B14F-4D97-AF65-F5344CB8AC3E}">
        <p14:creationId xmlns:p14="http://schemas.microsoft.com/office/powerpoint/2010/main" val="3606023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32B7E1-66DD-4198-955A-5A58561D9CB2}"/>
              </a:ext>
            </a:extLst>
          </p:cNvPr>
          <p:cNvSpPr>
            <a:spLocks noGrp="1"/>
          </p:cNvSpPr>
          <p:nvPr>
            <p:ph type="title"/>
          </p:nvPr>
        </p:nvSpPr>
        <p:spPr>
          <a:xfrm>
            <a:off x="1632857" y="312695"/>
            <a:ext cx="9170125" cy="591220"/>
          </a:xfrm>
          <a:no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fontScale="90000"/>
          </a:bodyPr>
          <a:lstStyle/>
          <a:p>
            <a:pPr algn="ctr"/>
            <a:r>
              <a:rPr lang="es-CO" b="1" dirty="0"/>
              <a:t>Líneas motivacionales del </a:t>
            </a:r>
            <a:br>
              <a:rPr lang="es-CO" b="1" dirty="0"/>
            </a:br>
            <a:r>
              <a:rPr lang="es-CO" b="1" dirty="0"/>
              <a:t>ACTO LEGISLATIVO 04 DE 2019 </a:t>
            </a:r>
          </a:p>
        </p:txBody>
      </p:sp>
      <p:graphicFrame>
        <p:nvGraphicFramePr>
          <p:cNvPr id="4" name="Marcador de contenido 3">
            <a:extLst>
              <a:ext uri="{FF2B5EF4-FFF2-40B4-BE49-F238E27FC236}">
                <a16:creationId xmlns:a16="http://schemas.microsoft.com/office/drawing/2014/main" id="{663B5056-02FF-4339-A3D2-B709500B1160}"/>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517878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141697" y="1905000"/>
            <a:ext cx="5807743" cy="3785652"/>
          </a:xfrm>
          <a:prstGeom prst="rect">
            <a:avLst/>
          </a:prstGeom>
        </p:spPr>
        <p:txBody>
          <a:bodyPr wrap="square">
            <a:spAutoFit/>
          </a:bodyPr>
          <a:lstStyle/>
          <a:p>
            <a:pPr algn="just"/>
            <a:r>
              <a:rPr lang="es-MX" sz="2400" b="1" dirty="0"/>
              <a:t>Plan de calidad. </a:t>
            </a:r>
            <a:r>
              <a:rPr lang="es-MX" sz="2400" dirty="0"/>
              <a:t>Para el aseguramiento de la calidad en la auditoría financiera de gestión y resultados, habrá que seguir el plan de control de calidad que se presenta en el </a:t>
            </a:r>
            <a:r>
              <a:rPr lang="es-MX" sz="2400" i="1" dirty="0"/>
              <a:t>Anexo 13-PF Plan de control de calidad, </a:t>
            </a:r>
            <a:r>
              <a:rPr lang="es-MX" sz="2400" dirty="0"/>
              <a:t>cuya ejecución es responsabilidad del equipo de auditoría y su seguimiento y control del supervisor de auditoría .</a:t>
            </a:r>
            <a:endParaRPr lang="es-CO" sz="3200" dirty="0"/>
          </a:p>
        </p:txBody>
      </p:sp>
      <p:sp>
        <p:nvSpPr>
          <p:cNvPr id="2" name="Título 1"/>
          <p:cNvSpPr>
            <a:spLocks noGrp="1"/>
          </p:cNvSpPr>
          <p:nvPr>
            <p:ph type="title"/>
          </p:nvPr>
        </p:nvSpPr>
        <p:spPr>
          <a:xfrm>
            <a:off x="2462296" y="532670"/>
            <a:ext cx="8911687" cy="1280890"/>
          </a:xfrm>
        </p:spPr>
        <p:txBody>
          <a:bodyPr>
            <a:normAutofit/>
          </a:bodyPr>
          <a:lstStyle/>
          <a:p>
            <a:pPr algn="ctr">
              <a:lnSpc>
                <a:spcPct val="90000"/>
              </a:lnSpc>
            </a:pPr>
            <a:r>
              <a:rPr lang="es-ES" b="1" dirty="0">
                <a:cs typeface="Arial" panose="020B0604020202020204" pitchFamily="34" charset="0"/>
              </a:rPr>
              <a:t>2.3. CALIDAD DEL PROCESO AUDITOR</a:t>
            </a:r>
            <a:endParaRPr lang="es-ES" sz="2000" b="1" dirty="0">
              <a:cs typeface="Arial" panose="020B0604020202020204" pitchFamily="34" charset="0"/>
            </a:endParaRPr>
          </a:p>
        </p:txBody>
      </p:sp>
      <p:pic>
        <p:nvPicPr>
          <p:cNvPr id="3" name="Imagen 2" descr="Avibert: Características del Producto Calidad Tota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206" y="1905000"/>
            <a:ext cx="4062770" cy="3986348"/>
          </a:xfrm>
          <a:prstGeom prst="rect">
            <a:avLst/>
          </a:prstGeom>
        </p:spPr>
      </p:pic>
    </p:spTree>
    <p:extLst>
      <p:ext uri="{BB962C8B-B14F-4D97-AF65-F5344CB8AC3E}">
        <p14:creationId xmlns:p14="http://schemas.microsoft.com/office/powerpoint/2010/main" val="16412568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97637" y="456625"/>
            <a:ext cx="9570881" cy="851993"/>
          </a:xfrm>
        </p:spPr>
        <p:txBody>
          <a:bodyPr/>
          <a:lstStyle/>
          <a:p>
            <a:pPr algn="ctr"/>
            <a:r>
              <a:rPr lang="es-MX" b="1" dirty="0"/>
              <a:t>PASO A PASO: </a:t>
            </a:r>
            <a:r>
              <a:rPr lang="es-MX" b="1" dirty="0">
                <a:solidFill>
                  <a:schemeClr val="accent1"/>
                </a:solidFill>
              </a:rPr>
              <a:t>AFGR</a:t>
            </a:r>
            <a:endParaRPr lang="es-CO" b="1" dirty="0">
              <a:solidFill>
                <a:schemeClr val="accent1"/>
              </a:solidFill>
            </a:endParaRPr>
          </a:p>
        </p:txBody>
      </p:sp>
      <p:sp>
        <p:nvSpPr>
          <p:cNvPr id="3" name="Marcador de contenido 2"/>
          <p:cNvSpPr>
            <a:spLocks noGrp="1"/>
          </p:cNvSpPr>
          <p:nvPr>
            <p:ph idx="1"/>
          </p:nvPr>
        </p:nvSpPr>
        <p:spPr>
          <a:xfrm>
            <a:off x="4519749" y="5257265"/>
            <a:ext cx="4410749" cy="1079292"/>
          </a:xfrm>
        </p:spPr>
        <p:txBody>
          <a:bodyPr>
            <a:normAutofit/>
          </a:bodyPr>
          <a:lstStyle/>
          <a:p>
            <a:pPr marL="0" indent="0" algn="ctr">
              <a:buNone/>
            </a:pPr>
            <a:r>
              <a:rPr lang="es-MX" b="1" dirty="0">
                <a:hlinkClick r:id="rId2" action="ppaction://hlinkfile"/>
              </a:rPr>
              <a:t>Anexo 13-PF Plan de control de calidad</a:t>
            </a:r>
            <a:endParaRPr lang="es-CO" b="1" dirty="0">
              <a:hlinkClick r:id="rId3" action="ppaction://hlinkfile"/>
            </a:endParaRPr>
          </a:p>
        </p:txBody>
      </p:sp>
      <p:pic>
        <p:nvPicPr>
          <p:cNvPr id="8194" name="Picture 2" descr="Paso 3 Del Paso 1 - Paso 2 - Foto de archivo - Imagen de negocios,  proyecto: 833991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6032" y="1308618"/>
            <a:ext cx="5574093" cy="3365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2495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64726" y="428166"/>
            <a:ext cx="8915399" cy="2880020"/>
          </a:xfrm>
          <a:solidFill>
            <a:srgbClr val="BFB827"/>
          </a:solidFill>
        </p:spPr>
        <p:txBody>
          <a:bodyPr>
            <a:normAutofit/>
          </a:bodyPr>
          <a:lstStyle/>
          <a:p>
            <a:pPr algn="ctr"/>
            <a:r>
              <a:rPr lang="es-MX" sz="4400" b="1" dirty="0">
                <a:solidFill>
                  <a:schemeClr val="tx1"/>
                </a:solidFill>
              </a:rPr>
              <a:t>CAPÍTULO 3.  AUDITORÍA DE DESEMPEÑO (AD)</a:t>
            </a:r>
            <a:endParaRPr lang="es-CO" sz="4400" b="1" dirty="0">
              <a:solidFill>
                <a:schemeClr val="tx1"/>
              </a:solidFill>
            </a:endParaRPr>
          </a:p>
        </p:txBody>
      </p:sp>
      <p:sp>
        <p:nvSpPr>
          <p:cNvPr id="4" name="Marcador de texto 3"/>
          <p:cNvSpPr>
            <a:spLocks noGrp="1"/>
          </p:cNvSpPr>
          <p:nvPr>
            <p:ph type="body" sz="quarter" idx="13"/>
          </p:nvPr>
        </p:nvSpPr>
        <p:spPr>
          <a:xfrm>
            <a:off x="1753190" y="3615687"/>
            <a:ext cx="8915400" cy="838200"/>
          </a:xfrm>
        </p:spPr>
        <p:txBody>
          <a:bodyPr/>
          <a:lstStyle/>
          <a:p>
            <a:r>
              <a:rPr lang="es-MX" b="1" dirty="0">
                <a:solidFill>
                  <a:schemeClr val="tx1"/>
                </a:solidFill>
                <a:hlinkClick r:id="rId2" action="ppaction://hlinkfile"/>
              </a:rPr>
              <a:t>CAMBIOS RELEVANTES GAT 4.0.</a:t>
            </a:r>
            <a:endParaRPr lang="es-CO" dirty="0"/>
          </a:p>
        </p:txBody>
      </p:sp>
      <p:sp>
        <p:nvSpPr>
          <p:cNvPr id="5" name="Marcador de texto 4"/>
          <p:cNvSpPr>
            <a:spLocks noGrp="1"/>
          </p:cNvSpPr>
          <p:nvPr>
            <p:ph type="body" sz="half" idx="2"/>
          </p:nvPr>
        </p:nvSpPr>
        <p:spPr>
          <a:xfrm>
            <a:off x="1753190" y="4697721"/>
            <a:ext cx="8915400" cy="729622"/>
          </a:xfrm>
        </p:spPr>
        <p:txBody>
          <a:bodyPr>
            <a:normAutofit lnSpcReduction="10000"/>
          </a:bodyPr>
          <a:lstStyle/>
          <a:p>
            <a:r>
              <a:rPr lang="es-MX" dirty="0"/>
              <a:t>FUNDAMENTOS Y FORMATOS, MODELOS E </a:t>
            </a:r>
          </a:p>
          <a:p>
            <a:r>
              <a:rPr lang="es-MX" dirty="0"/>
              <a:t>INSTRUCTIVOS</a:t>
            </a:r>
            <a:endParaRPr lang="es-CO" dirty="0"/>
          </a:p>
        </p:txBody>
      </p:sp>
      <p:pic>
        <p:nvPicPr>
          <p:cNvPr id="6" name="Picture 2" descr="La auditoría al desempeño en los planes de estudio - Revista Contaduría  Pública : IMCP | Una publicación del IMC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0069" y="2959039"/>
            <a:ext cx="4228602" cy="2989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58845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2180983" y="238062"/>
            <a:ext cx="7613946" cy="6390046"/>
          </a:xfrm>
          <a:prstGeom prst="rect">
            <a:avLst/>
          </a:prstGeom>
        </p:spPr>
      </p:pic>
    </p:spTree>
    <p:extLst>
      <p:ext uri="{BB962C8B-B14F-4D97-AF65-F5344CB8AC3E}">
        <p14:creationId xmlns:p14="http://schemas.microsoft.com/office/powerpoint/2010/main" val="20064933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116318" y="669334"/>
            <a:ext cx="8190791" cy="5561648"/>
          </a:xfrm>
          <a:prstGeom prst="rect">
            <a:avLst/>
          </a:prstGeom>
        </p:spPr>
      </p:pic>
    </p:spTree>
    <p:extLst>
      <p:ext uri="{BB962C8B-B14F-4D97-AF65-F5344CB8AC3E}">
        <p14:creationId xmlns:p14="http://schemas.microsoft.com/office/powerpoint/2010/main" val="401181009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24067" y="624110"/>
            <a:ext cx="10080546" cy="1280890"/>
          </a:xfrm>
        </p:spPr>
        <p:txBody>
          <a:bodyPr/>
          <a:lstStyle/>
          <a:p>
            <a:pPr algn="ctr"/>
            <a:r>
              <a:rPr lang="es-MX" b="1" u="sng" dirty="0">
                <a:effectLst>
                  <a:outerShdw blurRad="38100" dist="38100" dir="2700000" algn="tl">
                    <a:srgbClr val="000000">
                      <a:alpha val="43137"/>
                    </a:srgbClr>
                  </a:outerShdw>
                </a:effectLst>
              </a:rPr>
              <a:t>Gestión Pública Orientada a Resultados</a:t>
            </a:r>
            <a:endParaRPr lang="es-CO" b="1" dirty="0">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409433" y="1743735"/>
            <a:ext cx="11436824" cy="2350594"/>
          </a:xfrm>
        </p:spPr>
        <p:txBody>
          <a:bodyPr>
            <a:normAutofit/>
          </a:bodyPr>
          <a:lstStyle/>
          <a:p>
            <a:pPr marL="0" indent="0" algn="ctr">
              <a:buNone/>
            </a:pPr>
            <a:r>
              <a:rPr lang="es-MX" sz="2400" b="1" i="1" u="sng" dirty="0">
                <a:effectLst>
                  <a:outerShdw blurRad="38100" dist="38100" dir="2700000" algn="tl">
                    <a:srgbClr val="000000">
                      <a:alpha val="43137"/>
                    </a:srgbClr>
                  </a:outerShdw>
                </a:effectLst>
              </a:rPr>
              <a:t>Constitución Política de Colombia</a:t>
            </a:r>
          </a:p>
          <a:p>
            <a:pPr marL="0" indent="0" algn="just">
              <a:buNone/>
            </a:pPr>
            <a:endParaRPr lang="es-MX" sz="2400" dirty="0"/>
          </a:p>
          <a:p>
            <a:pPr marL="0" indent="0" algn="just">
              <a:buNone/>
            </a:pPr>
            <a:r>
              <a:rPr lang="es-MX" sz="2400" dirty="0"/>
              <a:t>ARTÍCULO 2. Son fines esenciales del Estado: </a:t>
            </a:r>
            <a:r>
              <a:rPr lang="es-MX" sz="2400" b="1" i="1" u="sng" dirty="0">
                <a:solidFill>
                  <a:srgbClr val="FF0000"/>
                </a:solidFill>
                <a:effectLst>
                  <a:outerShdw blurRad="38100" dist="38100" dir="2700000" algn="tl">
                    <a:srgbClr val="000000">
                      <a:alpha val="43137"/>
                    </a:srgbClr>
                  </a:outerShdw>
                </a:effectLst>
              </a:rPr>
              <a:t>servir a la comunidad</a:t>
            </a:r>
            <a:r>
              <a:rPr lang="es-MX" sz="2400" dirty="0"/>
              <a:t>, </a:t>
            </a:r>
            <a:r>
              <a:rPr lang="es-MX" sz="2400" b="1" i="1" u="sng" dirty="0">
                <a:solidFill>
                  <a:srgbClr val="00B050"/>
                </a:solidFill>
                <a:effectLst>
                  <a:outerShdw blurRad="38100" dist="38100" dir="2700000" algn="tl">
                    <a:srgbClr val="000000">
                      <a:alpha val="43137"/>
                    </a:srgbClr>
                  </a:outerShdw>
                </a:effectLst>
              </a:rPr>
              <a:t>promover la prosperidad general</a:t>
            </a:r>
            <a:r>
              <a:rPr lang="es-MX" sz="2400" dirty="0"/>
              <a:t> y garantizar la efectividad de los principios, derechos y deberes consagrados en la Constitución; …</a:t>
            </a:r>
            <a:endParaRPr lang="es-CO" sz="2400" dirty="0"/>
          </a:p>
        </p:txBody>
      </p:sp>
      <p:pic>
        <p:nvPicPr>
          <p:cNvPr id="1026" name="Picture 2" descr="Antena Torre De Telecomunicaciones Foto de stock y más banco de imágenes de  Antena - Aparato de telecomunicación - iSto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2255" y="4313954"/>
            <a:ext cx="135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292,024 Casa Dibujo Imágenes y Fotos - 123R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0647" y="4313954"/>
            <a:ext cx="2082262"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rretera Recta Ilustración De Dibujos Animados Ilustración De Carretera  Ilustración De Carretera, Carretera De Dos Vías, Ilustración, Carretera PNG  y PSD para Descargar Gratis | Pngtre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4074" y="4313954"/>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ISTEMAS DE ACUEDUCTOS Y ALCANTARILLADOS - ppt video online descarga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78788" y="4313954"/>
            <a:ext cx="2400000"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60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43791" y="624110"/>
            <a:ext cx="9660822" cy="1280890"/>
          </a:xfrm>
        </p:spPr>
        <p:txBody>
          <a:bodyPr/>
          <a:lstStyle/>
          <a:p>
            <a:pPr algn="ctr"/>
            <a:r>
              <a:rPr lang="es-CO" b="1" dirty="0">
                <a:effectLst>
                  <a:outerShdw blurRad="38100" dist="38100" dir="2700000" algn="tl">
                    <a:srgbClr val="000000">
                      <a:alpha val="43137"/>
                    </a:srgbClr>
                  </a:outerShdw>
                </a:effectLst>
              </a:rPr>
              <a:t>Gestión Pública Orientada a Resultados</a:t>
            </a:r>
          </a:p>
        </p:txBody>
      </p:sp>
      <p:sp>
        <p:nvSpPr>
          <p:cNvPr id="3" name="Marcador de contenido 2"/>
          <p:cNvSpPr>
            <a:spLocks noGrp="1"/>
          </p:cNvSpPr>
          <p:nvPr>
            <p:ph idx="1"/>
          </p:nvPr>
        </p:nvSpPr>
        <p:spPr>
          <a:xfrm>
            <a:off x="1109272" y="2133600"/>
            <a:ext cx="10395340" cy="3777622"/>
          </a:xfrm>
        </p:spPr>
        <p:txBody>
          <a:bodyPr>
            <a:noAutofit/>
          </a:bodyPr>
          <a:lstStyle/>
          <a:p>
            <a:pPr marL="0" indent="0">
              <a:buNone/>
            </a:pPr>
            <a:r>
              <a:rPr lang="es-CO" sz="2800" b="1" dirty="0">
                <a:solidFill>
                  <a:srgbClr val="FF0000"/>
                </a:solidFill>
              </a:rPr>
              <a:t>Las Políticas Públicas </a:t>
            </a:r>
            <a:r>
              <a:rPr lang="es-CO" sz="2400" b="1" dirty="0"/>
              <a:t>deben orientarse al logro de resultados</a:t>
            </a:r>
            <a:endParaRPr lang="es-CO" sz="2400" dirty="0"/>
          </a:p>
          <a:p>
            <a:endParaRPr lang="es-CO" sz="2400" dirty="0"/>
          </a:p>
          <a:p>
            <a:pPr marL="0" indent="0" algn="just">
              <a:buNone/>
            </a:pPr>
            <a:r>
              <a:rPr lang="es-MX" sz="2400" dirty="0"/>
              <a:t>El concepto de </a:t>
            </a:r>
            <a:r>
              <a:rPr lang="es-MX" sz="2400" b="1" i="1" u="sng" dirty="0">
                <a:solidFill>
                  <a:srgbClr val="FF0000"/>
                </a:solidFill>
                <a:effectLst>
                  <a:outerShdw blurRad="38100" dist="38100" dir="2700000" algn="tl">
                    <a:srgbClr val="000000">
                      <a:alpha val="43137"/>
                    </a:srgbClr>
                  </a:outerShdw>
                </a:effectLst>
              </a:rPr>
              <a:t>“creación de valor público”</a:t>
            </a:r>
            <a:r>
              <a:rPr lang="es-MX" sz="2400" dirty="0"/>
              <a:t> puso la atención en el rol del gerente público para orquestar los procesos del desarrollo de las políticas públicas (…) y en la guía para su subsecuente implementación, de tal forma que se mejoraran los </a:t>
            </a:r>
            <a:r>
              <a:rPr lang="es-MX" sz="2400" b="1" i="1" u="sng" dirty="0">
                <a:solidFill>
                  <a:srgbClr val="7030A0"/>
                </a:solidFill>
                <a:effectLst>
                  <a:outerShdw blurRad="38100" dist="38100" dir="2700000" algn="tl">
                    <a:srgbClr val="000000">
                      <a:alpha val="43137"/>
                    </a:srgbClr>
                  </a:outerShdw>
                </a:effectLst>
              </a:rPr>
              <a:t>resultados para el público</a:t>
            </a:r>
            <a:r>
              <a:rPr lang="es-MX" sz="2400" dirty="0"/>
              <a:t>.</a:t>
            </a:r>
          </a:p>
          <a:p>
            <a:pPr marL="0" indent="0" algn="r">
              <a:buNone/>
            </a:pPr>
            <a:r>
              <a:rPr lang="en-US" sz="2400" i="1" dirty="0" err="1"/>
              <a:t>Beningtony</a:t>
            </a:r>
            <a:r>
              <a:rPr lang="en-US" sz="2400" i="1" dirty="0"/>
              <a:t> Moore, 2010. “Public Value in Complex and Changing Times”</a:t>
            </a:r>
            <a:endParaRPr lang="es-CO" sz="2400" dirty="0"/>
          </a:p>
        </p:txBody>
      </p:sp>
    </p:spTree>
    <p:extLst>
      <p:ext uri="{BB962C8B-B14F-4D97-AF65-F5344CB8AC3E}">
        <p14:creationId xmlns:p14="http://schemas.microsoft.com/office/powerpoint/2010/main" val="1647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19134" y="179882"/>
            <a:ext cx="10438151" cy="1280890"/>
          </a:xfrm>
        </p:spPr>
        <p:txBody>
          <a:bodyPr>
            <a:noAutofit/>
          </a:bodyPr>
          <a:lstStyle/>
          <a:p>
            <a:pPr algn="ctr"/>
            <a:r>
              <a:rPr lang="es-MX" sz="2800" b="1" dirty="0"/>
              <a:t>Reflexión sobre el pensamiento estratégico: Importancia de entender y concertar lo que se quiere lograr</a:t>
            </a:r>
            <a:endParaRPr lang="es-CO" sz="2800" b="1" dirty="0"/>
          </a:p>
        </p:txBody>
      </p:sp>
      <p:pic>
        <p:nvPicPr>
          <p:cNvPr id="6" name="Imagen 5"/>
          <p:cNvPicPr/>
          <p:nvPr/>
        </p:nvPicPr>
        <p:blipFill rotWithShape="1">
          <a:blip r:embed="rId2"/>
          <a:srcRect l="21591" t="21047" r="33270" b="18599"/>
          <a:stretch/>
        </p:blipFill>
        <p:spPr bwMode="auto">
          <a:xfrm>
            <a:off x="2429119" y="1118325"/>
            <a:ext cx="8218179" cy="57396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9818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9115" y="624110"/>
            <a:ext cx="10155497" cy="1280890"/>
          </a:xfrm>
        </p:spPr>
        <p:txBody>
          <a:bodyPr/>
          <a:lstStyle/>
          <a:p>
            <a:pPr algn="ctr"/>
            <a:r>
              <a:rPr lang="es-CO" b="1" dirty="0">
                <a:effectLst>
                  <a:outerShdw blurRad="38100" dist="38100" dir="2700000" algn="tl">
                    <a:srgbClr val="000000">
                      <a:alpha val="43137"/>
                    </a:srgbClr>
                  </a:outerShdw>
                </a:effectLst>
              </a:rPr>
              <a:t>Gestión Pública Orientada a Resultados</a:t>
            </a:r>
          </a:p>
        </p:txBody>
      </p:sp>
      <p:sp>
        <p:nvSpPr>
          <p:cNvPr id="5" name="Elipse 4"/>
          <p:cNvSpPr/>
          <p:nvPr/>
        </p:nvSpPr>
        <p:spPr>
          <a:xfrm>
            <a:off x="244571" y="2757713"/>
            <a:ext cx="2307772" cy="2002971"/>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00" dirty="0" err="1"/>
              <a:t>GpRD</a:t>
            </a:r>
            <a:endParaRPr lang="es-CO" sz="4000" dirty="0"/>
          </a:p>
        </p:txBody>
      </p:sp>
      <p:sp>
        <p:nvSpPr>
          <p:cNvPr id="6" name="Rectángulo 5"/>
          <p:cNvSpPr/>
          <p:nvPr/>
        </p:nvSpPr>
        <p:spPr>
          <a:xfrm>
            <a:off x="9824060" y="1795416"/>
            <a:ext cx="2191657" cy="403497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t>Calidad</a:t>
            </a:r>
            <a:r>
              <a:rPr lang="es-MX" sz="2800" dirty="0"/>
              <a:t> de vida de la población</a:t>
            </a:r>
            <a:endParaRPr lang="es-CO" sz="2800" dirty="0"/>
          </a:p>
        </p:txBody>
      </p:sp>
      <p:sp>
        <p:nvSpPr>
          <p:cNvPr id="8" name="Triángulo isósceles 7"/>
          <p:cNvSpPr/>
          <p:nvPr/>
        </p:nvSpPr>
        <p:spPr>
          <a:xfrm>
            <a:off x="5128687" y="1809931"/>
            <a:ext cx="2278742" cy="1886857"/>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s-MX" sz="2000" dirty="0"/>
              <a:t>Sector</a:t>
            </a:r>
            <a:r>
              <a:rPr lang="es-MX" sz="2400" dirty="0"/>
              <a:t> </a:t>
            </a:r>
            <a:r>
              <a:rPr lang="es-MX" sz="2000" dirty="0"/>
              <a:t>público</a:t>
            </a:r>
            <a:endParaRPr lang="es-CO" sz="2400" dirty="0"/>
          </a:p>
        </p:txBody>
      </p:sp>
      <p:sp>
        <p:nvSpPr>
          <p:cNvPr id="9" name="Flecha derecha 8"/>
          <p:cNvSpPr/>
          <p:nvPr/>
        </p:nvSpPr>
        <p:spPr>
          <a:xfrm>
            <a:off x="2886165" y="1867990"/>
            <a:ext cx="2075543" cy="1727203"/>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s-CO" sz="2000" dirty="0"/>
              <a:t>Cambios </a:t>
            </a:r>
            <a:r>
              <a:rPr lang="es-CO" dirty="0"/>
              <a:t>significativos</a:t>
            </a:r>
            <a:endParaRPr lang="es-CO" sz="2000" dirty="0"/>
          </a:p>
        </p:txBody>
      </p:sp>
      <p:sp>
        <p:nvSpPr>
          <p:cNvPr id="12" name="Flecha derecha 11"/>
          <p:cNvSpPr/>
          <p:nvPr/>
        </p:nvSpPr>
        <p:spPr>
          <a:xfrm>
            <a:off x="7523481" y="1860733"/>
            <a:ext cx="2075543" cy="1727203"/>
          </a:xfrm>
          <a:prstGeom prst="rightArrow">
            <a:avLst/>
          </a:prstGeom>
          <a:solidFill>
            <a:srgbClr val="7030A0"/>
          </a:solidFill>
          <a:ln>
            <a:solidFill>
              <a:srgbClr val="7030A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s-CO" sz="2000" dirty="0"/>
              <a:t>Impacto</a:t>
            </a:r>
          </a:p>
        </p:txBody>
      </p:sp>
      <p:sp>
        <p:nvSpPr>
          <p:cNvPr id="13" name="Flecha derecha 12"/>
          <p:cNvSpPr/>
          <p:nvPr/>
        </p:nvSpPr>
        <p:spPr>
          <a:xfrm>
            <a:off x="2841163" y="4103186"/>
            <a:ext cx="2075543" cy="1727203"/>
          </a:xfrm>
          <a:prstGeom prst="rightArrow">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s-CO" sz="2000" dirty="0"/>
              <a:t>Eficiencia</a:t>
            </a:r>
          </a:p>
        </p:txBody>
      </p:sp>
      <p:sp>
        <p:nvSpPr>
          <p:cNvPr id="14" name="Flecha derecha 13"/>
          <p:cNvSpPr/>
          <p:nvPr/>
        </p:nvSpPr>
        <p:spPr>
          <a:xfrm>
            <a:off x="5158372" y="4103185"/>
            <a:ext cx="2075543" cy="1727203"/>
          </a:xfrm>
          <a:prstGeom prst="rightArrow">
            <a:avLst/>
          </a:prstGeom>
          <a:solidFill>
            <a:schemeClr val="accent2">
              <a:lumMod val="50000"/>
            </a:schemeClr>
          </a:solidFill>
          <a:ln>
            <a:solidFill>
              <a:schemeClr val="accent2">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s-CO" sz="2000" dirty="0"/>
              <a:t>Eficacia</a:t>
            </a:r>
          </a:p>
        </p:txBody>
      </p:sp>
      <p:sp>
        <p:nvSpPr>
          <p:cNvPr id="10" name="Flecha derecha 9"/>
          <p:cNvSpPr/>
          <p:nvPr/>
        </p:nvSpPr>
        <p:spPr>
          <a:xfrm>
            <a:off x="7537330" y="4103185"/>
            <a:ext cx="2075543" cy="1727203"/>
          </a:xfrm>
          <a:prstGeom prst="rightArrow">
            <a:avLst/>
          </a:prstGeom>
          <a:solidFill>
            <a:schemeClr val="accent4">
              <a:lumMod val="75000"/>
            </a:schemeClr>
          </a:solidFill>
          <a:ln>
            <a:solidFill>
              <a:schemeClr val="accent4">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s-CO" sz="2000" dirty="0"/>
              <a:t>Efectividad</a:t>
            </a:r>
          </a:p>
        </p:txBody>
      </p:sp>
    </p:spTree>
    <p:extLst>
      <p:ext uri="{BB962C8B-B14F-4D97-AF65-F5344CB8AC3E}">
        <p14:creationId xmlns:p14="http://schemas.microsoft.com/office/powerpoint/2010/main" val="325534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8" grpId="0" animBg="1"/>
      <p:bldP spid="9" grpId="0" animBg="1"/>
      <p:bldP spid="12" grpId="0" animBg="1"/>
      <p:bldP spid="13" grpId="0" animBg="1"/>
      <p:bldP spid="14" grpId="0" animBg="1"/>
      <p:bldP spid="10"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96976" y="400319"/>
            <a:ext cx="9900664" cy="1280890"/>
          </a:xfrm>
        </p:spPr>
        <p:txBody>
          <a:bodyPr/>
          <a:lstStyle/>
          <a:p>
            <a:pPr algn="ctr"/>
            <a:r>
              <a:rPr lang="es-CO" b="1" dirty="0">
                <a:effectLst>
                  <a:outerShdw blurRad="38100" dist="38100" dir="2700000" algn="tl">
                    <a:srgbClr val="000000">
                      <a:alpha val="43137"/>
                    </a:srgbClr>
                  </a:outerShdw>
                </a:effectLst>
              </a:rPr>
              <a:t>Calidad de las políticas públicas</a:t>
            </a:r>
          </a:p>
        </p:txBody>
      </p:sp>
      <p:sp>
        <p:nvSpPr>
          <p:cNvPr id="5" name="Marcador de contenido 4"/>
          <p:cNvSpPr>
            <a:spLocks noGrp="1"/>
          </p:cNvSpPr>
          <p:nvPr>
            <p:ph idx="1"/>
          </p:nvPr>
        </p:nvSpPr>
        <p:spPr>
          <a:xfrm>
            <a:off x="701040" y="1586731"/>
            <a:ext cx="11021268" cy="1182889"/>
          </a:xfrm>
        </p:spPr>
        <p:txBody>
          <a:bodyPr>
            <a:normAutofit/>
          </a:bodyPr>
          <a:lstStyle/>
          <a:p>
            <a:pPr marL="0" indent="0" algn="just">
              <a:buNone/>
            </a:pPr>
            <a:r>
              <a:rPr lang="es-CO" sz="2400" dirty="0"/>
              <a:t>Los retos de la </a:t>
            </a:r>
            <a:r>
              <a:rPr lang="es-CO" sz="2400" dirty="0" err="1"/>
              <a:t>GpRD</a:t>
            </a:r>
            <a:r>
              <a:rPr lang="es-CO" sz="2400" dirty="0"/>
              <a:t> llevan al Gobierno a pasar de la producción de bienes y servicios públicos a su entrega efectiva</a:t>
            </a:r>
          </a:p>
        </p:txBody>
      </p:sp>
      <p:sp>
        <p:nvSpPr>
          <p:cNvPr id="6" name="Marcador de contenido 4"/>
          <p:cNvSpPr txBox="1">
            <a:spLocks/>
          </p:cNvSpPr>
          <p:nvPr/>
        </p:nvSpPr>
        <p:spPr>
          <a:xfrm>
            <a:off x="838200" y="4968241"/>
            <a:ext cx="10515600" cy="144780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dirty="0"/>
              <a:t>La entrega efectiva de bienes y servicios públicos es exitosa en la medida en que el </a:t>
            </a:r>
            <a:r>
              <a:rPr lang="es-MX" b="1" i="1" u="sng" dirty="0">
                <a:solidFill>
                  <a:srgbClr val="FF0000"/>
                </a:solidFill>
                <a:effectLst>
                  <a:outerShdw blurRad="38100" dist="38100" dir="2700000" algn="tl">
                    <a:srgbClr val="000000">
                      <a:alpha val="43137"/>
                    </a:srgbClr>
                  </a:outerShdw>
                </a:effectLst>
              </a:rPr>
              <a:t>ciudadano percibe</a:t>
            </a:r>
            <a:r>
              <a:rPr lang="es-MX" dirty="0"/>
              <a:t> la calidad de la </a:t>
            </a:r>
            <a:r>
              <a:rPr lang="es-MX" b="1" i="1" u="sng" dirty="0">
                <a:solidFill>
                  <a:srgbClr val="7030A0"/>
                </a:solidFill>
                <a:effectLst>
                  <a:outerShdw blurRad="38100" dist="38100" dir="2700000" algn="tl">
                    <a:srgbClr val="000000">
                      <a:alpha val="43137"/>
                    </a:srgbClr>
                  </a:outerShdw>
                </a:effectLst>
              </a:rPr>
              <a:t>acción estatal y construye relaciones</a:t>
            </a:r>
            <a:r>
              <a:rPr lang="es-MX" dirty="0"/>
              <a:t> de confianza con los actores gubernamentales</a:t>
            </a:r>
            <a:endParaRPr lang="es-CO" dirty="0"/>
          </a:p>
        </p:txBody>
      </p:sp>
      <p:sp>
        <p:nvSpPr>
          <p:cNvPr id="7" name="Rectángulo redondeado 6"/>
          <p:cNvSpPr/>
          <p:nvPr/>
        </p:nvSpPr>
        <p:spPr>
          <a:xfrm>
            <a:off x="624840" y="3063240"/>
            <a:ext cx="2514600" cy="155448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Adecuada generación de bienes y servicios públicos</a:t>
            </a:r>
            <a:endParaRPr lang="es-CO" dirty="0"/>
          </a:p>
        </p:txBody>
      </p:sp>
      <p:sp>
        <p:nvSpPr>
          <p:cNvPr id="8" name="Más 7"/>
          <p:cNvSpPr/>
          <p:nvPr/>
        </p:nvSpPr>
        <p:spPr>
          <a:xfrm>
            <a:off x="3154680" y="3268980"/>
            <a:ext cx="929640" cy="1143000"/>
          </a:xfrm>
          <a:prstGeom prst="mathPl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redondeado 8"/>
          <p:cNvSpPr/>
          <p:nvPr/>
        </p:nvSpPr>
        <p:spPr>
          <a:xfrm>
            <a:off x="4145280" y="3063240"/>
            <a:ext cx="1630680" cy="155448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Entrega efectiva</a:t>
            </a:r>
            <a:endParaRPr lang="es-CO" dirty="0"/>
          </a:p>
        </p:txBody>
      </p:sp>
      <p:sp>
        <p:nvSpPr>
          <p:cNvPr id="10" name="Flecha a la derecha con muesca 9"/>
          <p:cNvSpPr/>
          <p:nvPr/>
        </p:nvSpPr>
        <p:spPr>
          <a:xfrm>
            <a:off x="5958840" y="3329940"/>
            <a:ext cx="914400" cy="1021080"/>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Rectángulo redondeado 11"/>
          <p:cNvSpPr/>
          <p:nvPr/>
        </p:nvSpPr>
        <p:spPr>
          <a:xfrm>
            <a:off x="7056120" y="3063240"/>
            <a:ext cx="1630680" cy="1554480"/>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t>Mayor confianza en la relación Estado -ciudadano</a:t>
            </a:r>
            <a:endParaRPr lang="es-CO" dirty="0"/>
          </a:p>
        </p:txBody>
      </p:sp>
      <p:sp>
        <p:nvSpPr>
          <p:cNvPr id="13" name="Igual que 12"/>
          <p:cNvSpPr/>
          <p:nvPr/>
        </p:nvSpPr>
        <p:spPr>
          <a:xfrm>
            <a:off x="8869680" y="3429000"/>
            <a:ext cx="883920" cy="754380"/>
          </a:xfrm>
          <a:prstGeom prst="mathEqual">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14" name="Rectángulo redondeado 13"/>
          <p:cNvSpPr/>
          <p:nvPr/>
        </p:nvSpPr>
        <p:spPr>
          <a:xfrm>
            <a:off x="9966960" y="3105151"/>
            <a:ext cx="1630680" cy="155448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Resultados</a:t>
            </a:r>
            <a:endParaRPr lang="es-CO" dirty="0"/>
          </a:p>
        </p:txBody>
      </p:sp>
    </p:spTree>
    <p:extLst>
      <p:ext uri="{BB962C8B-B14F-4D97-AF65-F5344CB8AC3E}">
        <p14:creationId xmlns:p14="http://schemas.microsoft.com/office/powerpoint/2010/main" val="380062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P spid="6" grpId="0"/>
      <p:bldP spid="7" grpId="0" animBg="1"/>
      <p:bldP spid="8" grpId="0" animBg="1"/>
      <p:bldP spid="9" grpId="0" animBg="1"/>
      <p:bldP spid="10"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53653" y="624110"/>
            <a:ext cx="9450960" cy="1280890"/>
          </a:xfrm>
        </p:spPr>
        <p:txBody>
          <a:bodyPr>
            <a:normAutofit fontScale="90000"/>
          </a:bodyPr>
          <a:lstStyle/>
          <a:p>
            <a:r>
              <a:rPr lang="es-CO" b="1" dirty="0">
                <a:solidFill>
                  <a:srgbClr val="9E2600"/>
                </a:solidFill>
              </a:rPr>
              <a:t>ESCENCIA CONCEPTUAL DEL CONTROL FISCAL </a:t>
            </a:r>
            <a:br>
              <a:rPr lang="es-CO" b="1" dirty="0">
                <a:solidFill>
                  <a:srgbClr val="9E2600"/>
                </a:solidFill>
              </a:rPr>
            </a:br>
            <a:endParaRPr lang="es-CO" b="1" dirty="0">
              <a:solidFill>
                <a:srgbClr val="9E2600"/>
              </a:solidFill>
            </a:endParaRPr>
          </a:p>
        </p:txBody>
      </p:sp>
      <p:sp>
        <p:nvSpPr>
          <p:cNvPr id="5" name="Rectángulo: esquinas redondeadas 7">
            <a:extLst>
              <a:ext uri="{FF2B5EF4-FFF2-40B4-BE49-F238E27FC236}">
                <a16:creationId xmlns:a16="http://schemas.microsoft.com/office/drawing/2014/main" id="{A9347979-C0C5-49F2-A12A-F617BD0E4C37}"/>
              </a:ext>
            </a:extLst>
          </p:cNvPr>
          <p:cNvSpPr txBox="1">
            <a:spLocks/>
          </p:cNvSpPr>
          <p:nvPr/>
        </p:nvSpPr>
        <p:spPr>
          <a:xfrm>
            <a:off x="1827212" y="1926236"/>
            <a:ext cx="8915400" cy="3777622"/>
          </a:xfrm>
          <a:prstGeom prst="roundRect">
            <a:avLst/>
          </a:prstGeom>
          <a:solidFill>
            <a:srgbClr val="9C9620"/>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lt1"/>
                </a:solidFill>
                <a:latin typeface="+mn-lt"/>
                <a:ea typeface="+mn-ea"/>
                <a:cs typeface="+mn-cs"/>
              </a:defRPr>
            </a:lvl9pPr>
          </a:lstStyle>
          <a:p>
            <a:pPr marL="0" indent="0" algn="ctr">
              <a:buFont typeface="Wingdings 3" charset="2"/>
              <a:buNone/>
            </a:pPr>
            <a:r>
              <a:rPr lang="es-CO" sz="3600" b="1" dirty="0">
                <a:solidFill>
                  <a:schemeClr val="tx1"/>
                </a:solidFill>
                <a:latin typeface="Roboto" panose="02000000000000000000" pitchFamily="2" charset="0"/>
                <a:ea typeface="Times New Roman" panose="02020603050405020304" pitchFamily="18" charset="0"/>
                <a:cs typeface="Times New Roman" panose="02020603050405020304" pitchFamily="18" charset="0"/>
              </a:rPr>
              <a:t>En un Estado social y democrático de derecho, </a:t>
            </a:r>
            <a:r>
              <a:rPr lang="es-CO" sz="3600" b="1" dirty="0">
                <a:solidFill>
                  <a:schemeClr val="bg1"/>
                </a:solidFill>
                <a:latin typeface="Roboto" panose="02000000000000000000" pitchFamily="2" charset="0"/>
                <a:ea typeface="Times New Roman" panose="02020603050405020304" pitchFamily="18" charset="0"/>
                <a:cs typeface="Times New Roman" panose="02020603050405020304" pitchFamily="18" charset="0"/>
              </a:rPr>
              <a:t>el control fiscal es el </a:t>
            </a:r>
            <a:r>
              <a:rPr lang="es-CO" sz="3600" b="1" u="sng" dirty="0">
                <a:solidFill>
                  <a:schemeClr val="bg1"/>
                </a:solidFill>
                <a:latin typeface="Roboto" panose="02000000000000000000" pitchFamily="2" charset="0"/>
                <a:ea typeface="Times New Roman" panose="02020603050405020304" pitchFamily="18" charset="0"/>
                <a:cs typeface="Times New Roman" panose="02020603050405020304" pitchFamily="18" charset="0"/>
              </a:rPr>
              <a:t>garante</a:t>
            </a:r>
            <a:r>
              <a:rPr lang="es-CO" sz="3600" b="1" dirty="0">
                <a:solidFill>
                  <a:schemeClr val="bg1"/>
                </a:solidFill>
                <a:latin typeface="Roboto" panose="02000000000000000000" pitchFamily="2" charset="0"/>
                <a:ea typeface="Times New Roman" panose="02020603050405020304" pitchFamily="18" charset="0"/>
                <a:cs typeface="Times New Roman" panose="02020603050405020304" pitchFamily="18" charset="0"/>
              </a:rPr>
              <a:t> </a:t>
            </a:r>
            <a:r>
              <a:rPr lang="es-CO" sz="3600" b="1" dirty="0">
                <a:solidFill>
                  <a:schemeClr val="tx1"/>
                </a:solidFill>
                <a:latin typeface="Roboto" panose="02000000000000000000" pitchFamily="2" charset="0"/>
                <a:ea typeface="Times New Roman" panose="02020603050405020304" pitchFamily="18" charset="0"/>
                <a:cs typeface="Times New Roman" panose="02020603050405020304" pitchFamily="18" charset="0"/>
              </a:rPr>
              <a:t>de la finalidad programática de</a:t>
            </a:r>
            <a:r>
              <a:rPr lang="es-CO" sz="3600" b="1" dirty="0">
                <a:solidFill>
                  <a:schemeClr val="bg1"/>
                </a:solidFill>
                <a:latin typeface="Roboto" panose="02000000000000000000" pitchFamily="2" charset="0"/>
                <a:ea typeface="Times New Roman" panose="02020603050405020304" pitchFamily="18" charset="0"/>
                <a:cs typeface="Times New Roman" panose="02020603050405020304" pitchFamily="18" charset="0"/>
              </a:rPr>
              <a:t> los recursos públicos </a:t>
            </a:r>
            <a:r>
              <a:rPr lang="es-CO" sz="3600" b="1" dirty="0">
                <a:solidFill>
                  <a:schemeClr val="tx1"/>
                </a:solidFill>
                <a:latin typeface="Roboto" panose="02000000000000000000" pitchFamily="2" charset="0"/>
                <a:ea typeface="Times New Roman" panose="02020603050405020304" pitchFamily="18" charset="0"/>
                <a:cs typeface="Times New Roman" panose="02020603050405020304" pitchFamily="18" charset="0"/>
              </a:rPr>
              <a:t>y por ende viabiliza  </a:t>
            </a:r>
            <a:r>
              <a:rPr lang="es-CO" sz="3600" b="1" u="sng" dirty="0">
                <a:solidFill>
                  <a:schemeClr val="tx1"/>
                </a:solidFill>
                <a:latin typeface="Roboto" panose="02000000000000000000" pitchFamily="2" charset="0"/>
                <a:ea typeface="Times New Roman" panose="02020603050405020304" pitchFamily="18" charset="0"/>
                <a:cs typeface="Times New Roman" panose="02020603050405020304" pitchFamily="18" charset="0"/>
              </a:rPr>
              <a:t>la efectiva realización de los derechos de la población.</a:t>
            </a:r>
            <a:endParaRPr lang="es-CO" sz="3600" u="sng" dirty="0">
              <a:solidFill>
                <a:schemeClr val="tx1"/>
              </a:solidFill>
            </a:endParaRPr>
          </a:p>
        </p:txBody>
      </p:sp>
    </p:spTree>
    <p:extLst>
      <p:ext uri="{BB962C8B-B14F-4D97-AF65-F5344CB8AC3E}">
        <p14:creationId xmlns:p14="http://schemas.microsoft.com/office/powerpoint/2010/main" val="299430356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747395"/>
          </a:xfrm>
        </p:spPr>
        <p:txBody>
          <a:bodyPr/>
          <a:lstStyle/>
          <a:p>
            <a:pPr algn="ctr"/>
            <a:r>
              <a:rPr lang="es-CO" b="1" dirty="0">
                <a:effectLst>
                  <a:outerShdw blurRad="38100" dist="38100" dir="2700000" algn="tl">
                    <a:srgbClr val="000000">
                      <a:alpha val="43137"/>
                    </a:srgbClr>
                  </a:outerShdw>
                </a:effectLst>
              </a:rPr>
              <a:t>Gestión Pública Orientada a Resultados</a:t>
            </a:r>
          </a:p>
        </p:txBody>
      </p:sp>
      <p:graphicFrame>
        <p:nvGraphicFramePr>
          <p:cNvPr id="5" name="Diagrama 4"/>
          <p:cNvGraphicFramePr/>
          <p:nvPr/>
        </p:nvGraphicFramePr>
        <p:xfrm>
          <a:off x="94010" y="1265578"/>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lecha derecha 5"/>
          <p:cNvSpPr/>
          <p:nvPr/>
        </p:nvSpPr>
        <p:spPr>
          <a:xfrm>
            <a:off x="6884529" y="3321524"/>
            <a:ext cx="1659864" cy="13067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Creación</a:t>
            </a:r>
          </a:p>
        </p:txBody>
      </p:sp>
      <p:sp>
        <p:nvSpPr>
          <p:cNvPr id="8" name="Elipse 7"/>
          <p:cNvSpPr/>
          <p:nvPr/>
        </p:nvSpPr>
        <p:spPr>
          <a:xfrm>
            <a:off x="9007522" y="2854088"/>
            <a:ext cx="2160000" cy="21600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Valor público</a:t>
            </a:r>
          </a:p>
        </p:txBody>
      </p:sp>
    </p:spTree>
    <p:extLst>
      <p:ext uri="{BB962C8B-B14F-4D97-AF65-F5344CB8AC3E}">
        <p14:creationId xmlns:p14="http://schemas.microsoft.com/office/powerpoint/2010/main" val="36150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P spid="6" grpId="0" animBg="1"/>
      <p:bldP spid="8"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902652"/>
          </a:xfrm>
        </p:spPr>
        <p:txBody>
          <a:bodyPr>
            <a:normAutofit fontScale="90000"/>
          </a:bodyPr>
          <a:lstStyle/>
          <a:p>
            <a:pPr algn="ctr"/>
            <a:r>
              <a:rPr lang="es-MX" sz="4000" b="1" dirty="0">
                <a:effectLst>
                  <a:outerShdw blurRad="38100" dist="38100" dir="2700000" algn="tl">
                    <a:srgbClr val="000000">
                      <a:alpha val="43137"/>
                    </a:srgbClr>
                  </a:outerShdw>
                </a:effectLst>
              </a:rPr>
              <a:t>Mediciones de desempeño - </a:t>
            </a:r>
            <a:r>
              <a:rPr lang="es-CO" sz="4000" b="1" dirty="0">
                <a:effectLst>
                  <a:outerShdw blurRad="38100" dist="38100" dir="2700000" algn="tl">
                    <a:srgbClr val="000000">
                      <a:alpha val="43137"/>
                    </a:srgbClr>
                  </a:outerShdw>
                </a:effectLst>
              </a:rPr>
              <a:t>Cadena de Valor</a:t>
            </a:r>
          </a:p>
        </p:txBody>
      </p:sp>
      <p:pic>
        <p:nvPicPr>
          <p:cNvPr id="4" name="Imagen 3"/>
          <p:cNvPicPr>
            <a:picLocks noChangeAspect="1"/>
          </p:cNvPicPr>
          <p:nvPr/>
        </p:nvPicPr>
        <p:blipFill rotWithShape="1">
          <a:blip r:embed="rId2"/>
          <a:srcRect l="20952" t="27708" r="28448" b="44167"/>
          <a:stretch/>
        </p:blipFill>
        <p:spPr>
          <a:xfrm>
            <a:off x="1051561" y="1572412"/>
            <a:ext cx="10104119" cy="3157537"/>
          </a:xfrm>
          <a:prstGeom prst="rect">
            <a:avLst/>
          </a:prstGeom>
        </p:spPr>
      </p:pic>
      <p:sp>
        <p:nvSpPr>
          <p:cNvPr id="5" name="Marcador de contenido 4"/>
          <p:cNvSpPr txBox="1">
            <a:spLocks/>
          </p:cNvSpPr>
          <p:nvPr/>
        </p:nvSpPr>
        <p:spPr>
          <a:xfrm>
            <a:off x="838200" y="5132705"/>
            <a:ext cx="10515600" cy="12223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dirty="0"/>
              <a:t>Describe una relación secuencial y lógica entre insumos, actividades, productos y resultados en la que se </a:t>
            </a:r>
            <a:r>
              <a:rPr lang="es-MX" b="1" i="1" u="sng" dirty="0">
                <a:solidFill>
                  <a:srgbClr val="FF0000"/>
                </a:solidFill>
                <a:effectLst>
                  <a:outerShdw blurRad="38100" dist="38100" dir="2700000" algn="tl">
                    <a:srgbClr val="000000">
                      <a:alpha val="43137"/>
                    </a:srgbClr>
                  </a:outerShdw>
                </a:effectLst>
              </a:rPr>
              <a:t>genera valor</a:t>
            </a:r>
            <a:r>
              <a:rPr lang="es-MX" b="1" dirty="0"/>
              <a:t> </a:t>
            </a:r>
            <a:r>
              <a:rPr lang="es-MX" dirty="0"/>
              <a:t>a lo largo de todo el proceso de transformación</a:t>
            </a:r>
            <a:endParaRPr lang="es-CO" dirty="0"/>
          </a:p>
        </p:txBody>
      </p:sp>
    </p:spTree>
    <p:extLst>
      <p:ext uri="{BB962C8B-B14F-4D97-AF65-F5344CB8AC3E}">
        <p14:creationId xmlns:p14="http://schemas.microsoft.com/office/powerpoint/2010/main" val="419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472757"/>
            <a:ext cx="10515600" cy="1325563"/>
          </a:xfrm>
        </p:spPr>
        <p:txBody>
          <a:bodyPr>
            <a:normAutofit/>
          </a:bodyPr>
          <a:lstStyle/>
          <a:p>
            <a:pPr algn="ctr"/>
            <a:r>
              <a:rPr lang="es-CO" b="1" dirty="0">
                <a:effectLst>
                  <a:outerShdw blurRad="38100" dist="38100" dir="2700000" algn="tl">
                    <a:srgbClr val="000000">
                      <a:alpha val="43137"/>
                    </a:srgbClr>
                  </a:outerShdw>
                </a:effectLst>
              </a:rPr>
              <a:t>Cadena de Valor</a:t>
            </a:r>
          </a:p>
        </p:txBody>
      </p:sp>
      <p:sp>
        <p:nvSpPr>
          <p:cNvPr id="3" name="Marcador de contenido 4"/>
          <p:cNvSpPr>
            <a:spLocks noGrp="1"/>
          </p:cNvSpPr>
          <p:nvPr>
            <p:ph idx="1"/>
          </p:nvPr>
        </p:nvSpPr>
        <p:spPr>
          <a:xfrm>
            <a:off x="838200" y="3883025"/>
            <a:ext cx="10515600" cy="1588135"/>
          </a:xfrm>
        </p:spPr>
        <p:txBody>
          <a:bodyPr>
            <a:normAutofit/>
          </a:bodyPr>
          <a:lstStyle/>
          <a:p>
            <a:pPr marL="0" indent="0" algn="just">
              <a:buNone/>
            </a:pPr>
            <a:r>
              <a:rPr lang="es-MX" sz="2400" b="1" dirty="0"/>
              <a:t>Son los factores productivos, bienes o servicios con los que se cuenta para la generación de valor. Éstos pueden ser de tipo financiero, humano, jurídico, de capital, etc.</a:t>
            </a:r>
            <a:endParaRPr lang="es-CO" sz="2400" b="1" dirty="0"/>
          </a:p>
        </p:txBody>
      </p:sp>
      <p:sp>
        <p:nvSpPr>
          <p:cNvPr id="5" name="Flecha a la derecha con muesca 4"/>
          <p:cNvSpPr/>
          <p:nvPr/>
        </p:nvSpPr>
        <p:spPr>
          <a:xfrm>
            <a:off x="1066800" y="1813560"/>
            <a:ext cx="2377440" cy="1615440"/>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b="1" dirty="0"/>
              <a:t>Insumos</a:t>
            </a:r>
          </a:p>
        </p:txBody>
      </p:sp>
    </p:spTree>
    <p:extLst>
      <p:ext uri="{BB962C8B-B14F-4D97-AF65-F5344CB8AC3E}">
        <p14:creationId xmlns:p14="http://schemas.microsoft.com/office/powerpoint/2010/main" val="100586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CO" b="1" dirty="0">
                <a:effectLst>
                  <a:outerShdw blurRad="38100" dist="38100" dir="2700000" algn="tl">
                    <a:srgbClr val="000000">
                      <a:alpha val="43137"/>
                    </a:srgbClr>
                  </a:outerShdw>
                </a:effectLst>
              </a:rPr>
              <a:t>Cadena de Valor</a:t>
            </a:r>
          </a:p>
        </p:txBody>
      </p:sp>
      <p:sp>
        <p:nvSpPr>
          <p:cNvPr id="3" name="Marcador de contenido 4"/>
          <p:cNvSpPr>
            <a:spLocks noGrp="1"/>
          </p:cNvSpPr>
          <p:nvPr>
            <p:ph idx="1"/>
          </p:nvPr>
        </p:nvSpPr>
        <p:spPr>
          <a:xfrm>
            <a:off x="838200" y="3883025"/>
            <a:ext cx="10515600" cy="1588135"/>
          </a:xfrm>
        </p:spPr>
        <p:txBody>
          <a:bodyPr>
            <a:normAutofit/>
          </a:bodyPr>
          <a:lstStyle/>
          <a:p>
            <a:pPr marL="0" indent="0" algn="just">
              <a:buNone/>
            </a:pPr>
            <a:r>
              <a:rPr lang="es-MX" sz="2800" dirty="0"/>
              <a:t>Son el conjunto de procesos u operaciones mediante los cuales se genera valor al utilizar los insumos, dando lugar a un producto determinado.</a:t>
            </a:r>
            <a:endParaRPr lang="es-CO" sz="2800" dirty="0"/>
          </a:p>
        </p:txBody>
      </p:sp>
      <p:sp>
        <p:nvSpPr>
          <p:cNvPr id="5" name="Flecha a la derecha con muesca 4"/>
          <p:cNvSpPr/>
          <p:nvPr/>
        </p:nvSpPr>
        <p:spPr>
          <a:xfrm>
            <a:off x="3230879" y="1813560"/>
            <a:ext cx="2555323" cy="1615440"/>
          </a:xfrm>
          <a:prstGeom prst="notched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b="1" dirty="0"/>
              <a:t>Actividades</a:t>
            </a:r>
          </a:p>
        </p:txBody>
      </p:sp>
    </p:spTree>
    <p:extLst>
      <p:ext uri="{BB962C8B-B14F-4D97-AF65-F5344CB8AC3E}">
        <p14:creationId xmlns:p14="http://schemas.microsoft.com/office/powerpoint/2010/main" val="37118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CO" b="1" dirty="0">
                <a:effectLst>
                  <a:outerShdw blurRad="38100" dist="38100" dir="2700000" algn="tl">
                    <a:srgbClr val="000000">
                      <a:alpha val="43137"/>
                    </a:srgbClr>
                  </a:outerShdw>
                </a:effectLst>
              </a:rPr>
              <a:t>Cadena de Valor</a:t>
            </a:r>
          </a:p>
        </p:txBody>
      </p:sp>
      <p:sp>
        <p:nvSpPr>
          <p:cNvPr id="3" name="Marcador de contenido 4"/>
          <p:cNvSpPr>
            <a:spLocks noGrp="1"/>
          </p:cNvSpPr>
          <p:nvPr>
            <p:ph idx="1"/>
          </p:nvPr>
        </p:nvSpPr>
        <p:spPr>
          <a:xfrm>
            <a:off x="838200" y="3883025"/>
            <a:ext cx="10515600" cy="1588135"/>
          </a:xfrm>
        </p:spPr>
        <p:txBody>
          <a:bodyPr>
            <a:normAutofit/>
          </a:bodyPr>
          <a:lstStyle/>
          <a:p>
            <a:pPr marL="0" indent="0" algn="just">
              <a:buNone/>
            </a:pPr>
            <a:r>
              <a:rPr lang="es-MX" sz="2400" dirty="0"/>
              <a:t>Son los bienes y servicios provistos por el Estado que se obtienen de la transformación de los insumos a través de la ejecución de las actividades.</a:t>
            </a:r>
            <a:endParaRPr lang="es-CO" sz="2400" dirty="0"/>
          </a:p>
        </p:txBody>
      </p:sp>
      <p:sp>
        <p:nvSpPr>
          <p:cNvPr id="5" name="Flecha a la derecha con muesca 4"/>
          <p:cNvSpPr/>
          <p:nvPr/>
        </p:nvSpPr>
        <p:spPr>
          <a:xfrm>
            <a:off x="6096000" y="1813560"/>
            <a:ext cx="2377440" cy="1615440"/>
          </a:xfrm>
          <a:prstGeom prst="notched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b="1" dirty="0"/>
              <a:t>Productos</a:t>
            </a:r>
          </a:p>
        </p:txBody>
      </p:sp>
    </p:spTree>
    <p:extLst>
      <p:ext uri="{BB962C8B-B14F-4D97-AF65-F5344CB8AC3E}">
        <p14:creationId xmlns:p14="http://schemas.microsoft.com/office/powerpoint/2010/main" val="299307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CO" b="1" dirty="0">
                <a:effectLst>
                  <a:outerShdw blurRad="38100" dist="38100" dir="2700000" algn="tl">
                    <a:srgbClr val="000000">
                      <a:alpha val="43137"/>
                    </a:srgbClr>
                  </a:outerShdw>
                </a:effectLst>
              </a:rPr>
              <a:t>Cadena de Valor</a:t>
            </a:r>
          </a:p>
        </p:txBody>
      </p:sp>
      <p:sp>
        <p:nvSpPr>
          <p:cNvPr id="3" name="Marcador de contenido 4"/>
          <p:cNvSpPr>
            <a:spLocks noGrp="1"/>
          </p:cNvSpPr>
          <p:nvPr>
            <p:ph idx="1"/>
          </p:nvPr>
        </p:nvSpPr>
        <p:spPr>
          <a:xfrm>
            <a:off x="838200" y="3883025"/>
            <a:ext cx="10515600" cy="1588135"/>
          </a:xfrm>
        </p:spPr>
        <p:txBody>
          <a:bodyPr>
            <a:normAutofit/>
          </a:bodyPr>
          <a:lstStyle/>
          <a:p>
            <a:pPr marL="0" indent="0" algn="just">
              <a:buNone/>
            </a:pPr>
            <a:r>
              <a:rPr lang="es-MX" sz="2400" dirty="0"/>
              <a:t>Son los efectos relacionados con la intervención pública, una vez se han consumido los productos provistos por ésta. Los efectos pueden ser intencionales o no y/o atribuibles o no a la intervención pública.</a:t>
            </a:r>
            <a:endParaRPr lang="es-CO" sz="2400" dirty="0"/>
          </a:p>
        </p:txBody>
      </p:sp>
      <p:sp>
        <p:nvSpPr>
          <p:cNvPr id="5" name="Flecha a la derecha con muesca 4"/>
          <p:cNvSpPr/>
          <p:nvPr/>
        </p:nvSpPr>
        <p:spPr>
          <a:xfrm>
            <a:off x="8991600" y="1783080"/>
            <a:ext cx="2377440" cy="1615440"/>
          </a:xfrm>
          <a:prstGeom prst="notched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t>Resultados</a:t>
            </a:r>
          </a:p>
        </p:txBody>
      </p:sp>
      <p:sp>
        <p:nvSpPr>
          <p:cNvPr id="6" name="Flecha a la derecha con muesca 5"/>
          <p:cNvSpPr/>
          <p:nvPr/>
        </p:nvSpPr>
        <p:spPr>
          <a:xfrm>
            <a:off x="6949440" y="1798320"/>
            <a:ext cx="2377440" cy="1615440"/>
          </a:xfrm>
          <a:prstGeom prst="notched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t>Resultados</a:t>
            </a:r>
          </a:p>
          <a:p>
            <a:pPr algn="ctr"/>
            <a:r>
              <a:rPr lang="es-CO" sz="2000" dirty="0"/>
              <a:t>Intermedio</a:t>
            </a:r>
          </a:p>
        </p:txBody>
      </p:sp>
    </p:spTree>
    <p:extLst>
      <p:ext uri="{BB962C8B-B14F-4D97-AF65-F5344CB8AC3E}">
        <p14:creationId xmlns:p14="http://schemas.microsoft.com/office/powerpoint/2010/main" val="362030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CO" b="1" dirty="0">
                <a:effectLst>
                  <a:outerShdw blurRad="38100" dist="38100" dir="2700000" algn="tl">
                    <a:srgbClr val="000000">
                      <a:alpha val="43137"/>
                    </a:srgbClr>
                  </a:outerShdw>
                </a:effectLst>
              </a:rPr>
              <a:t>Cadena de Valor</a:t>
            </a:r>
          </a:p>
        </p:txBody>
      </p:sp>
      <p:sp>
        <p:nvSpPr>
          <p:cNvPr id="3" name="Marcador de contenido 4"/>
          <p:cNvSpPr>
            <a:spLocks noGrp="1"/>
          </p:cNvSpPr>
          <p:nvPr>
            <p:ph idx="1"/>
          </p:nvPr>
        </p:nvSpPr>
        <p:spPr>
          <a:xfrm>
            <a:off x="914400" y="4203065"/>
            <a:ext cx="10515600" cy="568007"/>
          </a:xfrm>
        </p:spPr>
        <p:txBody>
          <a:bodyPr>
            <a:normAutofit/>
          </a:bodyPr>
          <a:lstStyle/>
          <a:p>
            <a:pPr marL="0" indent="0" algn="just">
              <a:buNone/>
            </a:pPr>
            <a:r>
              <a:rPr lang="es-MX" sz="2400" dirty="0"/>
              <a:t>Son los efectos exclusivamente atribuibles a la intervención pública</a:t>
            </a:r>
            <a:endParaRPr lang="es-CO" sz="2400" dirty="0"/>
          </a:p>
        </p:txBody>
      </p:sp>
      <p:sp>
        <p:nvSpPr>
          <p:cNvPr id="5" name="Flecha a la derecha con muesca 4"/>
          <p:cNvSpPr/>
          <p:nvPr/>
        </p:nvSpPr>
        <p:spPr>
          <a:xfrm>
            <a:off x="8991600" y="1783080"/>
            <a:ext cx="2377440" cy="1615440"/>
          </a:xfrm>
          <a:prstGeom prst="notched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t>Resultados</a:t>
            </a:r>
          </a:p>
        </p:txBody>
      </p:sp>
      <p:sp>
        <p:nvSpPr>
          <p:cNvPr id="4" name="Flecha a la derecha con muesca 3"/>
          <p:cNvSpPr/>
          <p:nvPr/>
        </p:nvSpPr>
        <p:spPr>
          <a:xfrm>
            <a:off x="9509760" y="2667000"/>
            <a:ext cx="1920240" cy="990600"/>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Impacto</a:t>
            </a:r>
          </a:p>
        </p:txBody>
      </p:sp>
      <p:sp>
        <p:nvSpPr>
          <p:cNvPr id="6" name="Flecha a la derecha con muesca 5"/>
          <p:cNvSpPr/>
          <p:nvPr/>
        </p:nvSpPr>
        <p:spPr>
          <a:xfrm>
            <a:off x="6949440" y="1798320"/>
            <a:ext cx="2377440" cy="1615440"/>
          </a:xfrm>
          <a:prstGeom prst="notched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t>Resultados</a:t>
            </a:r>
          </a:p>
          <a:p>
            <a:pPr algn="ctr"/>
            <a:r>
              <a:rPr lang="es-CO" sz="2000" dirty="0"/>
              <a:t>Intermedio</a:t>
            </a:r>
          </a:p>
        </p:txBody>
      </p:sp>
    </p:spTree>
    <p:extLst>
      <p:ext uri="{BB962C8B-B14F-4D97-AF65-F5344CB8AC3E}">
        <p14:creationId xmlns:p14="http://schemas.microsoft.com/office/powerpoint/2010/main" val="332642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4" grpId="0" animBg="1"/>
      <p:bldP spid="6"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534495" y="471779"/>
            <a:ext cx="10515600" cy="656527"/>
          </a:xfrm>
        </p:spPr>
        <p:txBody>
          <a:bodyPr>
            <a:normAutofit/>
          </a:bodyPr>
          <a:lstStyle/>
          <a:p>
            <a:pPr algn="ctr"/>
            <a:r>
              <a:rPr lang="es-CO" b="1" dirty="0">
                <a:effectLst>
                  <a:outerShdw blurRad="38100" dist="38100" dir="2700000" algn="tl">
                    <a:srgbClr val="000000">
                      <a:alpha val="43137"/>
                    </a:srgbClr>
                  </a:outerShdw>
                </a:effectLst>
              </a:rPr>
              <a:t>Los planes de desarrollo y la cadena de valor</a:t>
            </a:r>
          </a:p>
        </p:txBody>
      </p:sp>
      <p:sp>
        <p:nvSpPr>
          <p:cNvPr id="3" name="CuadroTexto 2"/>
          <p:cNvSpPr txBox="1"/>
          <p:nvPr/>
        </p:nvSpPr>
        <p:spPr>
          <a:xfrm>
            <a:off x="2735344" y="1625604"/>
            <a:ext cx="3215752" cy="369332"/>
          </a:xfrm>
          <a:prstGeom prst="rect">
            <a:avLst/>
          </a:prstGeom>
          <a:noFill/>
          <a:ln>
            <a:solidFill>
              <a:schemeClr val="tx1"/>
            </a:solidFill>
          </a:ln>
        </p:spPr>
        <p:txBody>
          <a:bodyPr wrap="square" rtlCol="0">
            <a:spAutoFit/>
          </a:bodyPr>
          <a:lstStyle/>
          <a:p>
            <a:r>
              <a:rPr lang="es-CO" dirty="0"/>
              <a:t>Ejes del Plan de Desarrollo</a:t>
            </a:r>
          </a:p>
        </p:txBody>
      </p:sp>
      <p:sp>
        <p:nvSpPr>
          <p:cNvPr id="6" name="CuadroTexto 5"/>
          <p:cNvSpPr txBox="1"/>
          <p:nvPr/>
        </p:nvSpPr>
        <p:spPr>
          <a:xfrm>
            <a:off x="2786739" y="1158188"/>
            <a:ext cx="3667888" cy="369332"/>
          </a:xfrm>
          <a:prstGeom prst="rect">
            <a:avLst/>
          </a:prstGeom>
          <a:noFill/>
        </p:spPr>
        <p:txBody>
          <a:bodyPr wrap="square" rtlCol="0">
            <a:spAutoFit/>
          </a:bodyPr>
          <a:lstStyle/>
          <a:p>
            <a:r>
              <a:rPr lang="es-CO" b="1" dirty="0">
                <a:effectLst>
                  <a:outerShdw blurRad="38100" dist="38100" dir="2700000" algn="tl">
                    <a:srgbClr val="000000">
                      <a:alpha val="43137"/>
                    </a:srgbClr>
                  </a:outerShdw>
                </a:effectLst>
              </a:rPr>
              <a:t>¿A dónde queremos llegar?</a:t>
            </a:r>
          </a:p>
        </p:txBody>
      </p:sp>
      <p:sp>
        <p:nvSpPr>
          <p:cNvPr id="7" name="CuadroTexto 6"/>
          <p:cNvSpPr txBox="1"/>
          <p:nvPr/>
        </p:nvSpPr>
        <p:spPr>
          <a:xfrm rot="16200000">
            <a:off x="-518747" y="3211428"/>
            <a:ext cx="3737151" cy="369332"/>
          </a:xfrm>
          <a:prstGeom prst="rect">
            <a:avLst/>
          </a:prstGeom>
          <a:noFill/>
          <a:ln>
            <a:solidFill>
              <a:schemeClr val="tx1"/>
            </a:solidFill>
          </a:ln>
        </p:spPr>
        <p:txBody>
          <a:bodyPr wrap="square" rtlCol="0">
            <a:spAutoFit/>
          </a:bodyPr>
          <a:lstStyle/>
          <a:p>
            <a:r>
              <a:rPr lang="es-CO" dirty="0"/>
              <a:t>Situación socioeconómica</a:t>
            </a:r>
          </a:p>
        </p:txBody>
      </p:sp>
      <p:sp>
        <p:nvSpPr>
          <p:cNvPr id="8" name="CuadroTexto 7"/>
          <p:cNvSpPr txBox="1"/>
          <p:nvPr/>
        </p:nvSpPr>
        <p:spPr>
          <a:xfrm rot="16200000">
            <a:off x="-803533" y="3339908"/>
            <a:ext cx="3059276" cy="369332"/>
          </a:xfrm>
          <a:prstGeom prst="rect">
            <a:avLst/>
          </a:prstGeom>
          <a:noFill/>
        </p:spPr>
        <p:txBody>
          <a:bodyPr wrap="square" rtlCol="0">
            <a:spAutoFit/>
          </a:bodyPr>
          <a:lstStyle/>
          <a:p>
            <a:r>
              <a:rPr lang="es-CO" b="1" dirty="0">
                <a:effectLst>
                  <a:outerShdw blurRad="38100" dist="38100" dir="2700000" algn="tl">
                    <a:srgbClr val="000000">
                      <a:alpha val="43137"/>
                    </a:srgbClr>
                  </a:outerShdw>
                </a:effectLst>
              </a:rPr>
              <a:t>¿En dónde estamos?</a:t>
            </a:r>
          </a:p>
        </p:txBody>
      </p:sp>
      <p:sp>
        <p:nvSpPr>
          <p:cNvPr id="9" name="CuadroTexto 8"/>
          <p:cNvSpPr txBox="1"/>
          <p:nvPr/>
        </p:nvSpPr>
        <p:spPr>
          <a:xfrm>
            <a:off x="1788886" y="2552807"/>
            <a:ext cx="1458687" cy="830997"/>
          </a:xfrm>
          <a:prstGeom prst="rect">
            <a:avLst/>
          </a:prstGeom>
          <a:noFill/>
          <a:ln>
            <a:solidFill>
              <a:schemeClr val="tx1"/>
            </a:solidFill>
          </a:ln>
        </p:spPr>
        <p:txBody>
          <a:bodyPr wrap="square" rtlCol="0">
            <a:spAutoFit/>
          </a:bodyPr>
          <a:lstStyle/>
          <a:p>
            <a:pPr algn="ctr"/>
            <a:r>
              <a:rPr lang="es-CO" sz="1600" dirty="0"/>
              <a:t>Condición de Interés</a:t>
            </a:r>
          </a:p>
          <a:p>
            <a:pPr algn="ctr"/>
            <a:r>
              <a:rPr lang="es-CO" sz="1600" dirty="0"/>
              <a:t>(Necesidad)</a:t>
            </a:r>
          </a:p>
        </p:txBody>
      </p:sp>
      <p:sp>
        <p:nvSpPr>
          <p:cNvPr id="10" name="CuadroTexto 9"/>
          <p:cNvSpPr txBox="1"/>
          <p:nvPr/>
        </p:nvSpPr>
        <p:spPr>
          <a:xfrm>
            <a:off x="1817914" y="4341341"/>
            <a:ext cx="1458687" cy="923330"/>
          </a:xfrm>
          <a:prstGeom prst="rect">
            <a:avLst/>
          </a:prstGeom>
          <a:noFill/>
          <a:ln>
            <a:solidFill>
              <a:schemeClr val="tx1"/>
            </a:solidFill>
          </a:ln>
        </p:spPr>
        <p:txBody>
          <a:bodyPr wrap="square" rtlCol="0">
            <a:spAutoFit/>
          </a:bodyPr>
          <a:lstStyle/>
          <a:p>
            <a:pPr algn="ctr"/>
            <a:endParaRPr lang="es-CO" dirty="0"/>
          </a:p>
          <a:p>
            <a:pPr algn="ctr"/>
            <a:r>
              <a:rPr lang="es-CO" dirty="0"/>
              <a:t>Causas</a:t>
            </a:r>
          </a:p>
          <a:p>
            <a:pPr algn="ctr"/>
            <a:endParaRPr lang="es-CO" dirty="0"/>
          </a:p>
        </p:txBody>
      </p:sp>
      <p:sp>
        <p:nvSpPr>
          <p:cNvPr id="11" name="CuadroTexto 10"/>
          <p:cNvSpPr txBox="1"/>
          <p:nvPr/>
        </p:nvSpPr>
        <p:spPr>
          <a:xfrm>
            <a:off x="5279569" y="2565013"/>
            <a:ext cx="1458687" cy="830997"/>
          </a:xfrm>
          <a:prstGeom prst="rect">
            <a:avLst/>
          </a:prstGeom>
          <a:noFill/>
          <a:ln>
            <a:solidFill>
              <a:schemeClr val="tx1"/>
            </a:solidFill>
          </a:ln>
        </p:spPr>
        <p:txBody>
          <a:bodyPr wrap="square" rtlCol="0">
            <a:spAutoFit/>
          </a:bodyPr>
          <a:lstStyle/>
          <a:p>
            <a:pPr algn="ctr"/>
            <a:r>
              <a:rPr lang="es-CO" sz="1600" dirty="0"/>
              <a:t>Resultado final</a:t>
            </a:r>
          </a:p>
          <a:p>
            <a:pPr algn="ctr"/>
            <a:r>
              <a:rPr lang="es-CO" sz="1600" dirty="0"/>
              <a:t>(Estratégico)</a:t>
            </a:r>
          </a:p>
        </p:txBody>
      </p:sp>
      <p:sp>
        <p:nvSpPr>
          <p:cNvPr id="12" name="CuadroTexto 11"/>
          <p:cNvSpPr txBox="1"/>
          <p:nvPr/>
        </p:nvSpPr>
        <p:spPr>
          <a:xfrm>
            <a:off x="5279568" y="4313876"/>
            <a:ext cx="1458687" cy="738664"/>
          </a:xfrm>
          <a:prstGeom prst="rect">
            <a:avLst/>
          </a:prstGeom>
          <a:noFill/>
          <a:ln>
            <a:solidFill>
              <a:schemeClr val="tx1"/>
            </a:solidFill>
          </a:ln>
        </p:spPr>
        <p:txBody>
          <a:bodyPr wrap="square" rtlCol="0">
            <a:spAutoFit/>
          </a:bodyPr>
          <a:lstStyle/>
          <a:p>
            <a:pPr algn="ctr"/>
            <a:r>
              <a:rPr lang="es-CO" sz="1400" dirty="0"/>
              <a:t>Resultados Intermedios o inmediatos</a:t>
            </a:r>
          </a:p>
        </p:txBody>
      </p:sp>
      <p:sp>
        <p:nvSpPr>
          <p:cNvPr id="13" name="Elipse 12"/>
          <p:cNvSpPr/>
          <p:nvPr/>
        </p:nvSpPr>
        <p:spPr>
          <a:xfrm>
            <a:off x="3465666" y="2165556"/>
            <a:ext cx="1813901" cy="162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t>Objetivos</a:t>
            </a:r>
          </a:p>
          <a:p>
            <a:pPr algn="ctr"/>
            <a:r>
              <a:rPr lang="es-CO" sz="1400" dirty="0"/>
              <a:t>(Programas)</a:t>
            </a:r>
          </a:p>
        </p:txBody>
      </p:sp>
      <p:sp>
        <p:nvSpPr>
          <p:cNvPr id="14" name="Elipse 13"/>
          <p:cNvSpPr/>
          <p:nvPr/>
        </p:nvSpPr>
        <p:spPr>
          <a:xfrm>
            <a:off x="3538220" y="3964986"/>
            <a:ext cx="1620000" cy="162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t>Proyectos</a:t>
            </a:r>
          </a:p>
        </p:txBody>
      </p:sp>
      <p:graphicFrame>
        <p:nvGraphicFramePr>
          <p:cNvPr id="15" name="Diagrama 14"/>
          <p:cNvGraphicFramePr/>
          <p:nvPr/>
        </p:nvGraphicFramePr>
        <p:xfrm>
          <a:off x="7145450" y="3294677"/>
          <a:ext cx="4756740" cy="14982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6" name="Diagrama 15"/>
          <p:cNvGraphicFramePr/>
          <p:nvPr/>
        </p:nvGraphicFramePr>
        <p:xfrm>
          <a:off x="7145450" y="4411614"/>
          <a:ext cx="4756740" cy="149827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7" name="CuadroTexto 16"/>
          <p:cNvSpPr txBox="1"/>
          <p:nvPr/>
        </p:nvSpPr>
        <p:spPr>
          <a:xfrm>
            <a:off x="3509023" y="5888811"/>
            <a:ext cx="2945604" cy="369332"/>
          </a:xfrm>
          <a:prstGeom prst="rect">
            <a:avLst/>
          </a:prstGeom>
          <a:noFill/>
          <a:ln>
            <a:solidFill>
              <a:schemeClr val="tx1"/>
            </a:solidFill>
          </a:ln>
        </p:spPr>
        <p:txBody>
          <a:bodyPr wrap="square" rtlCol="0">
            <a:spAutoFit/>
          </a:bodyPr>
          <a:lstStyle/>
          <a:p>
            <a:r>
              <a:rPr lang="es-CO" dirty="0"/>
              <a:t>Planeación estratégica</a:t>
            </a:r>
          </a:p>
        </p:txBody>
      </p:sp>
      <p:sp>
        <p:nvSpPr>
          <p:cNvPr id="18" name="CuadroTexto 17"/>
          <p:cNvSpPr txBox="1"/>
          <p:nvPr/>
        </p:nvSpPr>
        <p:spPr>
          <a:xfrm>
            <a:off x="8182922" y="6185658"/>
            <a:ext cx="3141848" cy="369332"/>
          </a:xfrm>
          <a:prstGeom prst="rect">
            <a:avLst/>
          </a:prstGeom>
          <a:noFill/>
          <a:ln>
            <a:solidFill>
              <a:schemeClr val="tx1"/>
            </a:solidFill>
          </a:ln>
        </p:spPr>
        <p:txBody>
          <a:bodyPr wrap="square" rtlCol="0">
            <a:spAutoFit/>
          </a:bodyPr>
          <a:lstStyle/>
          <a:p>
            <a:pPr algn="ctr"/>
            <a:r>
              <a:rPr lang="es-CO" dirty="0"/>
              <a:t>Planeación Operativa</a:t>
            </a:r>
          </a:p>
        </p:txBody>
      </p:sp>
      <p:sp>
        <p:nvSpPr>
          <p:cNvPr id="19" name="CuadroTexto 18"/>
          <p:cNvSpPr txBox="1"/>
          <p:nvPr/>
        </p:nvSpPr>
        <p:spPr>
          <a:xfrm>
            <a:off x="2735342" y="6341965"/>
            <a:ext cx="4410107" cy="369332"/>
          </a:xfrm>
          <a:prstGeom prst="rect">
            <a:avLst/>
          </a:prstGeom>
          <a:noFill/>
        </p:spPr>
        <p:txBody>
          <a:bodyPr wrap="square" rtlCol="0">
            <a:spAutoFit/>
          </a:bodyPr>
          <a:lstStyle/>
          <a:p>
            <a:r>
              <a:rPr lang="es-CO" b="1" dirty="0">
                <a:effectLst>
                  <a:outerShdw blurRad="38100" dist="38100" dir="2700000" algn="tl">
                    <a:srgbClr val="000000">
                      <a:alpha val="43137"/>
                    </a:srgbClr>
                  </a:outerShdw>
                </a:effectLst>
              </a:rPr>
              <a:t>¿Cómo llegamos a donde queremos?</a:t>
            </a:r>
          </a:p>
        </p:txBody>
      </p:sp>
      <p:sp>
        <p:nvSpPr>
          <p:cNvPr id="20" name="Abrir llave 19"/>
          <p:cNvSpPr/>
          <p:nvPr/>
        </p:nvSpPr>
        <p:spPr>
          <a:xfrm rot="16200000">
            <a:off x="4324865" y="1866930"/>
            <a:ext cx="659795" cy="7614137"/>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21" name="Abrir llave 20"/>
          <p:cNvSpPr/>
          <p:nvPr/>
        </p:nvSpPr>
        <p:spPr>
          <a:xfrm rot="16200000">
            <a:off x="9017840" y="3606574"/>
            <a:ext cx="659563" cy="4616385"/>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Tree>
    <p:extLst>
      <p:ext uri="{BB962C8B-B14F-4D97-AF65-F5344CB8AC3E}">
        <p14:creationId xmlns:p14="http://schemas.microsoft.com/office/powerpoint/2010/main" val="336606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6" grpId="0"/>
      <p:bldP spid="7" grpId="0" animBg="1"/>
      <p:bldP spid="8" grpId="0"/>
      <p:bldP spid="9" grpId="0" animBg="1"/>
      <p:bldP spid="10" grpId="0" animBg="1"/>
      <p:bldP spid="11" grpId="0" animBg="1"/>
      <p:bldP spid="12" grpId="0" animBg="1"/>
      <p:bldP spid="13" grpId="0" animBg="1"/>
      <p:bldP spid="14" grpId="0" animBg="1"/>
      <p:bldGraphic spid="15" grpId="0">
        <p:bldAsOne/>
      </p:bldGraphic>
      <p:bldGraphic spid="16" grpId="0">
        <p:bldAsOne/>
      </p:bldGraphic>
      <p:bldP spid="17" grpId="0" animBg="1"/>
      <p:bldP spid="18" grpId="0" animBg="1"/>
      <p:bldP spid="19" grpId="0"/>
      <p:bldP spid="20" grpId="0" animBg="1"/>
      <p:bldP spid="21"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2 CuadroTexto">
            <a:extLst>
              <a:ext uri="{FF2B5EF4-FFF2-40B4-BE49-F238E27FC236}">
                <a16:creationId xmlns:a16="http://schemas.microsoft.com/office/drawing/2014/main" id="{CF93A74E-EB42-47F6-8C28-A27DC47F85A3}"/>
              </a:ext>
            </a:extLst>
          </p:cNvPr>
          <p:cNvSpPr txBox="1"/>
          <p:nvPr/>
        </p:nvSpPr>
        <p:spPr>
          <a:xfrm>
            <a:off x="272955" y="1961698"/>
            <a:ext cx="11586950" cy="4401205"/>
          </a:xfrm>
          <a:prstGeom prst="rect">
            <a:avLst/>
          </a:prstGeom>
          <a:noFill/>
        </p:spPr>
        <p:txBody>
          <a:bodyPr wrap="square" rtlCol="0">
            <a:spAutoFit/>
          </a:bodyPr>
          <a:lstStyle/>
          <a:p>
            <a:pPr marL="214313" indent="-214313" algn="just">
              <a:buFont typeface="Wingdings" panose="05000000000000000000" pitchFamily="2" charset="2"/>
              <a:buChar char="§"/>
            </a:pPr>
            <a:r>
              <a:rPr lang="es-ES" sz="2000" dirty="0"/>
              <a:t>Con el fin de mejorar </a:t>
            </a:r>
            <a:r>
              <a:rPr lang="es-ES" sz="2000" b="1" dirty="0">
                <a:solidFill>
                  <a:srgbClr val="00B050"/>
                </a:solidFill>
                <a:effectLst>
                  <a:outerShdw blurRad="38100" dist="38100" dir="2700000" algn="tl">
                    <a:srgbClr val="000000">
                      <a:alpha val="43137"/>
                    </a:srgbClr>
                  </a:outerShdw>
                </a:effectLst>
              </a:rPr>
              <a:t>la calidad de vida de la población</a:t>
            </a:r>
            <a:r>
              <a:rPr lang="es-ES" sz="2000" dirty="0"/>
              <a:t> a través de la recuperación y protección de las fuentes hídricas y humedales ubicados en el municipio de Fresas, se ha puesto en marcha el programa AGUA.</a:t>
            </a:r>
          </a:p>
          <a:p>
            <a:pPr marL="214313" indent="-214313" algn="just">
              <a:buFont typeface="Wingdings" panose="05000000000000000000" pitchFamily="2" charset="2"/>
              <a:buChar char="§"/>
            </a:pPr>
            <a:endParaRPr lang="es-ES" sz="2000" dirty="0"/>
          </a:p>
          <a:p>
            <a:pPr marL="214313" indent="-214313" algn="just">
              <a:buFont typeface="Wingdings" panose="05000000000000000000" pitchFamily="2" charset="2"/>
              <a:buChar char="§"/>
            </a:pPr>
            <a:r>
              <a:rPr lang="es-ES" sz="2000" dirty="0"/>
              <a:t>Dicha iniciativa pretende recuperar </a:t>
            </a:r>
            <a:r>
              <a:rPr lang="es-ES" sz="2000" b="1" dirty="0">
                <a:solidFill>
                  <a:srgbClr val="0070C0"/>
                </a:solidFill>
                <a:effectLst>
                  <a:outerShdw blurRad="38100" dist="38100" dir="2700000" algn="tl">
                    <a:srgbClr val="000000">
                      <a:alpha val="43137"/>
                    </a:srgbClr>
                  </a:outerShdw>
                </a:effectLst>
              </a:rPr>
              <a:t>4 zonas naturales estratégicas reguladoras del agua y aumentar la oferta hídrica</a:t>
            </a:r>
            <a:r>
              <a:rPr lang="es-ES" sz="2000" dirty="0"/>
              <a:t>. Esto se hará a través de </a:t>
            </a:r>
            <a:r>
              <a:rPr lang="es-ES" sz="2000" b="1" dirty="0">
                <a:solidFill>
                  <a:schemeClr val="bg1">
                    <a:lumMod val="50000"/>
                  </a:schemeClr>
                </a:solidFill>
                <a:effectLst>
                  <a:outerShdw blurRad="38100" dist="38100" dir="2700000" algn="tl">
                    <a:srgbClr val="000000">
                      <a:alpha val="43137"/>
                    </a:srgbClr>
                  </a:outerShdw>
                </a:effectLst>
              </a:rPr>
              <a:t>3 jornadas anuales</a:t>
            </a:r>
            <a:r>
              <a:rPr lang="es-ES" sz="2000" dirty="0"/>
              <a:t> de reforestación para recuperar </a:t>
            </a:r>
            <a:r>
              <a:rPr lang="es-ES" sz="2000" b="1" dirty="0">
                <a:solidFill>
                  <a:srgbClr val="FFC000"/>
                </a:solidFill>
                <a:effectLst>
                  <a:outerShdw blurRad="38100" dist="38100" dir="2700000" algn="tl">
                    <a:srgbClr val="000000">
                      <a:alpha val="43137"/>
                    </a:srgbClr>
                  </a:outerShdw>
                </a:effectLst>
              </a:rPr>
              <a:t>40 hectáreas de bosques</a:t>
            </a:r>
            <a:r>
              <a:rPr lang="es-ES" sz="2000" dirty="0"/>
              <a:t> y por medio de </a:t>
            </a:r>
            <a:r>
              <a:rPr lang="es-ES" sz="2000" b="1" dirty="0">
                <a:solidFill>
                  <a:schemeClr val="bg1">
                    <a:lumMod val="50000"/>
                  </a:schemeClr>
                </a:solidFill>
                <a:effectLst>
                  <a:outerShdw blurRad="38100" dist="38100" dir="2700000" algn="tl">
                    <a:srgbClr val="000000">
                      <a:alpha val="43137"/>
                    </a:srgbClr>
                  </a:outerShdw>
                </a:effectLst>
              </a:rPr>
              <a:t>6 campañas de educación</a:t>
            </a:r>
            <a:r>
              <a:rPr lang="es-ES" sz="2000" dirty="0"/>
              <a:t> para el cuatrienio en el manejo responsable del recurso hídrico, en las cuales se espera la participación de </a:t>
            </a:r>
            <a:r>
              <a:rPr lang="es-ES" sz="2000" b="1" dirty="0">
                <a:solidFill>
                  <a:srgbClr val="FFC000"/>
                </a:solidFill>
                <a:effectLst>
                  <a:outerShdw blurRad="38100" dist="38100" dir="2700000" algn="tl">
                    <a:srgbClr val="000000">
                      <a:alpha val="43137"/>
                    </a:srgbClr>
                  </a:outerShdw>
                </a:effectLst>
              </a:rPr>
              <a:t>300 pobladores</a:t>
            </a:r>
            <a:r>
              <a:rPr lang="es-ES" sz="2000" dirty="0"/>
              <a:t> que habitan las zonas a ser rehabilitadas.</a:t>
            </a:r>
          </a:p>
          <a:p>
            <a:pPr algn="just"/>
            <a:endParaRPr lang="es-ES" sz="2000" dirty="0"/>
          </a:p>
          <a:p>
            <a:pPr marL="214313" indent="-214313" algn="just">
              <a:buFont typeface="Wingdings" panose="05000000000000000000" pitchFamily="2" charset="2"/>
              <a:buChar char="§"/>
            </a:pPr>
            <a:r>
              <a:rPr lang="es-ES" sz="2000" dirty="0"/>
              <a:t>Actualmente, se está en el proceso de formulación de 2 proyectos para ejecutar estas acciones: uno para las jornadas de reforestación, el cual incluye la compra de </a:t>
            </a:r>
            <a:r>
              <a:rPr lang="es-ES" sz="2000" b="1" dirty="0">
                <a:solidFill>
                  <a:schemeClr val="accent2"/>
                </a:solidFill>
                <a:effectLst>
                  <a:outerShdw blurRad="38100" dist="38100" dir="2700000" algn="tl">
                    <a:srgbClr val="000000">
                      <a:alpha val="43137"/>
                    </a:srgbClr>
                  </a:outerShdw>
                </a:effectLst>
              </a:rPr>
              <a:t>20.000 árboles</a:t>
            </a:r>
            <a:r>
              <a:rPr lang="es-ES" sz="2000" dirty="0"/>
              <a:t>, el pago a </a:t>
            </a:r>
            <a:r>
              <a:rPr lang="es-ES" sz="2000" b="1" dirty="0">
                <a:solidFill>
                  <a:schemeClr val="accent2"/>
                </a:solidFill>
                <a:effectLst>
                  <a:outerShdw blurRad="38100" dist="38100" dir="2700000" algn="tl">
                    <a:srgbClr val="000000">
                      <a:alpha val="43137"/>
                    </a:srgbClr>
                  </a:outerShdw>
                </a:effectLst>
              </a:rPr>
              <a:t>un equipo profesional experto</a:t>
            </a:r>
            <a:r>
              <a:rPr lang="es-ES" sz="2000" dirty="0"/>
              <a:t> en este tipo de campañas y el alquiler de </a:t>
            </a:r>
            <a:r>
              <a:rPr lang="es-ES" sz="2000" b="1" dirty="0">
                <a:solidFill>
                  <a:schemeClr val="accent2"/>
                </a:solidFill>
                <a:effectLst>
                  <a:outerShdw blurRad="38100" dist="38100" dir="2700000" algn="tl">
                    <a:srgbClr val="000000">
                      <a:alpha val="43137"/>
                    </a:srgbClr>
                  </a:outerShdw>
                </a:effectLst>
              </a:rPr>
              <a:t>dos vehículos</a:t>
            </a:r>
            <a:r>
              <a:rPr lang="es-ES" sz="2000" dirty="0"/>
              <a:t> para transportar personal y equipo; y otro para las capacitaciones, el cual incluye la contratación de </a:t>
            </a:r>
            <a:r>
              <a:rPr lang="es-ES" sz="2000" b="1" dirty="0">
                <a:solidFill>
                  <a:schemeClr val="accent2"/>
                </a:solidFill>
                <a:effectLst>
                  <a:outerShdw blurRad="38100" dist="38100" dir="2700000" algn="tl">
                    <a:srgbClr val="000000">
                      <a:alpha val="43137"/>
                    </a:srgbClr>
                  </a:outerShdw>
                </a:effectLst>
              </a:rPr>
              <a:t>3 encargados de capacitación</a:t>
            </a:r>
            <a:r>
              <a:rPr lang="es-ES" sz="2000" dirty="0"/>
              <a:t> y la elaboración de </a:t>
            </a:r>
            <a:r>
              <a:rPr lang="es-ES" sz="2000" b="1" dirty="0">
                <a:solidFill>
                  <a:srgbClr val="FFC000"/>
                </a:solidFill>
                <a:effectLst>
                  <a:outerShdw blurRad="38100" dist="38100" dir="2700000" algn="tl">
                    <a:srgbClr val="000000">
                      <a:alpha val="43137"/>
                    </a:srgbClr>
                  </a:outerShdw>
                </a:effectLst>
              </a:rPr>
              <a:t>300 cartillas pedagógicas</a:t>
            </a:r>
            <a:endParaRPr lang="es-CO" sz="2000" b="1" dirty="0">
              <a:solidFill>
                <a:srgbClr val="FFC000"/>
              </a:solidFill>
              <a:effectLst>
                <a:outerShdw blurRad="38100" dist="38100" dir="2700000" algn="tl">
                  <a:srgbClr val="000000">
                    <a:alpha val="43137"/>
                  </a:srgbClr>
                </a:outerShdw>
              </a:effectLst>
            </a:endParaRPr>
          </a:p>
        </p:txBody>
      </p:sp>
      <p:sp>
        <p:nvSpPr>
          <p:cNvPr id="5" name="Título 1"/>
          <p:cNvSpPr txBox="1">
            <a:spLocks/>
          </p:cNvSpPr>
          <p:nvPr/>
        </p:nvSpPr>
        <p:spPr>
          <a:xfrm>
            <a:off x="382137" y="562324"/>
            <a:ext cx="11477768"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b="1" i="1" u="sng" dirty="0">
                <a:effectLst>
                  <a:outerShdw blurRad="38100" dist="38100" dir="2700000" algn="tl">
                    <a:srgbClr val="000000">
                      <a:alpha val="43137"/>
                    </a:srgbClr>
                  </a:outerShdw>
                </a:effectLst>
              </a:rPr>
              <a:t>Ejemplo: Cadena de Valor</a:t>
            </a:r>
            <a:endParaRPr lang="es-CO" b="1" i="1"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1834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0">
            <a:extLst>
              <a:ext uri="{FF2B5EF4-FFF2-40B4-BE49-F238E27FC236}">
                <a16:creationId xmlns:a16="http://schemas.microsoft.com/office/drawing/2014/main" id="{795FBE78-9590-4B31-9588-E772C51B4E29}"/>
              </a:ext>
            </a:extLst>
          </p:cNvPr>
          <p:cNvGraphicFramePr>
            <a:graphicFrameLocks noGrp="1"/>
          </p:cNvGraphicFramePr>
          <p:nvPr/>
        </p:nvGraphicFramePr>
        <p:xfrm>
          <a:off x="1603947" y="1386534"/>
          <a:ext cx="9832050" cy="4774121"/>
        </p:xfrm>
        <a:graphic>
          <a:graphicData uri="http://schemas.openxmlformats.org/drawingml/2006/table">
            <a:tbl>
              <a:tblPr firstRow="1" bandRow="1"/>
              <a:tblGrid>
                <a:gridCol w="1966410">
                  <a:extLst>
                    <a:ext uri="{9D8B030D-6E8A-4147-A177-3AD203B41FA5}">
                      <a16:colId xmlns:a16="http://schemas.microsoft.com/office/drawing/2014/main" val="20000"/>
                    </a:ext>
                  </a:extLst>
                </a:gridCol>
                <a:gridCol w="1966410">
                  <a:extLst>
                    <a:ext uri="{9D8B030D-6E8A-4147-A177-3AD203B41FA5}">
                      <a16:colId xmlns:a16="http://schemas.microsoft.com/office/drawing/2014/main" val="20001"/>
                    </a:ext>
                  </a:extLst>
                </a:gridCol>
                <a:gridCol w="1966410">
                  <a:extLst>
                    <a:ext uri="{9D8B030D-6E8A-4147-A177-3AD203B41FA5}">
                      <a16:colId xmlns:a16="http://schemas.microsoft.com/office/drawing/2014/main" val="20002"/>
                    </a:ext>
                  </a:extLst>
                </a:gridCol>
                <a:gridCol w="1966410">
                  <a:extLst>
                    <a:ext uri="{9D8B030D-6E8A-4147-A177-3AD203B41FA5}">
                      <a16:colId xmlns:a16="http://schemas.microsoft.com/office/drawing/2014/main" val="20003"/>
                    </a:ext>
                  </a:extLst>
                </a:gridCol>
                <a:gridCol w="1966410">
                  <a:extLst>
                    <a:ext uri="{9D8B030D-6E8A-4147-A177-3AD203B41FA5}">
                      <a16:colId xmlns:a16="http://schemas.microsoft.com/office/drawing/2014/main" val="20004"/>
                    </a:ext>
                  </a:extLst>
                </a:gridCol>
              </a:tblGrid>
              <a:tr h="1011892">
                <a:tc>
                  <a:txBody>
                    <a:bodyPr/>
                    <a:lstStyle>
                      <a:lvl1pPr marL="0" algn="l" defTabSz="457200" rtl="0" eaLnBrk="1" latinLnBrk="0" hangingPunct="1">
                        <a:defRPr sz="1800" b="1" kern="1200">
                          <a:solidFill>
                            <a:schemeClr val="lt1"/>
                          </a:solidFill>
                          <a:latin typeface="Calibri"/>
                          <a:ea typeface=""/>
                          <a:cs typeface=""/>
                        </a:defRPr>
                      </a:lvl1pPr>
                      <a:lvl2pPr marL="457200" algn="l" defTabSz="457200" rtl="0" eaLnBrk="1" latinLnBrk="0" hangingPunct="1">
                        <a:defRPr sz="1800" b="1" kern="1200">
                          <a:solidFill>
                            <a:schemeClr val="lt1"/>
                          </a:solidFill>
                          <a:latin typeface="Calibri"/>
                          <a:ea typeface=""/>
                          <a:cs typeface=""/>
                        </a:defRPr>
                      </a:lvl2pPr>
                      <a:lvl3pPr marL="914400" algn="l" defTabSz="457200" rtl="0" eaLnBrk="1" latinLnBrk="0" hangingPunct="1">
                        <a:defRPr sz="1800" b="1" kern="1200">
                          <a:solidFill>
                            <a:schemeClr val="lt1"/>
                          </a:solidFill>
                          <a:latin typeface="Calibri"/>
                          <a:ea typeface=""/>
                          <a:cs typeface=""/>
                        </a:defRPr>
                      </a:lvl3pPr>
                      <a:lvl4pPr marL="1371600" algn="l" defTabSz="457200" rtl="0" eaLnBrk="1" latinLnBrk="0" hangingPunct="1">
                        <a:defRPr sz="1800" b="1" kern="1200">
                          <a:solidFill>
                            <a:schemeClr val="lt1"/>
                          </a:solidFill>
                          <a:latin typeface="Calibri"/>
                          <a:ea typeface=""/>
                          <a:cs typeface=""/>
                        </a:defRPr>
                      </a:lvl4pPr>
                      <a:lvl5pPr marL="1828800" algn="l" defTabSz="457200" rtl="0" eaLnBrk="1" latinLnBrk="0" hangingPunct="1">
                        <a:defRPr sz="1800" b="1" kern="1200">
                          <a:solidFill>
                            <a:schemeClr val="lt1"/>
                          </a:solidFill>
                          <a:latin typeface="Calibri"/>
                          <a:ea typeface=""/>
                          <a:cs typeface=""/>
                        </a:defRPr>
                      </a:lvl5pPr>
                      <a:lvl6pPr marL="2286000" algn="l" defTabSz="457200" rtl="0" eaLnBrk="1" latinLnBrk="0" hangingPunct="1">
                        <a:defRPr sz="1800" b="1" kern="1200">
                          <a:solidFill>
                            <a:schemeClr val="lt1"/>
                          </a:solidFill>
                          <a:latin typeface="Calibri"/>
                          <a:ea typeface=""/>
                          <a:cs typeface=""/>
                        </a:defRPr>
                      </a:lvl6pPr>
                      <a:lvl7pPr marL="2743200" algn="l" defTabSz="457200" rtl="0" eaLnBrk="1" latinLnBrk="0" hangingPunct="1">
                        <a:defRPr sz="1800" b="1" kern="1200">
                          <a:solidFill>
                            <a:schemeClr val="lt1"/>
                          </a:solidFill>
                          <a:latin typeface="Calibri"/>
                          <a:ea typeface=""/>
                          <a:cs typeface=""/>
                        </a:defRPr>
                      </a:lvl7pPr>
                      <a:lvl8pPr marL="3200400" algn="l" defTabSz="457200" rtl="0" eaLnBrk="1" latinLnBrk="0" hangingPunct="1">
                        <a:defRPr sz="1800" b="1" kern="1200">
                          <a:solidFill>
                            <a:schemeClr val="lt1"/>
                          </a:solidFill>
                          <a:latin typeface="Calibri"/>
                          <a:ea typeface=""/>
                          <a:cs typeface=""/>
                        </a:defRPr>
                      </a:lvl8pPr>
                      <a:lvl9pPr marL="3657600" algn="l" defTabSz="457200" rtl="0" eaLnBrk="1" latinLnBrk="0" hangingPunct="1">
                        <a:defRPr sz="1800" b="1" kern="1200">
                          <a:solidFill>
                            <a:schemeClr val="lt1"/>
                          </a:solidFill>
                          <a:latin typeface="Calibri"/>
                          <a:ea typeface=""/>
                          <a:cs typeface=""/>
                        </a:defRPr>
                      </a:lvl9pPr>
                    </a:lstStyle>
                    <a:p>
                      <a:pPr algn="l"/>
                      <a:r>
                        <a:rPr lang="es-CO" sz="1200" noProof="0" dirty="0">
                          <a:solidFill>
                            <a:schemeClr val="tx1"/>
                          </a:solidFill>
                        </a:rPr>
                        <a:t>Recursos</a:t>
                      </a:r>
                      <a:r>
                        <a:rPr lang="es-CO" sz="1200" baseline="0" noProof="0" dirty="0">
                          <a:solidFill>
                            <a:schemeClr val="tx1"/>
                          </a:solidFill>
                        </a:rPr>
                        <a:t> Humanos, Financieros, otros movilizados para apoyar actividades</a:t>
                      </a:r>
                      <a:endParaRPr lang="es-CO" sz="1200" noProof="0" dirty="0">
                        <a:solidFill>
                          <a:schemeClr val="tx1"/>
                        </a:solidFill>
                      </a:endParaRPr>
                    </a:p>
                  </a:txBody>
                  <a:tcPr marL="91426" marR="91426" marT="45718" marB="4571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457200" rtl="0" eaLnBrk="1" latinLnBrk="0" hangingPunct="1">
                        <a:defRPr sz="1800" b="1" kern="1200">
                          <a:solidFill>
                            <a:schemeClr val="lt1"/>
                          </a:solidFill>
                          <a:latin typeface="Calibri"/>
                          <a:ea typeface=""/>
                          <a:cs typeface=""/>
                        </a:defRPr>
                      </a:lvl1pPr>
                      <a:lvl2pPr marL="457200" algn="l" defTabSz="457200" rtl="0" eaLnBrk="1" latinLnBrk="0" hangingPunct="1">
                        <a:defRPr sz="1800" b="1" kern="1200">
                          <a:solidFill>
                            <a:schemeClr val="lt1"/>
                          </a:solidFill>
                          <a:latin typeface="Calibri"/>
                          <a:ea typeface=""/>
                          <a:cs typeface=""/>
                        </a:defRPr>
                      </a:lvl2pPr>
                      <a:lvl3pPr marL="914400" algn="l" defTabSz="457200" rtl="0" eaLnBrk="1" latinLnBrk="0" hangingPunct="1">
                        <a:defRPr sz="1800" b="1" kern="1200">
                          <a:solidFill>
                            <a:schemeClr val="lt1"/>
                          </a:solidFill>
                          <a:latin typeface="Calibri"/>
                          <a:ea typeface=""/>
                          <a:cs typeface=""/>
                        </a:defRPr>
                      </a:lvl3pPr>
                      <a:lvl4pPr marL="1371600" algn="l" defTabSz="457200" rtl="0" eaLnBrk="1" latinLnBrk="0" hangingPunct="1">
                        <a:defRPr sz="1800" b="1" kern="1200">
                          <a:solidFill>
                            <a:schemeClr val="lt1"/>
                          </a:solidFill>
                          <a:latin typeface="Calibri"/>
                          <a:ea typeface=""/>
                          <a:cs typeface=""/>
                        </a:defRPr>
                      </a:lvl4pPr>
                      <a:lvl5pPr marL="1828800" algn="l" defTabSz="457200" rtl="0" eaLnBrk="1" latinLnBrk="0" hangingPunct="1">
                        <a:defRPr sz="1800" b="1" kern="1200">
                          <a:solidFill>
                            <a:schemeClr val="lt1"/>
                          </a:solidFill>
                          <a:latin typeface="Calibri"/>
                          <a:ea typeface=""/>
                          <a:cs typeface=""/>
                        </a:defRPr>
                      </a:lvl5pPr>
                      <a:lvl6pPr marL="2286000" algn="l" defTabSz="457200" rtl="0" eaLnBrk="1" latinLnBrk="0" hangingPunct="1">
                        <a:defRPr sz="1800" b="1" kern="1200">
                          <a:solidFill>
                            <a:schemeClr val="lt1"/>
                          </a:solidFill>
                          <a:latin typeface="Calibri"/>
                          <a:ea typeface=""/>
                          <a:cs typeface=""/>
                        </a:defRPr>
                      </a:lvl6pPr>
                      <a:lvl7pPr marL="2743200" algn="l" defTabSz="457200" rtl="0" eaLnBrk="1" latinLnBrk="0" hangingPunct="1">
                        <a:defRPr sz="1800" b="1" kern="1200">
                          <a:solidFill>
                            <a:schemeClr val="lt1"/>
                          </a:solidFill>
                          <a:latin typeface="Calibri"/>
                          <a:ea typeface=""/>
                          <a:cs typeface=""/>
                        </a:defRPr>
                      </a:lvl7pPr>
                      <a:lvl8pPr marL="3200400" algn="l" defTabSz="457200" rtl="0" eaLnBrk="1" latinLnBrk="0" hangingPunct="1">
                        <a:defRPr sz="1800" b="1" kern="1200">
                          <a:solidFill>
                            <a:schemeClr val="lt1"/>
                          </a:solidFill>
                          <a:latin typeface="Calibri"/>
                          <a:ea typeface=""/>
                          <a:cs typeface=""/>
                        </a:defRPr>
                      </a:lvl8pPr>
                      <a:lvl9pPr marL="3657600" algn="l" defTabSz="457200" rtl="0" eaLnBrk="1" latinLnBrk="0" hangingPunct="1">
                        <a:defRPr sz="1800" b="1" kern="1200">
                          <a:solidFill>
                            <a:schemeClr val="lt1"/>
                          </a:solidFill>
                          <a:latin typeface="Calibri"/>
                          <a:ea typeface=""/>
                          <a:cs typeface=""/>
                        </a:defRPr>
                      </a:lvl9pPr>
                    </a:lstStyle>
                    <a:p>
                      <a:pPr algn="l"/>
                      <a:r>
                        <a:rPr lang="es-CO" sz="1200" noProof="0" dirty="0">
                          <a:solidFill>
                            <a:schemeClr val="tx1"/>
                          </a:solidFill>
                        </a:rPr>
                        <a:t>Acciones tomadas o trabajo</a:t>
                      </a:r>
                      <a:r>
                        <a:rPr lang="es-CO" sz="1200" baseline="0" noProof="0" dirty="0">
                          <a:solidFill>
                            <a:schemeClr val="tx1"/>
                          </a:solidFill>
                        </a:rPr>
                        <a:t> realizado para convertir insumos en productos específicos</a:t>
                      </a:r>
                      <a:endParaRPr lang="es-CO" sz="1200" noProof="0" dirty="0">
                        <a:solidFill>
                          <a:schemeClr val="tx1"/>
                        </a:solidFill>
                      </a:endParaRPr>
                    </a:p>
                  </a:txBody>
                  <a:tcPr marL="91426" marR="91426" marT="45718" marB="4571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457200" rtl="0" eaLnBrk="1" latinLnBrk="0" hangingPunct="1">
                        <a:defRPr sz="1800" b="1" kern="1200">
                          <a:solidFill>
                            <a:schemeClr val="lt1"/>
                          </a:solidFill>
                          <a:latin typeface="Calibri"/>
                          <a:ea typeface=""/>
                          <a:cs typeface=""/>
                        </a:defRPr>
                      </a:lvl1pPr>
                      <a:lvl2pPr marL="457200" algn="l" defTabSz="457200" rtl="0" eaLnBrk="1" latinLnBrk="0" hangingPunct="1">
                        <a:defRPr sz="1800" b="1" kern="1200">
                          <a:solidFill>
                            <a:schemeClr val="lt1"/>
                          </a:solidFill>
                          <a:latin typeface="Calibri"/>
                          <a:ea typeface=""/>
                          <a:cs typeface=""/>
                        </a:defRPr>
                      </a:lvl2pPr>
                      <a:lvl3pPr marL="914400" algn="l" defTabSz="457200" rtl="0" eaLnBrk="1" latinLnBrk="0" hangingPunct="1">
                        <a:defRPr sz="1800" b="1" kern="1200">
                          <a:solidFill>
                            <a:schemeClr val="lt1"/>
                          </a:solidFill>
                          <a:latin typeface="Calibri"/>
                          <a:ea typeface=""/>
                          <a:cs typeface=""/>
                        </a:defRPr>
                      </a:lvl3pPr>
                      <a:lvl4pPr marL="1371600" algn="l" defTabSz="457200" rtl="0" eaLnBrk="1" latinLnBrk="0" hangingPunct="1">
                        <a:defRPr sz="1800" b="1" kern="1200">
                          <a:solidFill>
                            <a:schemeClr val="lt1"/>
                          </a:solidFill>
                          <a:latin typeface="Calibri"/>
                          <a:ea typeface=""/>
                          <a:cs typeface=""/>
                        </a:defRPr>
                      </a:lvl4pPr>
                      <a:lvl5pPr marL="1828800" algn="l" defTabSz="457200" rtl="0" eaLnBrk="1" latinLnBrk="0" hangingPunct="1">
                        <a:defRPr sz="1800" b="1" kern="1200">
                          <a:solidFill>
                            <a:schemeClr val="lt1"/>
                          </a:solidFill>
                          <a:latin typeface="Calibri"/>
                          <a:ea typeface=""/>
                          <a:cs typeface=""/>
                        </a:defRPr>
                      </a:lvl5pPr>
                      <a:lvl6pPr marL="2286000" algn="l" defTabSz="457200" rtl="0" eaLnBrk="1" latinLnBrk="0" hangingPunct="1">
                        <a:defRPr sz="1800" b="1" kern="1200">
                          <a:solidFill>
                            <a:schemeClr val="lt1"/>
                          </a:solidFill>
                          <a:latin typeface="Calibri"/>
                          <a:ea typeface=""/>
                          <a:cs typeface=""/>
                        </a:defRPr>
                      </a:lvl6pPr>
                      <a:lvl7pPr marL="2743200" algn="l" defTabSz="457200" rtl="0" eaLnBrk="1" latinLnBrk="0" hangingPunct="1">
                        <a:defRPr sz="1800" b="1" kern="1200">
                          <a:solidFill>
                            <a:schemeClr val="lt1"/>
                          </a:solidFill>
                          <a:latin typeface="Calibri"/>
                          <a:ea typeface=""/>
                          <a:cs typeface=""/>
                        </a:defRPr>
                      </a:lvl7pPr>
                      <a:lvl8pPr marL="3200400" algn="l" defTabSz="457200" rtl="0" eaLnBrk="1" latinLnBrk="0" hangingPunct="1">
                        <a:defRPr sz="1800" b="1" kern="1200">
                          <a:solidFill>
                            <a:schemeClr val="lt1"/>
                          </a:solidFill>
                          <a:latin typeface="Calibri"/>
                          <a:ea typeface=""/>
                          <a:cs typeface=""/>
                        </a:defRPr>
                      </a:lvl8pPr>
                      <a:lvl9pPr marL="3657600" algn="l" defTabSz="457200" rtl="0" eaLnBrk="1" latinLnBrk="0" hangingPunct="1">
                        <a:defRPr sz="1800" b="1" kern="1200">
                          <a:solidFill>
                            <a:schemeClr val="lt1"/>
                          </a:solidFill>
                          <a:latin typeface="Calibri"/>
                          <a:ea typeface=""/>
                          <a:cs typeface=""/>
                        </a:defRPr>
                      </a:lvl9pPr>
                    </a:lstStyle>
                    <a:p>
                      <a:pPr algn="l"/>
                      <a:r>
                        <a:rPr lang="es-CO" sz="1200" noProof="0" dirty="0">
                          <a:solidFill>
                            <a:schemeClr val="tx1"/>
                          </a:solidFill>
                        </a:rPr>
                        <a:t>Bienes y servicios producidos  y entregados bajo control del</a:t>
                      </a:r>
                      <a:r>
                        <a:rPr lang="es-CO" sz="1200" baseline="0" noProof="0" dirty="0">
                          <a:solidFill>
                            <a:schemeClr val="tx1"/>
                          </a:solidFill>
                        </a:rPr>
                        <a:t> implementador</a:t>
                      </a:r>
                      <a:endParaRPr lang="es-CO" sz="1200" noProof="0" dirty="0">
                        <a:solidFill>
                          <a:schemeClr val="tx1"/>
                        </a:solidFill>
                      </a:endParaRPr>
                    </a:p>
                  </a:txBody>
                  <a:tcPr marL="91426" marR="91426" marT="45718" marB="4571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457200" rtl="0" eaLnBrk="1" latinLnBrk="0" hangingPunct="1">
                        <a:defRPr sz="1800" b="1" kern="1200">
                          <a:solidFill>
                            <a:schemeClr val="lt1"/>
                          </a:solidFill>
                          <a:latin typeface="Calibri"/>
                          <a:ea typeface=""/>
                          <a:cs typeface=""/>
                        </a:defRPr>
                      </a:lvl1pPr>
                      <a:lvl2pPr marL="457200" algn="l" defTabSz="457200" rtl="0" eaLnBrk="1" latinLnBrk="0" hangingPunct="1">
                        <a:defRPr sz="1800" b="1" kern="1200">
                          <a:solidFill>
                            <a:schemeClr val="lt1"/>
                          </a:solidFill>
                          <a:latin typeface="Calibri"/>
                          <a:ea typeface=""/>
                          <a:cs typeface=""/>
                        </a:defRPr>
                      </a:lvl2pPr>
                      <a:lvl3pPr marL="914400" algn="l" defTabSz="457200" rtl="0" eaLnBrk="1" latinLnBrk="0" hangingPunct="1">
                        <a:defRPr sz="1800" b="1" kern="1200">
                          <a:solidFill>
                            <a:schemeClr val="lt1"/>
                          </a:solidFill>
                          <a:latin typeface="Calibri"/>
                          <a:ea typeface=""/>
                          <a:cs typeface=""/>
                        </a:defRPr>
                      </a:lvl3pPr>
                      <a:lvl4pPr marL="1371600" algn="l" defTabSz="457200" rtl="0" eaLnBrk="1" latinLnBrk="0" hangingPunct="1">
                        <a:defRPr sz="1800" b="1" kern="1200">
                          <a:solidFill>
                            <a:schemeClr val="lt1"/>
                          </a:solidFill>
                          <a:latin typeface="Calibri"/>
                          <a:ea typeface=""/>
                          <a:cs typeface=""/>
                        </a:defRPr>
                      </a:lvl4pPr>
                      <a:lvl5pPr marL="1828800" algn="l" defTabSz="457200" rtl="0" eaLnBrk="1" latinLnBrk="0" hangingPunct="1">
                        <a:defRPr sz="1800" b="1" kern="1200">
                          <a:solidFill>
                            <a:schemeClr val="lt1"/>
                          </a:solidFill>
                          <a:latin typeface="Calibri"/>
                          <a:ea typeface=""/>
                          <a:cs typeface=""/>
                        </a:defRPr>
                      </a:lvl5pPr>
                      <a:lvl6pPr marL="2286000" algn="l" defTabSz="457200" rtl="0" eaLnBrk="1" latinLnBrk="0" hangingPunct="1">
                        <a:defRPr sz="1800" b="1" kern="1200">
                          <a:solidFill>
                            <a:schemeClr val="lt1"/>
                          </a:solidFill>
                          <a:latin typeface="Calibri"/>
                          <a:ea typeface=""/>
                          <a:cs typeface=""/>
                        </a:defRPr>
                      </a:lvl6pPr>
                      <a:lvl7pPr marL="2743200" algn="l" defTabSz="457200" rtl="0" eaLnBrk="1" latinLnBrk="0" hangingPunct="1">
                        <a:defRPr sz="1800" b="1" kern="1200">
                          <a:solidFill>
                            <a:schemeClr val="lt1"/>
                          </a:solidFill>
                          <a:latin typeface="Calibri"/>
                          <a:ea typeface=""/>
                          <a:cs typeface=""/>
                        </a:defRPr>
                      </a:lvl7pPr>
                      <a:lvl8pPr marL="3200400" algn="l" defTabSz="457200" rtl="0" eaLnBrk="1" latinLnBrk="0" hangingPunct="1">
                        <a:defRPr sz="1800" b="1" kern="1200">
                          <a:solidFill>
                            <a:schemeClr val="lt1"/>
                          </a:solidFill>
                          <a:latin typeface="Calibri"/>
                          <a:ea typeface=""/>
                          <a:cs typeface=""/>
                        </a:defRPr>
                      </a:lvl8pPr>
                      <a:lvl9pPr marL="3657600" algn="l" defTabSz="457200" rtl="0" eaLnBrk="1" latinLnBrk="0" hangingPunct="1">
                        <a:defRPr sz="1800" b="1" kern="1200">
                          <a:solidFill>
                            <a:schemeClr val="lt1"/>
                          </a:solidFill>
                          <a:latin typeface="Calibri"/>
                          <a:ea typeface=""/>
                          <a:cs typeface=""/>
                        </a:defRPr>
                      </a:lvl9pPr>
                    </a:lstStyle>
                    <a:p>
                      <a:pPr algn="l"/>
                      <a:r>
                        <a:rPr lang="es-CO" sz="1200" noProof="0" dirty="0">
                          <a:solidFill>
                            <a:schemeClr val="tx1"/>
                          </a:solidFill>
                        </a:rPr>
                        <a:t>Uso de productos por  parte de población de interés. Efecto una vez</a:t>
                      </a:r>
                      <a:r>
                        <a:rPr lang="es-CO" sz="1200" baseline="0" noProof="0" dirty="0">
                          <a:solidFill>
                            <a:schemeClr val="tx1"/>
                          </a:solidFill>
                        </a:rPr>
                        <a:t> terminada la intervención</a:t>
                      </a:r>
                      <a:endParaRPr lang="es-CO" sz="1200" noProof="0" dirty="0">
                        <a:solidFill>
                          <a:schemeClr val="tx1"/>
                        </a:solidFill>
                      </a:endParaRPr>
                    </a:p>
                  </a:txBody>
                  <a:tcPr marL="91426" marR="91426" marT="45718" marB="4571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457200" rtl="0" eaLnBrk="1" latinLnBrk="0" hangingPunct="1">
                        <a:defRPr sz="1800" b="1" kern="1200">
                          <a:solidFill>
                            <a:schemeClr val="lt1"/>
                          </a:solidFill>
                          <a:latin typeface="Calibri"/>
                          <a:ea typeface=""/>
                          <a:cs typeface=""/>
                        </a:defRPr>
                      </a:lvl1pPr>
                      <a:lvl2pPr marL="457200" algn="l" defTabSz="457200" rtl="0" eaLnBrk="1" latinLnBrk="0" hangingPunct="1">
                        <a:defRPr sz="1800" b="1" kern="1200">
                          <a:solidFill>
                            <a:schemeClr val="lt1"/>
                          </a:solidFill>
                          <a:latin typeface="Calibri"/>
                          <a:ea typeface=""/>
                          <a:cs typeface=""/>
                        </a:defRPr>
                      </a:lvl2pPr>
                      <a:lvl3pPr marL="914400" algn="l" defTabSz="457200" rtl="0" eaLnBrk="1" latinLnBrk="0" hangingPunct="1">
                        <a:defRPr sz="1800" b="1" kern="1200">
                          <a:solidFill>
                            <a:schemeClr val="lt1"/>
                          </a:solidFill>
                          <a:latin typeface="Calibri"/>
                          <a:ea typeface=""/>
                          <a:cs typeface=""/>
                        </a:defRPr>
                      </a:lvl3pPr>
                      <a:lvl4pPr marL="1371600" algn="l" defTabSz="457200" rtl="0" eaLnBrk="1" latinLnBrk="0" hangingPunct="1">
                        <a:defRPr sz="1800" b="1" kern="1200">
                          <a:solidFill>
                            <a:schemeClr val="lt1"/>
                          </a:solidFill>
                          <a:latin typeface="Calibri"/>
                          <a:ea typeface=""/>
                          <a:cs typeface=""/>
                        </a:defRPr>
                      </a:lvl4pPr>
                      <a:lvl5pPr marL="1828800" algn="l" defTabSz="457200" rtl="0" eaLnBrk="1" latinLnBrk="0" hangingPunct="1">
                        <a:defRPr sz="1800" b="1" kern="1200">
                          <a:solidFill>
                            <a:schemeClr val="lt1"/>
                          </a:solidFill>
                          <a:latin typeface="Calibri"/>
                          <a:ea typeface=""/>
                          <a:cs typeface=""/>
                        </a:defRPr>
                      </a:lvl5pPr>
                      <a:lvl6pPr marL="2286000" algn="l" defTabSz="457200" rtl="0" eaLnBrk="1" latinLnBrk="0" hangingPunct="1">
                        <a:defRPr sz="1800" b="1" kern="1200">
                          <a:solidFill>
                            <a:schemeClr val="lt1"/>
                          </a:solidFill>
                          <a:latin typeface="Calibri"/>
                          <a:ea typeface=""/>
                          <a:cs typeface=""/>
                        </a:defRPr>
                      </a:lvl6pPr>
                      <a:lvl7pPr marL="2743200" algn="l" defTabSz="457200" rtl="0" eaLnBrk="1" latinLnBrk="0" hangingPunct="1">
                        <a:defRPr sz="1800" b="1" kern="1200">
                          <a:solidFill>
                            <a:schemeClr val="lt1"/>
                          </a:solidFill>
                          <a:latin typeface="Calibri"/>
                          <a:ea typeface=""/>
                          <a:cs typeface=""/>
                        </a:defRPr>
                      </a:lvl7pPr>
                      <a:lvl8pPr marL="3200400" algn="l" defTabSz="457200" rtl="0" eaLnBrk="1" latinLnBrk="0" hangingPunct="1">
                        <a:defRPr sz="1800" b="1" kern="1200">
                          <a:solidFill>
                            <a:schemeClr val="lt1"/>
                          </a:solidFill>
                          <a:latin typeface="Calibri"/>
                          <a:ea typeface=""/>
                          <a:cs typeface=""/>
                        </a:defRPr>
                      </a:lvl8pPr>
                      <a:lvl9pPr marL="3657600" algn="l" defTabSz="457200" rtl="0" eaLnBrk="1" latinLnBrk="0" hangingPunct="1">
                        <a:defRPr sz="1800" b="1" kern="1200">
                          <a:solidFill>
                            <a:schemeClr val="lt1"/>
                          </a:solidFill>
                          <a:latin typeface="Calibri"/>
                          <a:ea typeface=""/>
                          <a:cs typeface=""/>
                        </a:defRPr>
                      </a:lvl9pPr>
                    </a:lstStyle>
                    <a:p>
                      <a:pPr algn="l"/>
                      <a:r>
                        <a:rPr lang="es-CO" sz="1200" noProof="0" dirty="0">
                          <a:solidFill>
                            <a:schemeClr val="tx1"/>
                          </a:solidFill>
                        </a:rPr>
                        <a:t>Objetivos finales del programa o</a:t>
                      </a:r>
                      <a:r>
                        <a:rPr lang="es-CO" sz="1200" baseline="0" noProof="0" dirty="0">
                          <a:solidFill>
                            <a:schemeClr val="tx1"/>
                          </a:solidFill>
                        </a:rPr>
                        <a:t> metas de largo plazo</a:t>
                      </a:r>
                      <a:endParaRPr lang="es-CO" sz="1200" noProof="0" dirty="0">
                        <a:solidFill>
                          <a:schemeClr val="tx1"/>
                        </a:solidFill>
                      </a:endParaRPr>
                    </a:p>
                  </a:txBody>
                  <a:tcPr marL="91426" marR="91426" marT="45718" marB="4571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3762229">
                <a:tc>
                  <a:txBody>
                    <a:bodyPr/>
                    <a:lstStyle>
                      <a:lvl1pPr marL="0" algn="l" defTabSz="457200" rtl="0" eaLnBrk="1" latinLnBrk="0" hangingPunct="1">
                        <a:defRPr sz="1800" kern="1200">
                          <a:solidFill>
                            <a:schemeClr val="dk1"/>
                          </a:solidFill>
                          <a:latin typeface="Calibri"/>
                          <a:ea typeface=""/>
                          <a:cs typeface=""/>
                        </a:defRPr>
                      </a:lvl1pPr>
                      <a:lvl2pPr marL="457200" algn="l" defTabSz="457200" rtl="0" eaLnBrk="1" latinLnBrk="0" hangingPunct="1">
                        <a:defRPr sz="1800" kern="1200">
                          <a:solidFill>
                            <a:schemeClr val="dk1"/>
                          </a:solidFill>
                          <a:latin typeface="Calibri"/>
                          <a:ea typeface=""/>
                          <a:cs typeface=""/>
                        </a:defRPr>
                      </a:lvl2pPr>
                      <a:lvl3pPr marL="914400" algn="l" defTabSz="457200" rtl="0" eaLnBrk="1" latinLnBrk="0" hangingPunct="1">
                        <a:defRPr sz="1800" kern="1200">
                          <a:solidFill>
                            <a:schemeClr val="dk1"/>
                          </a:solidFill>
                          <a:latin typeface="Calibri"/>
                          <a:ea typeface=""/>
                          <a:cs typeface=""/>
                        </a:defRPr>
                      </a:lvl3pPr>
                      <a:lvl4pPr marL="1371600" algn="l" defTabSz="457200" rtl="0" eaLnBrk="1" latinLnBrk="0" hangingPunct="1">
                        <a:defRPr sz="1800" kern="1200">
                          <a:solidFill>
                            <a:schemeClr val="dk1"/>
                          </a:solidFill>
                          <a:latin typeface="Calibri"/>
                          <a:ea typeface=""/>
                          <a:cs typeface=""/>
                        </a:defRPr>
                      </a:lvl4pPr>
                      <a:lvl5pPr marL="1828800" algn="l" defTabSz="457200" rtl="0" eaLnBrk="1" latinLnBrk="0" hangingPunct="1">
                        <a:defRPr sz="1800" kern="1200">
                          <a:solidFill>
                            <a:schemeClr val="dk1"/>
                          </a:solidFill>
                          <a:latin typeface="Calibri"/>
                          <a:ea typeface=""/>
                          <a:cs typeface=""/>
                        </a:defRPr>
                      </a:lvl5pPr>
                      <a:lvl6pPr marL="2286000" algn="l" defTabSz="457200" rtl="0" eaLnBrk="1" latinLnBrk="0" hangingPunct="1">
                        <a:defRPr sz="1800" kern="1200">
                          <a:solidFill>
                            <a:schemeClr val="dk1"/>
                          </a:solidFill>
                          <a:latin typeface="Calibri"/>
                          <a:ea typeface=""/>
                          <a:cs typeface=""/>
                        </a:defRPr>
                      </a:lvl6pPr>
                      <a:lvl7pPr marL="2743200" algn="l" defTabSz="457200" rtl="0" eaLnBrk="1" latinLnBrk="0" hangingPunct="1">
                        <a:defRPr sz="1800" kern="1200">
                          <a:solidFill>
                            <a:schemeClr val="dk1"/>
                          </a:solidFill>
                          <a:latin typeface="Calibri"/>
                          <a:ea typeface=""/>
                          <a:cs typeface=""/>
                        </a:defRPr>
                      </a:lvl7pPr>
                      <a:lvl8pPr marL="3200400" algn="l" defTabSz="457200" rtl="0" eaLnBrk="1" latinLnBrk="0" hangingPunct="1">
                        <a:defRPr sz="1800" kern="1200">
                          <a:solidFill>
                            <a:schemeClr val="dk1"/>
                          </a:solidFill>
                          <a:latin typeface="Calibri"/>
                          <a:ea typeface=""/>
                          <a:cs typeface=""/>
                        </a:defRPr>
                      </a:lvl8pPr>
                      <a:lvl9pPr marL="3657600" algn="l" defTabSz="457200" rtl="0" eaLnBrk="1" latinLnBrk="0" hangingPunct="1">
                        <a:defRPr sz="1800" kern="1200">
                          <a:solidFill>
                            <a:schemeClr val="dk1"/>
                          </a:solidFill>
                          <a:latin typeface="Calibri"/>
                          <a:ea typeface=""/>
                          <a:cs typeface=""/>
                        </a:defRPr>
                      </a:lvl9pPr>
                    </a:lstStyle>
                    <a:p>
                      <a:pPr marL="0" indent="0">
                        <a:buFont typeface="Arial" panose="020B0604020202020204" pitchFamily="34" charset="0"/>
                        <a:buNone/>
                      </a:pPr>
                      <a:endParaRPr lang="es-CO" sz="1400" baseline="0" noProof="0" dirty="0">
                        <a:solidFill>
                          <a:schemeClr val="tx1"/>
                        </a:solidFill>
                      </a:endParaRPr>
                    </a:p>
                  </a:txBody>
                  <a:tcPr marL="91426" marR="91426" marT="45718" marB="4571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tc>
                  <a:txBody>
                    <a:bodyPr/>
                    <a:lstStyle>
                      <a:lvl1pPr marL="0" algn="l" defTabSz="457200" rtl="0" eaLnBrk="1" latinLnBrk="0" hangingPunct="1">
                        <a:defRPr sz="1800" kern="1200">
                          <a:solidFill>
                            <a:schemeClr val="dk1"/>
                          </a:solidFill>
                          <a:latin typeface="Calibri"/>
                          <a:ea typeface=""/>
                          <a:cs typeface=""/>
                        </a:defRPr>
                      </a:lvl1pPr>
                      <a:lvl2pPr marL="457200" algn="l" defTabSz="457200" rtl="0" eaLnBrk="1" latinLnBrk="0" hangingPunct="1">
                        <a:defRPr sz="1800" kern="1200">
                          <a:solidFill>
                            <a:schemeClr val="dk1"/>
                          </a:solidFill>
                          <a:latin typeface="Calibri"/>
                          <a:ea typeface=""/>
                          <a:cs typeface=""/>
                        </a:defRPr>
                      </a:lvl2pPr>
                      <a:lvl3pPr marL="914400" algn="l" defTabSz="457200" rtl="0" eaLnBrk="1" latinLnBrk="0" hangingPunct="1">
                        <a:defRPr sz="1800" kern="1200">
                          <a:solidFill>
                            <a:schemeClr val="dk1"/>
                          </a:solidFill>
                          <a:latin typeface="Calibri"/>
                          <a:ea typeface=""/>
                          <a:cs typeface=""/>
                        </a:defRPr>
                      </a:lvl3pPr>
                      <a:lvl4pPr marL="1371600" algn="l" defTabSz="457200" rtl="0" eaLnBrk="1" latinLnBrk="0" hangingPunct="1">
                        <a:defRPr sz="1800" kern="1200">
                          <a:solidFill>
                            <a:schemeClr val="dk1"/>
                          </a:solidFill>
                          <a:latin typeface="Calibri"/>
                          <a:ea typeface=""/>
                          <a:cs typeface=""/>
                        </a:defRPr>
                      </a:lvl4pPr>
                      <a:lvl5pPr marL="1828800" algn="l" defTabSz="457200" rtl="0" eaLnBrk="1" latinLnBrk="0" hangingPunct="1">
                        <a:defRPr sz="1800" kern="1200">
                          <a:solidFill>
                            <a:schemeClr val="dk1"/>
                          </a:solidFill>
                          <a:latin typeface="Calibri"/>
                          <a:ea typeface=""/>
                          <a:cs typeface=""/>
                        </a:defRPr>
                      </a:lvl5pPr>
                      <a:lvl6pPr marL="2286000" algn="l" defTabSz="457200" rtl="0" eaLnBrk="1" latinLnBrk="0" hangingPunct="1">
                        <a:defRPr sz="1800" kern="1200">
                          <a:solidFill>
                            <a:schemeClr val="dk1"/>
                          </a:solidFill>
                          <a:latin typeface="Calibri"/>
                          <a:ea typeface=""/>
                          <a:cs typeface=""/>
                        </a:defRPr>
                      </a:lvl6pPr>
                      <a:lvl7pPr marL="2743200" algn="l" defTabSz="457200" rtl="0" eaLnBrk="1" latinLnBrk="0" hangingPunct="1">
                        <a:defRPr sz="1800" kern="1200">
                          <a:solidFill>
                            <a:schemeClr val="dk1"/>
                          </a:solidFill>
                          <a:latin typeface="Calibri"/>
                          <a:ea typeface=""/>
                          <a:cs typeface=""/>
                        </a:defRPr>
                      </a:lvl7pPr>
                      <a:lvl8pPr marL="3200400" algn="l" defTabSz="457200" rtl="0" eaLnBrk="1" latinLnBrk="0" hangingPunct="1">
                        <a:defRPr sz="1800" kern="1200">
                          <a:solidFill>
                            <a:schemeClr val="dk1"/>
                          </a:solidFill>
                          <a:latin typeface="Calibri"/>
                          <a:ea typeface=""/>
                          <a:cs typeface=""/>
                        </a:defRPr>
                      </a:lvl8pPr>
                      <a:lvl9pPr marL="3657600" algn="l" defTabSz="457200" rtl="0" eaLnBrk="1" latinLnBrk="0" hangingPunct="1">
                        <a:defRPr sz="1800" kern="1200">
                          <a:solidFill>
                            <a:schemeClr val="dk1"/>
                          </a:solidFill>
                          <a:latin typeface="Calibri"/>
                          <a:ea typeface=""/>
                          <a:cs typeface=""/>
                        </a:defRPr>
                      </a:lvl9pPr>
                    </a:lstStyle>
                    <a:p>
                      <a:pPr marL="0" indent="0" algn="l" defTabSz="457200" rtl="0" eaLnBrk="1" latinLnBrk="0" hangingPunct="1">
                        <a:buFont typeface="Arial" panose="020B0604020202020204" pitchFamily="34" charset="0"/>
                        <a:buNone/>
                      </a:pPr>
                      <a:endParaRPr lang="es-CO" sz="1400" kern="1200" noProof="0" dirty="0">
                        <a:solidFill>
                          <a:schemeClr val="tx1"/>
                        </a:solidFill>
                        <a:latin typeface="Calibri"/>
                        <a:ea typeface=""/>
                        <a:cs typeface=""/>
                      </a:endParaRPr>
                    </a:p>
                  </a:txBody>
                  <a:tcPr marL="91426" marR="91426" marT="45718" marB="4571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tc>
                  <a:txBody>
                    <a:bodyPr/>
                    <a:lstStyle>
                      <a:lvl1pPr marL="0" algn="l" defTabSz="457200" rtl="0" eaLnBrk="1" latinLnBrk="0" hangingPunct="1">
                        <a:defRPr sz="1800" kern="1200">
                          <a:solidFill>
                            <a:schemeClr val="dk1"/>
                          </a:solidFill>
                          <a:latin typeface="Calibri"/>
                          <a:ea typeface=""/>
                          <a:cs typeface=""/>
                        </a:defRPr>
                      </a:lvl1pPr>
                      <a:lvl2pPr marL="457200" algn="l" defTabSz="457200" rtl="0" eaLnBrk="1" latinLnBrk="0" hangingPunct="1">
                        <a:defRPr sz="1800" kern="1200">
                          <a:solidFill>
                            <a:schemeClr val="dk1"/>
                          </a:solidFill>
                          <a:latin typeface="Calibri"/>
                          <a:ea typeface=""/>
                          <a:cs typeface=""/>
                        </a:defRPr>
                      </a:lvl2pPr>
                      <a:lvl3pPr marL="914400" algn="l" defTabSz="457200" rtl="0" eaLnBrk="1" latinLnBrk="0" hangingPunct="1">
                        <a:defRPr sz="1800" kern="1200">
                          <a:solidFill>
                            <a:schemeClr val="dk1"/>
                          </a:solidFill>
                          <a:latin typeface="Calibri"/>
                          <a:ea typeface=""/>
                          <a:cs typeface=""/>
                        </a:defRPr>
                      </a:lvl3pPr>
                      <a:lvl4pPr marL="1371600" algn="l" defTabSz="457200" rtl="0" eaLnBrk="1" latinLnBrk="0" hangingPunct="1">
                        <a:defRPr sz="1800" kern="1200">
                          <a:solidFill>
                            <a:schemeClr val="dk1"/>
                          </a:solidFill>
                          <a:latin typeface="Calibri"/>
                          <a:ea typeface=""/>
                          <a:cs typeface=""/>
                        </a:defRPr>
                      </a:lvl4pPr>
                      <a:lvl5pPr marL="1828800" algn="l" defTabSz="457200" rtl="0" eaLnBrk="1" latinLnBrk="0" hangingPunct="1">
                        <a:defRPr sz="1800" kern="1200">
                          <a:solidFill>
                            <a:schemeClr val="dk1"/>
                          </a:solidFill>
                          <a:latin typeface="Calibri"/>
                          <a:ea typeface=""/>
                          <a:cs typeface=""/>
                        </a:defRPr>
                      </a:lvl5pPr>
                      <a:lvl6pPr marL="2286000" algn="l" defTabSz="457200" rtl="0" eaLnBrk="1" latinLnBrk="0" hangingPunct="1">
                        <a:defRPr sz="1800" kern="1200">
                          <a:solidFill>
                            <a:schemeClr val="dk1"/>
                          </a:solidFill>
                          <a:latin typeface="Calibri"/>
                          <a:ea typeface=""/>
                          <a:cs typeface=""/>
                        </a:defRPr>
                      </a:lvl6pPr>
                      <a:lvl7pPr marL="2743200" algn="l" defTabSz="457200" rtl="0" eaLnBrk="1" latinLnBrk="0" hangingPunct="1">
                        <a:defRPr sz="1800" kern="1200">
                          <a:solidFill>
                            <a:schemeClr val="dk1"/>
                          </a:solidFill>
                          <a:latin typeface="Calibri"/>
                          <a:ea typeface=""/>
                          <a:cs typeface=""/>
                        </a:defRPr>
                      </a:lvl7pPr>
                      <a:lvl8pPr marL="3200400" algn="l" defTabSz="457200" rtl="0" eaLnBrk="1" latinLnBrk="0" hangingPunct="1">
                        <a:defRPr sz="1800" kern="1200">
                          <a:solidFill>
                            <a:schemeClr val="dk1"/>
                          </a:solidFill>
                          <a:latin typeface="Calibri"/>
                          <a:ea typeface=""/>
                          <a:cs typeface=""/>
                        </a:defRPr>
                      </a:lvl8pPr>
                      <a:lvl9pPr marL="3657600" algn="l" defTabSz="457200" rtl="0" eaLnBrk="1" latinLnBrk="0" hangingPunct="1">
                        <a:defRPr sz="1800" kern="1200">
                          <a:solidFill>
                            <a:schemeClr val="dk1"/>
                          </a:solidFill>
                          <a:latin typeface="Calibri"/>
                          <a:ea typeface=""/>
                          <a:cs typeface=""/>
                        </a:defRPr>
                      </a:lvl9pPr>
                    </a:lstStyle>
                    <a:p>
                      <a:pPr marL="0" indent="0" algn="l" defTabSz="457200" rtl="0" eaLnBrk="1" latinLnBrk="0" hangingPunct="1">
                        <a:buFont typeface="Arial" panose="020B0604020202020204" pitchFamily="34" charset="0"/>
                        <a:buNone/>
                      </a:pPr>
                      <a:endParaRPr lang="es-CO" sz="1400" kern="1200" noProof="0" dirty="0">
                        <a:solidFill>
                          <a:schemeClr val="tx1"/>
                        </a:solidFill>
                        <a:latin typeface="Calibri"/>
                        <a:ea typeface=""/>
                        <a:cs typeface=""/>
                      </a:endParaRPr>
                    </a:p>
                  </a:txBody>
                  <a:tcPr marL="91426" marR="91426" marT="45718" marB="4571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tc>
                  <a:txBody>
                    <a:bodyPr/>
                    <a:lstStyle>
                      <a:lvl1pPr marL="0" algn="l" defTabSz="457200" rtl="0" eaLnBrk="1" latinLnBrk="0" hangingPunct="1">
                        <a:defRPr sz="1800" kern="1200">
                          <a:solidFill>
                            <a:schemeClr val="dk1"/>
                          </a:solidFill>
                          <a:latin typeface="Calibri"/>
                          <a:ea typeface=""/>
                          <a:cs typeface=""/>
                        </a:defRPr>
                      </a:lvl1pPr>
                      <a:lvl2pPr marL="457200" algn="l" defTabSz="457200" rtl="0" eaLnBrk="1" latinLnBrk="0" hangingPunct="1">
                        <a:defRPr sz="1800" kern="1200">
                          <a:solidFill>
                            <a:schemeClr val="dk1"/>
                          </a:solidFill>
                          <a:latin typeface="Calibri"/>
                          <a:ea typeface=""/>
                          <a:cs typeface=""/>
                        </a:defRPr>
                      </a:lvl2pPr>
                      <a:lvl3pPr marL="914400" algn="l" defTabSz="457200" rtl="0" eaLnBrk="1" latinLnBrk="0" hangingPunct="1">
                        <a:defRPr sz="1800" kern="1200">
                          <a:solidFill>
                            <a:schemeClr val="dk1"/>
                          </a:solidFill>
                          <a:latin typeface="Calibri"/>
                          <a:ea typeface=""/>
                          <a:cs typeface=""/>
                        </a:defRPr>
                      </a:lvl3pPr>
                      <a:lvl4pPr marL="1371600" algn="l" defTabSz="457200" rtl="0" eaLnBrk="1" latinLnBrk="0" hangingPunct="1">
                        <a:defRPr sz="1800" kern="1200">
                          <a:solidFill>
                            <a:schemeClr val="dk1"/>
                          </a:solidFill>
                          <a:latin typeface="Calibri"/>
                          <a:ea typeface=""/>
                          <a:cs typeface=""/>
                        </a:defRPr>
                      </a:lvl4pPr>
                      <a:lvl5pPr marL="1828800" algn="l" defTabSz="457200" rtl="0" eaLnBrk="1" latinLnBrk="0" hangingPunct="1">
                        <a:defRPr sz="1800" kern="1200">
                          <a:solidFill>
                            <a:schemeClr val="dk1"/>
                          </a:solidFill>
                          <a:latin typeface="Calibri"/>
                          <a:ea typeface=""/>
                          <a:cs typeface=""/>
                        </a:defRPr>
                      </a:lvl5pPr>
                      <a:lvl6pPr marL="2286000" algn="l" defTabSz="457200" rtl="0" eaLnBrk="1" latinLnBrk="0" hangingPunct="1">
                        <a:defRPr sz="1800" kern="1200">
                          <a:solidFill>
                            <a:schemeClr val="dk1"/>
                          </a:solidFill>
                          <a:latin typeface="Calibri"/>
                          <a:ea typeface=""/>
                          <a:cs typeface=""/>
                        </a:defRPr>
                      </a:lvl6pPr>
                      <a:lvl7pPr marL="2743200" algn="l" defTabSz="457200" rtl="0" eaLnBrk="1" latinLnBrk="0" hangingPunct="1">
                        <a:defRPr sz="1800" kern="1200">
                          <a:solidFill>
                            <a:schemeClr val="dk1"/>
                          </a:solidFill>
                          <a:latin typeface="Calibri"/>
                          <a:ea typeface=""/>
                          <a:cs typeface=""/>
                        </a:defRPr>
                      </a:lvl7pPr>
                      <a:lvl8pPr marL="3200400" algn="l" defTabSz="457200" rtl="0" eaLnBrk="1" latinLnBrk="0" hangingPunct="1">
                        <a:defRPr sz="1800" kern="1200">
                          <a:solidFill>
                            <a:schemeClr val="dk1"/>
                          </a:solidFill>
                          <a:latin typeface="Calibri"/>
                          <a:ea typeface=""/>
                          <a:cs typeface=""/>
                        </a:defRPr>
                      </a:lvl8pPr>
                      <a:lvl9pPr marL="3657600" algn="l" defTabSz="457200" rtl="0" eaLnBrk="1" latinLnBrk="0" hangingPunct="1">
                        <a:defRPr sz="1800" kern="1200">
                          <a:solidFill>
                            <a:schemeClr val="dk1"/>
                          </a:solidFill>
                          <a:latin typeface="Calibri"/>
                          <a:ea typeface=""/>
                          <a:cs typeface=""/>
                        </a:defRPr>
                      </a:lvl9pPr>
                    </a:lstStyle>
                    <a:p>
                      <a:pPr marL="0" indent="0" algn="l" defTabSz="457200" rtl="0" eaLnBrk="1" latinLnBrk="0" hangingPunct="1">
                        <a:buFont typeface="Arial" panose="020B0604020202020204" pitchFamily="34" charset="0"/>
                        <a:buNone/>
                      </a:pPr>
                      <a:endParaRPr lang="es-CO" sz="1400" kern="1200" noProof="0" dirty="0">
                        <a:solidFill>
                          <a:schemeClr val="tx1"/>
                        </a:solidFill>
                        <a:latin typeface="Calibri"/>
                        <a:ea typeface=""/>
                        <a:cs typeface=""/>
                      </a:endParaRPr>
                    </a:p>
                  </a:txBody>
                  <a:tcPr marL="91426" marR="91426" marT="45718" marB="4571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tc>
                  <a:txBody>
                    <a:bodyPr/>
                    <a:lstStyle>
                      <a:lvl1pPr marL="0" algn="l" defTabSz="457200" rtl="0" eaLnBrk="1" latinLnBrk="0" hangingPunct="1">
                        <a:defRPr sz="1800" kern="1200">
                          <a:solidFill>
                            <a:schemeClr val="dk1"/>
                          </a:solidFill>
                          <a:latin typeface="Calibri"/>
                          <a:ea typeface=""/>
                          <a:cs typeface=""/>
                        </a:defRPr>
                      </a:lvl1pPr>
                      <a:lvl2pPr marL="457200" algn="l" defTabSz="457200" rtl="0" eaLnBrk="1" latinLnBrk="0" hangingPunct="1">
                        <a:defRPr sz="1800" kern="1200">
                          <a:solidFill>
                            <a:schemeClr val="dk1"/>
                          </a:solidFill>
                          <a:latin typeface="Calibri"/>
                          <a:ea typeface=""/>
                          <a:cs typeface=""/>
                        </a:defRPr>
                      </a:lvl2pPr>
                      <a:lvl3pPr marL="914400" algn="l" defTabSz="457200" rtl="0" eaLnBrk="1" latinLnBrk="0" hangingPunct="1">
                        <a:defRPr sz="1800" kern="1200">
                          <a:solidFill>
                            <a:schemeClr val="dk1"/>
                          </a:solidFill>
                          <a:latin typeface="Calibri"/>
                          <a:ea typeface=""/>
                          <a:cs typeface=""/>
                        </a:defRPr>
                      </a:lvl3pPr>
                      <a:lvl4pPr marL="1371600" algn="l" defTabSz="457200" rtl="0" eaLnBrk="1" latinLnBrk="0" hangingPunct="1">
                        <a:defRPr sz="1800" kern="1200">
                          <a:solidFill>
                            <a:schemeClr val="dk1"/>
                          </a:solidFill>
                          <a:latin typeface="Calibri"/>
                          <a:ea typeface=""/>
                          <a:cs typeface=""/>
                        </a:defRPr>
                      </a:lvl4pPr>
                      <a:lvl5pPr marL="1828800" algn="l" defTabSz="457200" rtl="0" eaLnBrk="1" latinLnBrk="0" hangingPunct="1">
                        <a:defRPr sz="1800" kern="1200">
                          <a:solidFill>
                            <a:schemeClr val="dk1"/>
                          </a:solidFill>
                          <a:latin typeface="Calibri"/>
                          <a:ea typeface=""/>
                          <a:cs typeface=""/>
                        </a:defRPr>
                      </a:lvl5pPr>
                      <a:lvl6pPr marL="2286000" algn="l" defTabSz="457200" rtl="0" eaLnBrk="1" latinLnBrk="0" hangingPunct="1">
                        <a:defRPr sz="1800" kern="1200">
                          <a:solidFill>
                            <a:schemeClr val="dk1"/>
                          </a:solidFill>
                          <a:latin typeface="Calibri"/>
                          <a:ea typeface=""/>
                          <a:cs typeface=""/>
                        </a:defRPr>
                      </a:lvl6pPr>
                      <a:lvl7pPr marL="2743200" algn="l" defTabSz="457200" rtl="0" eaLnBrk="1" latinLnBrk="0" hangingPunct="1">
                        <a:defRPr sz="1800" kern="1200">
                          <a:solidFill>
                            <a:schemeClr val="dk1"/>
                          </a:solidFill>
                          <a:latin typeface="Calibri"/>
                          <a:ea typeface=""/>
                          <a:cs typeface=""/>
                        </a:defRPr>
                      </a:lvl7pPr>
                      <a:lvl8pPr marL="3200400" algn="l" defTabSz="457200" rtl="0" eaLnBrk="1" latinLnBrk="0" hangingPunct="1">
                        <a:defRPr sz="1800" kern="1200">
                          <a:solidFill>
                            <a:schemeClr val="dk1"/>
                          </a:solidFill>
                          <a:latin typeface="Calibri"/>
                          <a:ea typeface=""/>
                          <a:cs typeface=""/>
                        </a:defRPr>
                      </a:lvl8pPr>
                      <a:lvl9pPr marL="3657600" algn="l" defTabSz="457200" rtl="0" eaLnBrk="1" latinLnBrk="0" hangingPunct="1">
                        <a:defRPr sz="1800" kern="1200">
                          <a:solidFill>
                            <a:schemeClr val="dk1"/>
                          </a:solidFill>
                          <a:latin typeface="Calibri"/>
                          <a:ea typeface=""/>
                          <a:cs typeface=""/>
                        </a:defRPr>
                      </a:lvl9pPr>
                    </a:lstStyle>
                    <a:p>
                      <a:pPr marL="0" indent="0" algn="l" defTabSz="457200" rtl="0" eaLnBrk="1" latinLnBrk="0" hangingPunct="1">
                        <a:buFont typeface="Arial" panose="020B0604020202020204" pitchFamily="34" charset="0"/>
                        <a:buNone/>
                      </a:pPr>
                      <a:endParaRPr lang="es-CO" sz="1400" kern="1200" noProof="0" dirty="0">
                        <a:solidFill>
                          <a:schemeClr val="tx1"/>
                        </a:solidFill>
                        <a:latin typeface="Calibri"/>
                        <a:ea typeface=""/>
                        <a:cs typeface=""/>
                      </a:endParaRPr>
                    </a:p>
                  </a:txBody>
                  <a:tcPr marL="91426" marR="91426" marT="45718" marB="4571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graphicFrame>
        <p:nvGraphicFramePr>
          <p:cNvPr id="3" name="Content Placeholder 4">
            <a:extLst>
              <a:ext uri="{FF2B5EF4-FFF2-40B4-BE49-F238E27FC236}">
                <a16:creationId xmlns:a16="http://schemas.microsoft.com/office/drawing/2014/main" id="{CD76A117-07CB-4ED8-B5A1-112FB73E57FE}"/>
              </a:ext>
            </a:extLst>
          </p:cNvPr>
          <p:cNvGraphicFramePr>
            <a:graphicFrameLocks/>
          </p:cNvGraphicFramePr>
          <p:nvPr/>
        </p:nvGraphicFramePr>
        <p:xfrm>
          <a:off x="1603947" y="370617"/>
          <a:ext cx="9611655" cy="18504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Table 8">
            <a:extLst>
              <a:ext uri="{FF2B5EF4-FFF2-40B4-BE49-F238E27FC236}">
                <a16:creationId xmlns:a16="http://schemas.microsoft.com/office/drawing/2014/main" id="{4A1CC35B-D90D-4C5B-BD05-B86E2E495BF2}"/>
              </a:ext>
            </a:extLst>
          </p:cNvPr>
          <p:cNvGraphicFramePr>
            <a:graphicFrameLocks noGrp="1"/>
          </p:cNvGraphicFramePr>
          <p:nvPr/>
        </p:nvGraphicFramePr>
        <p:xfrm>
          <a:off x="1627911" y="6134930"/>
          <a:ext cx="9808086" cy="532878"/>
        </p:xfrm>
        <a:graphic>
          <a:graphicData uri="http://schemas.openxmlformats.org/drawingml/2006/table">
            <a:tbl>
              <a:tblPr firstRow="1" bandRow="1"/>
              <a:tblGrid>
                <a:gridCol w="5868506">
                  <a:extLst>
                    <a:ext uri="{9D8B030D-6E8A-4147-A177-3AD203B41FA5}">
                      <a16:colId xmlns:a16="http://schemas.microsoft.com/office/drawing/2014/main" val="20000"/>
                    </a:ext>
                  </a:extLst>
                </a:gridCol>
                <a:gridCol w="3939580">
                  <a:extLst>
                    <a:ext uri="{9D8B030D-6E8A-4147-A177-3AD203B41FA5}">
                      <a16:colId xmlns:a16="http://schemas.microsoft.com/office/drawing/2014/main" val="20001"/>
                    </a:ext>
                  </a:extLst>
                </a:gridCol>
              </a:tblGrid>
              <a:tr h="532878">
                <a:tc>
                  <a:txBody>
                    <a:bodyPr/>
                    <a:lstStyle>
                      <a:lvl1pPr marL="0" algn="l" defTabSz="457200" rtl="0" eaLnBrk="1" latinLnBrk="0" hangingPunct="1">
                        <a:defRPr sz="1800" b="1" kern="1200">
                          <a:solidFill>
                            <a:schemeClr val="lt1"/>
                          </a:solidFill>
                          <a:latin typeface="Calibri"/>
                          <a:ea typeface=""/>
                          <a:cs typeface=""/>
                        </a:defRPr>
                      </a:lvl1pPr>
                      <a:lvl2pPr marL="457200" algn="l" defTabSz="457200" rtl="0" eaLnBrk="1" latinLnBrk="0" hangingPunct="1">
                        <a:defRPr sz="1800" b="1" kern="1200">
                          <a:solidFill>
                            <a:schemeClr val="lt1"/>
                          </a:solidFill>
                          <a:latin typeface="Calibri"/>
                          <a:ea typeface=""/>
                          <a:cs typeface=""/>
                        </a:defRPr>
                      </a:lvl2pPr>
                      <a:lvl3pPr marL="914400" algn="l" defTabSz="457200" rtl="0" eaLnBrk="1" latinLnBrk="0" hangingPunct="1">
                        <a:defRPr sz="1800" b="1" kern="1200">
                          <a:solidFill>
                            <a:schemeClr val="lt1"/>
                          </a:solidFill>
                          <a:latin typeface="Calibri"/>
                          <a:ea typeface=""/>
                          <a:cs typeface=""/>
                        </a:defRPr>
                      </a:lvl3pPr>
                      <a:lvl4pPr marL="1371600" algn="l" defTabSz="457200" rtl="0" eaLnBrk="1" latinLnBrk="0" hangingPunct="1">
                        <a:defRPr sz="1800" b="1" kern="1200">
                          <a:solidFill>
                            <a:schemeClr val="lt1"/>
                          </a:solidFill>
                          <a:latin typeface="Calibri"/>
                          <a:ea typeface=""/>
                          <a:cs typeface=""/>
                        </a:defRPr>
                      </a:lvl4pPr>
                      <a:lvl5pPr marL="1828800" algn="l" defTabSz="457200" rtl="0" eaLnBrk="1" latinLnBrk="0" hangingPunct="1">
                        <a:defRPr sz="1800" b="1" kern="1200">
                          <a:solidFill>
                            <a:schemeClr val="lt1"/>
                          </a:solidFill>
                          <a:latin typeface="Calibri"/>
                          <a:ea typeface=""/>
                          <a:cs typeface=""/>
                        </a:defRPr>
                      </a:lvl5pPr>
                      <a:lvl6pPr marL="2286000" algn="l" defTabSz="457200" rtl="0" eaLnBrk="1" latinLnBrk="0" hangingPunct="1">
                        <a:defRPr sz="1800" b="1" kern="1200">
                          <a:solidFill>
                            <a:schemeClr val="lt1"/>
                          </a:solidFill>
                          <a:latin typeface="Calibri"/>
                          <a:ea typeface=""/>
                          <a:cs typeface=""/>
                        </a:defRPr>
                      </a:lvl6pPr>
                      <a:lvl7pPr marL="2743200" algn="l" defTabSz="457200" rtl="0" eaLnBrk="1" latinLnBrk="0" hangingPunct="1">
                        <a:defRPr sz="1800" b="1" kern="1200">
                          <a:solidFill>
                            <a:schemeClr val="lt1"/>
                          </a:solidFill>
                          <a:latin typeface="Calibri"/>
                          <a:ea typeface=""/>
                          <a:cs typeface=""/>
                        </a:defRPr>
                      </a:lvl7pPr>
                      <a:lvl8pPr marL="3200400" algn="l" defTabSz="457200" rtl="0" eaLnBrk="1" latinLnBrk="0" hangingPunct="1">
                        <a:defRPr sz="1800" b="1" kern="1200">
                          <a:solidFill>
                            <a:schemeClr val="lt1"/>
                          </a:solidFill>
                          <a:latin typeface="Calibri"/>
                          <a:ea typeface=""/>
                          <a:cs typeface=""/>
                        </a:defRPr>
                      </a:lvl8pPr>
                      <a:lvl9pPr marL="3657600" algn="l" defTabSz="457200" rtl="0" eaLnBrk="1" latinLnBrk="0" hangingPunct="1">
                        <a:defRPr sz="1800" b="1" kern="1200">
                          <a:solidFill>
                            <a:schemeClr val="lt1"/>
                          </a:solidFill>
                          <a:latin typeface="Calibri"/>
                          <a:ea typeface=""/>
                          <a:cs typeface=""/>
                        </a:defRPr>
                      </a:lvl9pPr>
                    </a:lstStyle>
                    <a:p>
                      <a:pPr algn="ctr"/>
                      <a:r>
                        <a:rPr lang="es-CO" sz="1600" noProof="0" dirty="0"/>
                        <a:t>Implementación (Oferta)</a:t>
                      </a:r>
                    </a:p>
                  </a:txBody>
                  <a:tcPr marL="91434" marR="91434" marT="45798" marB="4579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1">
                        <a:lumMod val="75000"/>
                      </a:schemeClr>
                    </a:solidFill>
                  </a:tcPr>
                </a:tc>
                <a:tc>
                  <a:txBody>
                    <a:bodyPr/>
                    <a:lstStyle>
                      <a:lvl1pPr marL="0" algn="l" defTabSz="457200" rtl="0" eaLnBrk="1" latinLnBrk="0" hangingPunct="1">
                        <a:defRPr sz="1800" b="1" kern="1200">
                          <a:solidFill>
                            <a:schemeClr val="lt1"/>
                          </a:solidFill>
                          <a:latin typeface="Calibri"/>
                          <a:ea typeface=""/>
                          <a:cs typeface=""/>
                        </a:defRPr>
                      </a:lvl1pPr>
                      <a:lvl2pPr marL="457200" algn="l" defTabSz="457200" rtl="0" eaLnBrk="1" latinLnBrk="0" hangingPunct="1">
                        <a:defRPr sz="1800" b="1" kern="1200">
                          <a:solidFill>
                            <a:schemeClr val="lt1"/>
                          </a:solidFill>
                          <a:latin typeface="Calibri"/>
                          <a:ea typeface=""/>
                          <a:cs typeface=""/>
                        </a:defRPr>
                      </a:lvl2pPr>
                      <a:lvl3pPr marL="914400" algn="l" defTabSz="457200" rtl="0" eaLnBrk="1" latinLnBrk="0" hangingPunct="1">
                        <a:defRPr sz="1800" b="1" kern="1200">
                          <a:solidFill>
                            <a:schemeClr val="lt1"/>
                          </a:solidFill>
                          <a:latin typeface="Calibri"/>
                          <a:ea typeface=""/>
                          <a:cs typeface=""/>
                        </a:defRPr>
                      </a:lvl3pPr>
                      <a:lvl4pPr marL="1371600" algn="l" defTabSz="457200" rtl="0" eaLnBrk="1" latinLnBrk="0" hangingPunct="1">
                        <a:defRPr sz="1800" b="1" kern="1200">
                          <a:solidFill>
                            <a:schemeClr val="lt1"/>
                          </a:solidFill>
                          <a:latin typeface="Calibri"/>
                          <a:ea typeface=""/>
                          <a:cs typeface=""/>
                        </a:defRPr>
                      </a:lvl4pPr>
                      <a:lvl5pPr marL="1828800" algn="l" defTabSz="457200" rtl="0" eaLnBrk="1" latinLnBrk="0" hangingPunct="1">
                        <a:defRPr sz="1800" b="1" kern="1200">
                          <a:solidFill>
                            <a:schemeClr val="lt1"/>
                          </a:solidFill>
                          <a:latin typeface="Calibri"/>
                          <a:ea typeface=""/>
                          <a:cs typeface=""/>
                        </a:defRPr>
                      </a:lvl5pPr>
                      <a:lvl6pPr marL="2286000" algn="l" defTabSz="457200" rtl="0" eaLnBrk="1" latinLnBrk="0" hangingPunct="1">
                        <a:defRPr sz="1800" b="1" kern="1200">
                          <a:solidFill>
                            <a:schemeClr val="lt1"/>
                          </a:solidFill>
                          <a:latin typeface="Calibri"/>
                          <a:ea typeface=""/>
                          <a:cs typeface=""/>
                        </a:defRPr>
                      </a:lvl6pPr>
                      <a:lvl7pPr marL="2743200" algn="l" defTabSz="457200" rtl="0" eaLnBrk="1" latinLnBrk="0" hangingPunct="1">
                        <a:defRPr sz="1800" b="1" kern="1200">
                          <a:solidFill>
                            <a:schemeClr val="lt1"/>
                          </a:solidFill>
                          <a:latin typeface="Calibri"/>
                          <a:ea typeface=""/>
                          <a:cs typeface=""/>
                        </a:defRPr>
                      </a:lvl7pPr>
                      <a:lvl8pPr marL="3200400" algn="l" defTabSz="457200" rtl="0" eaLnBrk="1" latinLnBrk="0" hangingPunct="1">
                        <a:defRPr sz="1800" b="1" kern="1200">
                          <a:solidFill>
                            <a:schemeClr val="lt1"/>
                          </a:solidFill>
                          <a:latin typeface="Calibri"/>
                          <a:ea typeface=""/>
                          <a:cs typeface=""/>
                        </a:defRPr>
                      </a:lvl8pPr>
                      <a:lvl9pPr marL="3657600" algn="l" defTabSz="457200" rtl="0" eaLnBrk="1" latinLnBrk="0" hangingPunct="1">
                        <a:defRPr sz="1800" b="1" kern="1200">
                          <a:solidFill>
                            <a:schemeClr val="lt1"/>
                          </a:solidFill>
                          <a:latin typeface="Calibri"/>
                          <a:ea typeface=""/>
                          <a:cs typeface=""/>
                        </a:defRPr>
                      </a:lvl9pPr>
                    </a:lstStyle>
                    <a:p>
                      <a:pPr algn="ctr"/>
                      <a:r>
                        <a:rPr lang="es-CO" sz="1600" noProof="0" dirty="0"/>
                        <a:t>Resultados (Oferta + Demanda)</a:t>
                      </a:r>
                    </a:p>
                  </a:txBody>
                  <a:tcPr marL="91434" marR="91434" marT="45798" marB="4579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0"/>
                  </a:ext>
                </a:extLst>
              </a:tr>
            </a:tbl>
          </a:graphicData>
        </a:graphic>
      </p:graphicFrame>
      <p:sp>
        <p:nvSpPr>
          <p:cNvPr id="5" name="CuadroTexto 4">
            <a:extLst>
              <a:ext uri="{FF2B5EF4-FFF2-40B4-BE49-F238E27FC236}">
                <a16:creationId xmlns:a16="http://schemas.microsoft.com/office/drawing/2014/main" id="{DE43BBCB-5F09-4EC2-90E8-75808420CAF8}"/>
              </a:ext>
            </a:extLst>
          </p:cNvPr>
          <p:cNvSpPr txBox="1"/>
          <p:nvPr/>
        </p:nvSpPr>
        <p:spPr>
          <a:xfrm>
            <a:off x="1708879" y="3844270"/>
            <a:ext cx="1930402" cy="30777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CO" sz="1400" baseline="0" noProof="0" dirty="0">
                <a:solidFill>
                  <a:schemeClr val="tx1"/>
                </a:solidFill>
              </a:rPr>
              <a:t>20.000 árboles</a:t>
            </a:r>
          </a:p>
        </p:txBody>
      </p:sp>
      <p:sp>
        <p:nvSpPr>
          <p:cNvPr id="6" name="CuadroTexto 5">
            <a:extLst>
              <a:ext uri="{FF2B5EF4-FFF2-40B4-BE49-F238E27FC236}">
                <a16:creationId xmlns:a16="http://schemas.microsoft.com/office/drawing/2014/main" id="{63C7A8BB-3AF9-4A48-BD21-68B8BCEE027C}"/>
              </a:ext>
            </a:extLst>
          </p:cNvPr>
          <p:cNvSpPr txBox="1"/>
          <p:nvPr/>
        </p:nvSpPr>
        <p:spPr>
          <a:xfrm>
            <a:off x="1708879" y="4283896"/>
            <a:ext cx="2019145" cy="73866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CO" sz="1400" baseline="0" noProof="0" dirty="0">
                <a:solidFill>
                  <a:schemeClr val="tx1"/>
                </a:solidFill>
              </a:rPr>
              <a:t>1 equipo experto de profesionales en reforestación</a:t>
            </a:r>
          </a:p>
        </p:txBody>
      </p:sp>
      <p:sp>
        <p:nvSpPr>
          <p:cNvPr id="7" name="CuadroTexto 6">
            <a:extLst>
              <a:ext uri="{FF2B5EF4-FFF2-40B4-BE49-F238E27FC236}">
                <a16:creationId xmlns:a16="http://schemas.microsoft.com/office/drawing/2014/main" id="{D1E9F3E1-94AC-492A-BADA-DC1C625BC624}"/>
              </a:ext>
            </a:extLst>
          </p:cNvPr>
          <p:cNvSpPr txBox="1"/>
          <p:nvPr/>
        </p:nvSpPr>
        <p:spPr>
          <a:xfrm>
            <a:off x="1708879" y="5202967"/>
            <a:ext cx="2045539" cy="49244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CO" sz="1400" baseline="0" noProof="0" dirty="0">
                <a:solidFill>
                  <a:schemeClr val="tx1"/>
                </a:solidFill>
              </a:rPr>
              <a:t>2 vehículos </a:t>
            </a:r>
            <a:r>
              <a:rPr lang="es-CO" sz="1200" baseline="0" noProof="0" dirty="0">
                <a:solidFill>
                  <a:schemeClr val="tx1"/>
                </a:solidFill>
              </a:rPr>
              <a:t>(personal y equipo)</a:t>
            </a:r>
            <a:endParaRPr lang="es-CO" sz="1400" baseline="0" noProof="0" dirty="0">
              <a:solidFill>
                <a:schemeClr val="tx1"/>
              </a:solidFill>
            </a:endParaRPr>
          </a:p>
        </p:txBody>
      </p:sp>
      <p:sp>
        <p:nvSpPr>
          <p:cNvPr id="8" name="CuadroTexto 7">
            <a:extLst>
              <a:ext uri="{FF2B5EF4-FFF2-40B4-BE49-F238E27FC236}">
                <a16:creationId xmlns:a16="http://schemas.microsoft.com/office/drawing/2014/main" id="{6C882E9A-5790-4F4C-B34F-A51FD858B51A}"/>
              </a:ext>
            </a:extLst>
          </p:cNvPr>
          <p:cNvSpPr txBox="1"/>
          <p:nvPr/>
        </p:nvSpPr>
        <p:spPr>
          <a:xfrm>
            <a:off x="5672261" y="4596079"/>
            <a:ext cx="1756714" cy="13849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CO" sz="1400" baseline="0" noProof="0" dirty="0">
                <a:solidFill>
                  <a:schemeClr val="tx1"/>
                </a:solidFill>
              </a:rPr>
              <a:t>40 hectáreas de bosque reforestadas  en zonas naturales con cuencas hídricas</a:t>
            </a:r>
          </a:p>
        </p:txBody>
      </p:sp>
      <p:sp>
        <p:nvSpPr>
          <p:cNvPr id="9" name="CuadroTexto 8">
            <a:extLst>
              <a:ext uri="{FF2B5EF4-FFF2-40B4-BE49-F238E27FC236}">
                <a16:creationId xmlns:a16="http://schemas.microsoft.com/office/drawing/2014/main" id="{6F87C1E3-6C5E-489F-ABF4-E9DAFBAED166}"/>
              </a:ext>
            </a:extLst>
          </p:cNvPr>
          <p:cNvSpPr txBox="1"/>
          <p:nvPr/>
        </p:nvSpPr>
        <p:spPr>
          <a:xfrm>
            <a:off x="1708879" y="2786811"/>
            <a:ext cx="1903698"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CO" sz="1400" baseline="0" noProof="0" dirty="0">
                <a:solidFill>
                  <a:schemeClr val="tx1"/>
                </a:solidFill>
              </a:rPr>
              <a:t>3 capacitadores en manejo responsable del recurso hídrico</a:t>
            </a:r>
          </a:p>
        </p:txBody>
      </p:sp>
      <p:sp>
        <p:nvSpPr>
          <p:cNvPr id="10" name="CuadroTexto 9">
            <a:extLst>
              <a:ext uri="{FF2B5EF4-FFF2-40B4-BE49-F238E27FC236}">
                <a16:creationId xmlns:a16="http://schemas.microsoft.com/office/drawing/2014/main" id="{002BC767-EF8D-42E7-B4C7-A67FEE5A0148}"/>
              </a:ext>
            </a:extLst>
          </p:cNvPr>
          <p:cNvSpPr txBox="1"/>
          <p:nvPr/>
        </p:nvSpPr>
        <p:spPr>
          <a:xfrm>
            <a:off x="3728024" y="3123252"/>
            <a:ext cx="1576874" cy="116955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CO" sz="1400" baseline="0" noProof="0" dirty="0">
                <a:solidFill>
                  <a:schemeClr val="tx1"/>
                </a:solidFill>
              </a:rPr>
              <a:t>Adelantar 6 campañas de educación en manejo del recurso hídrico</a:t>
            </a:r>
          </a:p>
        </p:txBody>
      </p:sp>
      <p:sp>
        <p:nvSpPr>
          <p:cNvPr id="11" name="CuadroTexto 10">
            <a:extLst>
              <a:ext uri="{FF2B5EF4-FFF2-40B4-BE49-F238E27FC236}">
                <a16:creationId xmlns:a16="http://schemas.microsoft.com/office/drawing/2014/main" id="{0E5BE82B-19C8-41DB-9C6A-29A518B51213}"/>
              </a:ext>
            </a:extLst>
          </p:cNvPr>
          <p:cNvSpPr txBox="1"/>
          <p:nvPr/>
        </p:nvSpPr>
        <p:spPr>
          <a:xfrm>
            <a:off x="3754419" y="4663748"/>
            <a:ext cx="1648626"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CO" sz="1400" baseline="0" noProof="0" dirty="0">
                <a:solidFill>
                  <a:schemeClr val="tx1"/>
                </a:solidFill>
              </a:rPr>
              <a:t>Desarrollar 3 jornadas anuales de reforestación</a:t>
            </a:r>
          </a:p>
        </p:txBody>
      </p:sp>
      <p:sp>
        <p:nvSpPr>
          <p:cNvPr id="12" name="CuadroTexto 11">
            <a:extLst>
              <a:ext uri="{FF2B5EF4-FFF2-40B4-BE49-F238E27FC236}">
                <a16:creationId xmlns:a16="http://schemas.microsoft.com/office/drawing/2014/main" id="{7E8C4087-7CA3-4E8B-A115-BF35B1653DB8}"/>
              </a:ext>
            </a:extLst>
          </p:cNvPr>
          <p:cNvSpPr txBox="1"/>
          <p:nvPr/>
        </p:nvSpPr>
        <p:spPr>
          <a:xfrm>
            <a:off x="5731535" y="2786811"/>
            <a:ext cx="1697440"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CO" sz="1400" baseline="0" noProof="0" dirty="0">
                <a:solidFill>
                  <a:schemeClr val="tx1"/>
                </a:solidFill>
              </a:rPr>
              <a:t>300 pobladores de cuencas hídricas capacitados</a:t>
            </a:r>
          </a:p>
        </p:txBody>
      </p:sp>
      <p:sp>
        <p:nvSpPr>
          <p:cNvPr id="13" name="CuadroTexto 12">
            <a:extLst>
              <a:ext uri="{FF2B5EF4-FFF2-40B4-BE49-F238E27FC236}">
                <a16:creationId xmlns:a16="http://schemas.microsoft.com/office/drawing/2014/main" id="{681AEEBE-1333-4ACA-8C78-AE44DD692F99}"/>
              </a:ext>
            </a:extLst>
          </p:cNvPr>
          <p:cNvSpPr txBox="1"/>
          <p:nvPr/>
        </p:nvSpPr>
        <p:spPr>
          <a:xfrm>
            <a:off x="5791818" y="3782715"/>
            <a:ext cx="1576874" cy="73866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CO" sz="1400" baseline="0" noProof="0" dirty="0">
                <a:solidFill>
                  <a:schemeClr val="tx1"/>
                </a:solidFill>
              </a:rPr>
              <a:t>300 cartillas pedagógicas elaboradas</a:t>
            </a:r>
          </a:p>
        </p:txBody>
      </p:sp>
      <p:sp>
        <p:nvSpPr>
          <p:cNvPr id="14" name="CuadroTexto 13">
            <a:extLst>
              <a:ext uri="{FF2B5EF4-FFF2-40B4-BE49-F238E27FC236}">
                <a16:creationId xmlns:a16="http://schemas.microsoft.com/office/drawing/2014/main" id="{DAE350BB-5385-4226-9F31-5239B171968B}"/>
              </a:ext>
            </a:extLst>
          </p:cNvPr>
          <p:cNvSpPr txBox="1"/>
          <p:nvPr/>
        </p:nvSpPr>
        <p:spPr>
          <a:xfrm>
            <a:off x="7743817" y="4620950"/>
            <a:ext cx="1576874"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CO" sz="1400" baseline="0" noProof="0" dirty="0">
                <a:solidFill>
                  <a:schemeClr val="tx1"/>
                </a:solidFill>
              </a:rPr>
              <a:t>4 zonas estratégicas  reguladoras del agua recuperadas</a:t>
            </a:r>
          </a:p>
        </p:txBody>
      </p:sp>
      <p:sp>
        <p:nvSpPr>
          <p:cNvPr id="15" name="CuadroTexto 14">
            <a:extLst>
              <a:ext uri="{FF2B5EF4-FFF2-40B4-BE49-F238E27FC236}">
                <a16:creationId xmlns:a16="http://schemas.microsoft.com/office/drawing/2014/main" id="{11ABF7C3-F81C-4B07-8BDC-D089885F508F}"/>
              </a:ext>
            </a:extLst>
          </p:cNvPr>
          <p:cNvSpPr txBox="1"/>
          <p:nvPr/>
        </p:nvSpPr>
        <p:spPr>
          <a:xfrm>
            <a:off x="7743817" y="2680143"/>
            <a:ext cx="1576874"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CO" sz="1400" baseline="0" noProof="0" dirty="0">
                <a:solidFill>
                  <a:schemeClr val="tx1"/>
                </a:solidFill>
              </a:rPr>
              <a:t>Aumentar la oferta hídrica</a:t>
            </a:r>
          </a:p>
        </p:txBody>
      </p:sp>
      <p:sp>
        <p:nvSpPr>
          <p:cNvPr id="16" name="CuadroTexto 15">
            <a:extLst>
              <a:ext uri="{FF2B5EF4-FFF2-40B4-BE49-F238E27FC236}">
                <a16:creationId xmlns:a16="http://schemas.microsoft.com/office/drawing/2014/main" id="{2B0373B8-9BF1-4B45-A8CB-255B6ABE38C5}"/>
              </a:ext>
            </a:extLst>
          </p:cNvPr>
          <p:cNvSpPr txBox="1"/>
          <p:nvPr/>
        </p:nvSpPr>
        <p:spPr>
          <a:xfrm>
            <a:off x="9638728" y="3824509"/>
            <a:ext cx="1576874" cy="73866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CO" sz="1400" baseline="0" noProof="0" dirty="0">
                <a:solidFill>
                  <a:schemeClr val="tx1"/>
                </a:solidFill>
              </a:rPr>
              <a:t>Mejorar la calidad de vida de la población</a:t>
            </a:r>
          </a:p>
        </p:txBody>
      </p:sp>
    </p:spTree>
    <p:extLst>
      <p:ext uri="{BB962C8B-B14F-4D97-AF65-F5344CB8AC3E}">
        <p14:creationId xmlns:p14="http://schemas.microsoft.com/office/powerpoint/2010/main" val="1739561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4D27AF-56AC-4D2E-B3EC-FA82FD7349AD}"/>
              </a:ext>
            </a:extLst>
          </p:cNvPr>
          <p:cNvSpPr>
            <a:spLocks noGrp="1"/>
          </p:cNvSpPr>
          <p:nvPr>
            <p:ph type="title"/>
          </p:nvPr>
        </p:nvSpPr>
        <p:spPr>
          <a:xfrm>
            <a:off x="2912533" y="320156"/>
            <a:ext cx="6445956" cy="649942"/>
          </a:xfrm>
          <a:solidFill>
            <a:srgbClr val="9E26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fontScale="90000"/>
          </a:bodyPr>
          <a:lstStyle/>
          <a:p>
            <a:r>
              <a:rPr lang="es-CO" b="1" dirty="0">
                <a:solidFill>
                  <a:schemeClr val="bg1"/>
                </a:solidFill>
              </a:rPr>
              <a:t>VIGILANCIA Y CONTROL FISCAL </a:t>
            </a:r>
          </a:p>
        </p:txBody>
      </p:sp>
      <p:sp>
        <p:nvSpPr>
          <p:cNvPr id="3" name="Marcador de contenido 2">
            <a:extLst>
              <a:ext uri="{FF2B5EF4-FFF2-40B4-BE49-F238E27FC236}">
                <a16:creationId xmlns:a16="http://schemas.microsoft.com/office/drawing/2014/main" id="{376E4AAF-1075-4CA9-9789-0121D9A03299}"/>
              </a:ext>
            </a:extLst>
          </p:cNvPr>
          <p:cNvSpPr>
            <a:spLocks noGrp="1"/>
          </p:cNvSpPr>
          <p:nvPr>
            <p:ph idx="1"/>
          </p:nvPr>
        </p:nvSpPr>
        <p:spPr>
          <a:xfrm>
            <a:off x="2056141" y="1333850"/>
            <a:ext cx="8997244" cy="5159024"/>
          </a:xfrm>
          <a:solidFill>
            <a:srgbClr val="BFB82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pPr algn="just">
              <a:lnSpc>
                <a:spcPct val="107000"/>
              </a:lnSpc>
              <a:spcAft>
                <a:spcPts val="800"/>
              </a:spcAft>
            </a:pPr>
            <a:r>
              <a:rPr lang="es-CO" sz="2400" dirty="0">
                <a:solidFill>
                  <a:srgbClr val="1E1F26"/>
                </a:solidFill>
                <a:effectLst/>
                <a:latin typeface="Roboto" panose="02000000000000000000" pitchFamily="2" charset="0"/>
                <a:ea typeface="Times New Roman" panose="02020603050405020304" pitchFamily="18" charset="0"/>
                <a:cs typeface="Times New Roman" panose="02020603050405020304" pitchFamily="18" charset="0"/>
              </a:rPr>
              <a:t>El </a:t>
            </a:r>
            <a:r>
              <a:rPr lang="es-CO" sz="2400" b="1" dirty="0">
                <a:solidFill>
                  <a:srgbClr val="1E1F26"/>
                </a:solidFill>
                <a:effectLst/>
                <a:latin typeface="Roboto" panose="02000000000000000000" pitchFamily="2" charset="0"/>
                <a:ea typeface="Times New Roman" panose="02020603050405020304" pitchFamily="18" charset="0"/>
                <a:cs typeface="Times New Roman" panose="02020603050405020304" pitchFamily="18" charset="0"/>
              </a:rPr>
              <a:t>control fiscal micro</a:t>
            </a:r>
            <a:r>
              <a:rPr lang="es-CO" sz="2400" dirty="0">
                <a:solidFill>
                  <a:srgbClr val="1E1F26"/>
                </a:solidFill>
                <a:effectLst/>
                <a:latin typeface="Roboto" panose="02000000000000000000" pitchFamily="2" charset="0"/>
                <a:ea typeface="Times New Roman" panose="02020603050405020304" pitchFamily="18" charset="0"/>
                <a:cs typeface="Times New Roman" panose="02020603050405020304" pitchFamily="18" charset="0"/>
              </a:rPr>
              <a:t>, mediante el </a:t>
            </a:r>
            <a:r>
              <a:rPr lang="es-CO" sz="2400" b="1" dirty="0">
                <a:solidFill>
                  <a:srgbClr val="1E1F26"/>
                </a:solidFill>
                <a:effectLst/>
                <a:latin typeface="Roboto" panose="02000000000000000000" pitchFamily="2" charset="0"/>
                <a:ea typeface="Times New Roman" panose="02020603050405020304" pitchFamily="18" charset="0"/>
                <a:cs typeface="Times New Roman" panose="02020603050405020304" pitchFamily="18" charset="0"/>
              </a:rPr>
              <a:t>proceso auditor</a:t>
            </a:r>
            <a:r>
              <a:rPr lang="es-CO" sz="2400" dirty="0">
                <a:solidFill>
                  <a:srgbClr val="1E1F26"/>
                </a:solidFill>
                <a:effectLst/>
                <a:latin typeface="Roboto" panose="02000000000000000000" pitchFamily="2" charset="0"/>
                <a:ea typeface="Times New Roman" panose="02020603050405020304" pitchFamily="18" charset="0"/>
                <a:cs typeface="Times New Roman" panose="02020603050405020304" pitchFamily="18" charset="0"/>
              </a:rPr>
              <a:t>, seguirá siendo el principal procedimiento de control </a:t>
            </a:r>
            <a:r>
              <a:rPr lang="es-CO" sz="2400" b="1" dirty="0">
                <a:solidFill>
                  <a:srgbClr val="1E1F26"/>
                </a:solidFill>
                <a:effectLst/>
                <a:latin typeface="Roboto" panose="02000000000000000000" pitchFamily="2" charset="0"/>
                <a:ea typeface="Times New Roman" panose="02020603050405020304" pitchFamily="18" charset="0"/>
                <a:cs typeface="Times New Roman" panose="02020603050405020304" pitchFamily="18" charset="0"/>
              </a:rPr>
              <a:t>posterior y selectivo;</a:t>
            </a:r>
            <a:r>
              <a:rPr lang="es-CO" sz="2400" dirty="0">
                <a:solidFill>
                  <a:srgbClr val="1E1F26"/>
                </a:solidFill>
                <a:effectLst/>
                <a:latin typeface="Roboto" panose="02000000000000000000" pitchFamily="2" charset="0"/>
                <a:ea typeface="Times New Roman" panose="02020603050405020304" pitchFamily="18" charset="0"/>
                <a:cs typeface="Times New Roman" panose="02020603050405020304" pitchFamily="18" charset="0"/>
              </a:rPr>
              <a:t> mientras que el modelo </a:t>
            </a:r>
            <a:r>
              <a:rPr lang="es-CO" sz="2400" b="1" dirty="0">
                <a:solidFill>
                  <a:srgbClr val="1E1F26"/>
                </a:solidFill>
                <a:effectLst/>
                <a:latin typeface="Roboto" panose="02000000000000000000" pitchFamily="2" charset="0"/>
                <a:ea typeface="Times New Roman" panose="02020603050405020304" pitchFamily="18" charset="0"/>
                <a:cs typeface="Times New Roman" panose="02020603050405020304" pitchFamily="18" charset="0"/>
              </a:rPr>
              <a:t>“</a:t>
            </a:r>
            <a:r>
              <a:rPr lang="es-CO" sz="2400" b="1" i="1" dirty="0">
                <a:solidFill>
                  <a:srgbClr val="1E1F26"/>
                </a:solidFill>
                <a:effectLst/>
                <a:latin typeface="Roboto" panose="02000000000000000000" pitchFamily="2" charset="0"/>
                <a:ea typeface="Times New Roman" panose="02020603050405020304" pitchFamily="18" charset="0"/>
                <a:cs typeface="Times New Roman" panose="02020603050405020304" pitchFamily="18" charset="0"/>
              </a:rPr>
              <a:t>concomitante y</a:t>
            </a:r>
            <a:r>
              <a:rPr lang="es-CO" sz="2400" b="1" dirty="0">
                <a:solidFill>
                  <a:srgbClr val="1E1F26"/>
                </a:solidFill>
                <a:effectLst/>
                <a:latin typeface="Roboto" panose="02000000000000000000" pitchFamily="2" charset="0"/>
                <a:ea typeface="Times New Roman" panose="02020603050405020304" pitchFamily="18" charset="0"/>
                <a:cs typeface="Times New Roman" panose="02020603050405020304" pitchFamily="18" charset="0"/>
              </a:rPr>
              <a:t> </a:t>
            </a:r>
            <a:r>
              <a:rPr lang="es-CO" sz="2400" b="1" i="1" dirty="0">
                <a:solidFill>
                  <a:srgbClr val="1E1F26"/>
                </a:solidFill>
                <a:effectLst/>
                <a:latin typeface="Roboto" panose="02000000000000000000" pitchFamily="2" charset="0"/>
                <a:ea typeface="Times New Roman" panose="02020603050405020304" pitchFamily="18" charset="0"/>
                <a:cs typeface="Times New Roman" panose="02020603050405020304" pitchFamily="18" charset="0"/>
              </a:rPr>
              <a:t>preventivo” </a:t>
            </a:r>
            <a:r>
              <a:rPr lang="es-CO" sz="2400" b="1" dirty="0">
                <a:solidFill>
                  <a:srgbClr val="1E1F26"/>
                </a:solidFill>
                <a:effectLst/>
                <a:latin typeface="Roboto" panose="02000000000000000000" pitchFamily="2" charset="0"/>
                <a:ea typeface="Times New Roman" panose="02020603050405020304" pitchFamily="18" charset="0"/>
                <a:cs typeface="Times New Roman" panose="02020603050405020304" pitchFamily="18" charset="0"/>
              </a:rPr>
              <a:t>complementará </a:t>
            </a:r>
            <a:r>
              <a:rPr lang="es-CO" sz="2400" dirty="0">
                <a:solidFill>
                  <a:srgbClr val="1E1F26"/>
                </a:solidFill>
                <a:effectLst/>
                <a:latin typeface="Roboto" panose="02000000000000000000" pitchFamily="2" charset="0"/>
                <a:ea typeface="Times New Roman" panose="02020603050405020304" pitchFamily="18" charset="0"/>
                <a:cs typeface="Times New Roman" panose="02020603050405020304" pitchFamily="18" charset="0"/>
              </a:rPr>
              <a:t>el régimen actual en busca de garantizar la actividad de los entes de control dirigidos a la protección del patrimonio público. </a:t>
            </a:r>
          </a:p>
          <a:p>
            <a:pPr algn="just">
              <a:lnSpc>
                <a:spcPct val="107000"/>
              </a:lnSpc>
              <a:spcAft>
                <a:spcPts val="800"/>
              </a:spcAft>
            </a:pPr>
            <a:r>
              <a:rPr lang="es-CO" dirty="0">
                <a:solidFill>
                  <a:srgbClr val="1E1F26"/>
                </a:solidFill>
                <a:latin typeface="Roboto" panose="02000000000000000000" pitchFamily="2" charset="0"/>
                <a:ea typeface="Times New Roman" panose="02020603050405020304" pitchFamily="18" charset="0"/>
                <a:cs typeface="Times New Roman" panose="02020603050405020304" pitchFamily="18" charset="0"/>
              </a:rPr>
              <a:t> </a:t>
            </a:r>
            <a:r>
              <a:rPr lang="es-CO" sz="2400" dirty="0">
                <a:solidFill>
                  <a:srgbClr val="1E1F26"/>
                </a:solidFill>
                <a:latin typeface="Roboto" panose="02000000000000000000" pitchFamily="2" charset="0"/>
                <a:ea typeface="Times New Roman" panose="02020603050405020304" pitchFamily="18" charset="0"/>
                <a:cs typeface="Times New Roman" panose="02020603050405020304" pitchFamily="18" charset="0"/>
              </a:rPr>
              <a:t>El control preventivo y concomitante servirá como </a:t>
            </a:r>
            <a:r>
              <a:rPr lang="es-CO" sz="2400" b="1" dirty="0">
                <a:solidFill>
                  <a:srgbClr val="1E1F26"/>
                </a:solidFill>
                <a:latin typeface="Roboto" panose="02000000000000000000" pitchFamily="2" charset="0"/>
                <a:ea typeface="Times New Roman" panose="02020603050405020304" pitchFamily="18" charset="0"/>
                <a:cs typeface="Times New Roman" panose="02020603050405020304" pitchFamily="18" charset="0"/>
              </a:rPr>
              <a:t>insumo</a:t>
            </a:r>
            <a:r>
              <a:rPr lang="es-CO" sz="2400" dirty="0">
                <a:solidFill>
                  <a:srgbClr val="1E1F26"/>
                </a:solidFill>
                <a:latin typeface="Roboto" panose="02000000000000000000" pitchFamily="2" charset="0"/>
                <a:ea typeface="Times New Roman" panose="02020603050405020304" pitchFamily="18" charset="0"/>
                <a:cs typeface="Times New Roman" panose="02020603050405020304" pitchFamily="18" charset="0"/>
              </a:rPr>
              <a:t> para un </a:t>
            </a:r>
            <a:r>
              <a:rPr lang="es-CO" sz="2400" b="1" dirty="0">
                <a:solidFill>
                  <a:srgbClr val="1E1F26"/>
                </a:solidFill>
                <a:latin typeface="Roboto" panose="02000000000000000000" pitchFamily="2" charset="0"/>
                <a:ea typeface="Times New Roman" panose="02020603050405020304" pitchFamily="18" charset="0"/>
                <a:cs typeface="Times New Roman" panose="02020603050405020304" pitchFamily="18" charset="0"/>
              </a:rPr>
              <a:t>control posterior y selectivo</a:t>
            </a:r>
            <a:r>
              <a:rPr lang="es-CO" sz="2400" dirty="0">
                <a:solidFill>
                  <a:srgbClr val="1E1F26"/>
                </a:solidFill>
                <a:latin typeface="Roboto" panose="02000000000000000000" pitchFamily="2" charset="0"/>
                <a:ea typeface="Times New Roman" panose="02020603050405020304" pitchFamily="18" charset="0"/>
                <a:cs typeface="Times New Roman" panose="02020603050405020304" pitchFamily="18" charset="0"/>
              </a:rPr>
              <a:t>, cuando habiéndose advertido al gestor fiscal del daño futuro, éste se materialice</a:t>
            </a:r>
            <a:endParaRPr lang="es-CO" sz="3200" dirty="0">
              <a:solidFill>
                <a:srgbClr val="1E1F26"/>
              </a:solidFill>
              <a:effectLst/>
              <a:latin typeface="Roboto" panose="02000000000000000000" pitchFamily="2" charset="0"/>
              <a:ea typeface="Times New Roman" panose="02020603050405020304" pitchFamily="18" charset="0"/>
              <a:cs typeface="Times New Roman" panose="02020603050405020304" pitchFamily="18" charset="0"/>
            </a:endParaRPr>
          </a:p>
          <a:p>
            <a:pPr algn="just"/>
            <a:endParaRPr lang="es-CO" sz="3600" dirty="0"/>
          </a:p>
        </p:txBody>
      </p:sp>
    </p:spTree>
    <p:extLst>
      <p:ext uri="{BB962C8B-B14F-4D97-AF65-F5344CB8AC3E}">
        <p14:creationId xmlns:p14="http://schemas.microsoft.com/office/powerpoint/2010/main" val="884200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pPr algn="ctr"/>
            <a:r>
              <a:rPr lang="es-CO" b="1" dirty="0">
                <a:effectLst>
                  <a:outerShdw blurRad="38100" dist="38100" dir="2700000" algn="tl">
                    <a:srgbClr val="000000">
                      <a:alpha val="43137"/>
                    </a:srgbClr>
                  </a:outerShdw>
                </a:effectLst>
              </a:rPr>
              <a:t>Síntesis: La Cadena de Valor</a:t>
            </a:r>
          </a:p>
        </p:txBody>
      </p:sp>
      <p:sp>
        <p:nvSpPr>
          <p:cNvPr id="5" name="Marcador de contenido 4"/>
          <p:cNvSpPr>
            <a:spLocks noGrp="1"/>
          </p:cNvSpPr>
          <p:nvPr>
            <p:ph idx="1"/>
          </p:nvPr>
        </p:nvSpPr>
        <p:spPr>
          <a:xfrm>
            <a:off x="1723869" y="2133600"/>
            <a:ext cx="9780743" cy="3777622"/>
          </a:xfrm>
        </p:spPr>
        <p:txBody>
          <a:bodyPr>
            <a:noAutofit/>
          </a:bodyPr>
          <a:lstStyle/>
          <a:p>
            <a:pPr algn="just"/>
            <a:r>
              <a:rPr lang="es-MX" sz="2400" dirty="0"/>
              <a:t>Hace referencia a la </a:t>
            </a:r>
            <a:r>
              <a:rPr lang="es-MX" sz="2400" b="1" i="1" u="sng" dirty="0">
                <a:solidFill>
                  <a:srgbClr val="FF0000"/>
                </a:solidFill>
                <a:effectLst>
                  <a:outerShdw blurRad="38100" dist="38100" dir="2700000" algn="tl">
                    <a:srgbClr val="000000">
                      <a:alpha val="43137"/>
                    </a:srgbClr>
                  </a:outerShdw>
                </a:effectLst>
              </a:rPr>
              <a:t>teoría de cambio</a:t>
            </a:r>
            <a:r>
              <a:rPr lang="es-MX" sz="2400" dirty="0"/>
              <a:t>, en donde se </a:t>
            </a:r>
            <a:r>
              <a:rPr lang="es-MX" sz="2400" b="1" i="1" u="sng" dirty="0">
                <a:solidFill>
                  <a:srgbClr val="FF0000"/>
                </a:solidFill>
                <a:effectLst>
                  <a:outerShdw blurRad="38100" dist="38100" dir="2700000" algn="tl">
                    <a:srgbClr val="000000">
                      <a:alpha val="43137"/>
                    </a:srgbClr>
                  </a:outerShdw>
                </a:effectLst>
              </a:rPr>
              <a:t>genera valor público</a:t>
            </a:r>
            <a:r>
              <a:rPr lang="es-MX" sz="2400" dirty="0"/>
              <a:t> a través de una serie de encadenamientos</a:t>
            </a:r>
          </a:p>
          <a:p>
            <a:pPr algn="just"/>
            <a:r>
              <a:rPr lang="es-MX" sz="2400" dirty="0"/>
              <a:t>Describe cómo se </a:t>
            </a:r>
            <a:r>
              <a:rPr lang="es-MX" sz="2400" b="1" i="1" u="sng" dirty="0">
                <a:solidFill>
                  <a:srgbClr val="FFC000"/>
                </a:solidFill>
                <a:effectLst>
                  <a:outerShdw blurRad="38100" dist="38100" dir="2700000" algn="tl">
                    <a:srgbClr val="000000">
                      <a:alpha val="43137"/>
                    </a:srgbClr>
                  </a:outerShdw>
                </a:effectLst>
              </a:rPr>
              <a:t>transforman los insumos</a:t>
            </a:r>
            <a:r>
              <a:rPr lang="es-MX" sz="2400" dirty="0"/>
              <a:t> a través de las actividades en unos productos que al ser consumidos generan un </a:t>
            </a:r>
            <a:r>
              <a:rPr lang="es-MX" sz="2400" b="1" i="1" u="sng" dirty="0">
                <a:solidFill>
                  <a:srgbClr val="FFC000"/>
                </a:solidFill>
                <a:effectLst>
                  <a:outerShdw blurRad="38100" dist="38100" dir="2700000" algn="tl">
                    <a:srgbClr val="000000">
                      <a:alpha val="43137"/>
                    </a:srgbClr>
                  </a:outerShdw>
                </a:effectLst>
              </a:rPr>
              <a:t>conjunto de resultados deseados</a:t>
            </a:r>
          </a:p>
          <a:p>
            <a:pPr algn="just"/>
            <a:r>
              <a:rPr lang="es-MX" sz="2400" dirty="0"/>
              <a:t>Así, toda política/ programa / </a:t>
            </a:r>
            <a:r>
              <a:rPr lang="es-MX" sz="2400" b="1" i="1" u="sng" dirty="0">
                <a:solidFill>
                  <a:srgbClr val="7030A0"/>
                </a:solidFill>
                <a:effectLst>
                  <a:outerShdw blurRad="38100" dist="38100" dir="2700000" algn="tl">
                    <a:srgbClr val="000000">
                      <a:alpha val="43137"/>
                    </a:srgbClr>
                  </a:outerShdw>
                </a:effectLst>
              </a:rPr>
              <a:t>proyecto</a:t>
            </a:r>
            <a:r>
              <a:rPr lang="es-MX" sz="2400" dirty="0"/>
              <a:t> / intervención tiene: 1) Resultados esperados (deseados) claros y 2) una teoría de cambio implícita</a:t>
            </a:r>
          </a:p>
          <a:p>
            <a:pPr algn="just"/>
            <a:endParaRPr lang="es-MX" sz="2400" dirty="0"/>
          </a:p>
          <a:p>
            <a:pPr algn="just"/>
            <a:endParaRPr lang="es-MX" sz="2400" dirty="0"/>
          </a:p>
          <a:p>
            <a:pPr algn="just"/>
            <a:endParaRPr lang="es-CO" sz="2400" dirty="0"/>
          </a:p>
        </p:txBody>
      </p:sp>
    </p:spTree>
    <p:extLst>
      <p:ext uri="{BB962C8B-B14F-4D97-AF65-F5344CB8AC3E}">
        <p14:creationId xmlns:p14="http://schemas.microsoft.com/office/powerpoint/2010/main" val="369116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pPr algn="ctr"/>
            <a:r>
              <a:rPr lang="es-CO" b="1" dirty="0">
                <a:effectLst>
                  <a:outerShdw blurRad="38100" dist="38100" dir="2700000" algn="tl">
                    <a:srgbClr val="000000">
                      <a:alpha val="43137"/>
                    </a:srgbClr>
                  </a:outerShdw>
                </a:effectLst>
              </a:rPr>
              <a:t>Síntesis: La Cadena de Valor</a:t>
            </a:r>
          </a:p>
        </p:txBody>
      </p:sp>
      <p:sp>
        <p:nvSpPr>
          <p:cNvPr id="5" name="Marcador de contenido 4"/>
          <p:cNvSpPr>
            <a:spLocks noGrp="1"/>
          </p:cNvSpPr>
          <p:nvPr>
            <p:ph idx="1"/>
          </p:nvPr>
        </p:nvSpPr>
        <p:spPr>
          <a:xfrm>
            <a:off x="838200" y="1825625"/>
            <a:ext cx="10515600" cy="4351338"/>
          </a:xfrm>
        </p:spPr>
        <p:txBody>
          <a:bodyPr>
            <a:noAutofit/>
          </a:bodyPr>
          <a:lstStyle/>
          <a:p>
            <a:pPr algn="just"/>
            <a:r>
              <a:rPr lang="es-MX" sz="2400" b="1" dirty="0"/>
              <a:t>Preguntas clave al elaborar la cadena de valor:</a:t>
            </a:r>
          </a:p>
          <a:p>
            <a:pPr marL="0" indent="0" algn="just">
              <a:buNone/>
            </a:pPr>
            <a:endParaRPr lang="es-MX" sz="2400" b="1" dirty="0"/>
          </a:p>
          <a:p>
            <a:pPr algn="just">
              <a:buFont typeface="Wingdings" panose="05000000000000000000" pitchFamily="2" charset="2"/>
              <a:buChar char="ü"/>
            </a:pPr>
            <a:r>
              <a:rPr lang="es-MX" sz="2400" dirty="0"/>
              <a:t>¿Cuáles son los resultados deseados/ esperados de la política/ programa/ proyecto / intervención?</a:t>
            </a:r>
          </a:p>
          <a:p>
            <a:pPr algn="just">
              <a:buFont typeface="Wingdings" panose="05000000000000000000" pitchFamily="2" charset="2"/>
              <a:buChar char="ü"/>
            </a:pPr>
            <a:r>
              <a:rPr lang="es-MX" sz="2400" dirty="0"/>
              <a:t>¿ Como podemos alcanzar esos resultados deseados?</a:t>
            </a:r>
          </a:p>
          <a:p>
            <a:pPr algn="just">
              <a:buFont typeface="Wingdings" panose="05000000000000000000" pitchFamily="2" charset="2"/>
              <a:buChar char="ü"/>
            </a:pPr>
            <a:r>
              <a:rPr lang="es-MX" sz="2400" dirty="0"/>
              <a:t>¿ Que necesitamos para alcanzar dichos resultados? </a:t>
            </a:r>
          </a:p>
          <a:p>
            <a:pPr algn="just">
              <a:buFont typeface="Wingdings" panose="05000000000000000000" pitchFamily="2" charset="2"/>
              <a:buChar char="ü"/>
            </a:pPr>
            <a:r>
              <a:rPr lang="es-MX" sz="2400" b="1" dirty="0">
                <a:solidFill>
                  <a:srgbClr val="0070C0"/>
                </a:solidFill>
              </a:rPr>
              <a:t>¿Cómo sabemos si nos estamos acercando/alejando de obtener los resultados deseados? (indicadores)</a:t>
            </a:r>
          </a:p>
          <a:p>
            <a:endParaRPr lang="es-CO" sz="2400" dirty="0"/>
          </a:p>
          <a:p>
            <a:pPr marL="0" indent="0">
              <a:buNone/>
            </a:pPr>
            <a:r>
              <a:rPr lang="es-CO" sz="1600" dirty="0"/>
              <a:t>Fuente: </a:t>
            </a:r>
            <a:r>
              <a:rPr lang="es-CO" sz="1600" dirty="0" err="1"/>
              <a:t>Mackay,K</a:t>
            </a:r>
            <a:r>
              <a:rPr lang="es-CO" sz="1600" dirty="0"/>
              <a:t>.(2007).</a:t>
            </a:r>
            <a:r>
              <a:rPr lang="es-CO" sz="1600" i="1" dirty="0"/>
              <a:t>“Cómo crear sistemas de </a:t>
            </a:r>
            <a:r>
              <a:rPr lang="es-CO" sz="1600" i="1" dirty="0" err="1"/>
              <a:t>SyE</a:t>
            </a:r>
            <a:r>
              <a:rPr lang="es-CO" sz="1600" i="1" dirty="0"/>
              <a:t> que contribuyan a un buen gobierno”</a:t>
            </a:r>
            <a:r>
              <a:rPr lang="es-CO" sz="1600" dirty="0"/>
              <a:t>. Washington, DC: </a:t>
            </a:r>
            <a:r>
              <a:rPr lang="es-CO" sz="1600" dirty="0" err="1"/>
              <a:t>BancoMundial</a:t>
            </a:r>
            <a:endParaRPr lang="es-CO" sz="1600" dirty="0"/>
          </a:p>
          <a:p>
            <a:pPr marL="0" indent="0" algn="just">
              <a:buNone/>
            </a:pPr>
            <a:endParaRPr lang="es-MX" sz="2400" dirty="0"/>
          </a:p>
          <a:p>
            <a:pPr algn="just"/>
            <a:endParaRPr lang="es-MX" sz="2400" dirty="0"/>
          </a:p>
          <a:p>
            <a:pPr algn="just"/>
            <a:endParaRPr lang="es-CO" sz="2400" dirty="0"/>
          </a:p>
        </p:txBody>
      </p:sp>
    </p:spTree>
    <p:extLst>
      <p:ext uri="{BB962C8B-B14F-4D97-AF65-F5344CB8AC3E}">
        <p14:creationId xmlns:p14="http://schemas.microsoft.com/office/powerpoint/2010/main" val="316275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153869" y="414247"/>
            <a:ext cx="8911687" cy="1280890"/>
          </a:xfrm>
        </p:spPr>
        <p:txBody>
          <a:bodyPr>
            <a:normAutofit/>
          </a:bodyPr>
          <a:lstStyle/>
          <a:p>
            <a:pPr algn="ctr"/>
            <a:r>
              <a:rPr lang="es-CO" sz="4000" b="1" dirty="0">
                <a:effectLst>
                  <a:outerShdw blurRad="38100" dist="38100" dir="2700000" algn="tl">
                    <a:srgbClr val="000000">
                      <a:alpha val="43137"/>
                    </a:srgbClr>
                  </a:outerShdw>
                </a:effectLst>
              </a:rPr>
              <a:t>Indicador</a:t>
            </a:r>
          </a:p>
        </p:txBody>
      </p:sp>
      <p:sp>
        <p:nvSpPr>
          <p:cNvPr id="5" name="Marcador de contenido 4"/>
          <p:cNvSpPr>
            <a:spLocks noGrp="1"/>
          </p:cNvSpPr>
          <p:nvPr>
            <p:ph idx="1"/>
          </p:nvPr>
        </p:nvSpPr>
        <p:spPr>
          <a:xfrm>
            <a:off x="808219" y="1054692"/>
            <a:ext cx="10515600" cy="4351338"/>
          </a:xfrm>
        </p:spPr>
        <p:txBody>
          <a:bodyPr>
            <a:noAutofit/>
          </a:bodyPr>
          <a:lstStyle/>
          <a:p>
            <a:pPr algn="just"/>
            <a:r>
              <a:rPr lang="es-MX" sz="2800" dirty="0"/>
              <a:t>Es una </a:t>
            </a:r>
            <a:r>
              <a:rPr lang="es-MX" sz="2800" b="1" i="1" u="sng" dirty="0">
                <a:solidFill>
                  <a:srgbClr val="FF0000"/>
                </a:solidFill>
                <a:effectLst>
                  <a:outerShdw blurRad="38100" dist="38100" dir="2700000" algn="tl">
                    <a:srgbClr val="000000">
                      <a:alpha val="43137"/>
                    </a:srgbClr>
                  </a:outerShdw>
                </a:effectLst>
              </a:rPr>
              <a:t>expresión cuantitativa observable y verificable</a:t>
            </a:r>
            <a:r>
              <a:rPr lang="es-MX" sz="2800" dirty="0"/>
              <a:t> que permite describir características, comportamientos o fenómenos de la realidad. Esto se logra a través de la medición de una variable o una relación entre variables</a:t>
            </a:r>
          </a:p>
          <a:p>
            <a:pPr algn="just"/>
            <a:endParaRPr lang="es-CO" sz="3600" dirty="0"/>
          </a:p>
          <a:p>
            <a:pPr algn="just"/>
            <a:r>
              <a:rPr lang="es-MX" sz="2800" dirty="0"/>
              <a:t>Facilitan el diagnóstico y seguimiento, ya que permiten:</a:t>
            </a:r>
          </a:p>
          <a:p>
            <a:pPr lvl="1" algn="just"/>
            <a:r>
              <a:rPr lang="es-MX" sz="2400" dirty="0"/>
              <a:t>Cuantificar los </a:t>
            </a:r>
            <a:r>
              <a:rPr lang="es-MX" sz="2400" b="1" i="1" u="sng" dirty="0">
                <a:solidFill>
                  <a:srgbClr val="FF0000"/>
                </a:solidFill>
                <a:effectLst>
                  <a:outerShdw blurRad="38100" dist="38100" dir="2700000" algn="tl">
                    <a:srgbClr val="000000">
                      <a:alpha val="43137"/>
                    </a:srgbClr>
                  </a:outerShdw>
                </a:effectLst>
              </a:rPr>
              <a:t>cambios</a:t>
            </a:r>
            <a:r>
              <a:rPr lang="es-MX" sz="2400" dirty="0"/>
              <a:t> que se presentan en determinados contextos</a:t>
            </a:r>
          </a:p>
          <a:p>
            <a:pPr lvl="1" algn="just"/>
            <a:r>
              <a:rPr lang="es-MX" sz="2400" dirty="0"/>
              <a:t>Adelantar seguimiento al cumplimiento de acuerdos, compromisos, planes, programas y </a:t>
            </a:r>
            <a:r>
              <a:rPr lang="es-MX" sz="2400" b="1" i="1" u="sng" dirty="0">
                <a:solidFill>
                  <a:srgbClr val="FF0000"/>
                </a:solidFill>
                <a:effectLst>
                  <a:outerShdw blurRad="38100" dist="38100" dir="2700000" algn="tl">
                    <a:srgbClr val="000000">
                      <a:alpha val="43137"/>
                    </a:srgbClr>
                  </a:outerShdw>
                </a:effectLst>
              </a:rPr>
              <a:t>proyectos</a:t>
            </a:r>
          </a:p>
          <a:p>
            <a:pPr lvl="1" algn="just"/>
            <a:r>
              <a:rPr lang="es-MX" sz="2400" dirty="0"/>
              <a:t>Generar </a:t>
            </a:r>
            <a:r>
              <a:rPr lang="es-MX" sz="2400" b="1" i="1" u="sng" dirty="0">
                <a:solidFill>
                  <a:srgbClr val="FF0000"/>
                </a:solidFill>
                <a:effectLst>
                  <a:outerShdw blurRad="38100" dist="38100" dir="2700000" algn="tl">
                    <a:srgbClr val="000000">
                      <a:alpha val="43137"/>
                    </a:srgbClr>
                  </a:outerShdw>
                </a:effectLst>
              </a:rPr>
              <a:t>alertas tempranas</a:t>
            </a:r>
            <a:r>
              <a:rPr lang="es-MX" sz="2400" dirty="0"/>
              <a:t> para el logro de los objetivos planteados.</a:t>
            </a:r>
            <a:endParaRPr lang="es-CO" sz="2400" dirty="0"/>
          </a:p>
        </p:txBody>
      </p:sp>
    </p:spTree>
    <p:extLst>
      <p:ext uri="{BB962C8B-B14F-4D97-AF65-F5344CB8AC3E}">
        <p14:creationId xmlns:p14="http://schemas.microsoft.com/office/powerpoint/2010/main" val="132988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pPr algn="ctr"/>
            <a:r>
              <a:rPr lang="es-MX" b="1" dirty="0">
                <a:effectLst>
                  <a:outerShdw blurRad="38100" dist="38100" dir="2700000" algn="tl">
                    <a:srgbClr val="000000">
                      <a:alpha val="43137"/>
                    </a:srgbClr>
                  </a:outerShdw>
                </a:effectLst>
              </a:rPr>
              <a:t>Características de los indicadores</a:t>
            </a:r>
            <a:endParaRPr lang="es-CO" b="1" dirty="0">
              <a:effectLst>
                <a:outerShdw blurRad="38100" dist="38100" dir="2700000" algn="tl">
                  <a:srgbClr val="000000">
                    <a:alpha val="43137"/>
                  </a:srgbClr>
                </a:outerShdw>
              </a:effectLst>
            </a:endParaRPr>
          </a:p>
        </p:txBody>
      </p:sp>
      <p:sp>
        <p:nvSpPr>
          <p:cNvPr id="5" name="Marcador de contenido 4"/>
          <p:cNvSpPr>
            <a:spLocks noGrp="1"/>
          </p:cNvSpPr>
          <p:nvPr>
            <p:ph idx="1"/>
          </p:nvPr>
        </p:nvSpPr>
        <p:spPr>
          <a:xfrm>
            <a:off x="838200" y="1825625"/>
            <a:ext cx="10515600" cy="4351338"/>
          </a:xfrm>
        </p:spPr>
        <p:txBody>
          <a:bodyPr>
            <a:noAutofit/>
          </a:bodyPr>
          <a:lstStyle/>
          <a:p>
            <a:pPr marL="0" indent="0" algn="just">
              <a:buNone/>
            </a:pPr>
            <a:r>
              <a:rPr lang="es-CO" sz="2800" b="1" dirty="0">
                <a:solidFill>
                  <a:srgbClr val="FFC000"/>
                </a:solidFill>
                <a:effectLst>
                  <a:outerShdw blurRad="38100" dist="38100" dir="2700000" algn="tl">
                    <a:srgbClr val="000000">
                      <a:alpha val="43137"/>
                    </a:srgbClr>
                  </a:outerShdw>
                </a:effectLst>
              </a:rPr>
              <a:t>Simplificar</a:t>
            </a:r>
          </a:p>
          <a:p>
            <a:pPr marL="457200" lvl="1" indent="0" algn="just">
              <a:buNone/>
            </a:pPr>
            <a:r>
              <a:rPr lang="es-MX" sz="2400" dirty="0"/>
              <a:t>La realidad en la que se actúa es multidimensional, pero un indicador solo considera una de dichas dimensiones</a:t>
            </a:r>
            <a:endParaRPr lang="es-CO" sz="2400" dirty="0"/>
          </a:p>
          <a:p>
            <a:pPr marL="0" indent="0" algn="just">
              <a:buNone/>
            </a:pPr>
            <a:r>
              <a:rPr lang="es-CO" sz="2800" b="1" dirty="0">
                <a:solidFill>
                  <a:srgbClr val="00B050"/>
                </a:solidFill>
                <a:effectLst>
                  <a:outerShdw blurRad="38100" dist="38100" dir="2700000" algn="tl">
                    <a:srgbClr val="000000">
                      <a:alpha val="43137"/>
                    </a:srgbClr>
                  </a:outerShdw>
                </a:effectLst>
              </a:rPr>
              <a:t>Medir</a:t>
            </a:r>
          </a:p>
          <a:p>
            <a:pPr marL="457200" lvl="1" indent="0" algn="just">
              <a:buNone/>
            </a:pPr>
            <a:r>
              <a:rPr lang="es-MX" sz="2400" dirty="0"/>
              <a:t>Permite comparar la situación actual de una dimensión de estudio en el tiempo o respecto a patrones establecidos</a:t>
            </a:r>
          </a:p>
          <a:p>
            <a:pPr marL="0" indent="0" algn="just">
              <a:buNone/>
            </a:pPr>
            <a:r>
              <a:rPr lang="es-MX" sz="2800" b="1" dirty="0">
                <a:solidFill>
                  <a:srgbClr val="002060"/>
                </a:solidFill>
                <a:effectLst>
                  <a:outerShdw blurRad="38100" dist="38100" dir="2700000" algn="tl">
                    <a:srgbClr val="000000">
                      <a:alpha val="43137"/>
                    </a:srgbClr>
                  </a:outerShdw>
                </a:effectLst>
              </a:rPr>
              <a:t>Comunicar</a:t>
            </a:r>
          </a:p>
          <a:p>
            <a:pPr marL="457200" lvl="1" indent="0" algn="just">
              <a:buNone/>
            </a:pPr>
            <a:r>
              <a:rPr lang="es-MX" sz="2400" dirty="0"/>
              <a:t>Todo indicador debe transmitir información para la toma de decisiones</a:t>
            </a:r>
          </a:p>
        </p:txBody>
      </p:sp>
    </p:spTree>
    <p:extLst>
      <p:ext uri="{BB962C8B-B14F-4D97-AF65-F5344CB8AC3E}">
        <p14:creationId xmlns:p14="http://schemas.microsoft.com/office/powerpoint/2010/main" val="366427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pPr algn="ctr"/>
            <a:r>
              <a:rPr lang="es-MX" b="1" dirty="0">
                <a:effectLst>
                  <a:outerShdw blurRad="38100" dist="38100" dir="2700000" algn="tl">
                    <a:srgbClr val="000000">
                      <a:alpha val="43137"/>
                    </a:srgbClr>
                  </a:outerShdw>
                </a:effectLst>
              </a:rPr>
              <a:t>Ejemplos de indicadores</a:t>
            </a:r>
            <a:endParaRPr lang="es-CO" b="1" dirty="0">
              <a:effectLst>
                <a:outerShdw blurRad="38100" dist="38100" dir="2700000" algn="tl">
                  <a:srgbClr val="000000">
                    <a:alpha val="43137"/>
                  </a:srgbClr>
                </a:outerShdw>
              </a:effectLst>
            </a:endParaRPr>
          </a:p>
        </p:txBody>
      </p:sp>
      <p:sp>
        <p:nvSpPr>
          <p:cNvPr id="5" name="Marcador de contenido 4"/>
          <p:cNvSpPr>
            <a:spLocks noGrp="1"/>
          </p:cNvSpPr>
          <p:nvPr>
            <p:ph idx="1"/>
          </p:nvPr>
        </p:nvSpPr>
        <p:spPr>
          <a:xfrm>
            <a:off x="1123529" y="1420890"/>
            <a:ext cx="10860768" cy="4735596"/>
          </a:xfrm>
        </p:spPr>
        <p:txBody>
          <a:bodyPr>
            <a:noAutofit/>
          </a:bodyPr>
          <a:lstStyle/>
          <a:p>
            <a:pPr marL="0" indent="0" algn="just">
              <a:buNone/>
            </a:pPr>
            <a:r>
              <a:rPr lang="es-CO" sz="2000" b="1" dirty="0">
                <a:solidFill>
                  <a:srgbClr val="FF0000"/>
                </a:solidFill>
                <a:effectLst>
                  <a:outerShdw blurRad="38100" dist="38100" dir="2700000" algn="tl">
                    <a:srgbClr val="000000">
                      <a:alpha val="43137"/>
                    </a:srgbClr>
                  </a:outerShdw>
                </a:effectLst>
              </a:rPr>
              <a:t>Indicador:</a:t>
            </a:r>
            <a:r>
              <a:rPr lang="es-CO" sz="2000" dirty="0"/>
              <a:t> Temperatura corporal</a:t>
            </a:r>
          </a:p>
          <a:p>
            <a:pPr marL="0" indent="0" algn="just">
              <a:buNone/>
            </a:pPr>
            <a:r>
              <a:rPr lang="es-CO" sz="2000" b="1" dirty="0">
                <a:solidFill>
                  <a:srgbClr val="FFC000"/>
                </a:solidFill>
                <a:effectLst>
                  <a:outerShdw blurRad="38100" dist="38100" dir="2700000" algn="tl">
                    <a:srgbClr val="000000">
                      <a:alpha val="43137"/>
                    </a:srgbClr>
                  </a:outerShdw>
                </a:effectLst>
              </a:rPr>
              <a:t>Simplificar:</a:t>
            </a:r>
            <a:r>
              <a:rPr lang="es-CO" sz="2000" dirty="0"/>
              <a:t> Valor único de la temperatura (</a:t>
            </a:r>
            <a:r>
              <a:rPr lang="es-CO" sz="2000" dirty="0" err="1"/>
              <a:t>C°</a:t>
            </a:r>
            <a:r>
              <a:rPr lang="es-CO" sz="2000" dirty="0"/>
              <a:t>)</a:t>
            </a:r>
          </a:p>
          <a:p>
            <a:pPr marL="0" indent="0" algn="just">
              <a:buNone/>
            </a:pPr>
            <a:r>
              <a:rPr lang="es-CO" sz="2000" b="1" dirty="0">
                <a:solidFill>
                  <a:srgbClr val="00B050"/>
                </a:solidFill>
                <a:effectLst>
                  <a:outerShdw blurRad="38100" dist="38100" dir="2700000" algn="tl">
                    <a:srgbClr val="000000">
                      <a:alpha val="43137"/>
                    </a:srgbClr>
                  </a:outerShdw>
                </a:effectLst>
              </a:rPr>
              <a:t>Medir:</a:t>
            </a:r>
            <a:r>
              <a:rPr lang="es-CO" sz="2000" dirty="0"/>
              <a:t> Valor de referencia. Se compara con un estándar 36-37C°</a:t>
            </a:r>
          </a:p>
          <a:p>
            <a:pPr marL="0" indent="0" algn="just">
              <a:buNone/>
            </a:pPr>
            <a:r>
              <a:rPr lang="es-MX" sz="2000" b="1" dirty="0">
                <a:solidFill>
                  <a:srgbClr val="002060"/>
                </a:solidFill>
                <a:effectLst>
                  <a:outerShdw blurRad="38100" dist="38100" dir="2700000" algn="tl">
                    <a:srgbClr val="000000">
                      <a:alpha val="43137"/>
                    </a:srgbClr>
                  </a:outerShdw>
                </a:effectLst>
              </a:rPr>
              <a:t>Comunicar:</a:t>
            </a:r>
            <a:r>
              <a:rPr lang="es-MX" sz="2000" dirty="0"/>
              <a:t> &gt;37 </a:t>
            </a:r>
            <a:r>
              <a:rPr lang="es-MX" sz="2000" dirty="0" err="1"/>
              <a:t>C°</a:t>
            </a:r>
            <a:r>
              <a:rPr lang="es-MX" sz="2000" dirty="0"/>
              <a:t> fiebre, &lt;35 </a:t>
            </a:r>
            <a:r>
              <a:rPr lang="es-MX" sz="2000" dirty="0" err="1"/>
              <a:t>C°</a:t>
            </a:r>
            <a:r>
              <a:rPr lang="es-MX" sz="2000" dirty="0"/>
              <a:t> hipotermia, &gt;41 </a:t>
            </a:r>
            <a:r>
              <a:rPr lang="es-MX" sz="2000" dirty="0" err="1"/>
              <a:t>C°</a:t>
            </a:r>
            <a:r>
              <a:rPr lang="es-MX" sz="2000" dirty="0"/>
              <a:t> hipertermia</a:t>
            </a:r>
          </a:p>
          <a:p>
            <a:pPr marL="0" indent="0" algn="just">
              <a:buNone/>
            </a:pPr>
            <a:endParaRPr lang="es-MX" sz="2000" dirty="0"/>
          </a:p>
          <a:p>
            <a:pPr marL="0" indent="0" algn="just">
              <a:buNone/>
            </a:pPr>
            <a:r>
              <a:rPr lang="es-CO" sz="2000" b="1" dirty="0">
                <a:solidFill>
                  <a:srgbClr val="FF0000"/>
                </a:solidFill>
                <a:effectLst>
                  <a:outerShdw blurRad="38100" dist="38100" dir="2700000" algn="tl">
                    <a:srgbClr val="000000">
                      <a:alpha val="43137"/>
                    </a:srgbClr>
                  </a:outerShdw>
                </a:effectLst>
              </a:rPr>
              <a:t>Indicador:</a:t>
            </a:r>
            <a:r>
              <a:rPr lang="es-CO" sz="2000" dirty="0"/>
              <a:t> Crecimiento económico (Variación del PIB)</a:t>
            </a:r>
          </a:p>
          <a:p>
            <a:pPr marL="0" indent="0" algn="just">
              <a:buNone/>
            </a:pPr>
            <a:r>
              <a:rPr lang="es-CO" sz="2000" b="1" dirty="0">
                <a:solidFill>
                  <a:srgbClr val="FFC000"/>
                </a:solidFill>
                <a:effectLst>
                  <a:outerShdw blurRad="38100" dist="38100" dir="2700000" algn="tl">
                    <a:srgbClr val="000000">
                      <a:alpha val="43137"/>
                    </a:srgbClr>
                  </a:outerShdw>
                </a:effectLst>
              </a:rPr>
              <a:t>Simplificar:</a:t>
            </a:r>
            <a:r>
              <a:rPr lang="es-CO" sz="2000" dirty="0"/>
              <a:t> Variación del valor de bienes y servicios finales producidos por una economía (%).</a:t>
            </a:r>
          </a:p>
          <a:p>
            <a:pPr marL="0" indent="0" algn="just">
              <a:buNone/>
            </a:pPr>
            <a:r>
              <a:rPr lang="es-CO" sz="2000" b="1" dirty="0">
                <a:solidFill>
                  <a:srgbClr val="00B050"/>
                </a:solidFill>
                <a:effectLst>
                  <a:outerShdw blurRad="38100" dist="38100" dir="2700000" algn="tl">
                    <a:srgbClr val="000000">
                      <a:alpha val="43137"/>
                    </a:srgbClr>
                  </a:outerShdw>
                </a:effectLst>
              </a:rPr>
              <a:t>Medir:</a:t>
            </a:r>
            <a:r>
              <a:rPr lang="es-CO" sz="2000" dirty="0"/>
              <a:t> Valor de referencia. Se compara con promedios nacionales, internacionales, crecimiento potencial, etc.</a:t>
            </a:r>
          </a:p>
          <a:p>
            <a:pPr marL="0" indent="0" algn="just">
              <a:buNone/>
            </a:pPr>
            <a:r>
              <a:rPr lang="es-MX" sz="2000" b="1" dirty="0">
                <a:solidFill>
                  <a:srgbClr val="002060"/>
                </a:solidFill>
                <a:effectLst>
                  <a:outerShdw blurRad="38100" dist="38100" dir="2700000" algn="tl">
                    <a:srgbClr val="000000">
                      <a:alpha val="43137"/>
                    </a:srgbClr>
                  </a:outerShdw>
                </a:effectLst>
              </a:rPr>
              <a:t>Comunicar:</a:t>
            </a:r>
            <a:r>
              <a:rPr lang="es-MX" sz="2000" dirty="0"/>
              <a:t> </a:t>
            </a:r>
            <a:r>
              <a:rPr lang="es-CO" sz="2000" dirty="0"/>
              <a:t>Condiciones de estancamiento económico, boom económico, aceleración, desaceleración, etc.</a:t>
            </a:r>
            <a:endParaRPr lang="es-MX" sz="2000" dirty="0"/>
          </a:p>
          <a:p>
            <a:pPr marL="0" indent="0" algn="just">
              <a:buNone/>
            </a:pPr>
            <a:endParaRPr lang="es-MX" sz="2000" dirty="0"/>
          </a:p>
        </p:txBody>
      </p:sp>
    </p:spTree>
    <p:extLst>
      <p:ext uri="{BB962C8B-B14F-4D97-AF65-F5344CB8AC3E}">
        <p14:creationId xmlns:p14="http://schemas.microsoft.com/office/powerpoint/2010/main" val="328261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pPr algn="ctr"/>
            <a:r>
              <a:rPr lang="es-MX" b="1" dirty="0">
                <a:effectLst>
                  <a:outerShdw blurRad="38100" dist="38100" dir="2700000" algn="tl">
                    <a:srgbClr val="000000">
                      <a:alpha val="43137"/>
                    </a:srgbClr>
                  </a:outerShdw>
                </a:effectLst>
              </a:rPr>
              <a:t>Tipología de indicadores según nivel de intervención</a:t>
            </a:r>
            <a:endParaRPr lang="es-CO" b="1" dirty="0">
              <a:effectLst>
                <a:outerShdw blurRad="38100" dist="38100" dir="2700000" algn="tl">
                  <a:srgbClr val="000000">
                    <a:alpha val="43137"/>
                  </a:srgbClr>
                </a:outerShdw>
              </a:effectLst>
            </a:endParaRPr>
          </a:p>
        </p:txBody>
      </p:sp>
      <p:graphicFrame>
        <p:nvGraphicFramePr>
          <p:cNvPr id="2" name="Diagrama 1"/>
          <p:cNvGraphicFramePr/>
          <p:nvPr/>
        </p:nvGraphicFramePr>
        <p:xfrm>
          <a:off x="625642" y="1764631"/>
          <a:ext cx="11213432" cy="274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CuadroTexto 21"/>
          <p:cNvSpPr txBox="1"/>
          <p:nvPr/>
        </p:nvSpPr>
        <p:spPr>
          <a:xfrm>
            <a:off x="838200" y="4186266"/>
            <a:ext cx="2322095" cy="1323439"/>
          </a:xfrm>
          <a:prstGeom prst="rect">
            <a:avLst/>
          </a:prstGeom>
          <a:solidFill>
            <a:schemeClr val="accent2"/>
          </a:solidFill>
          <a:ln>
            <a:solidFill>
              <a:schemeClr val="accent2"/>
            </a:solidFill>
          </a:ln>
        </p:spPr>
        <p:txBody>
          <a:bodyPr wrap="square" rtlCol="0">
            <a:spAutoFit/>
          </a:bodyPr>
          <a:lstStyle/>
          <a:p>
            <a:pPr algn="ctr"/>
            <a:r>
              <a:rPr lang="es-MX" sz="2000" dirty="0">
                <a:solidFill>
                  <a:schemeClr val="bg1"/>
                </a:solidFill>
              </a:rPr>
              <a:t>Insumos físicos, humanos y financieros requeridos</a:t>
            </a:r>
            <a:endParaRPr lang="es-CO" sz="2000" dirty="0">
              <a:solidFill>
                <a:schemeClr val="bg1"/>
              </a:solidFill>
            </a:endParaRPr>
          </a:p>
        </p:txBody>
      </p:sp>
      <p:sp>
        <p:nvSpPr>
          <p:cNvPr id="23" name="CuadroTexto 22"/>
          <p:cNvSpPr txBox="1"/>
          <p:nvPr/>
        </p:nvSpPr>
        <p:spPr>
          <a:xfrm>
            <a:off x="3441032" y="4186266"/>
            <a:ext cx="2322095" cy="1938992"/>
          </a:xfrm>
          <a:prstGeom prst="rect">
            <a:avLst/>
          </a:prstGeom>
          <a:solidFill>
            <a:schemeClr val="bg1">
              <a:lumMod val="65000"/>
            </a:schemeClr>
          </a:solidFill>
          <a:ln>
            <a:solidFill>
              <a:schemeClr val="bg1">
                <a:lumMod val="65000"/>
              </a:schemeClr>
            </a:solidFill>
          </a:ln>
        </p:spPr>
        <p:txBody>
          <a:bodyPr wrap="square" rtlCol="0">
            <a:spAutoFit/>
          </a:bodyPr>
          <a:lstStyle/>
          <a:p>
            <a:pPr algn="ctr"/>
            <a:r>
              <a:rPr lang="es-MX" sz="2000" dirty="0">
                <a:solidFill>
                  <a:schemeClr val="bg1"/>
                </a:solidFill>
              </a:rPr>
              <a:t>Actividades, tareas, procesos y procedimientos que transforman los insumos en bienes y servicios</a:t>
            </a:r>
            <a:endParaRPr lang="es-CO" sz="2000" dirty="0">
              <a:solidFill>
                <a:schemeClr val="bg1"/>
              </a:solidFill>
            </a:endParaRPr>
          </a:p>
        </p:txBody>
      </p:sp>
      <p:sp>
        <p:nvSpPr>
          <p:cNvPr id="24" name="CuadroTexto 23"/>
          <p:cNvSpPr txBox="1"/>
          <p:nvPr/>
        </p:nvSpPr>
        <p:spPr>
          <a:xfrm>
            <a:off x="6232358" y="4192327"/>
            <a:ext cx="2322095" cy="1631216"/>
          </a:xfrm>
          <a:prstGeom prst="rect">
            <a:avLst/>
          </a:prstGeom>
          <a:solidFill>
            <a:srgbClr val="FFC000"/>
          </a:solidFill>
          <a:ln>
            <a:solidFill>
              <a:srgbClr val="FFC000"/>
            </a:solidFill>
          </a:ln>
        </p:spPr>
        <p:txBody>
          <a:bodyPr wrap="square" rtlCol="0">
            <a:spAutoFit/>
          </a:bodyPr>
          <a:lstStyle/>
          <a:p>
            <a:pPr algn="ctr"/>
            <a:r>
              <a:rPr lang="es-MX" sz="2000" dirty="0">
                <a:solidFill>
                  <a:schemeClr val="bg1"/>
                </a:solidFill>
              </a:rPr>
              <a:t>Bienes y </a:t>
            </a:r>
            <a:r>
              <a:rPr lang="es-MX" dirty="0">
                <a:solidFill>
                  <a:schemeClr val="bg1"/>
                </a:solidFill>
              </a:rPr>
              <a:t>servicios</a:t>
            </a:r>
            <a:r>
              <a:rPr lang="es-MX" sz="2000" dirty="0">
                <a:solidFill>
                  <a:schemeClr val="bg1"/>
                </a:solidFill>
              </a:rPr>
              <a:t> generados o provistos a partir de la intervención</a:t>
            </a:r>
            <a:endParaRPr lang="es-CO" sz="2000" dirty="0">
              <a:solidFill>
                <a:schemeClr val="bg1"/>
              </a:solidFill>
            </a:endParaRPr>
          </a:p>
        </p:txBody>
      </p:sp>
      <p:sp>
        <p:nvSpPr>
          <p:cNvPr id="25" name="CuadroTexto 24"/>
          <p:cNvSpPr txBox="1"/>
          <p:nvPr/>
        </p:nvSpPr>
        <p:spPr>
          <a:xfrm>
            <a:off x="9023684" y="4183576"/>
            <a:ext cx="2322095" cy="1477328"/>
          </a:xfrm>
          <a:prstGeom prst="rect">
            <a:avLst/>
          </a:prstGeom>
          <a:solidFill>
            <a:srgbClr val="0070C0"/>
          </a:solidFill>
          <a:ln>
            <a:solidFill>
              <a:srgbClr val="0070C0"/>
            </a:solidFill>
          </a:ln>
        </p:spPr>
        <p:txBody>
          <a:bodyPr wrap="square" rtlCol="0">
            <a:spAutoFit/>
          </a:bodyPr>
          <a:lstStyle/>
          <a:p>
            <a:pPr algn="ctr"/>
            <a:r>
              <a:rPr lang="es-MX" dirty="0">
                <a:solidFill>
                  <a:schemeClr val="bg1"/>
                </a:solidFill>
              </a:rPr>
              <a:t>Cambios en las condiciones de los beneficiarios a corto y mediano plazo</a:t>
            </a:r>
            <a:endParaRPr lang="es-CO" dirty="0">
              <a:solidFill>
                <a:schemeClr val="bg1"/>
              </a:solidFill>
            </a:endParaRPr>
          </a:p>
        </p:txBody>
      </p:sp>
    </p:spTree>
    <p:extLst>
      <p:ext uri="{BB962C8B-B14F-4D97-AF65-F5344CB8AC3E}">
        <p14:creationId xmlns:p14="http://schemas.microsoft.com/office/powerpoint/2010/main" val="272579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2" grpId="0">
        <p:bldAsOne/>
      </p:bldGraphic>
      <p:bldP spid="22" grpId="0" animBg="1"/>
      <p:bldP spid="23" grpId="0" animBg="1"/>
      <p:bldP spid="24" grpId="0" animBg="1"/>
      <p:bldP spid="25"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pPr algn="ctr"/>
            <a:r>
              <a:rPr lang="es-MX" b="1" dirty="0">
                <a:effectLst>
                  <a:outerShdw blurRad="38100" dist="38100" dir="2700000" algn="tl">
                    <a:srgbClr val="000000">
                      <a:alpha val="43137"/>
                    </a:srgbClr>
                  </a:outerShdw>
                </a:effectLst>
              </a:rPr>
              <a:t>Tipología de indicadores por eslabón de la Cadena de Valor</a:t>
            </a:r>
            <a:endParaRPr lang="es-CO" b="1" dirty="0">
              <a:effectLst>
                <a:outerShdw blurRad="38100" dist="38100" dir="2700000" algn="tl">
                  <a:srgbClr val="000000">
                    <a:alpha val="43137"/>
                  </a:srgbClr>
                </a:outerShdw>
              </a:effectLst>
            </a:endParaRPr>
          </a:p>
        </p:txBody>
      </p:sp>
      <p:pic>
        <p:nvPicPr>
          <p:cNvPr id="5" name="Imagen 4"/>
          <p:cNvPicPr>
            <a:picLocks noChangeAspect="1"/>
          </p:cNvPicPr>
          <p:nvPr/>
        </p:nvPicPr>
        <p:blipFill rotWithShape="1">
          <a:blip r:embed="rId3"/>
          <a:srcRect l="15600" t="34265" r="15600" b="14857"/>
          <a:stretch/>
        </p:blipFill>
        <p:spPr>
          <a:xfrm>
            <a:off x="368969" y="1690688"/>
            <a:ext cx="11482964" cy="4774280"/>
          </a:xfrm>
          <a:prstGeom prst="rect">
            <a:avLst/>
          </a:prstGeom>
        </p:spPr>
      </p:pic>
    </p:spTree>
    <p:extLst>
      <p:ext uri="{BB962C8B-B14F-4D97-AF65-F5344CB8AC3E}">
        <p14:creationId xmlns:p14="http://schemas.microsoft.com/office/powerpoint/2010/main" val="30626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pPr algn="ctr"/>
            <a:r>
              <a:rPr lang="es-MX" b="1" dirty="0">
                <a:effectLst>
                  <a:outerShdw blurRad="38100" dist="38100" dir="2700000" algn="tl">
                    <a:srgbClr val="000000">
                      <a:alpha val="43137"/>
                    </a:srgbClr>
                  </a:outerShdw>
                </a:effectLst>
              </a:rPr>
              <a:t>Resumen</a:t>
            </a:r>
            <a:endParaRPr lang="es-CO" b="1" dirty="0">
              <a:effectLst>
                <a:outerShdw blurRad="38100" dist="38100" dir="2700000" algn="tl">
                  <a:srgbClr val="000000">
                    <a:alpha val="43137"/>
                  </a:srgbClr>
                </a:outerShdw>
              </a:effectLst>
            </a:endParaRPr>
          </a:p>
        </p:txBody>
      </p:sp>
      <p:sp>
        <p:nvSpPr>
          <p:cNvPr id="2" name="Rectángulo 1"/>
          <p:cNvSpPr/>
          <p:nvPr/>
        </p:nvSpPr>
        <p:spPr>
          <a:xfrm>
            <a:off x="1110916" y="1993642"/>
            <a:ext cx="6721520" cy="584775"/>
          </a:xfrm>
          <a:prstGeom prst="rect">
            <a:avLst/>
          </a:prstGeom>
        </p:spPr>
        <p:txBody>
          <a:bodyPr wrap="none">
            <a:spAutoFit/>
          </a:bodyPr>
          <a:lstStyle/>
          <a:p>
            <a:r>
              <a:rPr lang="es-CO" sz="3200" dirty="0"/>
              <a:t>Gestión Pública Orientada a Resultados</a:t>
            </a:r>
          </a:p>
        </p:txBody>
      </p:sp>
      <p:sp>
        <p:nvSpPr>
          <p:cNvPr id="6" name="Rectángulo 5"/>
          <p:cNvSpPr/>
          <p:nvPr/>
        </p:nvSpPr>
        <p:spPr>
          <a:xfrm>
            <a:off x="1110916" y="3057804"/>
            <a:ext cx="5411674" cy="584775"/>
          </a:xfrm>
          <a:prstGeom prst="rect">
            <a:avLst/>
          </a:prstGeom>
        </p:spPr>
        <p:txBody>
          <a:bodyPr wrap="none">
            <a:spAutoFit/>
          </a:bodyPr>
          <a:lstStyle/>
          <a:p>
            <a:r>
              <a:rPr lang="es-MX" sz="3200" dirty="0"/>
              <a:t>Calidad de las políticas públicas</a:t>
            </a:r>
            <a:endParaRPr lang="es-CO" sz="3200" dirty="0"/>
          </a:p>
        </p:txBody>
      </p:sp>
      <p:sp>
        <p:nvSpPr>
          <p:cNvPr id="7" name="Rectángulo 6"/>
          <p:cNvSpPr/>
          <p:nvPr/>
        </p:nvSpPr>
        <p:spPr>
          <a:xfrm>
            <a:off x="1110916" y="4106517"/>
            <a:ext cx="2901372" cy="584775"/>
          </a:xfrm>
          <a:prstGeom prst="rect">
            <a:avLst/>
          </a:prstGeom>
        </p:spPr>
        <p:txBody>
          <a:bodyPr wrap="none">
            <a:spAutoFit/>
          </a:bodyPr>
          <a:lstStyle/>
          <a:p>
            <a:r>
              <a:rPr lang="es-CO" sz="3200" dirty="0"/>
              <a:t>Cadena de Valor</a:t>
            </a:r>
          </a:p>
        </p:txBody>
      </p:sp>
      <p:sp>
        <p:nvSpPr>
          <p:cNvPr id="8" name="Rectángulo 7"/>
          <p:cNvSpPr/>
          <p:nvPr/>
        </p:nvSpPr>
        <p:spPr>
          <a:xfrm>
            <a:off x="1110916" y="5155230"/>
            <a:ext cx="2117118" cy="584775"/>
          </a:xfrm>
          <a:prstGeom prst="rect">
            <a:avLst/>
          </a:prstGeom>
        </p:spPr>
        <p:txBody>
          <a:bodyPr wrap="none">
            <a:spAutoFit/>
          </a:bodyPr>
          <a:lstStyle/>
          <a:p>
            <a:r>
              <a:rPr lang="es-CO" sz="3200" dirty="0"/>
              <a:t>Indicadores</a:t>
            </a:r>
          </a:p>
        </p:txBody>
      </p:sp>
      <p:cxnSp>
        <p:nvCxnSpPr>
          <p:cNvPr id="9" name="Conector angular 8"/>
          <p:cNvCxnSpPr/>
          <p:nvPr/>
        </p:nvCxnSpPr>
        <p:spPr>
          <a:xfrm rot="10800000" flipV="1">
            <a:off x="6602827" y="2964303"/>
            <a:ext cx="4901785" cy="771776"/>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Conector angular 10"/>
          <p:cNvCxnSpPr/>
          <p:nvPr/>
        </p:nvCxnSpPr>
        <p:spPr>
          <a:xfrm flipH="1">
            <a:off x="4208880" y="3738550"/>
            <a:ext cx="2510302" cy="1048713"/>
          </a:xfrm>
          <a:prstGeom prst="bentConnector3">
            <a:avLst>
              <a:gd name="adj1" fmla="val -9106"/>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Conector angular 12"/>
          <p:cNvCxnSpPr/>
          <p:nvPr/>
        </p:nvCxnSpPr>
        <p:spPr>
          <a:xfrm flipH="1">
            <a:off x="3424626" y="4787263"/>
            <a:ext cx="784254" cy="1048713"/>
          </a:xfrm>
          <a:prstGeom prst="bentConnector3">
            <a:avLst>
              <a:gd name="adj1" fmla="val -29149"/>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775531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sz="half" idx="1"/>
          </p:nvPr>
        </p:nvSpPr>
        <p:spPr>
          <a:xfrm>
            <a:off x="1592552" y="1359783"/>
            <a:ext cx="9750608" cy="3777622"/>
          </a:xfrm>
        </p:spPr>
        <p:txBody>
          <a:bodyPr>
            <a:normAutofit/>
          </a:bodyPr>
          <a:lstStyle/>
          <a:p>
            <a:pPr marL="0" indent="0" algn="just">
              <a:buNone/>
            </a:pPr>
            <a:r>
              <a:rPr lang="es-MX" sz="2400" b="1" dirty="0">
                <a:latin typeface="Arial" panose="020B0604020202020204" pitchFamily="34" charset="0"/>
                <a:cs typeface="Arial" panose="020B0604020202020204" pitchFamily="34" charset="0"/>
              </a:rPr>
              <a:t>Revisión independiente, objetiva y confiable sobre si las políticas, programas, proyectos, sistemas, operaciones, actividades u organizaciones gubernamentales operan de conformidad con los principios de economía, eficiencia y/o eficacia.</a:t>
            </a:r>
          </a:p>
        </p:txBody>
      </p:sp>
      <p:sp>
        <p:nvSpPr>
          <p:cNvPr id="32" name="object 12"/>
          <p:cNvSpPr txBox="1"/>
          <p:nvPr/>
        </p:nvSpPr>
        <p:spPr>
          <a:xfrm>
            <a:off x="1431101" y="4285986"/>
            <a:ext cx="3928953" cy="443711"/>
          </a:xfrm>
          <a:prstGeom prst="rect">
            <a:avLst/>
          </a:prstGeom>
        </p:spPr>
        <p:txBody>
          <a:bodyPr vert="horz" wrap="square" lIns="0" tIns="12700" rIns="0" bIns="0" rtlCol="0">
            <a:spAutoFit/>
          </a:bodyPr>
          <a:lstStyle/>
          <a:p>
            <a:pPr marL="2833370" marR="5080" indent="-2821305" algn="ctr">
              <a:lnSpc>
                <a:spcPct val="100000"/>
              </a:lnSpc>
              <a:spcBef>
                <a:spcPts val="100"/>
              </a:spcBef>
            </a:pPr>
            <a:r>
              <a:rPr lang="es-CO" sz="2800" b="1" spc="-5" dirty="0">
                <a:effectLst>
                  <a:outerShdw blurRad="38100" dist="38100" dir="2700000" algn="tl">
                    <a:srgbClr val="000000">
                      <a:alpha val="43137"/>
                    </a:srgbClr>
                  </a:outerShdw>
                </a:effectLst>
                <a:latin typeface="Arial MT"/>
                <a:cs typeface="Arial MT"/>
              </a:rPr>
              <a:t>Asunto de Auditoria   </a:t>
            </a:r>
            <a:endParaRPr sz="2800" b="1" dirty="0">
              <a:effectLst>
                <a:outerShdw blurRad="38100" dist="38100" dir="2700000" algn="tl">
                  <a:srgbClr val="000000">
                    <a:alpha val="43137"/>
                  </a:srgbClr>
                </a:outerShdw>
              </a:effectLst>
              <a:latin typeface="Arial MT"/>
              <a:cs typeface="Arial MT"/>
            </a:endParaRPr>
          </a:p>
        </p:txBody>
      </p:sp>
      <p:sp>
        <p:nvSpPr>
          <p:cNvPr id="33" name="object 13"/>
          <p:cNvSpPr txBox="1"/>
          <p:nvPr/>
        </p:nvSpPr>
        <p:spPr>
          <a:xfrm>
            <a:off x="7919133" y="3688239"/>
            <a:ext cx="3352800" cy="1528624"/>
          </a:xfrm>
          <a:prstGeom prst="rect">
            <a:avLst/>
          </a:prstGeom>
        </p:spPr>
        <p:txBody>
          <a:bodyPr vert="horz" wrap="square" lIns="0" tIns="12700" rIns="0" bIns="0" rtlCol="0">
            <a:spAutoFit/>
          </a:bodyPr>
          <a:lstStyle/>
          <a:p>
            <a:pPr marL="723900" marR="5080" indent="-711835" algn="just">
              <a:lnSpc>
                <a:spcPct val="100000"/>
              </a:lnSpc>
              <a:spcBef>
                <a:spcPts val="100"/>
              </a:spcBef>
              <a:tabLst>
                <a:tab pos="1435735" algn="l"/>
              </a:tabLst>
            </a:pPr>
            <a:r>
              <a:rPr lang="es-CO" sz="2400" spc="-5" dirty="0">
                <a:latin typeface="Arial MT"/>
                <a:cs typeface="Arial MT"/>
              </a:rPr>
              <a:t>Productos</a:t>
            </a:r>
          </a:p>
          <a:p>
            <a:pPr marL="723900" marR="5080" indent="-711835" algn="just">
              <a:lnSpc>
                <a:spcPct val="100000"/>
              </a:lnSpc>
              <a:spcBef>
                <a:spcPts val="100"/>
              </a:spcBef>
              <a:tabLst>
                <a:tab pos="1435735" algn="l"/>
              </a:tabLst>
            </a:pPr>
            <a:r>
              <a:rPr lang="es-CO" sz="2400" spc="-5" dirty="0">
                <a:latin typeface="Arial MT"/>
                <a:cs typeface="Arial MT"/>
              </a:rPr>
              <a:t>Resultados</a:t>
            </a:r>
          </a:p>
          <a:p>
            <a:pPr marL="723900" marR="5080" indent="-711835" algn="just">
              <a:lnSpc>
                <a:spcPct val="100000"/>
              </a:lnSpc>
              <a:spcBef>
                <a:spcPts val="100"/>
              </a:spcBef>
              <a:tabLst>
                <a:tab pos="1435735" algn="l"/>
              </a:tabLst>
            </a:pPr>
            <a:r>
              <a:rPr lang="es-CO" sz="2400" spc="-5" dirty="0">
                <a:latin typeface="Arial MT"/>
                <a:cs typeface="Arial MT"/>
              </a:rPr>
              <a:t>Impactos</a:t>
            </a:r>
          </a:p>
          <a:p>
            <a:pPr marL="723900" marR="5080" indent="-711835" algn="just">
              <a:lnSpc>
                <a:spcPct val="100000"/>
              </a:lnSpc>
              <a:spcBef>
                <a:spcPts val="100"/>
              </a:spcBef>
              <a:tabLst>
                <a:tab pos="1435735" algn="l"/>
              </a:tabLst>
            </a:pPr>
            <a:r>
              <a:rPr lang="es-CO" sz="2400" spc="-5" dirty="0">
                <a:latin typeface="Arial MT"/>
                <a:cs typeface="Arial MT"/>
              </a:rPr>
              <a:t>Situaciones existentes</a:t>
            </a:r>
          </a:p>
        </p:txBody>
      </p:sp>
      <p:grpSp>
        <p:nvGrpSpPr>
          <p:cNvPr id="34" name="object 9"/>
          <p:cNvGrpSpPr/>
          <p:nvPr/>
        </p:nvGrpSpPr>
        <p:grpSpPr>
          <a:xfrm rot="16200000">
            <a:off x="6051805" y="3702954"/>
            <a:ext cx="1175232" cy="1499398"/>
            <a:chOff x="5730240" y="2296667"/>
            <a:chExt cx="731520" cy="551815"/>
          </a:xfrm>
        </p:grpSpPr>
        <p:sp>
          <p:nvSpPr>
            <p:cNvPr id="35" name="object 10"/>
            <p:cNvSpPr/>
            <p:nvPr/>
          </p:nvSpPr>
          <p:spPr>
            <a:xfrm>
              <a:off x="5736336" y="2302763"/>
              <a:ext cx="719455" cy="539750"/>
            </a:xfrm>
            <a:custGeom>
              <a:avLst/>
              <a:gdLst/>
              <a:ahLst/>
              <a:cxnLst/>
              <a:rect l="l" t="t" r="r" b="b"/>
              <a:pathLst>
                <a:path w="719454" h="539750">
                  <a:moveTo>
                    <a:pt x="539496" y="0"/>
                  </a:moveTo>
                  <a:lnTo>
                    <a:pt x="179831" y="0"/>
                  </a:lnTo>
                  <a:lnTo>
                    <a:pt x="179831" y="269748"/>
                  </a:lnTo>
                  <a:lnTo>
                    <a:pt x="0" y="269748"/>
                  </a:lnTo>
                  <a:lnTo>
                    <a:pt x="359663" y="539496"/>
                  </a:lnTo>
                  <a:lnTo>
                    <a:pt x="719327" y="269748"/>
                  </a:lnTo>
                  <a:lnTo>
                    <a:pt x="539496" y="269748"/>
                  </a:lnTo>
                  <a:lnTo>
                    <a:pt x="539496" y="0"/>
                  </a:lnTo>
                  <a:close/>
                </a:path>
              </a:pathLst>
            </a:custGeom>
            <a:solidFill>
              <a:srgbClr val="D57B69"/>
            </a:solidFill>
            <a:ln>
              <a:solidFill>
                <a:schemeClr val="accent1"/>
              </a:solidFill>
            </a:ln>
          </p:spPr>
          <p:txBody>
            <a:bodyPr wrap="square" lIns="0" tIns="0" rIns="0" bIns="0" rtlCol="0"/>
            <a:lstStyle/>
            <a:p>
              <a:endParaRPr/>
            </a:p>
          </p:txBody>
        </p:sp>
        <p:sp>
          <p:nvSpPr>
            <p:cNvPr id="36" name="object 11"/>
            <p:cNvSpPr/>
            <p:nvPr/>
          </p:nvSpPr>
          <p:spPr>
            <a:xfrm>
              <a:off x="5736336" y="2302763"/>
              <a:ext cx="719455" cy="539750"/>
            </a:xfrm>
            <a:custGeom>
              <a:avLst/>
              <a:gdLst/>
              <a:ahLst/>
              <a:cxnLst/>
              <a:rect l="l" t="t" r="r" b="b"/>
              <a:pathLst>
                <a:path w="719454" h="539750">
                  <a:moveTo>
                    <a:pt x="539496" y="0"/>
                  </a:moveTo>
                  <a:lnTo>
                    <a:pt x="539496" y="269748"/>
                  </a:lnTo>
                  <a:lnTo>
                    <a:pt x="719327" y="269748"/>
                  </a:lnTo>
                  <a:lnTo>
                    <a:pt x="359663" y="539496"/>
                  </a:lnTo>
                  <a:lnTo>
                    <a:pt x="0" y="269748"/>
                  </a:lnTo>
                  <a:lnTo>
                    <a:pt x="179831" y="269748"/>
                  </a:lnTo>
                  <a:lnTo>
                    <a:pt x="179831" y="0"/>
                  </a:lnTo>
                  <a:lnTo>
                    <a:pt x="539496" y="0"/>
                  </a:lnTo>
                  <a:close/>
                </a:path>
              </a:pathLst>
            </a:custGeom>
            <a:ln w="12192">
              <a:solidFill>
                <a:srgbClr val="41709C"/>
              </a:solidFill>
            </a:ln>
          </p:spPr>
          <p:txBody>
            <a:bodyPr wrap="square" lIns="0" tIns="0" rIns="0" bIns="0" rtlCol="0"/>
            <a:lstStyle/>
            <a:p>
              <a:endParaRPr/>
            </a:p>
          </p:txBody>
        </p:sp>
      </p:grpSp>
      <p:sp>
        <p:nvSpPr>
          <p:cNvPr id="37" name="Título 4"/>
          <p:cNvSpPr txBox="1">
            <a:spLocks/>
          </p:cNvSpPr>
          <p:nvPr/>
        </p:nvSpPr>
        <p:spPr>
          <a:xfrm>
            <a:off x="1914656" y="354423"/>
            <a:ext cx="9717712" cy="226278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O" b="1" u="sng" spc="-35" dirty="0">
                <a:effectLst>
                  <a:outerShdw blurRad="38100" dist="38100" dir="2700000" algn="tl">
                    <a:srgbClr val="000000">
                      <a:alpha val="43137"/>
                    </a:srgbClr>
                  </a:outerShdw>
                </a:effectLst>
                <a:uFill>
                  <a:solidFill>
                    <a:srgbClr val="000000"/>
                  </a:solidFill>
                </a:uFill>
              </a:rPr>
              <a:t>Definición Auditoria</a:t>
            </a:r>
            <a:r>
              <a:rPr lang="es-CO" b="1" u="sng" spc="-110" dirty="0">
                <a:effectLst>
                  <a:outerShdw blurRad="38100" dist="38100" dir="2700000" algn="tl">
                    <a:srgbClr val="000000">
                      <a:alpha val="43137"/>
                    </a:srgbClr>
                  </a:outerShdw>
                </a:effectLst>
                <a:uFill>
                  <a:solidFill>
                    <a:srgbClr val="000000"/>
                  </a:solidFill>
                </a:uFill>
              </a:rPr>
              <a:t> </a:t>
            </a:r>
            <a:r>
              <a:rPr lang="es-CO" b="1" u="sng" spc="-20" dirty="0">
                <a:effectLst>
                  <a:outerShdw blurRad="38100" dist="38100" dir="2700000" algn="tl">
                    <a:srgbClr val="000000">
                      <a:alpha val="43137"/>
                    </a:srgbClr>
                  </a:outerShdw>
                </a:effectLst>
                <a:uFill>
                  <a:solidFill>
                    <a:srgbClr val="000000"/>
                  </a:solidFill>
                </a:uFill>
              </a:rPr>
              <a:t>de</a:t>
            </a:r>
            <a:r>
              <a:rPr lang="es-CO" b="1" u="sng" spc="-80" dirty="0">
                <a:effectLst>
                  <a:outerShdw blurRad="38100" dist="38100" dir="2700000" algn="tl">
                    <a:srgbClr val="000000">
                      <a:alpha val="43137"/>
                    </a:srgbClr>
                  </a:outerShdw>
                </a:effectLst>
                <a:uFill>
                  <a:solidFill>
                    <a:srgbClr val="000000"/>
                  </a:solidFill>
                </a:uFill>
              </a:rPr>
              <a:t> </a:t>
            </a:r>
            <a:r>
              <a:rPr lang="es-CO" b="1" u="sng" spc="-40" dirty="0">
                <a:effectLst>
                  <a:outerShdw blurRad="38100" dist="38100" dir="2700000" algn="tl">
                    <a:srgbClr val="000000">
                      <a:alpha val="43137"/>
                    </a:srgbClr>
                  </a:outerShdw>
                </a:effectLst>
                <a:uFill>
                  <a:solidFill>
                    <a:srgbClr val="000000"/>
                  </a:solidFill>
                </a:uFill>
              </a:rPr>
              <a:t>Desempeño</a:t>
            </a:r>
            <a:r>
              <a:rPr lang="es-CO" b="1" u="sng" spc="-130" dirty="0">
                <a:effectLst>
                  <a:outerShdw blurRad="38100" dist="38100" dir="2700000" algn="tl">
                    <a:srgbClr val="000000">
                      <a:alpha val="43137"/>
                    </a:srgbClr>
                  </a:outerShdw>
                </a:effectLst>
                <a:uFill>
                  <a:solidFill>
                    <a:srgbClr val="000000"/>
                  </a:solidFill>
                </a:uFill>
              </a:rPr>
              <a:t> </a:t>
            </a:r>
            <a:r>
              <a:rPr lang="es-CO" b="1" u="sng" dirty="0">
                <a:effectLst>
                  <a:outerShdw blurRad="38100" dist="38100" dir="2700000" algn="tl">
                    <a:srgbClr val="000000">
                      <a:alpha val="43137"/>
                    </a:srgbClr>
                  </a:outerShdw>
                </a:effectLst>
                <a:uFill>
                  <a:solidFill>
                    <a:srgbClr val="000000"/>
                  </a:solidFill>
                </a:uFill>
              </a:rPr>
              <a:t>-</a:t>
            </a:r>
            <a:r>
              <a:rPr lang="es-CO" b="1" u="sng" spc="-50" dirty="0">
                <a:effectLst>
                  <a:outerShdw blurRad="38100" dist="38100" dir="2700000" algn="tl">
                    <a:srgbClr val="000000">
                      <a:alpha val="43137"/>
                    </a:srgbClr>
                  </a:outerShdw>
                </a:effectLst>
                <a:uFill>
                  <a:solidFill>
                    <a:srgbClr val="000000"/>
                  </a:solidFill>
                </a:uFill>
              </a:rPr>
              <a:t> </a:t>
            </a:r>
            <a:r>
              <a:rPr lang="es-CO" b="1" u="sng" spc="-35" dirty="0">
                <a:effectLst>
                  <a:outerShdw blurRad="38100" dist="38100" dir="2700000" algn="tl">
                    <a:srgbClr val="000000">
                      <a:alpha val="43137"/>
                    </a:srgbClr>
                  </a:outerShdw>
                </a:effectLst>
                <a:uFill>
                  <a:solidFill>
                    <a:srgbClr val="000000"/>
                  </a:solidFill>
                </a:uFill>
              </a:rPr>
              <a:t>AD</a:t>
            </a:r>
            <a:endParaRPr lang="es-CO" u="sng" dirty="0"/>
          </a:p>
        </p:txBody>
      </p:sp>
    </p:spTree>
    <p:extLst>
      <p:ext uri="{BB962C8B-B14F-4D97-AF65-F5344CB8AC3E}">
        <p14:creationId xmlns:p14="http://schemas.microsoft.com/office/powerpoint/2010/main" val="20474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2693546" y="386475"/>
            <a:ext cx="6804907" cy="689291"/>
          </a:xfrm>
          <a:prstGeom prst="rect">
            <a:avLst/>
          </a:prstGeom>
        </p:spPr>
        <p:txBody>
          <a:bodyPr vert="horz" wrap="square" lIns="0" tIns="12065" rIns="0" bIns="0" rtlCol="0">
            <a:spAutoFit/>
          </a:bodyPr>
          <a:lstStyle/>
          <a:p>
            <a:pPr marL="12700" algn="ctr">
              <a:lnSpc>
                <a:spcPct val="100000"/>
              </a:lnSpc>
              <a:spcBef>
                <a:spcPts val="95"/>
              </a:spcBef>
            </a:pPr>
            <a:r>
              <a:rPr lang="es-CO" b="1" spc="-40" dirty="0">
                <a:effectLst>
                  <a:outerShdw blurRad="38100" dist="38100" dir="2700000" algn="tl">
                    <a:srgbClr val="000000">
                      <a:alpha val="43137"/>
                    </a:srgbClr>
                  </a:outerShdw>
                </a:effectLst>
                <a:uFill>
                  <a:solidFill>
                    <a:srgbClr val="000000"/>
                  </a:solidFill>
                </a:uFill>
              </a:rPr>
              <a:t>Principios </a:t>
            </a:r>
            <a:endParaRPr b="1" spc="-40" dirty="0">
              <a:effectLst>
                <a:outerShdw blurRad="38100" dist="38100" dir="2700000" algn="tl">
                  <a:srgbClr val="000000">
                    <a:alpha val="43137"/>
                  </a:srgbClr>
                </a:outerShdw>
              </a:effectLst>
              <a:uFill>
                <a:solidFill>
                  <a:srgbClr val="000000"/>
                </a:solidFill>
              </a:uFill>
            </a:endParaRPr>
          </a:p>
        </p:txBody>
      </p:sp>
      <p:sp>
        <p:nvSpPr>
          <p:cNvPr id="12" name="object 12"/>
          <p:cNvSpPr txBox="1"/>
          <p:nvPr/>
        </p:nvSpPr>
        <p:spPr>
          <a:xfrm>
            <a:off x="10210800" y="3302089"/>
            <a:ext cx="1834847" cy="948978"/>
          </a:xfrm>
          <a:prstGeom prst="rect">
            <a:avLst/>
          </a:prstGeom>
        </p:spPr>
        <p:txBody>
          <a:bodyPr vert="horz" wrap="square" lIns="0" tIns="12700" rIns="0" bIns="0" rtlCol="0">
            <a:spAutoFit/>
          </a:bodyPr>
          <a:lstStyle/>
          <a:p>
            <a:pPr marL="2833370" marR="5080" indent="-2821305" algn="ctr">
              <a:lnSpc>
                <a:spcPct val="100000"/>
              </a:lnSpc>
              <a:spcBef>
                <a:spcPts val="100"/>
              </a:spcBef>
            </a:pPr>
            <a:r>
              <a:rPr lang="es-CO" sz="2000" b="1" spc="-5" dirty="0">
                <a:effectLst>
                  <a:outerShdw blurRad="38100" dist="38100" dir="2700000" algn="tl">
                    <a:srgbClr val="000000">
                      <a:alpha val="43137"/>
                    </a:srgbClr>
                  </a:outerShdw>
                </a:effectLst>
                <a:latin typeface="Arial MT"/>
                <a:cs typeface="Arial MT"/>
              </a:rPr>
              <a:t>Resultados</a:t>
            </a:r>
          </a:p>
          <a:p>
            <a:pPr marR="5080" algn="ctr">
              <a:lnSpc>
                <a:spcPct val="100000"/>
              </a:lnSpc>
              <a:spcBef>
                <a:spcPts val="100"/>
              </a:spcBef>
            </a:pPr>
            <a:r>
              <a:rPr lang="es-CO" sz="2000" b="1" spc="-5" dirty="0">
                <a:effectLst>
                  <a:outerShdw blurRad="38100" dist="38100" dir="2700000" algn="tl">
                    <a:srgbClr val="000000">
                      <a:alpha val="43137"/>
                    </a:srgbClr>
                  </a:outerShdw>
                </a:effectLst>
                <a:latin typeface="Arial MT"/>
                <a:cs typeface="Arial MT"/>
              </a:rPr>
              <a:t>(Objetivos Cumplidos)</a:t>
            </a:r>
            <a:endParaRPr sz="2000" b="1" dirty="0">
              <a:effectLst>
                <a:outerShdw blurRad="38100" dist="38100" dir="2700000" algn="tl">
                  <a:srgbClr val="000000">
                    <a:alpha val="43137"/>
                  </a:srgbClr>
                </a:outerShdw>
              </a:effectLst>
              <a:latin typeface="Arial MT"/>
              <a:cs typeface="Arial MT"/>
            </a:endParaRPr>
          </a:p>
        </p:txBody>
      </p:sp>
      <p:sp>
        <p:nvSpPr>
          <p:cNvPr id="13" name="object 13"/>
          <p:cNvSpPr txBox="1"/>
          <p:nvPr/>
        </p:nvSpPr>
        <p:spPr>
          <a:xfrm>
            <a:off x="5895052" y="3318222"/>
            <a:ext cx="2182148" cy="948978"/>
          </a:xfrm>
          <a:prstGeom prst="rect">
            <a:avLst/>
          </a:prstGeom>
        </p:spPr>
        <p:txBody>
          <a:bodyPr vert="horz" wrap="square" lIns="0" tIns="12700" rIns="0" bIns="0" rtlCol="0">
            <a:spAutoFit/>
          </a:bodyPr>
          <a:lstStyle/>
          <a:p>
            <a:pPr marL="1588" marR="5080" indent="-1588" algn="ctr">
              <a:lnSpc>
                <a:spcPct val="100000"/>
              </a:lnSpc>
              <a:spcBef>
                <a:spcPts val="100"/>
              </a:spcBef>
              <a:tabLst>
                <a:tab pos="1435735" algn="l"/>
              </a:tabLst>
            </a:pPr>
            <a:r>
              <a:rPr lang="es-CO" sz="2000" spc="-5" dirty="0">
                <a:latin typeface="Arial MT"/>
                <a:cs typeface="Arial MT"/>
              </a:rPr>
              <a:t>Acción/Producción</a:t>
            </a:r>
          </a:p>
          <a:p>
            <a:pPr marL="1588" marR="5080" indent="-1588" algn="ctr">
              <a:lnSpc>
                <a:spcPct val="100000"/>
              </a:lnSpc>
              <a:spcBef>
                <a:spcPts val="100"/>
              </a:spcBef>
              <a:tabLst>
                <a:tab pos="1435735" algn="l"/>
              </a:tabLst>
            </a:pPr>
            <a:r>
              <a:rPr lang="es-CO" sz="2000" spc="-5" dirty="0">
                <a:latin typeface="Arial MT"/>
                <a:cs typeface="Arial MT"/>
              </a:rPr>
              <a:t>(Acciones desarrolladas)</a:t>
            </a:r>
            <a:endParaRPr sz="2000" dirty="0">
              <a:latin typeface="Arial MT"/>
              <a:cs typeface="Arial MT"/>
            </a:endParaRPr>
          </a:p>
        </p:txBody>
      </p:sp>
      <p:sp>
        <p:nvSpPr>
          <p:cNvPr id="24" name="object 13"/>
          <p:cNvSpPr txBox="1"/>
          <p:nvPr/>
        </p:nvSpPr>
        <p:spPr>
          <a:xfrm>
            <a:off x="5029200" y="1371600"/>
            <a:ext cx="2057400" cy="320601"/>
          </a:xfrm>
          <a:prstGeom prst="rect">
            <a:avLst/>
          </a:prstGeom>
        </p:spPr>
        <p:txBody>
          <a:bodyPr vert="horz" wrap="square" lIns="0" tIns="12700" rIns="0" bIns="0" rtlCol="0">
            <a:spAutoFit/>
          </a:bodyPr>
          <a:lstStyle/>
          <a:p>
            <a:pPr marL="1588" marR="5080" indent="-1588" algn="ctr">
              <a:lnSpc>
                <a:spcPct val="100000"/>
              </a:lnSpc>
              <a:spcBef>
                <a:spcPts val="100"/>
              </a:spcBef>
              <a:tabLst>
                <a:tab pos="1430338" algn="l"/>
              </a:tabLst>
            </a:pPr>
            <a:r>
              <a:rPr lang="es-CO" sz="2000" b="1" spc="-5" dirty="0">
                <a:solidFill>
                  <a:srgbClr val="FF0000"/>
                </a:solidFill>
                <a:effectLst>
                  <a:outerShdw blurRad="38100" dist="38100" dir="2700000" algn="tl">
                    <a:srgbClr val="000000">
                      <a:alpha val="43137"/>
                    </a:srgbClr>
                  </a:outerShdw>
                </a:effectLst>
                <a:latin typeface="Arial MT"/>
                <a:cs typeface="Arial MT"/>
              </a:rPr>
              <a:t>EQUIDAD</a:t>
            </a:r>
          </a:p>
        </p:txBody>
      </p:sp>
      <p:sp>
        <p:nvSpPr>
          <p:cNvPr id="18" name="object 13"/>
          <p:cNvSpPr txBox="1"/>
          <p:nvPr/>
        </p:nvSpPr>
        <p:spPr>
          <a:xfrm>
            <a:off x="8534400" y="3318222"/>
            <a:ext cx="1500624" cy="948978"/>
          </a:xfrm>
          <a:prstGeom prst="rect">
            <a:avLst/>
          </a:prstGeom>
        </p:spPr>
        <p:txBody>
          <a:bodyPr vert="horz" wrap="square" lIns="0" tIns="12700" rIns="0" bIns="0" rtlCol="0">
            <a:spAutoFit/>
          </a:bodyPr>
          <a:lstStyle/>
          <a:p>
            <a:pPr marL="1588" marR="5080" indent="-1588" algn="ctr">
              <a:lnSpc>
                <a:spcPct val="100000"/>
              </a:lnSpc>
              <a:spcBef>
                <a:spcPts val="100"/>
              </a:spcBef>
              <a:tabLst>
                <a:tab pos="1435735" algn="l"/>
              </a:tabLst>
            </a:pPr>
            <a:r>
              <a:rPr lang="es-CO" sz="2000" spc="-5" dirty="0">
                <a:latin typeface="Arial MT"/>
                <a:cs typeface="Arial MT"/>
              </a:rPr>
              <a:t>Productos</a:t>
            </a:r>
          </a:p>
          <a:p>
            <a:pPr marL="1588" marR="5080" indent="-1588" algn="ctr">
              <a:lnSpc>
                <a:spcPct val="100000"/>
              </a:lnSpc>
              <a:spcBef>
                <a:spcPts val="100"/>
              </a:spcBef>
              <a:tabLst>
                <a:tab pos="1435735" algn="l"/>
              </a:tabLst>
            </a:pPr>
            <a:r>
              <a:rPr lang="es-CO" sz="2000" spc="-5" dirty="0">
                <a:latin typeface="Arial MT"/>
                <a:cs typeface="Arial MT"/>
              </a:rPr>
              <a:t>(Bienes - Servicios)</a:t>
            </a:r>
            <a:endParaRPr sz="2000" dirty="0">
              <a:latin typeface="Arial MT"/>
              <a:cs typeface="Arial MT"/>
            </a:endParaRPr>
          </a:p>
        </p:txBody>
      </p:sp>
      <p:grpSp>
        <p:nvGrpSpPr>
          <p:cNvPr id="19" name="object 9"/>
          <p:cNvGrpSpPr/>
          <p:nvPr/>
        </p:nvGrpSpPr>
        <p:grpSpPr>
          <a:xfrm rot="16200000">
            <a:off x="9772287" y="3619575"/>
            <a:ext cx="670560" cy="403134"/>
            <a:chOff x="5730240" y="2296667"/>
            <a:chExt cx="731520" cy="551815"/>
          </a:xfrm>
        </p:grpSpPr>
        <p:sp>
          <p:nvSpPr>
            <p:cNvPr id="20" name="object 10"/>
            <p:cNvSpPr/>
            <p:nvPr/>
          </p:nvSpPr>
          <p:spPr>
            <a:xfrm>
              <a:off x="5736336" y="2302763"/>
              <a:ext cx="719455" cy="539750"/>
            </a:xfrm>
            <a:custGeom>
              <a:avLst/>
              <a:gdLst/>
              <a:ahLst/>
              <a:cxnLst/>
              <a:rect l="l" t="t" r="r" b="b"/>
              <a:pathLst>
                <a:path w="719454" h="539750">
                  <a:moveTo>
                    <a:pt x="539496" y="0"/>
                  </a:moveTo>
                  <a:lnTo>
                    <a:pt x="179831" y="0"/>
                  </a:lnTo>
                  <a:lnTo>
                    <a:pt x="179831" y="269748"/>
                  </a:lnTo>
                  <a:lnTo>
                    <a:pt x="0" y="269748"/>
                  </a:lnTo>
                  <a:lnTo>
                    <a:pt x="359663" y="539496"/>
                  </a:lnTo>
                  <a:lnTo>
                    <a:pt x="719327" y="269748"/>
                  </a:lnTo>
                  <a:lnTo>
                    <a:pt x="539496" y="269748"/>
                  </a:lnTo>
                  <a:lnTo>
                    <a:pt x="539496" y="0"/>
                  </a:lnTo>
                  <a:close/>
                </a:path>
              </a:pathLst>
            </a:custGeom>
            <a:solidFill>
              <a:srgbClr val="5B9BD4"/>
            </a:solidFill>
          </p:spPr>
          <p:txBody>
            <a:bodyPr wrap="square" lIns="0" tIns="0" rIns="0" bIns="0" rtlCol="0"/>
            <a:lstStyle/>
            <a:p>
              <a:endParaRPr/>
            </a:p>
          </p:txBody>
        </p:sp>
        <p:sp>
          <p:nvSpPr>
            <p:cNvPr id="21" name="object 11"/>
            <p:cNvSpPr/>
            <p:nvPr/>
          </p:nvSpPr>
          <p:spPr>
            <a:xfrm>
              <a:off x="5736336" y="2302763"/>
              <a:ext cx="719455" cy="539750"/>
            </a:xfrm>
            <a:custGeom>
              <a:avLst/>
              <a:gdLst/>
              <a:ahLst/>
              <a:cxnLst/>
              <a:rect l="l" t="t" r="r" b="b"/>
              <a:pathLst>
                <a:path w="719454" h="539750">
                  <a:moveTo>
                    <a:pt x="539496" y="0"/>
                  </a:moveTo>
                  <a:lnTo>
                    <a:pt x="539496" y="269748"/>
                  </a:lnTo>
                  <a:lnTo>
                    <a:pt x="719327" y="269748"/>
                  </a:lnTo>
                  <a:lnTo>
                    <a:pt x="359663" y="539496"/>
                  </a:lnTo>
                  <a:lnTo>
                    <a:pt x="0" y="269748"/>
                  </a:lnTo>
                  <a:lnTo>
                    <a:pt x="179831" y="269748"/>
                  </a:lnTo>
                  <a:lnTo>
                    <a:pt x="179831" y="0"/>
                  </a:lnTo>
                  <a:lnTo>
                    <a:pt x="539496" y="0"/>
                  </a:lnTo>
                  <a:close/>
                </a:path>
              </a:pathLst>
            </a:custGeom>
            <a:ln w="12192">
              <a:solidFill>
                <a:srgbClr val="41709C"/>
              </a:solidFill>
            </a:ln>
          </p:spPr>
          <p:txBody>
            <a:bodyPr wrap="square" lIns="0" tIns="0" rIns="0" bIns="0" rtlCol="0"/>
            <a:lstStyle/>
            <a:p>
              <a:endParaRPr/>
            </a:p>
          </p:txBody>
        </p:sp>
      </p:grpSp>
      <p:sp>
        <p:nvSpPr>
          <p:cNvPr id="22" name="object 13"/>
          <p:cNvSpPr txBox="1"/>
          <p:nvPr/>
        </p:nvSpPr>
        <p:spPr>
          <a:xfrm>
            <a:off x="4071289" y="3302089"/>
            <a:ext cx="1491311" cy="948978"/>
          </a:xfrm>
          <a:prstGeom prst="rect">
            <a:avLst/>
          </a:prstGeom>
        </p:spPr>
        <p:txBody>
          <a:bodyPr vert="horz" wrap="square" lIns="0" tIns="12700" rIns="0" bIns="0" rtlCol="0">
            <a:spAutoFit/>
          </a:bodyPr>
          <a:lstStyle/>
          <a:p>
            <a:pPr marL="1588" marR="5080" indent="-1588" algn="ctr">
              <a:lnSpc>
                <a:spcPct val="100000"/>
              </a:lnSpc>
              <a:spcBef>
                <a:spcPts val="100"/>
              </a:spcBef>
              <a:tabLst>
                <a:tab pos="1435735" algn="l"/>
              </a:tabLst>
            </a:pPr>
            <a:r>
              <a:rPr lang="es-CO" sz="2000" spc="-5" dirty="0">
                <a:latin typeface="Arial MT"/>
                <a:cs typeface="Arial MT"/>
              </a:rPr>
              <a:t>Insumos</a:t>
            </a:r>
          </a:p>
          <a:p>
            <a:pPr marL="1588" marR="5080" indent="-1588" algn="ctr">
              <a:lnSpc>
                <a:spcPct val="100000"/>
              </a:lnSpc>
              <a:spcBef>
                <a:spcPts val="100"/>
              </a:spcBef>
              <a:tabLst>
                <a:tab pos="1435735" algn="l"/>
              </a:tabLst>
            </a:pPr>
            <a:r>
              <a:rPr lang="es-CO" sz="2000" spc="-5" dirty="0">
                <a:latin typeface="Arial MT"/>
                <a:cs typeface="Arial MT"/>
              </a:rPr>
              <a:t>(Recursos asociados)</a:t>
            </a:r>
            <a:endParaRPr sz="2000" dirty="0">
              <a:latin typeface="Arial MT"/>
              <a:cs typeface="Arial MT"/>
            </a:endParaRPr>
          </a:p>
        </p:txBody>
      </p:sp>
      <p:sp>
        <p:nvSpPr>
          <p:cNvPr id="30" name="object 13"/>
          <p:cNvSpPr txBox="1"/>
          <p:nvPr/>
        </p:nvSpPr>
        <p:spPr>
          <a:xfrm>
            <a:off x="146304" y="3470622"/>
            <a:ext cx="1530096" cy="628377"/>
          </a:xfrm>
          <a:prstGeom prst="rect">
            <a:avLst/>
          </a:prstGeom>
        </p:spPr>
        <p:txBody>
          <a:bodyPr vert="horz" wrap="square" lIns="0" tIns="12700" rIns="0" bIns="0" rtlCol="0">
            <a:spAutoFit/>
          </a:bodyPr>
          <a:lstStyle/>
          <a:p>
            <a:pPr marL="1588" marR="5080" indent="-1588" algn="ctr">
              <a:lnSpc>
                <a:spcPct val="100000"/>
              </a:lnSpc>
              <a:spcBef>
                <a:spcPts val="100"/>
              </a:spcBef>
              <a:tabLst>
                <a:tab pos="1430338" algn="l"/>
              </a:tabLst>
            </a:pPr>
            <a:r>
              <a:rPr lang="es-CO" sz="2000" spc="-5" dirty="0">
                <a:latin typeface="Arial MT"/>
                <a:cs typeface="Arial MT"/>
              </a:rPr>
              <a:t>Necesidades de un grupo</a:t>
            </a:r>
          </a:p>
        </p:txBody>
      </p:sp>
      <p:sp>
        <p:nvSpPr>
          <p:cNvPr id="31" name="object 13"/>
          <p:cNvSpPr txBox="1"/>
          <p:nvPr/>
        </p:nvSpPr>
        <p:spPr>
          <a:xfrm>
            <a:off x="2054631" y="3318222"/>
            <a:ext cx="1755369" cy="948978"/>
          </a:xfrm>
          <a:prstGeom prst="rect">
            <a:avLst/>
          </a:prstGeom>
        </p:spPr>
        <p:txBody>
          <a:bodyPr vert="horz" wrap="square" lIns="0" tIns="12700" rIns="0" bIns="0" rtlCol="0">
            <a:spAutoFit/>
          </a:bodyPr>
          <a:lstStyle/>
          <a:p>
            <a:pPr marL="1588" marR="5080" indent="-1588" algn="ctr">
              <a:lnSpc>
                <a:spcPct val="100000"/>
              </a:lnSpc>
              <a:spcBef>
                <a:spcPts val="100"/>
              </a:spcBef>
              <a:tabLst>
                <a:tab pos="1435735" algn="l"/>
              </a:tabLst>
            </a:pPr>
            <a:r>
              <a:rPr lang="es-CO" sz="2000" spc="-5" dirty="0">
                <a:latin typeface="Arial MT"/>
                <a:cs typeface="Arial MT"/>
              </a:rPr>
              <a:t>Compromisos</a:t>
            </a:r>
          </a:p>
          <a:p>
            <a:pPr marL="1588" marR="5080" indent="-1588" algn="ctr">
              <a:lnSpc>
                <a:spcPct val="100000"/>
              </a:lnSpc>
              <a:spcBef>
                <a:spcPts val="100"/>
              </a:spcBef>
              <a:tabLst>
                <a:tab pos="1435735" algn="l"/>
              </a:tabLst>
            </a:pPr>
            <a:r>
              <a:rPr lang="es-CO" sz="2000" spc="-5" dirty="0">
                <a:latin typeface="Arial MT"/>
                <a:cs typeface="Arial MT"/>
              </a:rPr>
              <a:t>(Objetivos definidos)</a:t>
            </a:r>
          </a:p>
        </p:txBody>
      </p:sp>
      <p:grpSp>
        <p:nvGrpSpPr>
          <p:cNvPr id="38" name="object 9"/>
          <p:cNvGrpSpPr/>
          <p:nvPr/>
        </p:nvGrpSpPr>
        <p:grpSpPr>
          <a:xfrm rot="16200000">
            <a:off x="8095887" y="3604335"/>
            <a:ext cx="670560" cy="403134"/>
            <a:chOff x="5730240" y="2296667"/>
            <a:chExt cx="731520" cy="551815"/>
          </a:xfrm>
        </p:grpSpPr>
        <p:sp>
          <p:nvSpPr>
            <p:cNvPr id="39" name="object 10"/>
            <p:cNvSpPr/>
            <p:nvPr/>
          </p:nvSpPr>
          <p:spPr>
            <a:xfrm>
              <a:off x="5736336" y="2302763"/>
              <a:ext cx="719455" cy="539750"/>
            </a:xfrm>
            <a:custGeom>
              <a:avLst/>
              <a:gdLst/>
              <a:ahLst/>
              <a:cxnLst/>
              <a:rect l="l" t="t" r="r" b="b"/>
              <a:pathLst>
                <a:path w="719454" h="539750">
                  <a:moveTo>
                    <a:pt x="539496" y="0"/>
                  </a:moveTo>
                  <a:lnTo>
                    <a:pt x="179831" y="0"/>
                  </a:lnTo>
                  <a:lnTo>
                    <a:pt x="179831" y="269748"/>
                  </a:lnTo>
                  <a:lnTo>
                    <a:pt x="0" y="269748"/>
                  </a:lnTo>
                  <a:lnTo>
                    <a:pt x="359663" y="539496"/>
                  </a:lnTo>
                  <a:lnTo>
                    <a:pt x="719327" y="269748"/>
                  </a:lnTo>
                  <a:lnTo>
                    <a:pt x="539496" y="269748"/>
                  </a:lnTo>
                  <a:lnTo>
                    <a:pt x="539496" y="0"/>
                  </a:lnTo>
                  <a:close/>
                </a:path>
              </a:pathLst>
            </a:custGeom>
            <a:solidFill>
              <a:srgbClr val="5B9BD4"/>
            </a:solidFill>
          </p:spPr>
          <p:txBody>
            <a:bodyPr wrap="square" lIns="0" tIns="0" rIns="0" bIns="0" rtlCol="0"/>
            <a:lstStyle/>
            <a:p>
              <a:endParaRPr/>
            </a:p>
          </p:txBody>
        </p:sp>
        <p:sp>
          <p:nvSpPr>
            <p:cNvPr id="40" name="object 11"/>
            <p:cNvSpPr/>
            <p:nvPr/>
          </p:nvSpPr>
          <p:spPr>
            <a:xfrm>
              <a:off x="5736336" y="2302763"/>
              <a:ext cx="719455" cy="539750"/>
            </a:xfrm>
            <a:custGeom>
              <a:avLst/>
              <a:gdLst/>
              <a:ahLst/>
              <a:cxnLst/>
              <a:rect l="l" t="t" r="r" b="b"/>
              <a:pathLst>
                <a:path w="719454" h="539750">
                  <a:moveTo>
                    <a:pt x="539496" y="0"/>
                  </a:moveTo>
                  <a:lnTo>
                    <a:pt x="539496" y="269748"/>
                  </a:lnTo>
                  <a:lnTo>
                    <a:pt x="719327" y="269748"/>
                  </a:lnTo>
                  <a:lnTo>
                    <a:pt x="359663" y="539496"/>
                  </a:lnTo>
                  <a:lnTo>
                    <a:pt x="0" y="269748"/>
                  </a:lnTo>
                  <a:lnTo>
                    <a:pt x="179831" y="269748"/>
                  </a:lnTo>
                  <a:lnTo>
                    <a:pt x="179831" y="0"/>
                  </a:lnTo>
                  <a:lnTo>
                    <a:pt x="539496" y="0"/>
                  </a:lnTo>
                  <a:close/>
                </a:path>
              </a:pathLst>
            </a:custGeom>
            <a:ln w="12192">
              <a:solidFill>
                <a:srgbClr val="41709C"/>
              </a:solidFill>
            </a:ln>
          </p:spPr>
          <p:txBody>
            <a:bodyPr wrap="square" lIns="0" tIns="0" rIns="0" bIns="0" rtlCol="0"/>
            <a:lstStyle/>
            <a:p>
              <a:endParaRPr/>
            </a:p>
          </p:txBody>
        </p:sp>
      </p:grpSp>
      <p:grpSp>
        <p:nvGrpSpPr>
          <p:cNvPr id="41" name="object 9"/>
          <p:cNvGrpSpPr/>
          <p:nvPr/>
        </p:nvGrpSpPr>
        <p:grpSpPr>
          <a:xfrm rot="16200000">
            <a:off x="5383996" y="3583243"/>
            <a:ext cx="670560" cy="403134"/>
            <a:chOff x="5730240" y="2296667"/>
            <a:chExt cx="731520" cy="551815"/>
          </a:xfrm>
        </p:grpSpPr>
        <p:sp>
          <p:nvSpPr>
            <p:cNvPr id="42" name="object 10"/>
            <p:cNvSpPr/>
            <p:nvPr/>
          </p:nvSpPr>
          <p:spPr>
            <a:xfrm>
              <a:off x="5736336" y="2302763"/>
              <a:ext cx="719455" cy="539750"/>
            </a:xfrm>
            <a:custGeom>
              <a:avLst/>
              <a:gdLst/>
              <a:ahLst/>
              <a:cxnLst/>
              <a:rect l="l" t="t" r="r" b="b"/>
              <a:pathLst>
                <a:path w="719454" h="539750">
                  <a:moveTo>
                    <a:pt x="539496" y="0"/>
                  </a:moveTo>
                  <a:lnTo>
                    <a:pt x="179831" y="0"/>
                  </a:lnTo>
                  <a:lnTo>
                    <a:pt x="179831" y="269748"/>
                  </a:lnTo>
                  <a:lnTo>
                    <a:pt x="0" y="269748"/>
                  </a:lnTo>
                  <a:lnTo>
                    <a:pt x="359663" y="539496"/>
                  </a:lnTo>
                  <a:lnTo>
                    <a:pt x="719327" y="269748"/>
                  </a:lnTo>
                  <a:lnTo>
                    <a:pt x="539496" y="269748"/>
                  </a:lnTo>
                  <a:lnTo>
                    <a:pt x="539496" y="0"/>
                  </a:lnTo>
                  <a:close/>
                </a:path>
              </a:pathLst>
            </a:custGeom>
            <a:solidFill>
              <a:srgbClr val="5B9BD4"/>
            </a:solidFill>
          </p:spPr>
          <p:txBody>
            <a:bodyPr wrap="square" lIns="0" tIns="0" rIns="0" bIns="0" rtlCol="0"/>
            <a:lstStyle/>
            <a:p>
              <a:endParaRPr/>
            </a:p>
          </p:txBody>
        </p:sp>
        <p:sp>
          <p:nvSpPr>
            <p:cNvPr id="43" name="object 11"/>
            <p:cNvSpPr/>
            <p:nvPr/>
          </p:nvSpPr>
          <p:spPr>
            <a:xfrm>
              <a:off x="5736336" y="2302763"/>
              <a:ext cx="719455" cy="539750"/>
            </a:xfrm>
            <a:custGeom>
              <a:avLst/>
              <a:gdLst/>
              <a:ahLst/>
              <a:cxnLst/>
              <a:rect l="l" t="t" r="r" b="b"/>
              <a:pathLst>
                <a:path w="719454" h="539750">
                  <a:moveTo>
                    <a:pt x="539496" y="0"/>
                  </a:moveTo>
                  <a:lnTo>
                    <a:pt x="539496" y="269748"/>
                  </a:lnTo>
                  <a:lnTo>
                    <a:pt x="719327" y="269748"/>
                  </a:lnTo>
                  <a:lnTo>
                    <a:pt x="359663" y="539496"/>
                  </a:lnTo>
                  <a:lnTo>
                    <a:pt x="0" y="269748"/>
                  </a:lnTo>
                  <a:lnTo>
                    <a:pt x="179831" y="269748"/>
                  </a:lnTo>
                  <a:lnTo>
                    <a:pt x="179831" y="0"/>
                  </a:lnTo>
                  <a:lnTo>
                    <a:pt x="539496" y="0"/>
                  </a:lnTo>
                  <a:close/>
                </a:path>
              </a:pathLst>
            </a:custGeom>
            <a:ln w="12192">
              <a:solidFill>
                <a:srgbClr val="41709C"/>
              </a:solidFill>
            </a:ln>
          </p:spPr>
          <p:txBody>
            <a:bodyPr wrap="square" lIns="0" tIns="0" rIns="0" bIns="0" rtlCol="0"/>
            <a:lstStyle/>
            <a:p>
              <a:endParaRPr/>
            </a:p>
          </p:txBody>
        </p:sp>
      </p:grpSp>
      <p:grpSp>
        <p:nvGrpSpPr>
          <p:cNvPr id="44" name="object 9"/>
          <p:cNvGrpSpPr/>
          <p:nvPr/>
        </p:nvGrpSpPr>
        <p:grpSpPr>
          <a:xfrm rot="16200000">
            <a:off x="3601876" y="3560989"/>
            <a:ext cx="670560" cy="403134"/>
            <a:chOff x="5730240" y="2296667"/>
            <a:chExt cx="731520" cy="551815"/>
          </a:xfrm>
        </p:grpSpPr>
        <p:sp>
          <p:nvSpPr>
            <p:cNvPr id="45" name="object 10"/>
            <p:cNvSpPr/>
            <p:nvPr/>
          </p:nvSpPr>
          <p:spPr>
            <a:xfrm>
              <a:off x="5736336" y="2302763"/>
              <a:ext cx="719455" cy="539750"/>
            </a:xfrm>
            <a:custGeom>
              <a:avLst/>
              <a:gdLst/>
              <a:ahLst/>
              <a:cxnLst/>
              <a:rect l="l" t="t" r="r" b="b"/>
              <a:pathLst>
                <a:path w="719454" h="539750">
                  <a:moveTo>
                    <a:pt x="539496" y="0"/>
                  </a:moveTo>
                  <a:lnTo>
                    <a:pt x="179831" y="0"/>
                  </a:lnTo>
                  <a:lnTo>
                    <a:pt x="179831" y="269748"/>
                  </a:lnTo>
                  <a:lnTo>
                    <a:pt x="0" y="269748"/>
                  </a:lnTo>
                  <a:lnTo>
                    <a:pt x="359663" y="539496"/>
                  </a:lnTo>
                  <a:lnTo>
                    <a:pt x="719327" y="269748"/>
                  </a:lnTo>
                  <a:lnTo>
                    <a:pt x="539496" y="269748"/>
                  </a:lnTo>
                  <a:lnTo>
                    <a:pt x="539496" y="0"/>
                  </a:lnTo>
                  <a:close/>
                </a:path>
              </a:pathLst>
            </a:custGeom>
            <a:solidFill>
              <a:srgbClr val="5B9BD4"/>
            </a:solidFill>
          </p:spPr>
          <p:txBody>
            <a:bodyPr wrap="square" lIns="0" tIns="0" rIns="0" bIns="0" rtlCol="0"/>
            <a:lstStyle/>
            <a:p>
              <a:endParaRPr/>
            </a:p>
          </p:txBody>
        </p:sp>
        <p:sp>
          <p:nvSpPr>
            <p:cNvPr id="46" name="object 11"/>
            <p:cNvSpPr/>
            <p:nvPr/>
          </p:nvSpPr>
          <p:spPr>
            <a:xfrm>
              <a:off x="5736336" y="2302763"/>
              <a:ext cx="719455" cy="539750"/>
            </a:xfrm>
            <a:custGeom>
              <a:avLst/>
              <a:gdLst/>
              <a:ahLst/>
              <a:cxnLst/>
              <a:rect l="l" t="t" r="r" b="b"/>
              <a:pathLst>
                <a:path w="719454" h="539750">
                  <a:moveTo>
                    <a:pt x="539496" y="0"/>
                  </a:moveTo>
                  <a:lnTo>
                    <a:pt x="539496" y="269748"/>
                  </a:lnTo>
                  <a:lnTo>
                    <a:pt x="719327" y="269748"/>
                  </a:lnTo>
                  <a:lnTo>
                    <a:pt x="359663" y="539496"/>
                  </a:lnTo>
                  <a:lnTo>
                    <a:pt x="0" y="269748"/>
                  </a:lnTo>
                  <a:lnTo>
                    <a:pt x="179831" y="269748"/>
                  </a:lnTo>
                  <a:lnTo>
                    <a:pt x="179831" y="0"/>
                  </a:lnTo>
                  <a:lnTo>
                    <a:pt x="539496" y="0"/>
                  </a:lnTo>
                  <a:close/>
                </a:path>
              </a:pathLst>
            </a:custGeom>
            <a:ln w="12192">
              <a:solidFill>
                <a:srgbClr val="41709C"/>
              </a:solidFill>
            </a:ln>
          </p:spPr>
          <p:txBody>
            <a:bodyPr wrap="square" lIns="0" tIns="0" rIns="0" bIns="0" rtlCol="0"/>
            <a:lstStyle/>
            <a:p>
              <a:endParaRPr/>
            </a:p>
          </p:txBody>
        </p:sp>
      </p:grpSp>
      <p:grpSp>
        <p:nvGrpSpPr>
          <p:cNvPr id="47" name="object 9"/>
          <p:cNvGrpSpPr/>
          <p:nvPr/>
        </p:nvGrpSpPr>
        <p:grpSpPr>
          <a:xfrm rot="16200000">
            <a:off x="1648372" y="3598747"/>
            <a:ext cx="670560" cy="403134"/>
            <a:chOff x="5730240" y="2296667"/>
            <a:chExt cx="731520" cy="551815"/>
          </a:xfrm>
        </p:grpSpPr>
        <p:sp>
          <p:nvSpPr>
            <p:cNvPr id="48" name="object 10"/>
            <p:cNvSpPr/>
            <p:nvPr/>
          </p:nvSpPr>
          <p:spPr>
            <a:xfrm>
              <a:off x="5736336" y="2302763"/>
              <a:ext cx="719455" cy="539750"/>
            </a:xfrm>
            <a:custGeom>
              <a:avLst/>
              <a:gdLst/>
              <a:ahLst/>
              <a:cxnLst/>
              <a:rect l="l" t="t" r="r" b="b"/>
              <a:pathLst>
                <a:path w="719454" h="539750">
                  <a:moveTo>
                    <a:pt x="539496" y="0"/>
                  </a:moveTo>
                  <a:lnTo>
                    <a:pt x="179831" y="0"/>
                  </a:lnTo>
                  <a:lnTo>
                    <a:pt x="179831" y="269748"/>
                  </a:lnTo>
                  <a:lnTo>
                    <a:pt x="0" y="269748"/>
                  </a:lnTo>
                  <a:lnTo>
                    <a:pt x="359663" y="539496"/>
                  </a:lnTo>
                  <a:lnTo>
                    <a:pt x="719327" y="269748"/>
                  </a:lnTo>
                  <a:lnTo>
                    <a:pt x="539496" y="269748"/>
                  </a:lnTo>
                  <a:lnTo>
                    <a:pt x="539496" y="0"/>
                  </a:lnTo>
                  <a:close/>
                </a:path>
              </a:pathLst>
            </a:custGeom>
            <a:solidFill>
              <a:srgbClr val="5B9BD4"/>
            </a:solidFill>
          </p:spPr>
          <p:txBody>
            <a:bodyPr wrap="square" lIns="0" tIns="0" rIns="0" bIns="0" rtlCol="0"/>
            <a:lstStyle/>
            <a:p>
              <a:endParaRPr/>
            </a:p>
          </p:txBody>
        </p:sp>
        <p:sp>
          <p:nvSpPr>
            <p:cNvPr id="49" name="object 11"/>
            <p:cNvSpPr/>
            <p:nvPr/>
          </p:nvSpPr>
          <p:spPr>
            <a:xfrm>
              <a:off x="5736336" y="2302763"/>
              <a:ext cx="719455" cy="539750"/>
            </a:xfrm>
            <a:custGeom>
              <a:avLst/>
              <a:gdLst/>
              <a:ahLst/>
              <a:cxnLst/>
              <a:rect l="l" t="t" r="r" b="b"/>
              <a:pathLst>
                <a:path w="719454" h="539750">
                  <a:moveTo>
                    <a:pt x="539496" y="0"/>
                  </a:moveTo>
                  <a:lnTo>
                    <a:pt x="539496" y="269748"/>
                  </a:lnTo>
                  <a:lnTo>
                    <a:pt x="719327" y="269748"/>
                  </a:lnTo>
                  <a:lnTo>
                    <a:pt x="359663" y="539496"/>
                  </a:lnTo>
                  <a:lnTo>
                    <a:pt x="0" y="269748"/>
                  </a:lnTo>
                  <a:lnTo>
                    <a:pt x="179831" y="269748"/>
                  </a:lnTo>
                  <a:lnTo>
                    <a:pt x="179831" y="0"/>
                  </a:lnTo>
                  <a:lnTo>
                    <a:pt x="539496" y="0"/>
                  </a:lnTo>
                  <a:close/>
                </a:path>
              </a:pathLst>
            </a:custGeom>
            <a:ln w="12192">
              <a:solidFill>
                <a:srgbClr val="41709C"/>
              </a:solidFill>
            </a:ln>
          </p:spPr>
          <p:txBody>
            <a:bodyPr wrap="square" lIns="0" tIns="0" rIns="0" bIns="0" rtlCol="0"/>
            <a:lstStyle/>
            <a:p>
              <a:endParaRPr/>
            </a:p>
          </p:txBody>
        </p:sp>
      </p:grpSp>
      <p:sp>
        <p:nvSpPr>
          <p:cNvPr id="50" name="object 13"/>
          <p:cNvSpPr txBox="1"/>
          <p:nvPr/>
        </p:nvSpPr>
        <p:spPr>
          <a:xfrm>
            <a:off x="5105400" y="1981200"/>
            <a:ext cx="2057400" cy="320601"/>
          </a:xfrm>
          <a:prstGeom prst="rect">
            <a:avLst/>
          </a:prstGeom>
        </p:spPr>
        <p:txBody>
          <a:bodyPr vert="horz" wrap="square" lIns="0" tIns="12700" rIns="0" bIns="0" rtlCol="0">
            <a:spAutoFit/>
          </a:bodyPr>
          <a:lstStyle/>
          <a:p>
            <a:pPr marL="1588" marR="5080" indent="-1588" algn="ctr">
              <a:lnSpc>
                <a:spcPct val="100000"/>
              </a:lnSpc>
              <a:spcBef>
                <a:spcPts val="100"/>
              </a:spcBef>
              <a:tabLst>
                <a:tab pos="1430338" algn="l"/>
              </a:tabLst>
            </a:pPr>
            <a:r>
              <a:rPr lang="es-CO" sz="2000" b="1" spc="-5" dirty="0">
                <a:solidFill>
                  <a:srgbClr val="00B050"/>
                </a:solidFill>
                <a:effectLst>
                  <a:outerShdw blurRad="38100" dist="38100" dir="2700000" algn="tl">
                    <a:srgbClr val="000000">
                      <a:alpha val="43137"/>
                    </a:srgbClr>
                  </a:outerShdw>
                </a:effectLst>
                <a:latin typeface="Arial MT"/>
                <a:cs typeface="Arial MT"/>
              </a:rPr>
              <a:t>EFICACIA</a:t>
            </a:r>
          </a:p>
        </p:txBody>
      </p:sp>
      <p:sp>
        <p:nvSpPr>
          <p:cNvPr id="51" name="object 13"/>
          <p:cNvSpPr txBox="1"/>
          <p:nvPr/>
        </p:nvSpPr>
        <p:spPr>
          <a:xfrm>
            <a:off x="3729347" y="5562600"/>
            <a:ext cx="4728853" cy="320601"/>
          </a:xfrm>
          <a:prstGeom prst="rect">
            <a:avLst/>
          </a:prstGeom>
        </p:spPr>
        <p:txBody>
          <a:bodyPr vert="horz" wrap="square" lIns="0" tIns="12700" rIns="0" bIns="0" rtlCol="0">
            <a:spAutoFit/>
          </a:bodyPr>
          <a:lstStyle/>
          <a:p>
            <a:pPr marL="1588" marR="5080" indent="-1588" algn="ctr">
              <a:lnSpc>
                <a:spcPct val="100000"/>
              </a:lnSpc>
              <a:spcBef>
                <a:spcPts val="100"/>
              </a:spcBef>
              <a:tabLst>
                <a:tab pos="1430338" algn="l"/>
              </a:tabLst>
            </a:pPr>
            <a:r>
              <a:rPr lang="es-CO" sz="2000" b="1" spc="-5" dirty="0">
                <a:solidFill>
                  <a:srgbClr val="FFC000"/>
                </a:solidFill>
                <a:effectLst>
                  <a:outerShdw blurRad="38100" dist="38100" dir="2700000" algn="tl">
                    <a:srgbClr val="000000">
                      <a:alpha val="43137"/>
                    </a:srgbClr>
                  </a:outerShdw>
                </a:effectLst>
                <a:latin typeface="Arial MT"/>
                <a:cs typeface="Arial MT"/>
              </a:rPr>
              <a:t>VALORACIÓN COSTOS AMBIENTALES</a:t>
            </a:r>
          </a:p>
        </p:txBody>
      </p:sp>
      <p:sp>
        <p:nvSpPr>
          <p:cNvPr id="52" name="object 13"/>
          <p:cNvSpPr txBox="1"/>
          <p:nvPr/>
        </p:nvSpPr>
        <p:spPr>
          <a:xfrm>
            <a:off x="3429000" y="6096000"/>
            <a:ext cx="5316228" cy="628377"/>
          </a:xfrm>
          <a:prstGeom prst="rect">
            <a:avLst/>
          </a:prstGeom>
        </p:spPr>
        <p:txBody>
          <a:bodyPr vert="horz" wrap="square" lIns="0" tIns="12700" rIns="0" bIns="0" rtlCol="0">
            <a:spAutoFit/>
          </a:bodyPr>
          <a:lstStyle/>
          <a:p>
            <a:pPr marL="1588" marR="5080" indent="-1588" algn="ctr">
              <a:lnSpc>
                <a:spcPct val="100000"/>
              </a:lnSpc>
              <a:spcBef>
                <a:spcPts val="100"/>
              </a:spcBef>
              <a:tabLst>
                <a:tab pos="1430338" algn="l"/>
              </a:tabLst>
            </a:pPr>
            <a:r>
              <a:rPr lang="es-CO" sz="2000" b="1" spc="-5" dirty="0">
                <a:solidFill>
                  <a:schemeClr val="accent6">
                    <a:lumMod val="50000"/>
                  </a:schemeClr>
                </a:solidFill>
                <a:effectLst>
                  <a:outerShdw blurRad="38100" dist="38100" dir="2700000" algn="tl">
                    <a:srgbClr val="000000">
                      <a:alpha val="43137"/>
                    </a:srgbClr>
                  </a:outerShdw>
                </a:effectLst>
                <a:latin typeface="Arial MT"/>
                <a:cs typeface="Arial MT"/>
              </a:rPr>
              <a:t>OBJETIVOS DE DESARROLLO SOSTENIBLE</a:t>
            </a:r>
          </a:p>
        </p:txBody>
      </p:sp>
      <p:sp>
        <p:nvSpPr>
          <p:cNvPr id="53" name="object 13"/>
          <p:cNvSpPr txBox="1"/>
          <p:nvPr/>
        </p:nvSpPr>
        <p:spPr>
          <a:xfrm>
            <a:off x="5029200" y="4930389"/>
            <a:ext cx="2057400" cy="320601"/>
          </a:xfrm>
          <a:prstGeom prst="rect">
            <a:avLst/>
          </a:prstGeom>
        </p:spPr>
        <p:txBody>
          <a:bodyPr vert="horz" wrap="square" lIns="0" tIns="12700" rIns="0" bIns="0" rtlCol="0">
            <a:spAutoFit/>
          </a:bodyPr>
          <a:lstStyle/>
          <a:p>
            <a:pPr marL="1588" marR="5080" indent="-1588" algn="ctr">
              <a:lnSpc>
                <a:spcPct val="100000"/>
              </a:lnSpc>
              <a:spcBef>
                <a:spcPts val="100"/>
              </a:spcBef>
              <a:tabLst>
                <a:tab pos="1430338" algn="l"/>
              </a:tabLst>
            </a:pPr>
            <a:r>
              <a:rPr lang="es-CO" sz="2000" b="1" spc="-5" dirty="0">
                <a:solidFill>
                  <a:srgbClr val="002060"/>
                </a:solidFill>
                <a:effectLst>
                  <a:outerShdw blurRad="38100" dist="38100" dir="2700000" algn="tl">
                    <a:srgbClr val="000000">
                      <a:alpha val="43137"/>
                    </a:srgbClr>
                  </a:outerShdw>
                </a:effectLst>
                <a:latin typeface="Arial MT"/>
                <a:cs typeface="Arial MT"/>
              </a:rPr>
              <a:t>EFICIENCIA</a:t>
            </a:r>
          </a:p>
        </p:txBody>
      </p:sp>
      <p:cxnSp>
        <p:nvCxnSpPr>
          <p:cNvPr id="3" name="Conector angular 2"/>
          <p:cNvCxnSpPr>
            <a:stCxn id="30" idx="0"/>
            <a:endCxn id="24" idx="1"/>
          </p:cNvCxnSpPr>
          <p:nvPr/>
        </p:nvCxnSpPr>
        <p:spPr>
          <a:xfrm rot="5400000" flipH="1" flipV="1">
            <a:off x="2000916" y="442338"/>
            <a:ext cx="1938721" cy="4117848"/>
          </a:xfrm>
          <a:prstGeom prst="bentConnector2">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 name="Conector angular 4"/>
          <p:cNvCxnSpPr>
            <a:stCxn id="24" idx="3"/>
            <a:endCxn id="12" idx="0"/>
          </p:cNvCxnSpPr>
          <p:nvPr/>
        </p:nvCxnSpPr>
        <p:spPr>
          <a:xfrm>
            <a:off x="7086600" y="1531901"/>
            <a:ext cx="4041624" cy="1770188"/>
          </a:xfrm>
          <a:prstGeom prst="bentConnector2">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object 13"/>
          <p:cNvSpPr txBox="1"/>
          <p:nvPr/>
        </p:nvSpPr>
        <p:spPr>
          <a:xfrm>
            <a:off x="5105400" y="2651199"/>
            <a:ext cx="2057400" cy="320601"/>
          </a:xfrm>
          <a:prstGeom prst="rect">
            <a:avLst/>
          </a:prstGeom>
        </p:spPr>
        <p:txBody>
          <a:bodyPr vert="horz" wrap="square" lIns="0" tIns="12700" rIns="0" bIns="0" rtlCol="0">
            <a:spAutoFit/>
          </a:bodyPr>
          <a:lstStyle/>
          <a:p>
            <a:pPr marL="1588" marR="5080" indent="-1588" algn="ctr">
              <a:lnSpc>
                <a:spcPct val="100000"/>
              </a:lnSpc>
              <a:spcBef>
                <a:spcPts val="100"/>
              </a:spcBef>
              <a:tabLst>
                <a:tab pos="1430338" algn="l"/>
              </a:tabLst>
            </a:pPr>
            <a:r>
              <a:rPr lang="es-CO" sz="2000" b="1" spc="-5" dirty="0">
                <a:solidFill>
                  <a:srgbClr val="7030A0"/>
                </a:solidFill>
                <a:effectLst>
                  <a:outerShdw blurRad="38100" dist="38100" dir="2700000" algn="tl">
                    <a:srgbClr val="000000">
                      <a:alpha val="43137"/>
                    </a:srgbClr>
                  </a:outerShdw>
                </a:effectLst>
                <a:latin typeface="Arial MT"/>
                <a:cs typeface="Arial MT"/>
              </a:rPr>
              <a:t>ECONOMÍA</a:t>
            </a:r>
          </a:p>
        </p:txBody>
      </p:sp>
      <p:cxnSp>
        <p:nvCxnSpPr>
          <p:cNvPr id="15" name="Conector angular 14"/>
          <p:cNvCxnSpPr>
            <a:stCxn id="31" idx="0"/>
            <a:endCxn id="50" idx="1"/>
          </p:cNvCxnSpPr>
          <p:nvPr/>
        </p:nvCxnSpPr>
        <p:spPr>
          <a:xfrm rot="5400000" flipH="1" flipV="1">
            <a:off x="3430498" y="1643320"/>
            <a:ext cx="1176721" cy="2173084"/>
          </a:xfrm>
          <a:prstGeom prst="bentConnector2">
            <a:avLst/>
          </a:prstGeom>
          <a:ln w="2857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Conector angular 16"/>
          <p:cNvCxnSpPr>
            <a:stCxn id="50" idx="3"/>
            <a:endCxn id="18" idx="0"/>
          </p:cNvCxnSpPr>
          <p:nvPr/>
        </p:nvCxnSpPr>
        <p:spPr>
          <a:xfrm>
            <a:off x="7162800" y="2141501"/>
            <a:ext cx="2121912" cy="1176721"/>
          </a:xfrm>
          <a:prstGeom prst="bentConnector2">
            <a:avLst/>
          </a:prstGeom>
          <a:ln w="2857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Conector angular 56"/>
          <p:cNvCxnSpPr>
            <a:stCxn id="22" idx="0"/>
            <a:endCxn id="54" idx="1"/>
          </p:cNvCxnSpPr>
          <p:nvPr/>
        </p:nvCxnSpPr>
        <p:spPr>
          <a:xfrm rot="5400000" flipH="1" flipV="1">
            <a:off x="4715878" y="2912568"/>
            <a:ext cx="490589" cy="288455"/>
          </a:xfrm>
          <a:prstGeom prst="bentConnector2">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onector angular 58"/>
          <p:cNvCxnSpPr>
            <a:stCxn id="22" idx="2"/>
            <a:endCxn id="53" idx="1"/>
          </p:cNvCxnSpPr>
          <p:nvPr/>
        </p:nvCxnSpPr>
        <p:spPr>
          <a:xfrm rot="16200000" flipH="1">
            <a:off x="4503261" y="4564750"/>
            <a:ext cx="839623" cy="212255"/>
          </a:xfrm>
          <a:prstGeom prst="bentConnector2">
            <a:avLst/>
          </a:prstGeom>
          <a:ln w="28575">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Conector angular 60"/>
          <p:cNvCxnSpPr>
            <a:stCxn id="53" idx="3"/>
            <a:endCxn id="18" idx="2"/>
          </p:cNvCxnSpPr>
          <p:nvPr/>
        </p:nvCxnSpPr>
        <p:spPr>
          <a:xfrm flipV="1">
            <a:off x="7086600" y="4267200"/>
            <a:ext cx="2198112" cy="823490"/>
          </a:xfrm>
          <a:prstGeom prst="bentConnector2">
            <a:avLst/>
          </a:prstGeom>
          <a:ln w="28575">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Conector angular 62"/>
          <p:cNvCxnSpPr>
            <a:stCxn id="31" idx="2"/>
            <a:endCxn id="51" idx="1"/>
          </p:cNvCxnSpPr>
          <p:nvPr/>
        </p:nvCxnSpPr>
        <p:spPr>
          <a:xfrm rot="16200000" flipH="1">
            <a:off x="2602981" y="4596534"/>
            <a:ext cx="1455701" cy="797031"/>
          </a:xfrm>
          <a:prstGeom prst="bentConnector2">
            <a:avLst/>
          </a:prstGeom>
          <a:ln w="2857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Conector angular 64"/>
          <p:cNvCxnSpPr>
            <a:stCxn id="51" idx="3"/>
            <a:endCxn id="12" idx="2"/>
          </p:cNvCxnSpPr>
          <p:nvPr/>
        </p:nvCxnSpPr>
        <p:spPr>
          <a:xfrm flipV="1">
            <a:off x="8458200" y="4251067"/>
            <a:ext cx="2670024" cy="1471834"/>
          </a:xfrm>
          <a:prstGeom prst="bentConnector2">
            <a:avLst/>
          </a:prstGeom>
          <a:ln w="2857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Conector angular 66"/>
          <p:cNvCxnSpPr>
            <a:stCxn id="30" idx="2"/>
            <a:endCxn id="52" idx="1"/>
          </p:cNvCxnSpPr>
          <p:nvPr/>
        </p:nvCxnSpPr>
        <p:spPr>
          <a:xfrm rot="16200000" flipH="1">
            <a:off x="1014581" y="3995770"/>
            <a:ext cx="2311190" cy="2517648"/>
          </a:xfrm>
          <a:prstGeom prst="bentConnector2">
            <a:avLst/>
          </a:prstGeom>
          <a:ln w="28575">
            <a:solidFill>
              <a:schemeClr val="accent6">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Conector angular 68"/>
          <p:cNvCxnSpPr>
            <a:stCxn id="52" idx="3"/>
            <a:endCxn id="12" idx="2"/>
          </p:cNvCxnSpPr>
          <p:nvPr/>
        </p:nvCxnSpPr>
        <p:spPr>
          <a:xfrm flipV="1">
            <a:off x="8745228" y="4251067"/>
            <a:ext cx="2382996" cy="2159122"/>
          </a:xfrm>
          <a:prstGeom prst="bentConnector2">
            <a:avLst/>
          </a:prstGeom>
          <a:ln w="28575">
            <a:solidFill>
              <a:schemeClr val="accent6">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852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6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6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63"/>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24" grpId="0"/>
      <p:bldP spid="18" grpId="0"/>
      <p:bldP spid="22" grpId="0"/>
      <p:bldP spid="30" grpId="0"/>
      <p:bldP spid="31" grpId="0"/>
      <p:bldP spid="50" grpId="0"/>
      <p:bldP spid="51" grpId="0"/>
      <p:bldP spid="52" grpId="0"/>
      <p:bldP spid="53" grpId="0"/>
      <p:bldP spid="5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0C9FDB-E868-4155-8BF2-4CD7760B5A6C}"/>
              </a:ext>
            </a:extLst>
          </p:cNvPr>
          <p:cNvSpPr>
            <a:spLocks noGrp="1"/>
          </p:cNvSpPr>
          <p:nvPr>
            <p:ph type="title"/>
          </p:nvPr>
        </p:nvSpPr>
        <p:spPr>
          <a:xfrm>
            <a:off x="1851054" y="284584"/>
            <a:ext cx="8388991" cy="796777"/>
          </a:xfr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lgn="ctr"/>
            <a:r>
              <a:rPr lang="es-CO" b="1" dirty="0"/>
              <a:t>MODELO DE CONTROL FISCAL </a:t>
            </a:r>
          </a:p>
        </p:txBody>
      </p:sp>
      <p:sp>
        <p:nvSpPr>
          <p:cNvPr id="4" name="CuadroTexto 3">
            <a:extLst>
              <a:ext uri="{FF2B5EF4-FFF2-40B4-BE49-F238E27FC236}">
                <a16:creationId xmlns:a16="http://schemas.microsoft.com/office/drawing/2014/main" id="{CE96D8A5-7972-42EF-B95F-B0F577330CFF}"/>
              </a:ext>
            </a:extLst>
          </p:cNvPr>
          <p:cNvSpPr txBox="1"/>
          <p:nvPr/>
        </p:nvSpPr>
        <p:spPr>
          <a:xfrm>
            <a:off x="192964" y="2941315"/>
            <a:ext cx="1697901" cy="1200329"/>
          </a:xfrm>
          <a:prstGeom prst="rect">
            <a:avLst/>
          </a:prstGeom>
          <a:noFill/>
        </p:spPr>
        <p:txBody>
          <a:bodyPr wrap="none" rtlCol="0">
            <a:spAutoFit/>
          </a:bodyPr>
          <a:lstStyle/>
          <a:p>
            <a:pPr algn="ctr"/>
            <a:r>
              <a:rPr lang="es-CO" sz="2400" b="1" dirty="0">
                <a:solidFill>
                  <a:schemeClr val="accent1"/>
                </a:solidFill>
              </a:rPr>
              <a:t>MODELO </a:t>
            </a:r>
          </a:p>
          <a:p>
            <a:pPr algn="ctr"/>
            <a:r>
              <a:rPr lang="es-CO" sz="2400" b="1" dirty="0">
                <a:solidFill>
                  <a:schemeClr val="accent1"/>
                </a:solidFill>
              </a:rPr>
              <a:t>CONTROL </a:t>
            </a:r>
          </a:p>
          <a:p>
            <a:pPr algn="ctr"/>
            <a:r>
              <a:rPr lang="es-CO" sz="2400" b="1" dirty="0">
                <a:solidFill>
                  <a:schemeClr val="accent1"/>
                </a:solidFill>
              </a:rPr>
              <a:t>FISCAL</a:t>
            </a:r>
          </a:p>
        </p:txBody>
      </p:sp>
      <p:sp>
        <p:nvSpPr>
          <p:cNvPr id="5" name="Abrir llave 4">
            <a:extLst>
              <a:ext uri="{FF2B5EF4-FFF2-40B4-BE49-F238E27FC236}">
                <a16:creationId xmlns:a16="http://schemas.microsoft.com/office/drawing/2014/main" id="{CFFD4EDC-8C61-468C-80CC-3E9165BD8A77}"/>
              </a:ext>
            </a:extLst>
          </p:cNvPr>
          <p:cNvSpPr/>
          <p:nvPr/>
        </p:nvSpPr>
        <p:spPr>
          <a:xfrm>
            <a:off x="1687195" y="1999913"/>
            <a:ext cx="423224" cy="3389153"/>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6" name="CuadroTexto 5">
            <a:extLst>
              <a:ext uri="{FF2B5EF4-FFF2-40B4-BE49-F238E27FC236}">
                <a16:creationId xmlns:a16="http://schemas.microsoft.com/office/drawing/2014/main" id="{26A2B141-86A0-4409-AAC3-DB5646F478DA}"/>
              </a:ext>
            </a:extLst>
          </p:cNvPr>
          <p:cNvSpPr txBox="1"/>
          <p:nvPr/>
        </p:nvSpPr>
        <p:spPr>
          <a:xfrm>
            <a:off x="2019925" y="2202651"/>
            <a:ext cx="3028393" cy="1477328"/>
          </a:xfrm>
          <a:prstGeom prst="rect">
            <a:avLst/>
          </a:prstGeom>
          <a:noFill/>
        </p:spPr>
        <p:txBody>
          <a:bodyPr wrap="none" rtlCol="0">
            <a:spAutoFit/>
          </a:bodyPr>
          <a:lstStyle/>
          <a:p>
            <a:pPr marL="285750" indent="-285750">
              <a:buFont typeface="Wingdings" panose="05000000000000000000" pitchFamily="2" charset="2"/>
              <a:buChar char="Ø"/>
            </a:pPr>
            <a:r>
              <a:rPr lang="es-CO" dirty="0"/>
              <a:t>EL GRADO DE DESARROLLO</a:t>
            </a:r>
          </a:p>
          <a:p>
            <a:r>
              <a:rPr lang="es-CO" dirty="0"/>
              <a:t>	Social</a:t>
            </a:r>
          </a:p>
          <a:p>
            <a:r>
              <a:rPr lang="es-CO" dirty="0"/>
              <a:t>	Económico</a:t>
            </a:r>
          </a:p>
          <a:p>
            <a:r>
              <a:rPr lang="es-CO" dirty="0"/>
              <a:t>	Tecnológico</a:t>
            </a:r>
          </a:p>
          <a:p>
            <a:endParaRPr lang="es-CO" dirty="0"/>
          </a:p>
        </p:txBody>
      </p:sp>
      <p:sp>
        <p:nvSpPr>
          <p:cNvPr id="7" name="CuadroTexto 6">
            <a:extLst>
              <a:ext uri="{FF2B5EF4-FFF2-40B4-BE49-F238E27FC236}">
                <a16:creationId xmlns:a16="http://schemas.microsoft.com/office/drawing/2014/main" id="{E6A088DC-1D49-41C6-831A-95D16022BF14}"/>
              </a:ext>
            </a:extLst>
          </p:cNvPr>
          <p:cNvSpPr txBox="1"/>
          <p:nvPr/>
        </p:nvSpPr>
        <p:spPr>
          <a:xfrm>
            <a:off x="2049858" y="3587646"/>
            <a:ext cx="2670475" cy="369332"/>
          </a:xfrm>
          <a:prstGeom prst="rect">
            <a:avLst/>
          </a:prstGeom>
          <a:noFill/>
        </p:spPr>
        <p:txBody>
          <a:bodyPr wrap="none" rtlCol="0">
            <a:spAutoFit/>
          </a:bodyPr>
          <a:lstStyle/>
          <a:p>
            <a:pPr marL="285750" indent="-285750">
              <a:buFont typeface="Wingdings" panose="05000000000000000000" pitchFamily="2" charset="2"/>
              <a:buChar char="Ø"/>
            </a:pPr>
            <a:r>
              <a:rPr lang="es-CO" dirty="0"/>
              <a:t>FORMAS DE GOBIERNO</a:t>
            </a:r>
          </a:p>
        </p:txBody>
      </p:sp>
      <p:sp>
        <p:nvSpPr>
          <p:cNvPr id="8" name="CuadroTexto 7">
            <a:extLst>
              <a:ext uri="{FF2B5EF4-FFF2-40B4-BE49-F238E27FC236}">
                <a16:creationId xmlns:a16="http://schemas.microsoft.com/office/drawing/2014/main" id="{28B3B27C-21FD-43A6-A3C3-F610BE381456}"/>
              </a:ext>
            </a:extLst>
          </p:cNvPr>
          <p:cNvSpPr txBox="1"/>
          <p:nvPr/>
        </p:nvSpPr>
        <p:spPr>
          <a:xfrm>
            <a:off x="2049858" y="4183165"/>
            <a:ext cx="3257623" cy="646331"/>
          </a:xfrm>
          <a:prstGeom prst="rect">
            <a:avLst/>
          </a:prstGeom>
          <a:noFill/>
        </p:spPr>
        <p:txBody>
          <a:bodyPr wrap="none" rtlCol="0">
            <a:spAutoFit/>
          </a:bodyPr>
          <a:lstStyle/>
          <a:p>
            <a:pPr marL="285750" indent="-285750">
              <a:buFont typeface="Wingdings" panose="05000000000000000000" pitchFamily="2" charset="2"/>
              <a:buChar char="Ø"/>
            </a:pPr>
            <a:r>
              <a:rPr lang="es-CO" dirty="0"/>
              <a:t>ESTRUCTURA DEL ESTADO</a:t>
            </a:r>
          </a:p>
          <a:p>
            <a:r>
              <a:rPr lang="es-CO" dirty="0"/>
              <a:t>	</a:t>
            </a:r>
          </a:p>
        </p:txBody>
      </p:sp>
      <p:sp>
        <p:nvSpPr>
          <p:cNvPr id="9" name="CuadroTexto 8">
            <a:extLst>
              <a:ext uri="{FF2B5EF4-FFF2-40B4-BE49-F238E27FC236}">
                <a16:creationId xmlns:a16="http://schemas.microsoft.com/office/drawing/2014/main" id="{E0FECA9F-DB2D-406E-9F25-D9B771F9AA63}"/>
              </a:ext>
            </a:extLst>
          </p:cNvPr>
          <p:cNvSpPr txBox="1"/>
          <p:nvPr/>
        </p:nvSpPr>
        <p:spPr>
          <a:xfrm>
            <a:off x="2069104" y="4781569"/>
            <a:ext cx="2979214" cy="369332"/>
          </a:xfrm>
          <a:prstGeom prst="rect">
            <a:avLst/>
          </a:prstGeom>
          <a:noFill/>
        </p:spPr>
        <p:txBody>
          <a:bodyPr wrap="none" rtlCol="0">
            <a:spAutoFit/>
          </a:bodyPr>
          <a:lstStyle/>
          <a:p>
            <a:pPr marL="285750" indent="-285750">
              <a:buFont typeface="Wingdings" panose="05000000000000000000" pitchFamily="2" charset="2"/>
              <a:buChar char="Ø"/>
            </a:pPr>
            <a:r>
              <a:rPr lang="es-CO" dirty="0"/>
              <a:t>REALIDAD SOCIO-POLITICA</a:t>
            </a:r>
          </a:p>
        </p:txBody>
      </p:sp>
      <p:sp>
        <p:nvSpPr>
          <p:cNvPr id="10" name="Abrir llave 9">
            <a:extLst>
              <a:ext uri="{FF2B5EF4-FFF2-40B4-BE49-F238E27FC236}">
                <a16:creationId xmlns:a16="http://schemas.microsoft.com/office/drawing/2014/main" id="{CFFD4EDC-8C61-468C-80CC-3E9165BD8A77}"/>
              </a:ext>
            </a:extLst>
          </p:cNvPr>
          <p:cNvSpPr/>
          <p:nvPr/>
        </p:nvSpPr>
        <p:spPr>
          <a:xfrm rot="10800000">
            <a:off x="5363691" y="1893069"/>
            <a:ext cx="423224" cy="3389153"/>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3" name="Rectángulo 2"/>
          <p:cNvSpPr/>
          <p:nvPr/>
        </p:nvSpPr>
        <p:spPr>
          <a:xfrm>
            <a:off x="6430272" y="1740986"/>
            <a:ext cx="5142135" cy="1015663"/>
          </a:xfrm>
          <a:prstGeom prst="rect">
            <a:avLst/>
          </a:prstGeom>
        </p:spPr>
        <p:txBody>
          <a:bodyPr wrap="square">
            <a:spAutoFit/>
          </a:bodyPr>
          <a:lstStyle/>
          <a:p>
            <a:pPr algn="ctr"/>
            <a:r>
              <a:rPr lang="es-MX" sz="2000" dirty="0"/>
              <a:t>Desafíos y perspectivas para el</a:t>
            </a:r>
          </a:p>
          <a:p>
            <a:pPr algn="ctr"/>
            <a:r>
              <a:rPr lang="es-MX" sz="2000" dirty="0"/>
              <a:t> fortalecimiento de la fiscalización </a:t>
            </a:r>
          </a:p>
          <a:p>
            <a:pPr algn="ctr"/>
            <a:r>
              <a:rPr lang="es-MX" sz="2000" dirty="0"/>
              <a:t>de la agenda 2030</a:t>
            </a:r>
            <a:endParaRPr lang="es-CO" sz="2000" dirty="0"/>
          </a:p>
        </p:txBody>
      </p:sp>
      <p:pic>
        <p:nvPicPr>
          <p:cNvPr id="12" name="Imagen 11"/>
          <p:cNvPicPr>
            <a:picLocks noChangeAspect="1"/>
          </p:cNvPicPr>
          <p:nvPr/>
        </p:nvPicPr>
        <p:blipFill>
          <a:blip r:embed="rId2"/>
          <a:stretch>
            <a:fillRect/>
          </a:stretch>
        </p:blipFill>
        <p:spPr>
          <a:xfrm>
            <a:off x="5622853" y="2941315"/>
            <a:ext cx="6429375" cy="3619500"/>
          </a:xfrm>
          <a:prstGeom prst="rect">
            <a:avLst/>
          </a:prstGeom>
        </p:spPr>
      </p:pic>
    </p:spTree>
    <p:extLst>
      <p:ext uri="{BB962C8B-B14F-4D97-AF65-F5344CB8AC3E}">
        <p14:creationId xmlns:p14="http://schemas.microsoft.com/office/powerpoint/2010/main" val="156015426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object 9"/>
          <p:cNvGrpSpPr/>
          <p:nvPr/>
        </p:nvGrpSpPr>
        <p:grpSpPr>
          <a:xfrm rot="16200000">
            <a:off x="2078648" y="1537653"/>
            <a:ext cx="731520" cy="551815"/>
            <a:chOff x="5730240" y="2296667"/>
            <a:chExt cx="731520" cy="551815"/>
          </a:xfrm>
        </p:grpSpPr>
        <p:sp>
          <p:nvSpPr>
            <p:cNvPr id="10" name="object 10"/>
            <p:cNvSpPr/>
            <p:nvPr/>
          </p:nvSpPr>
          <p:spPr>
            <a:xfrm>
              <a:off x="5736336" y="2302763"/>
              <a:ext cx="719455" cy="539750"/>
            </a:xfrm>
            <a:custGeom>
              <a:avLst/>
              <a:gdLst/>
              <a:ahLst/>
              <a:cxnLst/>
              <a:rect l="l" t="t" r="r" b="b"/>
              <a:pathLst>
                <a:path w="719454" h="539750">
                  <a:moveTo>
                    <a:pt x="539496" y="0"/>
                  </a:moveTo>
                  <a:lnTo>
                    <a:pt x="179831" y="0"/>
                  </a:lnTo>
                  <a:lnTo>
                    <a:pt x="179831" y="269748"/>
                  </a:lnTo>
                  <a:lnTo>
                    <a:pt x="0" y="269748"/>
                  </a:lnTo>
                  <a:lnTo>
                    <a:pt x="359663" y="539496"/>
                  </a:lnTo>
                  <a:lnTo>
                    <a:pt x="719327" y="269748"/>
                  </a:lnTo>
                  <a:lnTo>
                    <a:pt x="539496" y="269748"/>
                  </a:lnTo>
                  <a:lnTo>
                    <a:pt x="539496" y="0"/>
                  </a:lnTo>
                  <a:close/>
                </a:path>
              </a:pathLst>
            </a:custGeom>
            <a:solidFill>
              <a:srgbClr val="5B9BD4"/>
            </a:solidFill>
          </p:spPr>
          <p:txBody>
            <a:bodyPr wrap="square" lIns="0" tIns="0" rIns="0" bIns="0" rtlCol="0"/>
            <a:lstStyle/>
            <a:p>
              <a:endParaRPr/>
            </a:p>
          </p:txBody>
        </p:sp>
        <p:sp>
          <p:nvSpPr>
            <p:cNvPr id="11" name="object 11"/>
            <p:cNvSpPr/>
            <p:nvPr/>
          </p:nvSpPr>
          <p:spPr>
            <a:xfrm>
              <a:off x="5736336" y="2302763"/>
              <a:ext cx="719455" cy="539750"/>
            </a:xfrm>
            <a:custGeom>
              <a:avLst/>
              <a:gdLst/>
              <a:ahLst/>
              <a:cxnLst/>
              <a:rect l="l" t="t" r="r" b="b"/>
              <a:pathLst>
                <a:path w="719454" h="539750">
                  <a:moveTo>
                    <a:pt x="539496" y="0"/>
                  </a:moveTo>
                  <a:lnTo>
                    <a:pt x="539496" y="269748"/>
                  </a:lnTo>
                  <a:lnTo>
                    <a:pt x="719327" y="269748"/>
                  </a:lnTo>
                  <a:lnTo>
                    <a:pt x="359663" y="539496"/>
                  </a:lnTo>
                  <a:lnTo>
                    <a:pt x="0" y="269748"/>
                  </a:lnTo>
                  <a:lnTo>
                    <a:pt x="179831" y="269748"/>
                  </a:lnTo>
                  <a:lnTo>
                    <a:pt x="179831" y="0"/>
                  </a:lnTo>
                  <a:lnTo>
                    <a:pt x="539496" y="0"/>
                  </a:lnTo>
                  <a:close/>
                </a:path>
              </a:pathLst>
            </a:custGeom>
            <a:ln w="12192">
              <a:solidFill>
                <a:srgbClr val="41709C"/>
              </a:solidFill>
            </a:ln>
          </p:spPr>
          <p:txBody>
            <a:bodyPr wrap="square" lIns="0" tIns="0" rIns="0" bIns="0" rtlCol="0"/>
            <a:lstStyle/>
            <a:p>
              <a:endParaRPr/>
            </a:p>
          </p:txBody>
        </p:sp>
      </p:grpSp>
      <p:sp>
        <p:nvSpPr>
          <p:cNvPr id="12" name="object 12"/>
          <p:cNvSpPr txBox="1"/>
          <p:nvPr/>
        </p:nvSpPr>
        <p:spPr>
          <a:xfrm>
            <a:off x="146353" y="1447800"/>
            <a:ext cx="1834847" cy="764312"/>
          </a:xfrm>
          <a:prstGeom prst="rect">
            <a:avLst/>
          </a:prstGeom>
        </p:spPr>
        <p:txBody>
          <a:bodyPr vert="horz" wrap="square" lIns="0" tIns="12700" rIns="0" bIns="0" rtlCol="0">
            <a:spAutoFit/>
          </a:bodyPr>
          <a:lstStyle/>
          <a:p>
            <a:pPr marL="2833370" marR="5080" indent="-2821305" algn="ctr">
              <a:lnSpc>
                <a:spcPct val="100000"/>
              </a:lnSpc>
              <a:spcBef>
                <a:spcPts val="100"/>
              </a:spcBef>
            </a:pPr>
            <a:r>
              <a:rPr lang="es-CO" sz="2400" b="1" spc="-5" dirty="0">
                <a:effectLst>
                  <a:outerShdw blurRad="38100" dist="38100" dir="2700000" algn="tl">
                    <a:srgbClr val="000000">
                      <a:alpha val="43137"/>
                    </a:srgbClr>
                  </a:outerShdw>
                </a:effectLst>
                <a:latin typeface="Arial MT"/>
                <a:cs typeface="Arial MT"/>
              </a:rPr>
              <a:t>Deberá</a:t>
            </a:r>
          </a:p>
          <a:p>
            <a:pPr marL="2833370" marR="5080" indent="-2821305" algn="ctr">
              <a:lnSpc>
                <a:spcPct val="100000"/>
              </a:lnSpc>
              <a:spcBef>
                <a:spcPts val="100"/>
              </a:spcBef>
            </a:pPr>
            <a:r>
              <a:rPr lang="es-CO" sz="2400" b="1" spc="-5" dirty="0">
                <a:effectLst>
                  <a:outerShdw blurRad="38100" dist="38100" dir="2700000" algn="tl">
                    <a:srgbClr val="000000">
                      <a:alpha val="43137"/>
                    </a:srgbClr>
                  </a:outerShdw>
                </a:effectLst>
                <a:latin typeface="Arial MT"/>
                <a:cs typeface="Arial MT"/>
              </a:rPr>
              <a:t>Escoger</a:t>
            </a:r>
            <a:endParaRPr sz="2400" b="1" dirty="0">
              <a:effectLst>
                <a:outerShdw blurRad="38100" dist="38100" dir="2700000" algn="tl">
                  <a:srgbClr val="000000">
                    <a:alpha val="43137"/>
                  </a:srgbClr>
                </a:outerShdw>
              </a:effectLst>
              <a:latin typeface="Arial MT"/>
              <a:cs typeface="Arial MT"/>
            </a:endParaRPr>
          </a:p>
        </p:txBody>
      </p:sp>
      <p:sp>
        <p:nvSpPr>
          <p:cNvPr id="13" name="object 13"/>
          <p:cNvSpPr txBox="1"/>
          <p:nvPr/>
        </p:nvSpPr>
        <p:spPr>
          <a:xfrm>
            <a:off x="2895600" y="1228556"/>
            <a:ext cx="3124200" cy="1146468"/>
          </a:xfrm>
          <a:prstGeom prst="rect">
            <a:avLst/>
          </a:prstGeom>
        </p:spPr>
        <p:txBody>
          <a:bodyPr vert="horz" wrap="square" lIns="0" tIns="12700" rIns="0" bIns="0" rtlCol="0">
            <a:spAutoFit/>
          </a:bodyPr>
          <a:lstStyle/>
          <a:p>
            <a:pPr marL="1588" marR="5080" indent="-1588" algn="ctr">
              <a:lnSpc>
                <a:spcPct val="100000"/>
              </a:lnSpc>
              <a:spcBef>
                <a:spcPts val="100"/>
              </a:spcBef>
              <a:tabLst>
                <a:tab pos="1435735" algn="l"/>
              </a:tabLst>
            </a:pPr>
            <a:r>
              <a:rPr lang="es-CO" sz="2400" spc="-5" dirty="0">
                <a:latin typeface="Arial MT"/>
                <a:cs typeface="Arial MT"/>
              </a:rPr>
              <a:t>Orientado a resultados</a:t>
            </a:r>
          </a:p>
          <a:p>
            <a:pPr marL="1588" marR="5080" indent="-1588" algn="ctr">
              <a:lnSpc>
                <a:spcPct val="100000"/>
              </a:lnSpc>
              <a:spcBef>
                <a:spcPts val="100"/>
              </a:spcBef>
              <a:tabLst>
                <a:tab pos="1435735" algn="l"/>
              </a:tabLst>
            </a:pPr>
            <a:r>
              <a:rPr lang="es-CO" sz="2400" spc="-5" dirty="0">
                <a:latin typeface="Arial MT"/>
                <a:cs typeface="Arial MT"/>
              </a:rPr>
              <a:t>Orientado a problema</a:t>
            </a:r>
          </a:p>
          <a:p>
            <a:pPr marL="1588" marR="5080" indent="-1588" algn="ctr">
              <a:lnSpc>
                <a:spcPct val="100000"/>
              </a:lnSpc>
              <a:spcBef>
                <a:spcPts val="100"/>
              </a:spcBef>
              <a:tabLst>
                <a:tab pos="1435735" algn="l"/>
              </a:tabLst>
            </a:pPr>
            <a:r>
              <a:rPr lang="es-CO" sz="2400" spc="-5" dirty="0">
                <a:latin typeface="Arial MT"/>
                <a:cs typeface="Arial MT"/>
              </a:rPr>
              <a:t>Orientado al sistema</a:t>
            </a:r>
            <a:endParaRPr sz="2400" dirty="0">
              <a:latin typeface="Arial MT"/>
              <a:cs typeface="Arial MT"/>
            </a:endParaRPr>
          </a:p>
        </p:txBody>
      </p:sp>
      <p:sp>
        <p:nvSpPr>
          <p:cNvPr id="24" name="object 13"/>
          <p:cNvSpPr txBox="1"/>
          <p:nvPr/>
        </p:nvSpPr>
        <p:spPr>
          <a:xfrm>
            <a:off x="9930181" y="3731424"/>
            <a:ext cx="1792373" cy="764312"/>
          </a:xfrm>
          <a:prstGeom prst="rect">
            <a:avLst/>
          </a:prstGeom>
        </p:spPr>
        <p:txBody>
          <a:bodyPr vert="horz" wrap="square" lIns="0" tIns="12700" rIns="0" bIns="0" rtlCol="0">
            <a:spAutoFit/>
          </a:bodyPr>
          <a:lstStyle/>
          <a:p>
            <a:pPr marL="1588" marR="5080" indent="-1588" algn="ctr">
              <a:lnSpc>
                <a:spcPct val="100000"/>
              </a:lnSpc>
              <a:spcBef>
                <a:spcPts val="100"/>
              </a:spcBef>
              <a:tabLst>
                <a:tab pos="1430338" algn="l"/>
              </a:tabLst>
            </a:pPr>
            <a:r>
              <a:rPr lang="es-CO" sz="2400" spc="-5" dirty="0">
                <a:latin typeface="Arial MT"/>
                <a:cs typeface="Arial MT"/>
              </a:rPr>
              <a:t>Obtenerlos</a:t>
            </a:r>
          </a:p>
          <a:p>
            <a:pPr marL="1588" marR="5080" indent="-1588" algn="ctr">
              <a:lnSpc>
                <a:spcPct val="100000"/>
              </a:lnSpc>
              <a:spcBef>
                <a:spcPts val="100"/>
              </a:spcBef>
              <a:tabLst>
                <a:tab pos="1430338" algn="l"/>
              </a:tabLst>
            </a:pPr>
            <a:r>
              <a:rPr lang="es-CO" sz="2400" spc="-5" dirty="0">
                <a:latin typeface="Arial MT"/>
                <a:cs typeface="Arial MT"/>
              </a:rPr>
              <a:t>Analizarlos</a:t>
            </a:r>
          </a:p>
        </p:txBody>
      </p:sp>
      <p:grpSp>
        <p:nvGrpSpPr>
          <p:cNvPr id="33" name="object 9"/>
          <p:cNvGrpSpPr/>
          <p:nvPr/>
        </p:nvGrpSpPr>
        <p:grpSpPr>
          <a:xfrm rot="16200000">
            <a:off x="2068295" y="3881170"/>
            <a:ext cx="731520" cy="551815"/>
            <a:chOff x="5730240" y="2296667"/>
            <a:chExt cx="731520" cy="551815"/>
          </a:xfrm>
        </p:grpSpPr>
        <p:sp>
          <p:nvSpPr>
            <p:cNvPr id="34" name="object 10"/>
            <p:cNvSpPr/>
            <p:nvPr/>
          </p:nvSpPr>
          <p:spPr>
            <a:xfrm>
              <a:off x="5736336" y="2302763"/>
              <a:ext cx="719455" cy="539750"/>
            </a:xfrm>
            <a:custGeom>
              <a:avLst/>
              <a:gdLst/>
              <a:ahLst/>
              <a:cxnLst/>
              <a:rect l="l" t="t" r="r" b="b"/>
              <a:pathLst>
                <a:path w="719454" h="539750">
                  <a:moveTo>
                    <a:pt x="539496" y="0"/>
                  </a:moveTo>
                  <a:lnTo>
                    <a:pt x="179831" y="0"/>
                  </a:lnTo>
                  <a:lnTo>
                    <a:pt x="179831" y="269748"/>
                  </a:lnTo>
                  <a:lnTo>
                    <a:pt x="0" y="269748"/>
                  </a:lnTo>
                  <a:lnTo>
                    <a:pt x="359663" y="539496"/>
                  </a:lnTo>
                  <a:lnTo>
                    <a:pt x="719327" y="269748"/>
                  </a:lnTo>
                  <a:lnTo>
                    <a:pt x="539496" y="269748"/>
                  </a:lnTo>
                  <a:lnTo>
                    <a:pt x="539496" y="0"/>
                  </a:lnTo>
                  <a:close/>
                </a:path>
              </a:pathLst>
            </a:custGeom>
            <a:solidFill>
              <a:srgbClr val="5B9BD4"/>
            </a:solidFill>
          </p:spPr>
          <p:txBody>
            <a:bodyPr wrap="square" lIns="0" tIns="0" rIns="0" bIns="0" rtlCol="0"/>
            <a:lstStyle/>
            <a:p>
              <a:endParaRPr/>
            </a:p>
          </p:txBody>
        </p:sp>
        <p:sp>
          <p:nvSpPr>
            <p:cNvPr id="35" name="object 11"/>
            <p:cNvSpPr/>
            <p:nvPr/>
          </p:nvSpPr>
          <p:spPr>
            <a:xfrm>
              <a:off x="5736336" y="2302763"/>
              <a:ext cx="719455" cy="539750"/>
            </a:xfrm>
            <a:custGeom>
              <a:avLst/>
              <a:gdLst/>
              <a:ahLst/>
              <a:cxnLst/>
              <a:rect l="l" t="t" r="r" b="b"/>
              <a:pathLst>
                <a:path w="719454" h="539750">
                  <a:moveTo>
                    <a:pt x="539496" y="0"/>
                  </a:moveTo>
                  <a:lnTo>
                    <a:pt x="539496" y="269748"/>
                  </a:lnTo>
                  <a:lnTo>
                    <a:pt x="719327" y="269748"/>
                  </a:lnTo>
                  <a:lnTo>
                    <a:pt x="359663" y="539496"/>
                  </a:lnTo>
                  <a:lnTo>
                    <a:pt x="0" y="269748"/>
                  </a:lnTo>
                  <a:lnTo>
                    <a:pt x="179831" y="269748"/>
                  </a:lnTo>
                  <a:lnTo>
                    <a:pt x="179831" y="0"/>
                  </a:lnTo>
                  <a:lnTo>
                    <a:pt x="539496" y="0"/>
                  </a:lnTo>
                  <a:close/>
                </a:path>
              </a:pathLst>
            </a:custGeom>
            <a:ln w="12192">
              <a:solidFill>
                <a:srgbClr val="41709C"/>
              </a:solidFill>
            </a:ln>
          </p:spPr>
          <p:txBody>
            <a:bodyPr wrap="square" lIns="0" tIns="0" rIns="0" bIns="0" rtlCol="0"/>
            <a:lstStyle/>
            <a:p>
              <a:endParaRPr/>
            </a:p>
          </p:txBody>
        </p:sp>
      </p:grpSp>
      <p:sp>
        <p:nvSpPr>
          <p:cNvPr id="18" name="object 13"/>
          <p:cNvSpPr txBox="1"/>
          <p:nvPr/>
        </p:nvSpPr>
        <p:spPr>
          <a:xfrm>
            <a:off x="170934" y="3922566"/>
            <a:ext cx="1905000" cy="382156"/>
          </a:xfrm>
          <a:prstGeom prst="rect">
            <a:avLst/>
          </a:prstGeom>
        </p:spPr>
        <p:txBody>
          <a:bodyPr vert="horz" wrap="square" lIns="0" tIns="12700" rIns="0" bIns="0" rtlCol="0">
            <a:spAutoFit/>
          </a:bodyPr>
          <a:lstStyle/>
          <a:p>
            <a:pPr marL="1588" marR="5080" indent="-1588" algn="ctr">
              <a:lnSpc>
                <a:spcPct val="100000"/>
              </a:lnSpc>
              <a:spcBef>
                <a:spcPts val="100"/>
              </a:spcBef>
              <a:tabLst>
                <a:tab pos="1435735" algn="l"/>
              </a:tabLst>
            </a:pPr>
            <a:r>
              <a:rPr lang="es-CO" sz="2400" b="1" spc="-5" dirty="0">
                <a:effectLst>
                  <a:outerShdw blurRad="38100" dist="38100" dir="2700000" algn="tl">
                    <a:srgbClr val="000000">
                      <a:alpha val="43137"/>
                    </a:srgbClr>
                  </a:outerShdw>
                </a:effectLst>
                <a:latin typeface="Arial MT"/>
                <a:cs typeface="Arial MT"/>
              </a:rPr>
              <a:t>Enfoque</a:t>
            </a:r>
            <a:endParaRPr sz="2400" b="1" dirty="0">
              <a:effectLst>
                <a:outerShdw blurRad="38100" dist="38100" dir="2700000" algn="tl">
                  <a:srgbClr val="000000">
                    <a:alpha val="43137"/>
                  </a:srgbClr>
                </a:outerShdw>
              </a:effectLst>
              <a:latin typeface="Arial MT"/>
              <a:cs typeface="Arial MT"/>
            </a:endParaRPr>
          </a:p>
        </p:txBody>
      </p:sp>
      <p:grpSp>
        <p:nvGrpSpPr>
          <p:cNvPr id="19" name="object 9"/>
          <p:cNvGrpSpPr/>
          <p:nvPr/>
        </p:nvGrpSpPr>
        <p:grpSpPr>
          <a:xfrm rot="16200000">
            <a:off x="6368732" y="1559461"/>
            <a:ext cx="731520" cy="551815"/>
            <a:chOff x="5730240" y="2296667"/>
            <a:chExt cx="731520" cy="551815"/>
          </a:xfrm>
        </p:grpSpPr>
        <p:sp>
          <p:nvSpPr>
            <p:cNvPr id="20" name="object 10"/>
            <p:cNvSpPr/>
            <p:nvPr/>
          </p:nvSpPr>
          <p:spPr>
            <a:xfrm>
              <a:off x="5736336" y="2302763"/>
              <a:ext cx="719455" cy="539750"/>
            </a:xfrm>
            <a:custGeom>
              <a:avLst/>
              <a:gdLst/>
              <a:ahLst/>
              <a:cxnLst/>
              <a:rect l="l" t="t" r="r" b="b"/>
              <a:pathLst>
                <a:path w="719454" h="539750">
                  <a:moveTo>
                    <a:pt x="539496" y="0"/>
                  </a:moveTo>
                  <a:lnTo>
                    <a:pt x="179831" y="0"/>
                  </a:lnTo>
                  <a:lnTo>
                    <a:pt x="179831" y="269748"/>
                  </a:lnTo>
                  <a:lnTo>
                    <a:pt x="0" y="269748"/>
                  </a:lnTo>
                  <a:lnTo>
                    <a:pt x="359663" y="539496"/>
                  </a:lnTo>
                  <a:lnTo>
                    <a:pt x="719327" y="269748"/>
                  </a:lnTo>
                  <a:lnTo>
                    <a:pt x="539496" y="269748"/>
                  </a:lnTo>
                  <a:lnTo>
                    <a:pt x="539496" y="0"/>
                  </a:lnTo>
                  <a:close/>
                </a:path>
              </a:pathLst>
            </a:custGeom>
            <a:solidFill>
              <a:srgbClr val="5B9BD4"/>
            </a:solidFill>
          </p:spPr>
          <p:txBody>
            <a:bodyPr wrap="square" lIns="0" tIns="0" rIns="0" bIns="0" rtlCol="0"/>
            <a:lstStyle/>
            <a:p>
              <a:endParaRPr/>
            </a:p>
          </p:txBody>
        </p:sp>
        <p:sp>
          <p:nvSpPr>
            <p:cNvPr id="21" name="object 11"/>
            <p:cNvSpPr/>
            <p:nvPr/>
          </p:nvSpPr>
          <p:spPr>
            <a:xfrm>
              <a:off x="5736336" y="2302763"/>
              <a:ext cx="719455" cy="539750"/>
            </a:xfrm>
            <a:custGeom>
              <a:avLst/>
              <a:gdLst/>
              <a:ahLst/>
              <a:cxnLst/>
              <a:rect l="l" t="t" r="r" b="b"/>
              <a:pathLst>
                <a:path w="719454" h="539750">
                  <a:moveTo>
                    <a:pt x="539496" y="0"/>
                  </a:moveTo>
                  <a:lnTo>
                    <a:pt x="539496" y="269748"/>
                  </a:lnTo>
                  <a:lnTo>
                    <a:pt x="719327" y="269748"/>
                  </a:lnTo>
                  <a:lnTo>
                    <a:pt x="359663" y="539496"/>
                  </a:lnTo>
                  <a:lnTo>
                    <a:pt x="0" y="269748"/>
                  </a:lnTo>
                  <a:lnTo>
                    <a:pt x="179831" y="269748"/>
                  </a:lnTo>
                  <a:lnTo>
                    <a:pt x="179831" y="0"/>
                  </a:lnTo>
                  <a:lnTo>
                    <a:pt x="539496" y="0"/>
                  </a:lnTo>
                  <a:close/>
                </a:path>
              </a:pathLst>
            </a:custGeom>
            <a:ln w="12192">
              <a:solidFill>
                <a:srgbClr val="41709C"/>
              </a:solidFill>
            </a:ln>
          </p:spPr>
          <p:txBody>
            <a:bodyPr wrap="square" lIns="0" tIns="0" rIns="0" bIns="0" rtlCol="0"/>
            <a:lstStyle/>
            <a:p>
              <a:endParaRPr/>
            </a:p>
          </p:txBody>
        </p:sp>
      </p:grpSp>
      <p:sp>
        <p:nvSpPr>
          <p:cNvPr id="22" name="object 13"/>
          <p:cNvSpPr txBox="1"/>
          <p:nvPr/>
        </p:nvSpPr>
        <p:spPr>
          <a:xfrm>
            <a:off x="7237033" y="1295400"/>
            <a:ext cx="2617741" cy="1120820"/>
          </a:xfrm>
          <a:prstGeom prst="rect">
            <a:avLst/>
          </a:prstGeom>
        </p:spPr>
        <p:txBody>
          <a:bodyPr vert="horz" wrap="square" lIns="0" tIns="12700" rIns="0" bIns="0" rtlCol="0">
            <a:spAutoFit/>
          </a:bodyPr>
          <a:lstStyle/>
          <a:p>
            <a:pPr marL="1588" marR="5080" indent="-1588" algn="ctr">
              <a:lnSpc>
                <a:spcPct val="100000"/>
              </a:lnSpc>
              <a:spcBef>
                <a:spcPts val="100"/>
              </a:spcBef>
              <a:tabLst>
                <a:tab pos="1435735" algn="l"/>
              </a:tabLst>
            </a:pPr>
            <a:r>
              <a:rPr lang="es-CO" sz="2400" spc="-5" dirty="0">
                <a:latin typeface="Arial MT"/>
                <a:cs typeface="Arial MT"/>
              </a:rPr>
              <a:t>Combinación</a:t>
            </a:r>
            <a:r>
              <a:rPr lang="es-CO" sz="2400" dirty="0">
                <a:latin typeface="Arial MT"/>
                <a:cs typeface="Arial MT"/>
              </a:rPr>
              <a:t> de ellos según el objeto</a:t>
            </a:r>
            <a:endParaRPr lang="es-CO" sz="2400" spc="-5" dirty="0">
              <a:latin typeface="Arial MT"/>
              <a:cs typeface="Arial MT"/>
            </a:endParaRPr>
          </a:p>
        </p:txBody>
      </p:sp>
      <p:grpSp>
        <p:nvGrpSpPr>
          <p:cNvPr id="23" name="object 9"/>
          <p:cNvGrpSpPr/>
          <p:nvPr/>
        </p:nvGrpSpPr>
        <p:grpSpPr>
          <a:xfrm>
            <a:off x="10460607" y="4724400"/>
            <a:ext cx="731520" cy="551815"/>
            <a:chOff x="5730240" y="2296667"/>
            <a:chExt cx="731520" cy="551815"/>
          </a:xfrm>
        </p:grpSpPr>
        <p:sp>
          <p:nvSpPr>
            <p:cNvPr id="28" name="object 10"/>
            <p:cNvSpPr/>
            <p:nvPr/>
          </p:nvSpPr>
          <p:spPr>
            <a:xfrm>
              <a:off x="5736336" y="2302763"/>
              <a:ext cx="719455" cy="539750"/>
            </a:xfrm>
            <a:custGeom>
              <a:avLst/>
              <a:gdLst/>
              <a:ahLst/>
              <a:cxnLst/>
              <a:rect l="l" t="t" r="r" b="b"/>
              <a:pathLst>
                <a:path w="719454" h="539750">
                  <a:moveTo>
                    <a:pt x="539496" y="0"/>
                  </a:moveTo>
                  <a:lnTo>
                    <a:pt x="179831" y="0"/>
                  </a:lnTo>
                  <a:lnTo>
                    <a:pt x="179831" y="269748"/>
                  </a:lnTo>
                  <a:lnTo>
                    <a:pt x="0" y="269748"/>
                  </a:lnTo>
                  <a:lnTo>
                    <a:pt x="359663" y="539496"/>
                  </a:lnTo>
                  <a:lnTo>
                    <a:pt x="719327" y="269748"/>
                  </a:lnTo>
                  <a:lnTo>
                    <a:pt x="539496" y="269748"/>
                  </a:lnTo>
                  <a:lnTo>
                    <a:pt x="539496" y="0"/>
                  </a:lnTo>
                  <a:close/>
                </a:path>
              </a:pathLst>
            </a:custGeom>
            <a:solidFill>
              <a:srgbClr val="5B9BD4"/>
            </a:solidFill>
          </p:spPr>
          <p:txBody>
            <a:bodyPr wrap="square" lIns="0" tIns="0" rIns="0" bIns="0" rtlCol="0"/>
            <a:lstStyle/>
            <a:p>
              <a:endParaRPr/>
            </a:p>
          </p:txBody>
        </p:sp>
        <p:sp>
          <p:nvSpPr>
            <p:cNvPr id="29" name="object 11"/>
            <p:cNvSpPr/>
            <p:nvPr/>
          </p:nvSpPr>
          <p:spPr>
            <a:xfrm>
              <a:off x="5736336" y="2302763"/>
              <a:ext cx="719455" cy="539750"/>
            </a:xfrm>
            <a:custGeom>
              <a:avLst/>
              <a:gdLst/>
              <a:ahLst/>
              <a:cxnLst/>
              <a:rect l="l" t="t" r="r" b="b"/>
              <a:pathLst>
                <a:path w="719454" h="539750">
                  <a:moveTo>
                    <a:pt x="539496" y="0"/>
                  </a:moveTo>
                  <a:lnTo>
                    <a:pt x="539496" y="269748"/>
                  </a:lnTo>
                  <a:lnTo>
                    <a:pt x="719327" y="269748"/>
                  </a:lnTo>
                  <a:lnTo>
                    <a:pt x="359663" y="539496"/>
                  </a:lnTo>
                  <a:lnTo>
                    <a:pt x="0" y="269748"/>
                  </a:lnTo>
                  <a:lnTo>
                    <a:pt x="179831" y="269748"/>
                  </a:lnTo>
                  <a:lnTo>
                    <a:pt x="179831" y="0"/>
                  </a:lnTo>
                  <a:lnTo>
                    <a:pt x="539496" y="0"/>
                  </a:lnTo>
                  <a:close/>
                </a:path>
              </a:pathLst>
            </a:custGeom>
            <a:ln w="12192">
              <a:solidFill>
                <a:srgbClr val="41709C"/>
              </a:solidFill>
            </a:ln>
          </p:spPr>
          <p:txBody>
            <a:bodyPr wrap="square" lIns="0" tIns="0" rIns="0" bIns="0" rtlCol="0"/>
            <a:lstStyle/>
            <a:p>
              <a:endParaRPr/>
            </a:p>
          </p:txBody>
        </p:sp>
      </p:grpSp>
      <p:grpSp>
        <p:nvGrpSpPr>
          <p:cNvPr id="25" name="object 9"/>
          <p:cNvGrpSpPr/>
          <p:nvPr/>
        </p:nvGrpSpPr>
        <p:grpSpPr>
          <a:xfrm rot="16200000">
            <a:off x="9035732" y="3854132"/>
            <a:ext cx="731520" cy="551815"/>
            <a:chOff x="5730240" y="2296667"/>
            <a:chExt cx="731520" cy="551815"/>
          </a:xfrm>
        </p:grpSpPr>
        <p:sp>
          <p:nvSpPr>
            <p:cNvPr id="26" name="object 10"/>
            <p:cNvSpPr/>
            <p:nvPr/>
          </p:nvSpPr>
          <p:spPr>
            <a:xfrm>
              <a:off x="5736336" y="2302763"/>
              <a:ext cx="719455" cy="539750"/>
            </a:xfrm>
            <a:custGeom>
              <a:avLst/>
              <a:gdLst/>
              <a:ahLst/>
              <a:cxnLst/>
              <a:rect l="l" t="t" r="r" b="b"/>
              <a:pathLst>
                <a:path w="719454" h="539750">
                  <a:moveTo>
                    <a:pt x="539496" y="0"/>
                  </a:moveTo>
                  <a:lnTo>
                    <a:pt x="179831" y="0"/>
                  </a:lnTo>
                  <a:lnTo>
                    <a:pt x="179831" y="269748"/>
                  </a:lnTo>
                  <a:lnTo>
                    <a:pt x="0" y="269748"/>
                  </a:lnTo>
                  <a:lnTo>
                    <a:pt x="359663" y="539496"/>
                  </a:lnTo>
                  <a:lnTo>
                    <a:pt x="719327" y="269748"/>
                  </a:lnTo>
                  <a:lnTo>
                    <a:pt x="539496" y="269748"/>
                  </a:lnTo>
                  <a:lnTo>
                    <a:pt x="539496" y="0"/>
                  </a:lnTo>
                  <a:close/>
                </a:path>
              </a:pathLst>
            </a:custGeom>
            <a:solidFill>
              <a:srgbClr val="5B9BD4"/>
            </a:solidFill>
          </p:spPr>
          <p:txBody>
            <a:bodyPr wrap="square" lIns="0" tIns="0" rIns="0" bIns="0" rtlCol="0"/>
            <a:lstStyle/>
            <a:p>
              <a:endParaRPr/>
            </a:p>
          </p:txBody>
        </p:sp>
        <p:sp>
          <p:nvSpPr>
            <p:cNvPr id="27" name="object 11"/>
            <p:cNvSpPr/>
            <p:nvPr/>
          </p:nvSpPr>
          <p:spPr>
            <a:xfrm>
              <a:off x="5736336" y="2302763"/>
              <a:ext cx="719455" cy="539750"/>
            </a:xfrm>
            <a:custGeom>
              <a:avLst/>
              <a:gdLst/>
              <a:ahLst/>
              <a:cxnLst/>
              <a:rect l="l" t="t" r="r" b="b"/>
              <a:pathLst>
                <a:path w="719454" h="539750">
                  <a:moveTo>
                    <a:pt x="539496" y="0"/>
                  </a:moveTo>
                  <a:lnTo>
                    <a:pt x="539496" y="269748"/>
                  </a:lnTo>
                  <a:lnTo>
                    <a:pt x="719327" y="269748"/>
                  </a:lnTo>
                  <a:lnTo>
                    <a:pt x="359663" y="539496"/>
                  </a:lnTo>
                  <a:lnTo>
                    <a:pt x="0" y="269748"/>
                  </a:lnTo>
                  <a:lnTo>
                    <a:pt x="179831" y="269748"/>
                  </a:lnTo>
                  <a:lnTo>
                    <a:pt x="179831" y="0"/>
                  </a:lnTo>
                  <a:lnTo>
                    <a:pt x="539496" y="0"/>
                  </a:lnTo>
                  <a:close/>
                </a:path>
              </a:pathLst>
            </a:custGeom>
            <a:ln w="12192">
              <a:solidFill>
                <a:srgbClr val="41709C"/>
              </a:solidFill>
            </a:ln>
          </p:spPr>
          <p:txBody>
            <a:bodyPr wrap="square" lIns="0" tIns="0" rIns="0" bIns="0" rtlCol="0"/>
            <a:lstStyle/>
            <a:p>
              <a:endParaRPr/>
            </a:p>
          </p:txBody>
        </p:sp>
      </p:grpSp>
      <p:sp>
        <p:nvSpPr>
          <p:cNvPr id="30" name="object 13"/>
          <p:cNvSpPr txBox="1"/>
          <p:nvPr/>
        </p:nvSpPr>
        <p:spPr>
          <a:xfrm>
            <a:off x="6477000" y="3731488"/>
            <a:ext cx="2402472" cy="764312"/>
          </a:xfrm>
          <a:prstGeom prst="rect">
            <a:avLst/>
          </a:prstGeom>
        </p:spPr>
        <p:txBody>
          <a:bodyPr vert="horz" wrap="square" lIns="0" tIns="12700" rIns="0" bIns="0" rtlCol="0">
            <a:spAutoFit/>
          </a:bodyPr>
          <a:lstStyle/>
          <a:p>
            <a:pPr marL="1588" marR="5080" indent="-1588" algn="ctr">
              <a:lnSpc>
                <a:spcPct val="100000"/>
              </a:lnSpc>
              <a:spcBef>
                <a:spcPts val="100"/>
              </a:spcBef>
              <a:tabLst>
                <a:tab pos="1430338" algn="l"/>
              </a:tabLst>
            </a:pPr>
            <a:r>
              <a:rPr lang="es-CO" sz="2400" spc="-5" dirty="0">
                <a:latin typeface="Arial MT"/>
                <a:cs typeface="Arial MT"/>
              </a:rPr>
              <a:t>Procedimientos</a:t>
            </a:r>
          </a:p>
          <a:p>
            <a:pPr marL="1588" marR="5080" indent="-1588" algn="ctr">
              <a:lnSpc>
                <a:spcPct val="100000"/>
              </a:lnSpc>
              <a:spcBef>
                <a:spcPts val="100"/>
              </a:spcBef>
              <a:tabLst>
                <a:tab pos="1430338" algn="l"/>
              </a:tabLst>
            </a:pPr>
            <a:r>
              <a:rPr lang="es-CO" sz="2400" spc="-5" dirty="0">
                <a:latin typeface="Arial MT"/>
                <a:cs typeface="Arial MT"/>
              </a:rPr>
              <a:t>Auditorias</a:t>
            </a:r>
          </a:p>
        </p:txBody>
      </p:sp>
      <p:sp>
        <p:nvSpPr>
          <p:cNvPr id="31" name="object 13"/>
          <p:cNvSpPr txBox="1"/>
          <p:nvPr/>
        </p:nvSpPr>
        <p:spPr>
          <a:xfrm>
            <a:off x="2933700" y="3352800"/>
            <a:ext cx="2400300" cy="1528624"/>
          </a:xfrm>
          <a:prstGeom prst="rect">
            <a:avLst/>
          </a:prstGeom>
        </p:spPr>
        <p:txBody>
          <a:bodyPr vert="horz" wrap="square" lIns="0" tIns="12700" rIns="0" bIns="0" rtlCol="0">
            <a:spAutoFit/>
          </a:bodyPr>
          <a:lstStyle/>
          <a:p>
            <a:pPr marL="1588" marR="5080" indent="-1588" algn="ctr">
              <a:lnSpc>
                <a:spcPct val="100000"/>
              </a:lnSpc>
              <a:spcBef>
                <a:spcPts val="100"/>
              </a:spcBef>
              <a:tabLst>
                <a:tab pos="1435735" algn="l"/>
              </a:tabLst>
            </a:pPr>
            <a:r>
              <a:rPr lang="es-CO" sz="2400" spc="-5" dirty="0">
                <a:latin typeface="Arial MT"/>
                <a:cs typeface="Arial MT"/>
              </a:rPr>
              <a:t>La naturaleza</a:t>
            </a:r>
          </a:p>
          <a:p>
            <a:pPr marL="1588" marR="5080" indent="-1588" algn="ctr">
              <a:lnSpc>
                <a:spcPct val="100000"/>
              </a:lnSpc>
              <a:spcBef>
                <a:spcPts val="100"/>
              </a:spcBef>
              <a:tabLst>
                <a:tab pos="1435735" algn="l"/>
              </a:tabLst>
            </a:pPr>
            <a:r>
              <a:rPr lang="es-CO" sz="2400" spc="-5" dirty="0">
                <a:latin typeface="Arial MT"/>
                <a:cs typeface="Arial MT"/>
              </a:rPr>
              <a:t>El conocimiento</a:t>
            </a:r>
          </a:p>
          <a:p>
            <a:pPr marL="1588" marR="5080" indent="-1588" algn="ctr">
              <a:lnSpc>
                <a:spcPct val="100000"/>
              </a:lnSpc>
              <a:spcBef>
                <a:spcPts val="100"/>
              </a:spcBef>
              <a:tabLst>
                <a:tab pos="1435735" algn="l"/>
              </a:tabLst>
            </a:pPr>
            <a:r>
              <a:rPr lang="es-CO" sz="2400" spc="-5" dirty="0">
                <a:latin typeface="Arial MT"/>
                <a:cs typeface="Arial MT"/>
              </a:rPr>
              <a:t>La información</a:t>
            </a:r>
          </a:p>
          <a:p>
            <a:pPr marL="1588" marR="5080" indent="-1588" algn="ctr">
              <a:lnSpc>
                <a:spcPct val="100000"/>
              </a:lnSpc>
              <a:spcBef>
                <a:spcPts val="100"/>
              </a:spcBef>
              <a:tabLst>
                <a:tab pos="1435735" algn="l"/>
              </a:tabLst>
            </a:pPr>
            <a:r>
              <a:rPr lang="es-CO" sz="2400" spc="-5" dirty="0">
                <a:latin typeface="Arial MT"/>
                <a:cs typeface="Arial MT"/>
              </a:rPr>
              <a:t>Los datos</a:t>
            </a:r>
          </a:p>
        </p:txBody>
      </p:sp>
      <p:grpSp>
        <p:nvGrpSpPr>
          <p:cNvPr id="32" name="object 9"/>
          <p:cNvGrpSpPr/>
          <p:nvPr/>
        </p:nvGrpSpPr>
        <p:grpSpPr>
          <a:xfrm rot="16200000">
            <a:off x="5654040" y="3837736"/>
            <a:ext cx="731520" cy="551815"/>
            <a:chOff x="5730240" y="2296667"/>
            <a:chExt cx="731520" cy="551815"/>
          </a:xfrm>
        </p:grpSpPr>
        <p:sp>
          <p:nvSpPr>
            <p:cNvPr id="36" name="object 10"/>
            <p:cNvSpPr/>
            <p:nvPr/>
          </p:nvSpPr>
          <p:spPr>
            <a:xfrm>
              <a:off x="5736336" y="2302763"/>
              <a:ext cx="719455" cy="539750"/>
            </a:xfrm>
            <a:custGeom>
              <a:avLst/>
              <a:gdLst/>
              <a:ahLst/>
              <a:cxnLst/>
              <a:rect l="l" t="t" r="r" b="b"/>
              <a:pathLst>
                <a:path w="719454" h="539750">
                  <a:moveTo>
                    <a:pt x="539496" y="0"/>
                  </a:moveTo>
                  <a:lnTo>
                    <a:pt x="179831" y="0"/>
                  </a:lnTo>
                  <a:lnTo>
                    <a:pt x="179831" y="269748"/>
                  </a:lnTo>
                  <a:lnTo>
                    <a:pt x="0" y="269748"/>
                  </a:lnTo>
                  <a:lnTo>
                    <a:pt x="359663" y="539496"/>
                  </a:lnTo>
                  <a:lnTo>
                    <a:pt x="719327" y="269748"/>
                  </a:lnTo>
                  <a:lnTo>
                    <a:pt x="539496" y="269748"/>
                  </a:lnTo>
                  <a:lnTo>
                    <a:pt x="539496" y="0"/>
                  </a:lnTo>
                  <a:close/>
                </a:path>
              </a:pathLst>
            </a:custGeom>
            <a:solidFill>
              <a:srgbClr val="5B9BD4"/>
            </a:solidFill>
          </p:spPr>
          <p:txBody>
            <a:bodyPr wrap="square" lIns="0" tIns="0" rIns="0" bIns="0" rtlCol="0"/>
            <a:lstStyle/>
            <a:p>
              <a:endParaRPr/>
            </a:p>
          </p:txBody>
        </p:sp>
        <p:sp>
          <p:nvSpPr>
            <p:cNvPr id="37" name="object 11"/>
            <p:cNvSpPr/>
            <p:nvPr/>
          </p:nvSpPr>
          <p:spPr>
            <a:xfrm>
              <a:off x="5736336" y="2302763"/>
              <a:ext cx="719455" cy="539750"/>
            </a:xfrm>
            <a:custGeom>
              <a:avLst/>
              <a:gdLst/>
              <a:ahLst/>
              <a:cxnLst/>
              <a:rect l="l" t="t" r="r" b="b"/>
              <a:pathLst>
                <a:path w="719454" h="539750">
                  <a:moveTo>
                    <a:pt x="539496" y="0"/>
                  </a:moveTo>
                  <a:lnTo>
                    <a:pt x="539496" y="269748"/>
                  </a:lnTo>
                  <a:lnTo>
                    <a:pt x="719327" y="269748"/>
                  </a:lnTo>
                  <a:lnTo>
                    <a:pt x="359663" y="539496"/>
                  </a:lnTo>
                  <a:lnTo>
                    <a:pt x="0" y="269748"/>
                  </a:lnTo>
                  <a:lnTo>
                    <a:pt x="179831" y="269748"/>
                  </a:lnTo>
                  <a:lnTo>
                    <a:pt x="179831" y="0"/>
                  </a:lnTo>
                  <a:lnTo>
                    <a:pt x="539496" y="0"/>
                  </a:lnTo>
                  <a:close/>
                </a:path>
              </a:pathLst>
            </a:custGeom>
            <a:ln w="12192">
              <a:solidFill>
                <a:srgbClr val="41709C"/>
              </a:solidFill>
            </a:ln>
          </p:spPr>
          <p:txBody>
            <a:bodyPr wrap="square" lIns="0" tIns="0" rIns="0" bIns="0" rtlCol="0"/>
            <a:lstStyle/>
            <a:p>
              <a:endParaRPr/>
            </a:p>
          </p:txBody>
        </p:sp>
      </p:grpSp>
      <p:sp>
        <p:nvSpPr>
          <p:cNvPr id="38" name="object 8"/>
          <p:cNvSpPr txBox="1">
            <a:spLocks noGrp="1"/>
          </p:cNvSpPr>
          <p:nvPr>
            <p:ph type="title"/>
          </p:nvPr>
        </p:nvSpPr>
        <p:spPr>
          <a:xfrm>
            <a:off x="3139820" y="301717"/>
            <a:ext cx="5925185" cy="566181"/>
          </a:xfrm>
          <a:prstGeom prst="rect">
            <a:avLst/>
          </a:prstGeom>
        </p:spPr>
        <p:txBody>
          <a:bodyPr vert="horz" wrap="square" lIns="0" tIns="12065" rIns="0" bIns="0" rtlCol="0">
            <a:spAutoFit/>
          </a:bodyPr>
          <a:lstStyle/>
          <a:p>
            <a:pPr marL="12700" algn="ctr">
              <a:lnSpc>
                <a:spcPct val="100000"/>
              </a:lnSpc>
              <a:spcBef>
                <a:spcPts val="95"/>
              </a:spcBef>
            </a:pPr>
            <a:r>
              <a:rPr lang="es-CO" b="1" spc="-35" dirty="0">
                <a:effectLst>
                  <a:outerShdw blurRad="38100" dist="38100" dir="2700000" algn="tl">
                    <a:srgbClr val="000000">
                      <a:alpha val="43137"/>
                    </a:srgbClr>
                  </a:outerShdw>
                </a:effectLst>
                <a:uFill>
                  <a:solidFill>
                    <a:srgbClr val="000000"/>
                  </a:solidFill>
                </a:uFill>
              </a:rPr>
              <a:t>Enfoques</a:t>
            </a:r>
            <a:endParaRPr b="1" spc="-40" dirty="0">
              <a:effectLst>
                <a:outerShdw blurRad="38100" dist="38100" dir="2700000" algn="tl">
                  <a:srgbClr val="000000">
                    <a:alpha val="43137"/>
                  </a:srgbClr>
                </a:outerShdw>
              </a:effectLst>
              <a:uFill>
                <a:solidFill>
                  <a:srgbClr val="000000"/>
                </a:solidFill>
              </a:uFill>
            </a:endParaRPr>
          </a:p>
        </p:txBody>
      </p:sp>
      <p:sp>
        <p:nvSpPr>
          <p:cNvPr id="39" name="object 13"/>
          <p:cNvSpPr txBox="1"/>
          <p:nvPr/>
        </p:nvSpPr>
        <p:spPr>
          <a:xfrm>
            <a:off x="457200" y="5485244"/>
            <a:ext cx="11430000" cy="764312"/>
          </a:xfrm>
          <a:prstGeom prst="rect">
            <a:avLst/>
          </a:prstGeom>
        </p:spPr>
        <p:txBody>
          <a:bodyPr vert="horz" wrap="square" lIns="0" tIns="12700" rIns="0" bIns="0" rtlCol="0">
            <a:spAutoFit/>
          </a:bodyPr>
          <a:lstStyle/>
          <a:p>
            <a:pPr marL="1588" marR="5080" indent="-1588" algn="ctr">
              <a:lnSpc>
                <a:spcPct val="100000"/>
              </a:lnSpc>
              <a:spcBef>
                <a:spcPts val="100"/>
              </a:spcBef>
              <a:tabLst>
                <a:tab pos="1430338" algn="l"/>
              </a:tabLst>
            </a:pPr>
            <a:r>
              <a:rPr lang="es-CO" sz="2400" spc="-5" dirty="0">
                <a:latin typeface="Arial MT"/>
                <a:cs typeface="Arial MT"/>
              </a:rPr>
              <a:t>Postulados constitucionales del control fiscal posterior – selectivo</a:t>
            </a:r>
          </a:p>
          <a:p>
            <a:pPr marL="1588" marR="5080" indent="-1588" algn="ctr">
              <a:lnSpc>
                <a:spcPct val="100000"/>
              </a:lnSpc>
              <a:spcBef>
                <a:spcPts val="100"/>
              </a:spcBef>
              <a:tabLst>
                <a:tab pos="1430338" algn="l"/>
              </a:tabLst>
            </a:pPr>
            <a:r>
              <a:rPr lang="es-CO" sz="2400" spc="-5" dirty="0">
                <a:latin typeface="Arial MT"/>
                <a:cs typeface="Arial MT"/>
              </a:rPr>
              <a:t>Determinaciones constitucionales y legales</a:t>
            </a:r>
          </a:p>
        </p:txBody>
      </p:sp>
    </p:spTree>
    <p:extLst>
      <p:ext uri="{BB962C8B-B14F-4D97-AF65-F5344CB8AC3E}">
        <p14:creationId xmlns:p14="http://schemas.microsoft.com/office/powerpoint/2010/main" val="164135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4" grpId="0"/>
      <p:bldP spid="18" grpId="0"/>
      <p:bldP spid="22" grpId="0"/>
      <p:bldP spid="30" grpId="0"/>
      <p:bldP spid="31" grpId="0"/>
      <p:bldP spid="38" grpId="0"/>
      <p:bldP spid="39"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object 9"/>
          <p:cNvGrpSpPr/>
          <p:nvPr/>
        </p:nvGrpSpPr>
        <p:grpSpPr>
          <a:xfrm rot="16200000">
            <a:off x="3342860" y="2464802"/>
            <a:ext cx="731520" cy="551815"/>
            <a:chOff x="5730240" y="2296667"/>
            <a:chExt cx="731520" cy="551815"/>
          </a:xfrm>
        </p:grpSpPr>
        <p:sp>
          <p:nvSpPr>
            <p:cNvPr id="10" name="object 10"/>
            <p:cNvSpPr/>
            <p:nvPr/>
          </p:nvSpPr>
          <p:spPr>
            <a:xfrm>
              <a:off x="5736336" y="2302763"/>
              <a:ext cx="719455" cy="539750"/>
            </a:xfrm>
            <a:custGeom>
              <a:avLst/>
              <a:gdLst/>
              <a:ahLst/>
              <a:cxnLst/>
              <a:rect l="l" t="t" r="r" b="b"/>
              <a:pathLst>
                <a:path w="719454" h="539750">
                  <a:moveTo>
                    <a:pt x="539496" y="0"/>
                  </a:moveTo>
                  <a:lnTo>
                    <a:pt x="179831" y="0"/>
                  </a:lnTo>
                  <a:lnTo>
                    <a:pt x="179831" y="269748"/>
                  </a:lnTo>
                  <a:lnTo>
                    <a:pt x="0" y="269748"/>
                  </a:lnTo>
                  <a:lnTo>
                    <a:pt x="359663" y="539496"/>
                  </a:lnTo>
                  <a:lnTo>
                    <a:pt x="719327" y="269748"/>
                  </a:lnTo>
                  <a:lnTo>
                    <a:pt x="539496" y="269748"/>
                  </a:lnTo>
                  <a:lnTo>
                    <a:pt x="539496" y="0"/>
                  </a:lnTo>
                  <a:close/>
                </a:path>
              </a:pathLst>
            </a:custGeom>
            <a:solidFill>
              <a:srgbClr val="5B9BD4"/>
            </a:solidFill>
          </p:spPr>
          <p:txBody>
            <a:bodyPr wrap="square" lIns="0" tIns="0" rIns="0" bIns="0" rtlCol="0"/>
            <a:lstStyle/>
            <a:p>
              <a:endParaRPr/>
            </a:p>
          </p:txBody>
        </p:sp>
        <p:sp>
          <p:nvSpPr>
            <p:cNvPr id="11" name="object 11"/>
            <p:cNvSpPr/>
            <p:nvPr/>
          </p:nvSpPr>
          <p:spPr>
            <a:xfrm>
              <a:off x="5736336" y="2302763"/>
              <a:ext cx="719455" cy="539750"/>
            </a:xfrm>
            <a:custGeom>
              <a:avLst/>
              <a:gdLst/>
              <a:ahLst/>
              <a:cxnLst/>
              <a:rect l="l" t="t" r="r" b="b"/>
              <a:pathLst>
                <a:path w="719454" h="539750">
                  <a:moveTo>
                    <a:pt x="539496" y="0"/>
                  </a:moveTo>
                  <a:lnTo>
                    <a:pt x="539496" y="269748"/>
                  </a:lnTo>
                  <a:lnTo>
                    <a:pt x="719327" y="269748"/>
                  </a:lnTo>
                  <a:lnTo>
                    <a:pt x="359663" y="539496"/>
                  </a:lnTo>
                  <a:lnTo>
                    <a:pt x="0" y="269748"/>
                  </a:lnTo>
                  <a:lnTo>
                    <a:pt x="179831" y="269748"/>
                  </a:lnTo>
                  <a:lnTo>
                    <a:pt x="179831" y="0"/>
                  </a:lnTo>
                  <a:lnTo>
                    <a:pt x="539496" y="0"/>
                  </a:lnTo>
                  <a:close/>
                </a:path>
              </a:pathLst>
            </a:custGeom>
            <a:ln w="12192">
              <a:solidFill>
                <a:srgbClr val="41709C"/>
              </a:solidFill>
            </a:ln>
          </p:spPr>
          <p:txBody>
            <a:bodyPr wrap="square" lIns="0" tIns="0" rIns="0" bIns="0" rtlCol="0"/>
            <a:lstStyle/>
            <a:p>
              <a:endParaRPr/>
            </a:p>
          </p:txBody>
        </p:sp>
      </p:grpSp>
      <p:sp>
        <p:nvSpPr>
          <p:cNvPr id="12" name="object 12"/>
          <p:cNvSpPr txBox="1"/>
          <p:nvPr/>
        </p:nvSpPr>
        <p:spPr>
          <a:xfrm>
            <a:off x="1224306" y="2394404"/>
            <a:ext cx="1834847" cy="764312"/>
          </a:xfrm>
          <a:prstGeom prst="rect">
            <a:avLst/>
          </a:prstGeom>
        </p:spPr>
        <p:txBody>
          <a:bodyPr vert="horz" wrap="square" lIns="0" tIns="12700" rIns="0" bIns="0" rtlCol="0">
            <a:spAutoFit/>
          </a:bodyPr>
          <a:lstStyle/>
          <a:p>
            <a:pPr marL="2833370" marR="5080" indent="-2821305" algn="ctr">
              <a:lnSpc>
                <a:spcPct val="100000"/>
              </a:lnSpc>
              <a:spcBef>
                <a:spcPts val="100"/>
              </a:spcBef>
            </a:pPr>
            <a:r>
              <a:rPr lang="es-CO" sz="2400" b="1" spc="-5" dirty="0">
                <a:effectLst>
                  <a:outerShdw blurRad="38100" dist="38100" dir="2700000" algn="tl">
                    <a:srgbClr val="000000">
                      <a:alpha val="43137"/>
                    </a:srgbClr>
                  </a:outerShdw>
                </a:effectLst>
                <a:latin typeface="Arial MT"/>
                <a:cs typeface="Arial MT"/>
              </a:rPr>
              <a:t>Resultado</a:t>
            </a:r>
          </a:p>
          <a:p>
            <a:pPr marL="2833370" marR="5080" indent="-2821305" algn="ctr">
              <a:lnSpc>
                <a:spcPct val="100000"/>
              </a:lnSpc>
              <a:spcBef>
                <a:spcPts val="100"/>
              </a:spcBef>
            </a:pPr>
            <a:r>
              <a:rPr lang="es-CO" sz="2400" b="1" spc="-5" dirty="0">
                <a:effectLst>
                  <a:outerShdw blurRad="38100" dist="38100" dir="2700000" algn="tl">
                    <a:srgbClr val="000000">
                      <a:alpha val="43137"/>
                    </a:srgbClr>
                  </a:outerShdw>
                </a:effectLst>
                <a:latin typeface="Arial MT"/>
                <a:cs typeface="Arial MT"/>
              </a:rPr>
              <a:t>Producto</a:t>
            </a:r>
            <a:endParaRPr sz="2400" b="1" dirty="0">
              <a:effectLst>
                <a:outerShdw blurRad="38100" dist="38100" dir="2700000" algn="tl">
                  <a:srgbClr val="000000">
                    <a:alpha val="43137"/>
                  </a:srgbClr>
                </a:outerShdw>
              </a:effectLst>
              <a:latin typeface="Arial MT"/>
              <a:cs typeface="Arial MT"/>
            </a:endParaRPr>
          </a:p>
        </p:txBody>
      </p:sp>
      <p:sp>
        <p:nvSpPr>
          <p:cNvPr id="13" name="object 13"/>
          <p:cNvSpPr txBox="1"/>
          <p:nvPr/>
        </p:nvSpPr>
        <p:spPr>
          <a:xfrm>
            <a:off x="4227876" y="2350001"/>
            <a:ext cx="2057400" cy="751488"/>
          </a:xfrm>
          <a:prstGeom prst="rect">
            <a:avLst/>
          </a:prstGeom>
        </p:spPr>
        <p:txBody>
          <a:bodyPr vert="horz" wrap="square" lIns="0" tIns="12700" rIns="0" bIns="0" rtlCol="0">
            <a:spAutoFit/>
          </a:bodyPr>
          <a:lstStyle/>
          <a:p>
            <a:pPr marL="1588" marR="5080" indent="-1588" algn="ctr">
              <a:lnSpc>
                <a:spcPct val="100000"/>
              </a:lnSpc>
              <a:spcBef>
                <a:spcPts val="100"/>
              </a:spcBef>
              <a:tabLst>
                <a:tab pos="1435735" algn="l"/>
              </a:tabLst>
            </a:pPr>
            <a:r>
              <a:rPr lang="es-CO" sz="2400" spc="-5" dirty="0">
                <a:latin typeface="Arial MT"/>
                <a:cs typeface="Arial MT"/>
              </a:rPr>
              <a:t>Estudiamos desempeño</a:t>
            </a:r>
            <a:endParaRPr sz="2400" dirty="0">
              <a:latin typeface="Arial MT"/>
              <a:cs typeface="Arial MT"/>
            </a:endParaRPr>
          </a:p>
        </p:txBody>
      </p:sp>
      <p:grpSp>
        <p:nvGrpSpPr>
          <p:cNvPr id="33" name="object 9"/>
          <p:cNvGrpSpPr/>
          <p:nvPr/>
        </p:nvGrpSpPr>
        <p:grpSpPr>
          <a:xfrm>
            <a:off x="8268935" y="5602317"/>
            <a:ext cx="731520" cy="551815"/>
            <a:chOff x="5730240" y="2296667"/>
            <a:chExt cx="731520" cy="551815"/>
          </a:xfrm>
        </p:grpSpPr>
        <p:sp>
          <p:nvSpPr>
            <p:cNvPr id="34" name="object 10"/>
            <p:cNvSpPr/>
            <p:nvPr/>
          </p:nvSpPr>
          <p:spPr>
            <a:xfrm>
              <a:off x="5736336" y="2302763"/>
              <a:ext cx="719455" cy="539750"/>
            </a:xfrm>
            <a:custGeom>
              <a:avLst/>
              <a:gdLst/>
              <a:ahLst/>
              <a:cxnLst/>
              <a:rect l="l" t="t" r="r" b="b"/>
              <a:pathLst>
                <a:path w="719454" h="539750">
                  <a:moveTo>
                    <a:pt x="539496" y="0"/>
                  </a:moveTo>
                  <a:lnTo>
                    <a:pt x="179831" y="0"/>
                  </a:lnTo>
                  <a:lnTo>
                    <a:pt x="179831" y="269748"/>
                  </a:lnTo>
                  <a:lnTo>
                    <a:pt x="0" y="269748"/>
                  </a:lnTo>
                  <a:lnTo>
                    <a:pt x="359663" y="539496"/>
                  </a:lnTo>
                  <a:lnTo>
                    <a:pt x="719327" y="269748"/>
                  </a:lnTo>
                  <a:lnTo>
                    <a:pt x="539496" y="269748"/>
                  </a:lnTo>
                  <a:lnTo>
                    <a:pt x="539496" y="0"/>
                  </a:lnTo>
                  <a:close/>
                </a:path>
              </a:pathLst>
            </a:custGeom>
            <a:solidFill>
              <a:srgbClr val="5B9BD4"/>
            </a:solidFill>
          </p:spPr>
          <p:txBody>
            <a:bodyPr wrap="square" lIns="0" tIns="0" rIns="0" bIns="0" rtlCol="0"/>
            <a:lstStyle/>
            <a:p>
              <a:endParaRPr/>
            </a:p>
          </p:txBody>
        </p:sp>
        <p:sp>
          <p:nvSpPr>
            <p:cNvPr id="35" name="object 11"/>
            <p:cNvSpPr/>
            <p:nvPr/>
          </p:nvSpPr>
          <p:spPr>
            <a:xfrm>
              <a:off x="5736336" y="2302763"/>
              <a:ext cx="719455" cy="539750"/>
            </a:xfrm>
            <a:custGeom>
              <a:avLst/>
              <a:gdLst/>
              <a:ahLst/>
              <a:cxnLst/>
              <a:rect l="l" t="t" r="r" b="b"/>
              <a:pathLst>
                <a:path w="719454" h="539750">
                  <a:moveTo>
                    <a:pt x="539496" y="0"/>
                  </a:moveTo>
                  <a:lnTo>
                    <a:pt x="539496" y="269748"/>
                  </a:lnTo>
                  <a:lnTo>
                    <a:pt x="719327" y="269748"/>
                  </a:lnTo>
                  <a:lnTo>
                    <a:pt x="359663" y="539496"/>
                  </a:lnTo>
                  <a:lnTo>
                    <a:pt x="0" y="269748"/>
                  </a:lnTo>
                  <a:lnTo>
                    <a:pt x="179831" y="269748"/>
                  </a:lnTo>
                  <a:lnTo>
                    <a:pt x="179831" y="0"/>
                  </a:lnTo>
                  <a:lnTo>
                    <a:pt x="539496" y="0"/>
                  </a:lnTo>
                  <a:close/>
                </a:path>
              </a:pathLst>
            </a:custGeom>
            <a:ln w="12192">
              <a:solidFill>
                <a:srgbClr val="41709C"/>
              </a:solidFill>
            </a:ln>
          </p:spPr>
          <p:txBody>
            <a:bodyPr wrap="square" lIns="0" tIns="0" rIns="0" bIns="0" rtlCol="0"/>
            <a:lstStyle/>
            <a:p>
              <a:endParaRPr/>
            </a:p>
          </p:txBody>
        </p:sp>
      </p:grpSp>
      <p:grpSp>
        <p:nvGrpSpPr>
          <p:cNvPr id="19" name="object 9"/>
          <p:cNvGrpSpPr/>
          <p:nvPr/>
        </p:nvGrpSpPr>
        <p:grpSpPr>
          <a:xfrm>
            <a:off x="8283684" y="3569591"/>
            <a:ext cx="731520" cy="551815"/>
            <a:chOff x="5730240" y="2296667"/>
            <a:chExt cx="731520" cy="551815"/>
          </a:xfrm>
        </p:grpSpPr>
        <p:sp>
          <p:nvSpPr>
            <p:cNvPr id="20" name="object 10"/>
            <p:cNvSpPr/>
            <p:nvPr/>
          </p:nvSpPr>
          <p:spPr>
            <a:xfrm>
              <a:off x="5736336" y="2302763"/>
              <a:ext cx="719455" cy="539750"/>
            </a:xfrm>
            <a:custGeom>
              <a:avLst/>
              <a:gdLst/>
              <a:ahLst/>
              <a:cxnLst/>
              <a:rect l="l" t="t" r="r" b="b"/>
              <a:pathLst>
                <a:path w="719454" h="539750">
                  <a:moveTo>
                    <a:pt x="539496" y="0"/>
                  </a:moveTo>
                  <a:lnTo>
                    <a:pt x="179831" y="0"/>
                  </a:lnTo>
                  <a:lnTo>
                    <a:pt x="179831" y="269748"/>
                  </a:lnTo>
                  <a:lnTo>
                    <a:pt x="0" y="269748"/>
                  </a:lnTo>
                  <a:lnTo>
                    <a:pt x="359663" y="539496"/>
                  </a:lnTo>
                  <a:lnTo>
                    <a:pt x="719327" y="269748"/>
                  </a:lnTo>
                  <a:lnTo>
                    <a:pt x="539496" y="269748"/>
                  </a:lnTo>
                  <a:lnTo>
                    <a:pt x="539496" y="0"/>
                  </a:lnTo>
                  <a:close/>
                </a:path>
              </a:pathLst>
            </a:custGeom>
            <a:solidFill>
              <a:srgbClr val="5B9BD4"/>
            </a:solidFill>
          </p:spPr>
          <p:txBody>
            <a:bodyPr wrap="square" lIns="0" tIns="0" rIns="0" bIns="0" rtlCol="0"/>
            <a:lstStyle/>
            <a:p>
              <a:endParaRPr/>
            </a:p>
          </p:txBody>
        </p:sp>
        <p:sp>
          <p:nvSpPr>
            <p:cNvPr id="21" name="object 11"/>
            <p:cNvSpPr/>
            <p:nvPr/>
          </p:nvSpPr>
          <p:spPr>
            <a:xfrm>
              <a:off x="5736336" y="2302763"/>
              <a:ext cx="719455" cy="539750"/>
            </a:xfrm>
            <a:custGeom>
              <a:avLst/>
              <a:gdLst/>
              <a:ahLst/>
              <a:cxnLst/>
              <a:rect l="l" t="t" r="r" b="b"/>
              <a:pathLst>
                <a:path w="719454" h="539750">
                  <a:moveTo>
                    <a:pt x="539496" y="0"/>
                  </a:moveTo>
                  <a:lnTo>
                    <a:pt x="539496" y="269748"/>
                  </a:lnTo>
                  <a:lnTo>
                    <a:pt x="719327" y="269748"/>
                  </a:lnTo>
                  <a:lnTo>
                    <a:pt x="359663" y="539496"/>
                  </a:lnTo>
                  <a:lnTo>
                    <a:pt x="0" y="269748"/>
                  </a:lnTo>
                  <a:lnTo>
                    <a:pt x="179831" y="269748"/>
                  </a:lnTo>
                  <a:lnTo>
                    <a:pt x="179831" y="0"/>
                  </a:lnTo>
                  <a:lnTo>
                    <a:pt x="539496" y="0"/>
                  </a:lnTo>
                  <a:close/>
                </a:path>
              </a:pathLst>
            </a:custGeom>
            <a:ln w="12192">
              <a:solidFill>
                <a:srgbClr val="41709C"/>
              </a:solidFill>
            </a:ln>
          </p:spPr>
          <p:txBody>
            <a:bodyPr wrap="square" lIns="0" tIns="0" rIns="0" bIns="0" rtlCol="0"/>
            <a:lstStyle/>
            <a:p>
              <a:endParaRPr/>
            </a:p>
          </p:txBody>
        </p:sp>
      </p:grpSp>
      <p:sp>
        <p:nvSpPr>
          <p:cNvPr id="22" name="object 13"/>
          <p:cNvSpPr txBox="1"/>
          <p:nvPr/>
        </p:nvSpPr>
        <p:spPr>
          <a:xfrm>
            <a:off x="7266833" y="2151958"/>
            <a:ext cx="2617741" cy="1146468"/>
          </a:xfrm>
          <a:prstGeom prst="rect">
            <a:avLst/>
          </a:prstGeom>
        </p:spPr>
        <p:txBody>
          <a:bodyPr vert="horz" wrap="square" lIns="0" tIns="12700" rIns="0" bIns="0" rtlCol="0">
            <a:spAutoFit/>
          </a:bodyPr>
          <a:lstStyle/>
          <a:p>
            <a:pPr marL="1588" marR="5080" indent="-1588" algn="ctr">
              <a:lnSpc>
                <a:spcPct val="100000"/>
              </a:lnSpc>
              <a:spcBef>
                <a:spcPts val="100"/>
              </a:spcBef>
              <a:tabLst>
                <a:tab pos="1435735" algn="l"/>
              </a:tabLst>
            </a:pPr>
            <a:r>
              <a:rPr lang="es-CO" sz="2400" spc="-5" dirty="0">
                <a:latin typeface="Arial MT"/>
                <a:cs typeface="Arial MT"/>
              </a:rPr>
              <a:t>Economía</a:t>
            </a:r>
          </a:p>
          <a:p>
            <a:pPr marL="1588" marR="5080" indent="-1588" algn="ctr">
              <a:lnSpc>
                <a:spcPct val="100000"/>
              </a:lnSpc>
              <a:spcBef>
                <a:spcPts val="100"/>
              </a:spcBef>
              <a:tabLst>
                <a:tab pos="1435735" algn="l"/>
              </a:tabLst>
            </a:pPr>
            <a:r>
              <a:rPr lang="es-CO" sz="2400" spc="-5" dirty="0">
                <a:latin typeface="Arial MT"/>
                <a:cs typeface="Arial MT"/>
              </a:rPr>
              <a:t>Eficiencia</a:t>
            </a:r>
          </a:p>
          <a:p>
            <a:pPr marL="1588" marR="5080" indent="-1588" algn="ctr">
              <a:lnSpc>
                <a:spcPct val="100000"/>
              </a:lnSpc>
              <a:spcBef>
                <a:spcPts val="100"/>
              </a:spcBef>
              <a:tabLst>
                <a:tab pos="1435735" algn="l"/>
              </a:tabLst>
            </a:pPr>
            <a:r>
              <a:rPr lang="es-CO" sz="2400" spc="-5" dirty="0">
                <a:latin typeface="Arial MT"/>
                <a:cs typeface="Arial MT"/>
              </a:rPr>
              <a:t>Efectividad</a:t>
            </a:r>
          </a:p>
        </p:txBody>
      </p:sp>
      <p:grpSp>
        <p:nvGrpSpPr>
          <p:cNvPr id="23" name="object 9"/>
          <p:cNvGrpSpPr/>
          <p:nvPr/>
        </p:nvGrpSpPr>
        <p:grpSpPr>
          <a:xfrm rot="16200000">
            <a:off x="6405608" y="2440090"/>
            <a:ext cx="731520" cy="551815"/>
            <a:chOff x="5730240" y="2296667"/>
            <a:chExt cx="731520" cy="551815"/>
          </a:xfrm>
        </p:grpSpPr>
        <p:sp>
          <p:nvSpPr>
            <p:cNvPr id="28" name="object 10"/>
            <p:cNvSpPr/>
            <p:nvPr/>
          </p:nvSpPr>
          <p:spPr>
            <a:xfrm>
              <a:off x="5736336" y="2302763"/>
              <a:ext cx="719455" cy="539750"/>
            </a:xfrm>
            <a:custGeom>
              <a:avLst/>
              <a:gdLst/>
              <a:ahLst/>
              <a:cxnLst/>
              <a:rect l="l" t="t" r="r" b="b"/>
              <a:pathLst>
                <a:path w="719454" h="539750">
                  <a:moveTo>
                    <a:pt x="539496" y="0"/>
                  </a:moveTo>
                  <a:lnTo>
                    <a:pt x="179831" y="0"/>
                  </a:lnTo>
                  <a:lnTo>
                    <a:pt x="179831" y="269748"/>
                  </a:lnTo>
                  <a:lnTo>
                    <a:pt x="0" y="269748"/>
                  </a:lnTo>
                  <a:lnTo>
                    <a:pt x="359663" y="539496"/>
                  </a:lnTo>
                  <a:lnTo>
                    <a:pt x="719327" y="269748"/>
                  </a:lnTo>
                  <a:lnTo>
                    <a:pt x="539496" y="269748"/>
                  </a:lnTo>
                  <a:lnTo>
                    <a:pt x="539496" y="0"/>
                  </a:lnTo>
                  <a:close/>
                </a:path>
              </a:pathLst>
            </a:custGeom>
            <a:solidFill>
              <a:srgbClr val="5B9BD4"/>
            </a:solidFill>
          </p:spPr>
          <p:txBody>
            <a:bodyPr wrap="square" lIns="0" tIns="0" rIns="0" bIns="0" rtlCol="0"/>
            <a:lstStyle/>
            <a:p>
              <a:endParaRPr/>
            </a:p>
          </p:txBody>
        </p:sp>
        <p:sp>
          <p:nvSpPr>
            <p:cNvPr id="29" name="object 11"/>
            <p:cNvSpPr/>
            <p:nvPr/>
          </p:nvSpPr>
          <p:spPr>
            <a:xfrm>
              <a:off x="5736336" y="2302763"/>
              <a:ext cx="719455" cy="539750"/>
            </a:xfrm>
            <a:custGeom>
              <a:avLst/>
              <a:gdLst/>
              <a:ahLst/>
              <a:cxnLst/>
              <a:rect l="l" t="t" r="r" b="b"/>
              <a:pathLst>
                <a:path w="719454" h="539750">
                  <a:moveTo>
                    <a:pt x="539496" y="0"/>
                  </a:moveTo>
                  <a:lnTo>
                    <a:pt x="539496" y="269748"/>
                  </a:lnTo>
                  <a:lnTo>
                    <a:pt x="719327" y="269748"/>
                  </a:lnTo>
                  <a:lnTo>
                    <a:pt x="359663" y="539496"/>
                  </a:lnTo>
                  <a:lnTo>
                    <a:pt x="0" y="269748"/>
                  </a:lnTo>
                  <a:lnTo>
                    <a:pt x="179831" y="269748"/>
                  </a:lnTo>
                  <a:lnTo>
                    <a:pt x="179831" y="0"/>
                  </a:lnTo>
                  <a:lnTo>
                    <a:pt x="539496" y="0"/>
                  </a:lnTo>
                  <a:close/>
                </a:path>
              </a:pathLst>
            </a:custGeom>
            <a:ln w="12192">
              <a:solidFill>
                <a:srgbClr val="41709C"/>
              </a:solidFill>
            </a:ln>
          </p:spPr>
          <p:txBody>
            <a:bodyPr wrap="square" lIns="0" tIns="0" rIns="0" bIns="0" rtlCol="0"/>
            <a:lstStyle/>
            <a:p>
              <a:endParaRPr/>
            </a:p>
          </p:txBody>
        </p:sp>
      </p:grpSp>
      <p:sp>
        <p:nvSpPr>
          <p:cNvPr id="30" name="object 13"/>
          <p:cNvSpPr txBox="1"/>
          <p:nvPr/>
        </p:nvSpPr>
        <p:spPr>
          <a:xfrm>
            <a:off x="7448271" y="4274714"/>
            <a:ext cx="2402472" cy="1146468"/>
          </a:xfrm>
          <a:prstGeom prst="rect">
            <a:avLst/>
          </a:prstGeom>
        </p:spPr>
        <p:txBody>
          <a:bodyPr vert="horz" wrap="square" lIns="0" tIns="12700" rIns="0" bIns="0" rtlCol="0">
            <a:spAutoFit/>
          </a:bodyPr>
          <a:lstStyle/>
          <a:p>
            <a:pPr marL="1588" marR="5080" indent="-1588" algn="ctr">
              <a:lnSpc>
                <a:spcPct val="100000"/>
              </a:lnSpc>
              <a:spcBef>
                <a:spcPts val="100"/>
              </a:spcBef>
              <a:tabLst>
                <a:tab pos="1430338" algn="l"/>
              </a:tabLst>
            </a:pPr>
            <a:r>
              <a:rPr lang="es-CO" sz="2400" spc="-5" dirty="0">
                <a:latin typeface="Arial MT"/>
                <a:cs typeface="Arial MT"/>
              </a:rPr>
              <a:t>Relaciona</a:t>
            </a:r>
          </a:p>
          <a:p>
            <a:pPr marL="1588" marR="5080" indent="-1588" algn="ctr">
              <a:lnSpc>
                <a:spcPct val="100000"/>
              </a:lnSpc>
              <a:spcBef>
                <a:spcPts val="100"/>
              </a:spcBef>
              <a:tabLst>
                <a:tab pos="1430338" algn="l"/>
              </a:tabLst>
            </a:pPr>
            <a:r>
              <a:rPr lang="es-CO" sz="2400" spc="-5" dirty="0">
                <a:latin typeface="Arial MT"/>
                <a:cs typeface="Arial MT"/>
              </a:rPr>
              <a:t>Observaciones</a:t>
            </a:r>
          </a:p>
          <a:p>
            <a:pPr marL="1588" marR="5080" indent="-1588" algn="ctr">
              <a:lnSpc>
                <a:spcPct val="100000"/>
              </a:lnSpc>
              <a:spcBef>
                <a:spcPts val="100"/>
              </a:spcBef>
              <a:tabLst>
                <a:tab pos="1430338" algn="l"/>
              </a:tabLst>
            </a:pPr>
            <a:r>
              <a:rPr lang="es-CO" sz="2400" spc="-5" dirty="0">
                <a:latin typeface="Arial MT"/>
                <a:cs typeface="Arial MT"/>
              </a:rPr>
              <a:t>Normas</a:t>
            </a:r>
          </a:p>
        </p:txBody>
      </p:sp>
      <p:sp>
        <p:nvSpPr>
          <p:cNvPr id="31" name="object 13"/>
          <p:cNvSpPr txBox="1"/>
          <p:nvPr/>
        </p:nvSpPr>
        <p:spPr>
          <a:xfrm>
            <a:off x="6166748" y="6310274"/>
            <a:ext cx="4924047" cy="382156"/>
          </a:xfrm>
          <a:prstGeom prst="rect">
            <a:avLst/>
          </a:prstGeom>
        </p:spPr>
        <p:txBody>
          <a:bodyPr vert="horz" wrap="square" lIns="0" tIns="12700" rIns="0" bIns="0" rtlCol="0">
            <a:spAutoFit/>
          </a:bodyPr>
          <a:lstStyle/>
          <a:p>
            <a:pPr marL="1588" marR="5080" indent="-1588" algn="ctr">
              <a:lnSpc>
                <a:spcPct val="100000"/>
              </a:lnSpc>
              <a:spcBef>
                <a:spcPts val="100"/>
              </a:spcBef>
              <a:tabLst>
                <a:tab pos="1435735" algn="l"/>
              </a:tabLst>
            </a:pPr>
            <a:r>
              <a:rPr lang="es-CO" sz="2400" spc="-5" dirty="0">
                <a:latin typeface="Arial MT"/>
                <a:cs typeface="Arial MT"/>
              </a:rPr>
              <a:t>Metas, Objetivos, Reglamentos …</a:t>
            </a:r>
          </a:p>
        </p:txBody>
      </p:sp>
      <p:sp>
        <p:nvSpPr>
          <p:cNvPr id="38" name="object 8"/>
          <p:cNvSpPr txBox="1">
            <a:spLocks noGrp="1"/>
          </p:cNvSpPr>
          <p:nvPr>
            <p:ph type="title"/>
          </p:nvPr>
        </p:nvSpPr>
        <p:spPr>
          <a:xfrm>
            <a:off x="2129888" y="207143"/>
            <a:ext cx="7928514" cy="689291"/>
          </a:xfrm>
          <a:prstGeom prst="rect">
            <a:avLst/>
          </a:prstGeom>
        </p:spPr>
        <p:txBody>
          <a:bodyPr vert="horz" wrap="square" lIns="0" tIns="12065" rIns="0" bIns="0" rtlCol="0">
            <a:spAutoFit/>
          </a:bodyPr>
          <a:lstStyle/>
          <a:p>
            <a:pPr marL="12700" algn="ctr">
              <a:lnSpc>
                <a:spcPct val="100000"/>
              </a:lnSpc>
              <a:spcBef>
                <a:spcPts val="95"/>
              </a:spcBef>
            </a:pPr>
            <a:r>
              <a:rPr lang="es-CO" b="1" spc="-35" dirty="0">
                <a:effectLst>
                  <a:outerShdw blurRad="38100" dist="38100" dir="2700000" algn="tl">
                    <a:srgbClr val="000000">
                      <a:alpha val="43137"/>
                    </a:srgbClr>
                  </a:outerShdw>
                </a:effectLst>
                <a:uFill>
                  <a:solidFill>
                    <a:srgbClr val="000000"/>
                  </a:solidFill>
                </a:uFill>
              </a:rPr>
              <a:t>Enfoque orientado a resultados</a:t>
            </a:r>
            <a:endParaRPr b="1" spc="-40" dirty="0">
              <a:effectLst>
                <a:outerShdw blurRad="38100" dist="38100" dir="2700000" algn="tl">
                  <a:srgbClr val="000000">
                    <a:alpha val="43137"/>
                  </a:srgbClr>
                </a:outerShdw>
              </a:effectLst>
              <a:uFill>
                <a:solidFill>
                  <a:srgbClr val="000000"/>
                </a:solidFill>
              </a:uFill>
            </a:endParaRPr>
          </a:p>
        </p:txBody>
      </p:sp>
      <p:sp>
        <p:nvSpPr>
          <p:cNvPr id="39" name="object 13"/>
          <p:cNvSpPr txBox="1"/>
          <p:nvPr/>
        </p:nvSpPr>
        <p:spPr>
          <a:xfrm>
            <a:off x="304800" y="1099958"/>
            <a:ext cx="11430000" cy="751488"/>
          </a:xfrm>
          <a:prstGeom prst="rect">
            <a:avLst/>
          </a:prstGeom>
        </p:spPr>
        <p:txBody>
          <a:bodyPr vert="horz" wrap="square" lIns="0" tIns="12700" rIns="0" bIns="0" rtlCol="0">
            <a:spAutoFit/>
          </a:bodyPr>
          <a:lstStyle/>
          <a:p>
            <a:pPr marL="1588" marR="5080" indent="-1588" algn="ctr">
              <a:lnSpc>
                <a:spcPct val="100000"/>
              </a:lnSpc>
              <a:spcBef>
                <a:spcPts val="100"/>
              </a:spcBef>
              <a:tabLst>
                <a:tab pos="1430338" algn="l"/>
              </a:tabLst>
            </a:pPr>
            <a:r>
              <a:rPr lang="es-MX" sz="2400" spc="-5" dirty="0">
                <a:latin typeface="Arial MT"/>
                <a:cs typeface="Arial MT"/>
              </a:rPr>
              <a:t>Evalúa si han sido </a:t>
            </a:r>
            <a:r>
              <a:rPr lang="es-MX" sz="2400" b="1" i="1" u="sng" spc="-5" dirty="0">
                <a:solidFill>
                  <a:srgbClr val="FF0000"/>
                </a:solidFill>
                <a:effectLst>
                  <a:outerShdw blurRad="38100" dist="38100" dir="2700000" algn="tl">
                    <a:srgbClr val="000000">
                      <a:alpha val="43137"/>
                    </a:srgbClr>
                  </a:outerShdw>
                </a:effectLst>
                <a:latin typeface="Arial MT"/>
                <a:cs typeface="Arial MT"/>
              </a:rPr>
              <a:t>logrados los resultados</a:t>
            </a:r>
            <a:r>
              <a:rPr lang="es-MX" sz="2400" spc="-5" dirty="0">
                <a:latin typeface="Arial MT"/>
                <a:cs typeface="Arial MT"/>
              </a:rPr>
              <a:t> o productos deseados, tal como se previó y si los programas y servicios </a:t>
            </a:r>
            <a:r>
              <a:rPr lang="es-MX" sz="2400" b="1" i="1" u="sng" spc="-5" dirty="0">
                <a:solidFill>
                  <a:srgbClr val="FF0000"/>
                </a:solidFill>
                <a:effectLst>
                  <a:outerShdw blurRad="38100" dist="38100" dir="2700000" algn="tl">
                    <a:srgbClr val="000000">
                      <a:alpha val="43137"/>
                    </a:srgbClr>
                  </a:outerShdw>
                </a:effectLst>
                <a:latin typeface="Arial MT"/>
                <a:cs typeface="Arial MT"/>
              </a:rPr>
              <a:t>operan</a:t>
            </a:r>
            <a:r>
              <a:rPr lang="es-MX" sz="2400" spc="-5" dirty="0">
                <a:latin typeface="Arial MT"/>
                <a:cs typeface="Arial MT"/>
              </a:rPr>
              <a:t> como se estaba planeado</a:t>
            </a:r>
            <a:endParaRPr lang="es-CO" sz="2400" spc="-5" dirty="0">
              <a:latin typeface="Arial MT"/>
              <a:cs typeface="Arial MT"/>
            </a:endParaRPr>
          </a:p>
        </p:txBody>
      </p:sp>
      <p:sp>
        <p:nvSpPr>
          <p:cNvPr id="24" name="object 13"/>
          <p:cNvSpPr txBox="1"/>
          <p:nvPr/>
        </p:nvSpPr>
        <p:spPr>
          <a:xfrm>
            <a:off x="151431" y="4317203"/>
            <a:ext cx="5261227" cy="1528624"/>
          </a:xfrm>
          <a:prstGeom prst="rect">
            <a:avLst/>
          </a:prstGeom>
        </p:spPr>
        <p:txBody>
          <a:bodyPr vert="horz" wrap="square" lIns="0" tIns="12700" rIns="0" bIns="0" rtlCol="0">
            <a:spAutoFit/>
          </a:bodyPr>
          <a:lstStyle/>
          <a:p>
            <a:pPr marL="1588" marR="5080" indent="-1588" algn="ctr">
              <a:lnSpc>
                <a:spcPct val="100000"/>
              </a:lnSpc>
              <a:spcBef>
                <a:spcPts val="100"/>
              </a:spcBef>
              <a:tabLst>
                <a:tab pos="1430338" algn="l"/>
              </a:tabLst>
            </a:pPr>
            <a:r>
              <a:rPr lang="es-MX" sz="2400" spc="-5" dirty="0">
                <a:latin typeface="Arial MT"/>
                <a:cs typeface="Arial MT"/>
              </a:rPr>
              <a:t>¿Cuál es el rendimiento obtenido?</a:t>
            </a:r>
          </a:p>
          <a:p>
            <a:pPr marL="1588" marR="5080" indent="-1588" algn="ctr">
              <a:lnSpc>
                <a:spcPct val="100000"/>
              </a:lnSpc>
              <a:spcBef>
                <a:spcPts val="100"/>
              </a:spcBef>
              <a:tabLst>
                <a:tab pos="1430338" algn="l"/>
              </a:tabLst>
            </a:pPr>
            <a:r>
              <a:rPr lang="es-CO" sz="2400" spc="-5" dirty="0">
                <a:latin typeface="Arial MT"/>
                <a:cs typeface="Arial MT"/>
              </a:rPr>
              <a:t> ¿Qué</a:t>
            </a:r>
            <a:r>
              <a:rPr lang="es-MX" sz="2400" spc="-5" dirty="0">
                <a:latin typeface="Arial MT"/>
                <a:cs typeface="Arial MT"/>
              </a:rPr>
              <a:t> resultados han sido logrados?</a:t>
            </a:r>
          </a:p>
          <a:p>
            <a:pPr marL="1588" marR="5080" indent="-1588" algn="ctr">
              <a:lnSpc>
                <a:spcPct val="100000"/>
              </a:lnSpc>
              <a:spcBef>
                <a:spcPts val="100"/>
              </a:spcBef>
              <a:tabLst>
                <a:tab pos="1430338" algn="l"/>
              </a:tabLst>
            </a:pPr>
            <a:r>
              <a:rPr lang="es-MX" sz="2400" spc="-5" dirty="0">
                <a:latin typeface="Arial MT"/>
                <a:cs typeface="Arial MT"/>
              </a:rPr>
              <a:t>¿Han sido cumplido los requisitos?</a:t>
            </a:r>
          </a:p>
          <a:p>
            <a:pPr marL="1588" marR="5080" indent="-1588" algn="ctr">
              <a:lnSpc>
                <a:spcPct val="100000"/>
              </a:lnSpc>
              <a:spcBef>
                <a:spcPts val="100"/>
              </a:spcBef>
              <a:tabLst>
                <a:tab pos="1430338" algn="l"/>
              </a:tabLst>
            </a:pPr>
            <a:r>
              <a:rPr lang="es-MX" sz="2400" spc="-5" dirty="0">
                <a:latin typeface="Arial MT"/>
                <a:cs typeface="Arial MT"/>
              </a:rPr>
              <a:t>¿Han sido cumplido los Objetivos?</a:t>
            </a:r>
            <a:endParaRPr lang="es-CO" sz="2400" spc="-5" dirty="0">
              <a:latin typeface="Arial MT"/>
              <a:cs typeface="Arial MT"/>
            </a:endParaRPr>
          </a:p>
        </p:txBody>
      </p:sp>
      <p:grpSp>
        <p:nvGrpSpPr>
          <p:cNvPr id="25" name="object 9"/>
          <p:cNvGrpSpPr/>
          <p:nvPr/>
        </p:nvGrpSpPr>
        <p:grpSpPr>
          <a:xfrm rot="19430458">
            <a:off x="2030506" y="3524856"/>
            <a:ext cx="731520" cy="551815"/>
            <a:chOff x="5730240" y="2296667"/>
            <a:chExt cx="731520" cy="551815"/>
          </a:xfrm>
        </p:grpSpPr>
        <p:sp>
          <p:nvSpPr>
            <p:cNvPr id="26" name="object 10"/>
            <p:cNvSpPr/>
            <p:nvPr/>
          </p:nvSpPr>
          <p:spPr>
            <a:xfrm>
              <a:off x="5736336" y="2302763"/>
              <a:ext cx="719455" cy="539750"/>
            </a:xfrm>
            <a:custGeom>
              <a:avLst/>
              <a:gdLst/>
              <a:ahLst/>
              <a:cxnLst/>
              <a:rect l="l" t="t" r="r" b="b"/>
              <a:pathLst>
                <a:path w="719454" h="539750">
                  <a:moveTo>
                    <a:pt x="539496" y="0"/>
                  </a:moveTo>
                  <a:lnTo>
                    <a:pt x="179831" y="0"/>
                  </a:lnTo>
                  <a:lnTo>
                    <a:pt x="179831" y="269748"/>
                  </a:lnTo>
                  <a:lnTo>
                    <a:pt x="0" y="269748"/>
                  </a:lnTo>
                  <a:lnTo>
                    <a:pt x="359663" y="539496"/>
                  </a:lnTo>
                  <a:lnTo>
                    <a:pt x="719327" y="269748"/>
                  </a:lnTo>
                  <a:lnTo>
                    <a:pt x="539496" y="269748"/>
                  </a:lnTo>
                  <a:lnTo>
                    <a:pt x="539496" y="0"/>
                  </a:lnTo>
                  <a:close/>
                </a:path>
              </a:pathLst>
            </a:custGeom>
            <a:solidFill>
              <a:srgbClr val="5B9BD4"/>
            </a:solidFill>
          </p:spPr>
          <p:txBody>
            <a:bodyPr wrap="square" lIns="0" tIns="0" rIns="0" bIns="0" rtlCol="0"/>
            <a:lstStyle/>
            <a:p>
              <a:endParaRPr/>
            </a:p>
          </p:txBody>
        </p:sp>
        <p:sp>
          <p:nvSpPr>
            <p:cNvPr id="27" name="object 11"/>
            <p:cNvSpPr/>
            <p:nvPr/>
          </p:nvSpPr>
          <p:spPr>
            <a:xfrm>
              <a:off x="5736336" y="2302763"/>
              <a:ext cx="719455" cy="539750"/>
            </a:xfrm>
            <a:custGeom>
              <a:avLst/>
              <a:gdLst/>
              <a:ahLst/>
              <a:cxnLst/>
              <a:rect l="l" t="t" r="r" b="b"/>
              <a:pathLst>
                <a:path w="719454" h="539750">
                  <a:moveTo>
                    <a:pt x="539496" y="0"/>
                  </a:moveTo>
                  <a:lnTo>
                    <a:pt x="539496" y="269748"/>
                  </a:lnTo>
                  <a:lnTo>
                    <a:pt x="719327" y="269748"/>
                  </a:lnTo>
                  <a:lnTo>
                    <a:pt x="359663" y="539496"/>
                  </a:lnTo>
                  <a:lnTo>
                    <a:pt x="0" y="269748"/>
                  </a:lnTo>
                  <a:lnTo>
                    <a:pt x="179831" y="269748"/>
                  </a:lnTo>
                  <a:lnTo>
                    <a:pt x="179831" y="0"/>
                  </a:lnTo>
                  <a:lnTo>
                    <a:pt x="539496" y="0"/>
                  </a:lnTo>
                  <a:close/>
                </a:path>
              </a:pathLst>
            </a:custGeom>
            <a:ln w="12192">
              <a:solidFill>
                <a:srgbClr val="41709C"/>
              </a:solidFill>
            </a:ln>
          </p:spPr>
          <p:txBody>
            <a:bodyPr wrap="square" lIns="0" tIns="0" rIns="0" bIns="0" rtlCol="0"/>
            <a:lstStyle/>
            <a:p>
              <a:endParaRPr/>
            </a:p>
          </p:txBody>
        </p:sp>
      </p:grpSp>
      <p:sp>
        <p:nvSpPr>
          <p:cNvPr id="32" name="CuadroTexto 31"/>
          <p:cNvSpPr txBox="1"/>
          <p:nvPr/>
        </p:nvSpPr>
        <p:spPr>
          <a:xfrm rot="16200000">
            <a:off x="10059857" y="4207736"/>
            <a:ext cx="2954655" cy="133954"/>
          </a:xfrm>
          <a:prstGeom prst="rect">
            <a:avLst/>
          </a:prstGeom>
        </p:spPr>
        <p:txBody>
          <a:bodyPr vert="vert" wrap="square" lIns="0" tIns="12700" rIns="0" bIns="0" rtlCol="0" anchor="ctr">
            <a:spAutoFit/>
          </a:bodyPr>
          <a:lstStyle>
            <a:defPPr>
              <a:defRPr lang="es-CO"/>
            </a:defPPr>
            <a:lvl1pPr marL="1588" marR="5080" indent="-1588" algn="ctr">
              <a:lnSpc>
                <a:spcPct val="100000"/>
              </a:lnSpc>
              <a:spcBef>
                <a:spcPts val="100"/>
              </a:spcBef>
              <a:tabLst>
                <a:tab pos="1435735" algn="l"/>
              </a:tabLst>
              <a:defRPr sz="2400" spc="-5">
                <a:latin typeface="Arial MT"/>
                <a:cs typeface="Arial MT"/>
              </a:defRPr>
            </a:lvl1pPr>
          </a:lstStyle>
          <a:p>
            <a:r>
              <a:rPr lang="es-CO" b="1" dirty="0">
                <a:effectLst>
                  <a:outerShdw blurRad="38100" dist="38100" dir="2700000" algn="tl">
                    <a:srgbClr val="000000">
                      <a:alpha val="43137"/>
                    </a:srgbClr>
                  </a:outerShdw>
                </a:effectLst>
              </a:rPr>
              <a:t>CRITERIO</a:t>
            </a:r>
          </a:p>
        </p:txBody>
      </p:sp>
      <p:sp>
        <p:nvSpPr>
          <p:cNvPr id="2" name="Cerrar llave 1"/>
          <p:cNvSpPr/>
          <p:nvPr/>
        </p:nvSpPr>
        <p:spPr>
          <a:xfrm>
            <a:off x="10633592" y="2151958"/>
            <a:ext cx="615395" cy="4540472"/>
          </a:xfrm>
          <a:prstGeom prst="rightBrace">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Tree>
    <p:extLst>
      <p:ext uri="{BB962C8B-B14F-4D97-AF65-F5344CB8AC3E}">
        <p14:creationId xmlns:p14="http://schemas.microsoft.com/office/powerpoint/2010/main" val="337236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2" grpId="0"/>
      <p:bldP spid="30" grpId="0"/>
      <p:bldP spid="31" grpId="0"/>
      <p:bldP spid="38" grpId="0"/>
      <p:bldP spid="39" grpId="0"/>
      <p:bldP spid="24" grpId="0"/>
      <p:bldP spid="32" grpId="0"/>
      <p:bldP spid="2"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p:nvPr/>
        </p:nvSpPr>
        <p:spPr>
          <a:xfrm>
            <a:off x="1493553" y="2508147"/>
            <a:ext cx="1834847" cy="382156"/>
          </a:xfrm>
          <a:prstGeom prst="rect">
            <a:avLst/>
          </a:prstGeom>
        </p:spPr>
        <p:txBody>
          <a:bodyPr vert="horz" wrap="square" lIns="0" tIns="12700" rIns="0" bIns="0" rtlCol="0">
            <a:spAutoFit/>
          </a:bodyPr>
          <a:lstStyle/>
          <a:p>
            <a:pPr marL="2833370" marR="5080" indent="-2821305" algn="ctr">
              <a:lnSpc>
                <a:spcPct val="100000"/>
              </a:lnSpc>
              <a:spcBef>
                <a:spcPts val="100"/>
              </a:spcBef>
            </a:pPr>
            <a:r>
              <a:rPr lang="es-CO" sz="2400" b="1" spc="-5" dirty="0">
                <a:effectLst>
                  <a:outerShdw blurRad="38100" dist="38100" dir="2700000" algn="tl">
                    <a:srgbClr val="000000">
                      <a:alpha val="43137"/>
                    </a:srgbClr>
                  </a:outerShdw>
                </a:effectLst>
                <a:latin typeface="Arial MT"/>
                <a:cs typeface="Arial MT"/>
              </a:rPr>
              <a:t>Problema</a:t>
            </a:r>
            <a:endParaRPr sz="2400" b="1" dirty="0">
              <a:effectLst>
                <a:outerShdw blurRad="38100" dist="38100" dir="2700000" algn="tl">
                  <a:srgbClr val="000000">
                    <a:alpha val="43137"/>
                  </a:srgbClr>
                </a:outerShdw>
              </a:effectLst>
              <a:latin typeface="Arial MT"/>
              <a:cs typeface="Arial MT"/>
            </a:endParaRPr>
          </a:p>
        </p:txBody>
      </p:sp>
      <p:sp>
        <p:nvSpPr>
          <p:cNvPr id="13" name="object 13"/>
          <p:cNvSpPr txBox="1"/>
          <p:nvPr/>
        </p:nvSpPr>
        <p:spPr>
          <a:xfrm>
            <a:off x="4419600" y="2320502"/>
            <a:ext cx="2057400" cy="764312"/>
          </a:xfrm>
          <a:prstGeom prst="rect">
            <a:avLst/>
          </a:prstGeom>
        </p:spPr>
        <p:txBody>
          <a:bodyPr vert="horz" wrap="square" lIns="0" tIns="12700" rIns="0" bIns="0" rtlCol="0">
            <a:spAutoFit/>
          </a:bodyPr>
          <a:lstStyle/>
          <a:p>
            <a:pPr marL="1588" marR="5080" indent="-1588" algn="ctr">
              <a:lnSpc>
                <a:spcPct val="100000"/>
              </a:lnSpc>
              <a:spcBef>
                <a:spcPts val="100"/>
              </a:spcBef>
              <a:tabLst>
                <a:tab pos="1435735" algn="l"/>
              </a:tabLst>
            </a:pPr>
            <a:r>
              <a:rPr lang="es-CO" sz="2400" spc="-5" dirty="0">
                <a:latin typeface="Arial MT"/>
                <a:cs typeface="Arial MT"/>
              </a:rPr>
              <a:t>Resultados</a:t>
            </a:r>
          </a:p>
          <a:p>
            <a:pPr marL="1588" marR="5080" indent="-1588" algn="ctr">
              <a:lnSpc>
                <a:spcPct val="100000"/>
              </a:lnSpc>
              <a:spcBef>
                <a:spcPts val="100"/>
              </a:spcBef>
              <a:tabLst>
                <a:tab pos="1435735" algn="l"/>
              </a:tabLst>
            </a:pPr>
            <a:r>
              <a:rPr lang="es-CO" sz="2400" spc="-5" dirty="0">
                <a:latin typeface="Arial MT"/>
                <a:cs typeface="Arial MT"/>
              </a:rPr>
              <a:t>Productos</a:t>
            </a:r>
            <a:endParaRPr sz="2400" dirty="0">
              <a:latin typeface="Arial MT"/>
              <a:cs typeface="Arial MT"/>
            </a:endParaRPr>
          </a:p>
        </p:txBody>
      </p:sp>
      <p:grpSp>
        <p:nvGrpSpPr>
          <p:cNvPr id="33" name="object 9"/>
          <p:cNvGrpSpPr/>
          <p:nvPr/>
        </p:nvGrpSpPr>
        <p:grpSpPr>
          <a:xfrm>
            <a:off x="8460659" y="4982887"/>
            <a:ext cx="731520" cy="551815"/>
            <a:chOff x="5730240" y="2296667"/>
            <a:chExt cx="731520" cy="551815"/>
          </a:xfrm>
        </p:grpSpPr>
        <p:sp>
          <p:nvSpPr>
            <p:cNvPr id="34" name="object 10"/>
            <p:cNvSpPr/>
            <p:nvPr/>
          </p:nvSpPr>
          <p:spPr>
            <a:xfrm>
              <a:off x="5736336" y="2302763"/>
              <a:ext cx="719455" cy="539750"/>
            </a:xfrm>
            <a:custGeom>
              <a:avLst/>
              <a:gdLst/>
              <a:ahLst/>
              <a:cxnLst/>
              <a:rect l="l" t="t" r="r" b="b"/>
              <a:pathLst>
                <a:path w="719454" h="539750">
                  <a:moveTo>
                    <a:pt x="539496" y="0"/>
                  </a:moveTo>
                  <a:lnTo>
                    <a:pt x="179831" y="0"/>
                  </a:lnTo>
                  <a:lnTo>
                    <a:pt x="179831" y="269748"/>
                  </a:lnTo>
                  <a:lnTo>
                    <a:pt x="0" y="269748"/>
                  </a:lnTo>
                  <a:lnTo>
                    <a:pt x="359663" y="539496"/>
                  </a:lnTo>
                  <a:lnTo>
                    <a:pt x="719327" y="269748"/>
                  </a:lnTo>
                  <a:lnTo>
                    <a:pt x="539496" y="269748"/>
                  </a:lnTo>
                  <a:lnTo>
                    <a:pt x="539496" y="0"/>
                  </a:lnTo>
                  <a:close/>
                </a:path>
              </a:pathLst>
            </a:custGeom>
            <a:solidFill>
              <a:srgbClr val="5B9BD4"/>
            </a:solidFill>
          </p:spPr>
          <p:txBody>
            <a:bodyPr wrap="square" lIns="0" tIns="0" rIns="0" bIns="0" rtlCol="0"/>
            <a:lstStyle/>
            <a:p>
              <a:endParaRPr/>
            </a:p>
          </p:txBody>
        </p:sp>
        <p:sp>
          <p:nvSpPr>
            <p:cNvPr id="35" name="object 11"/>
            <p:cNvSpPr/>
            <p:nvPr/>
          </p:nvSpPr>
          <p:spPr>
            <a:xfrm>
              <a:off x="5736336" y="2302763"/>
              <a:ext cx="719455" cy="539750"/>
            </a:xfrm>
            <a:custGeom>
              <a:avLst/>
              <a:gdLst/>
              <a:ahLst/>
              <a:cxnLst/>
              <a:rect l="l" t="t" r="r" b="b"/>
              <a:pathLst>
                <a:path w="719454" h="539750">
                  <a:moveTo>
                    <a:pt x="539496" y="0"/>
                  </a:moveTo>
                  <a:lnTo>
                    <a:pt x="539496" y="269748"/>
                  </a:lnTo>
                  <a:lnTo>
                    <a:pt x="719327" y="269748"/>
                  </a:lnTo>
                  <a:lnTo>
                    <a:pt x="359663" y="539496"/>
                  </a:lnTo>
                  <a:lnTo>
                    <a:pt x="0" y="269748"/>
                  </a:lnTo>
                  <a:lnTo>
                    <a:pt x="179831" y="269748"/>
                  </a:lnTo>
                  <a:lnTo>
                    <a:pt x="179831" y="0"/>
                  </a:lnTo>
                  <a:lnTo>
                    <a:pt x="539496" y="0"/>
                  </a:lnTo>
                  <a:close/>
                </a:path>
              </a:pathLst>
            </a:custGeom>
            <a:ln w="12192">
              <a:solidFill>
                <a:srgbClr val="41709C"/>
              </a:solidFill>
            </a:ln>
          </p:spPr>
          <p:txBody>
            <a:bodyPr wrap="square" lIns="0" tIns="0" rIns="0" bIns="0" rtlCol="0"/>
            <a:lstStyle/>
            <a:p>
              <a:endParaRPr/>
            </a:p>
          </p:txBody>
        </p:sp>
      </p:grpSp>
      <p:grpSp>
        <p:nvGrpSpPr>
          <p:cNvPr id="19" name="object 9"/>
          <p:cNvGrpSpPr/>
          <p:nvPr/>
        </p:nvGrpSpPr>
        <p:grpSpPr>
          <a:xfrm>
            <a:off x="8416416" y="3112391"/>
            <a:ext cx="731520" cy="551815"/>
            <a:chOff x="5730240" y="2296667"/>
            <a:chExt cx="731520" cy="551815"/>
          </a:xfrm>
        </p:grpSpPr>
        <p:sp>
          <p:nvSpPr>
            <p:cNvPr id="20" name="object 10"/>
            <p:cNvSpPr/>
            <p:nvPr/>
          </p:nvSpPr>
          <p:spPr>
            <a:xfrm>
              <a:off x="5736336" y="2302763"/>
              <a:ext cx="719455" cy="539750"/>
            </a:xfrm>
            <a:custGeom>
              <a:avLst/>
              <a:gdLst/>
              <a:ahLst/>
              <a:cxnLst/>
              <a:rect l="l" t="t" r="r" b="b"/>
              <a:pathLst>
                <a:path w="719454" h="539750">
                  <a:moveTo>
                    <a:pt x="539496" y="0"/>
                  </a:moveTo>
                  <a:lnTo>
                    <a:pt x="179831" y="0"/>
                  </a:lnTo>
                  <a:lnTo>
                    <a:pt x="179831" y="269748"/>
                  </a:lnTo>
                  <a:lnTo>
                    <a:pt x="0" y="269748"/>
                  </a:lnTo>
                  <a:lnTo>
                    <a:pt x="359663" y="539496"/>
                  </a:lnTo>
                  <a:lnTo>
                    <a:pt x="719327" y="269748"/>
                  </a:lnTo>
                  <a:lnTo>
                    <a:pt x="539496" y="269748"/>
                  </a:lnTo>
                  <a:lnTo>
                    <a:pt x="539496" y="0"/>
                  </a:lnTo>
                  <a:close/>
                </a:path>
              </a:pathLst>
            </a:custGeom>
            <a:solidFill>
              <a:srgbClr val="5B9BD4"/>
            </a:solidFill>
          </p:spPr>
          <p:txBody>
            <a:bodyPr wrap="square" lIns="0" tIns="0" rIns="0" bIns="0" rtlCol="0"/>
            <a:lstStyle/>
            <a:p>
              <a:endParaRPr/>
            </a:p>
          </p:txBody>
        </p:sp>
        <p:sp>
          <p:nvSpPr>
            <p:cNvPr id="21" name="object 11"/>
            <p:cNvSpPr/>
            <p:nvPr/>
          </p:nvSpPr>
          <p:spPr>
            <a:xfrm>
              <a:off x="5736336" y="2302763"/>
              <a:ext cx="719455" cy="539750"/>
            </a:xfrm>
            <a:custGeom>
              <a:avLst/>
              <a:gdLst/>
              <a:ahLst/>
              <a:cxnLst/>
              <a:rect l="l" t="t" r="r" b="b"/>
              <a:pathLst>
                <a:path w="719454" h="539750">
                  <a:moveTo>
                    <a:pt x="539496" y="0"/>
                  </a:moveTo>
                  <a:lnTo>
                    <a:pt x="539496" y="269748"/>
                  </a:lnTo>
                  <a:lnTo>
                    <a:pt x="719327" y="269748"/>
                  </a:lnTo>
                  <a:lnTo>
                    <a:pt x="359663" y="539496"/>
                  </a:lnTo>
                  <a:lnTo>
                    <a:pt x="0" y="269748"/>
                  </a:lnTo>
                  <a:lnTo>
                    <a:pt x="179831" y="269748"/>
                  </a:lnTo>
                  <a:lnTo>
                    <a:pt x="179831" y="0"/>
                  </a:lnTo>
                  <a:lnTo>
                    <a:pt x="539496" y="0"/>
                  </a:lnTo>
                  <a:close/>
                </a:path>
              </a:pathLst>
            </a:custGeom>
            <a:ln w="12192">
              <a:solidFill>
                <a:srgbClr val="41709C"/>
              </a:solidFill>
            </a:ln>
          </p:spPr>
          <p:txBody>
            <a:bodyPr wrap="square" lIns="0" tIns="0" rIns="0" bIns="0" rtlCol="0"/>
            <a:lstStyle/>
            <a:p>
              <a:endParaRPr/>
            </a:p>
          </p:txBody>
        </p:sp>
      </p:grpSp>
      <p:sp>
        <p:nvSpPr>
          <p:cNvPr id="22" name="object 13"/>
          <p:cNvSpPr txBox="1"/>
          <p:nvPr/>
        </p:nvSpPr>
        <p:spPr>
          <a:xfrm>
            <a:off x="7458557" y="2505918"/>
            <a:ext cx="2617741" cy="382156"/>
          </a:xfrm>
          <a:prstGeom prst="rect">
            <a:avLst/>
          </a:prstGeom>
        </p:spPr>
        <p:txBody>
          <a:bodyPr vert="horz" wrap="square" lIns="0" tIns="12700" rIns="0" bIns="0" rtlCol="0">
            <a:spAutoFit/>
          </a:bodyPr>
          <a:lstStyle/>
          <a:p>
            <a:pPr marL="1588" marR="5080" indent="-1588" algn="ctr">
              <a:lnSpc>
                <a:spcPct val="100000"/>
              </a:lnSpc>
              <a:spcBef>
                <a:spcPts val="100"/>
              </a:spcBef>
              <a:tabLst>
                <a:tab pos="1435735" algn="l"/>
              </a:tabLst>
            </a:pPr>
            <a:r>
              <a:rPr lang="es-CO" sz="2400" spc="-5" dirty="0">
                <a:latin typeface="Arial MT"/>
                <a:cs typeface="Arial MT"/>
              </a:rPr>
              <a:t>Conclusiones</a:t>
            </a:r>
          </a:p>
        </p:txBody>
      </p:sp>
      <p:grpSp>
        <p:nvGrpSpPr>
          <p:cNvPr id="23" name="object 9"/>
          <p:cNvGrpSpPr/>
          <p:nvPr/>
        </p:nvGrpSpPr>
        <p:grpSpPr>
          <a:xfrm rot="16200000">
            <a:off x="6597332" y="2440090"/>
            <a:ext cx="731520" cy="551815"/>
            <a:chOff x="5730240" y="2296667"/>
            <a:chExt cx="731520" cy="551815"/>
          </a:xfrm>
        </p:grpSpPr>
        <p:sp>
          <p:nvSpPr>
            <p:cNvPr id="28" name="object 10"/>
            <p:cNvSpPr/>
            <p:nvPr/>
          </p:nvSpPr>
          <p:spPr>
            <a:xfrm>
              <a:off x="5736336" y="2302763"/>
              <a:ext cx="719455" cy="539750"/>
            </a:xfrm>
            <a:custGeom>
              <a:avLst/>
              <a:gdLst/>
              <a:ahLst/>
              <a:cxnLst/>
              <a:rect l="l" t="t" r="r" b="b"/>
              <a:pathLst>
                <a:path w="719454" h="539750">
                  <a:moveTo>
                    <a:pt x="539496" y="0"/>
                  </a:moveTo>
                  <a:lnTo>
                    <a:pt x="179831" y="0"/>
                  </a:lnTo>
                  <a:lnTo>
                    <a:pt x="179831" y="269748"/>
                  </a:lnTo>
                  <a:lnTo>
                    <a:pt x="0" y="269748"/>
                  </a:lnTo>
                  <a:lnTo>
                    <a:pt x="359663" y="539496"/>
                  </a:lnTo>
                  <a:lnTo>
                    <a:pt x="719327" y="269748"/>
                  </a:lnTo>
                  <a:lnTo>
                    <a:pt x="539496" y="269748"/>
                  </a:lnTo>
                  <a:lnTo>
                    <a:pt x="539496" y="0"/>
                  </a:lnTo>
                  <a:close/>
                </a:path>
              </a:pathLst>
            </a:custGeom>
            <a:solidFill>
              <a:srgbClr val="5B9BD4"/>
            </a:solidFill>
          </p:spPr>
          <p:txBody>
            <a:bodyPr wrap="square" lIns="0" tIns="0" rIns="0" bIns="0" rtlCol="0"/>
            <a:lstStyle/>
            <a:p>
              <a:endParaRPr/>
            </a:p>
          </p:txBody>
        </p:sp>
        <p:sp>
          <p:nvSpPr>
            <p:cNvPr id="29" name="object 11"/>
            <p:cNvSpPr/>
            <p:nvPr/>
          </p:nvSpPr>
          <p:spPr>
            <a:xfrm>
              <a:off x="5736336" y="2302763"/>
              <a:ext cx="719455" cy="539750"/>
            </a:xfrm>
            <a:custGeom>
              <a:avLst/>
              <a:gdLst/>
              <a:ahLst/>
              <a:cxnLst/>
              <a:rect l="l" t="t" r="r" b="b"/>
              <a:pathLst>
                <a:path w="719454" h="539750">
                  <a:moveTo>
                    <a:pt x="539496" y="0"/>
                  </a:moveTo>
                  <a:lnTo>
                    <a:pt x="539496" y="269748"/>
                  </a:lnTo>
                  <a:lnTo>
                    <a:pt x="719327" y="269748"/>
                  </a:lnTo>
                  <a:lnTo>
                    <a:pt x="359663" y="539496"/>
                  </a:lnTo>
                  <a:lnTo>
                    <a:pt x="0" y="269748"/>
                  </a:lnTo>
                  <a:lnTo>
                    <a:pt x="179831" y="269748"/>
                  </a:lnTo>
                  <a:lnTo>
                    <a:pt x="179831" y="0"/>
                  </a:lnTo>
                  <a:lnTo>
                    <a:pt x="539496" y="0"/>
                  </a:lnTo>
                  <a:close/>
                </a:path>
              </a:pathLst>
            </a:custGeom>
            <a:ln w="12192">
              <a:solidFill>
                <a:srgbClr val="41709C"/>
              </a:solidFill>
            </a:ln>
          </p:spPr>
          <p:txBody>
            <a:bodyPr wrap="square" lIns="0" tIns="0" rIns="0" bIns="0" rtlCol="0"/>
            <a:lstStyle/>
            <a:p>
              <a:endParaRPr/>
            </a:p>
          </p:txBody>
        </p:sp>
      </p:grpSp>
      <p:sp>
        <p:nvSpPr>
          <p:cNvPr id="30" name="object 13"/>
          <p:cNvSpPr txBox="1"/>
          <p:nvPr/>
        </p:nvSpPr>
        <p:spPr>
          <a:xfrm>
            <a:off x="7566191" y="3872034"/>
            <a:ext cx="2402472" cy="764312"/>
          </a:xfrm>
          <a:prstGeom prst="rect">
            <a:avLst/>
          </a:prstGeom>
        </p:spPr>
        <p:txBody>
          <a:bodyPr vert="horz" wrap="square" lIns="0" tIns="12700" rIns="0" bIns="0" rtlCol="0">
            <a:spAutoFit/>
          </a:bodyPr>
          <a:lstStyle/>
          <a:p>
            <a:pPr marL="1588" marR="5080" indent="-1588" algn="ctr">
              <a:lnSpc>
                <a:spcPct val="100000"/>
              </a:lnSpc>
              <a:spcBef>
                <a:spcPts val="100"/>
              </a:spcBef>
              <a:tabLst>
                <a:tab pos="1430338" algn="l"/>
              </a:tabLst>
            </a:pPr>
            <a:r>
              <a:rPr lang="es-CO" sz="2400" spc="-5" dirty="0">
                <a:latin typeface="Arial MT"/>
                <a:cs typeface="Arial MT"/>
              </a:rPr>
              <a:t>Análisis</a:t>
            </a:r>
          </a:p>
          <a:p>
            <a:pPr marL="1588" marR="5080" indent="-1588" algn="ctr">
              <a:lnSpc>
                <a:spcPct val="100000"/>
              </a:lnSpc>
              <a:spcBef>
                <a:spcPts val="100"/>
              </a:spcBef>
              <a:tabLst>
                <a:tab pos="1430338" algn="l"/>
              </a:tabLst>
            </a:pPr>
            <a:r>
              <a:rPr lang="es-CO" sz="2400" spc="-5" dirty="0">
                <a:latin typeface="Arial MT"/>
                <a:cs typeface="Arial MT"/>
              </a:rPr>
              <a:t>Confirmación</a:t>
            </a:r>
          </a:p>
        </p:txBody>
      </p:sp>
      <p:sp>
        <p:nvSpPr>
          <p:cNvPr id="31" name="object 13"/>
          <p:cNvSpPr txBox="1"/>
          <p:nvPr/>
        </p:nvSpPr>
        <p:spPr>
          <a:xfrm>
            <a:off x="7971076" y="5845827"/>
            <a:ext cx="1710811" cy="382156"/>
          </a:xfrm>
          <a:prstGeom prst="rect">
            <a:avLst/>
          </a:prstGeom>
        </p:spPr>
        <p:txBody>
          <a:bodyPr vert="horz" wrap="square" lIns="0" tIns="12700" rIns="0" bIns="0" rtlCol="0">
            <a:spAutoFit/>
          </a:bodyPr>
          <a:lstStyle/>
          <a:p>
            <a:pPr marL="1588" marR="5080" indent="-1588" algn="ctr">
              <a:lnSpc>
                <a:spcPct val="100000"/>
              </a:lnSpc>
              <a:spcBef>
                <a:spcPts val="100"/>
              </a:spcBef>
              <a:tabLst>
                <a:tab pos="1435735" algn="l"/>
              </a:tabLst>
            </a:pPr>
            <a:r>
              <a:rPr lang="es-CO" sz="2400" spc="-5" dirty="0">
                <a:latin typeface="Arial MT"/>
                <a:cs typeface="Arial MT"/>
              </a:rPr>
              <a:t>Causas</a:t>
            </a:r>
          </a:p>
        </p:txBody>
      </p:sp>
      <p:sp>
        <p:nvSpPr>
          <p:cNvPr id="38" name="object 8"/>
          <p:cNvSpPr txBox="1">
            <a:spLocks noGrp="1"/>
          </p:cNvSpPr>
          <p:nvPr>
            <p:ph type="title"/>
          </p:nvPr>
        </p:nvSpPr>
        <p:spPr>
          <a:xfrm>
            <a:off x="2129888" y="207143"/>
            <a:ext cx="7928514" cy="689291"/>
          </a:xfrm>
          <a:prstGeom prst="rect">
            <a:avLst/>
          </a:prstGeom>
        </p:spPr>
        <p:txBody>
          <a:bodyPr vert="horz" wrap="square" lIns="0" tIns="12065" rIns="0" bIns="0" rtlCol="0">
            <a:spAutoFit/>
          </a:bodyPr>
          <a:lstStyle/>
          <a:p>
            <a:pPr marL="12700" algn="ctr">
              <a:lnSpc>
                <a:spcPct val="100000"/>
              </a:lnSpc>
              <a:spcBef>
                <a:spcPts val="95"/>
              </a:spcBef>
            </a:pPr>
            <a:r>
              <a:rPr lang="es-CO" b="1" spc="-35" dirty="0">
                <a:effectLst>
                  <a:outerShdw blurRad="38100" dist="38100" dir="2700000" algn="tl">
                    <a:srgbClr val="000000">
                      <a:alpha val="43137"/>
                    </a:srgbClr>
                  </a:outerShdw>
                </a:effectLst>
                <a:uFill>
                  <a:solidFill>
                    <a:srgbClr val="000000"/>
                  </a:solidFill>
                </a:uFill>
              </a:rPr>
              <a:t>Enfoque orientado al problema</a:t>
            </a:r>
            <a:endParaRPr b="1" spc="-40" dirty="0">
              <a:effectLst>
                <a:outerShdw blurRad="38100" dist="38100" dir="2700000" algn="tl">
                  <a:srgbClr val="000000">
                    <a:alpha val="43137"/>
                  </a:srgbClr>
                </a:outerShdw>
              </a:effectLst>
              <a:uFill>
                <a:solidFill>
                  <a:srgbClr val="000000"/>
                </a:solidFill>
              </a:uFill>
            </a:endParaRPr>
          </a:p>
        </p:txBody>
      </p:sp>
      <p:sp>
        <p:nvSpPr>
          <p:cNvPr id="39" name="object 13"/>
          <p:cNvSpPr txBox="1"/>
          <p:nvPr/>
        </p:nvSpPr>
        <p:spPr>
          <a:xfrm>
            <a:off x="304800" y="1099958"/>
            <a:ext cx="11430000" cy="751488"/>
          </a:xfrm>
          <a:prstGeom prst="rect">
            <a:avLst/>
          </a:prstGeom>
        </p:spPr>
        <p:txBody>
          <a:bodyPr vert="horz" wrap="square" lIns="0" tIns="12700" rIns="0" bIns="0" rtlCol="0">
            <a:spAutoFit/>
          </a:bodyPr>
          <a:lstStyle/>
          <a:p>
            <a:pPr marL="1588" marR="5080" indent="-1588" algn="ctr">
              <a:lnSpc>
                <a:spcPct val="100000"/>
              </a:lnSpc>
              <a:spcBef>
                <a:spcPts val="100"/>
              </a:spcBef>
              <a:tabLst>
                <a:tab pos="1430338" algn="l"/>
              </a:tabLst>
            </a:pPr>
            <a:r>
              <a:rPr lang="es-MX" sz="2400" spc="-5" dirty="0">
                <a:latin typeface="Arial MT"/>
                <a:cs typeface="Arial MT"/>
              </a:rPr>
              <a:t>Verifica y analiza las </a:t>
            </a:r>
            <a:r>
              <a:rPr lang="es-MX" sz="2400" b="1" i="1" u="sng" spc="-5" dirty="0">
                <a:solidFill>
                  <a:srgbClr val="FF0000"/>
                </a:solidFill>
                <a:effectLst>
                  <a:outerShdw blurRad="38100" dist="38100" dir="2700000" algn="tl">
                    <a:srgbClr val="000000">
                      <a:alpha val="43137"/>
                    </a:srgbClr>
                  </a:outerShdw>
                </a:effectLst>
                <a:latin typeface="Arial MT"/>
                <a:cs typeface="Arial MT"/>
              </a:rPr>
              <a:t>causas</a:t>
            </a:r>
            <a:r>
              <a:rPr lang="es-MX" sz="2400" spc="-5" dirty="0">
                <a:latin typeface="Arial MT"/>
                <a:cs typeface="Arial MT"/>
              </a:rPr>
              <a:t> de problemas específicos o desviaciones de los </a:t>
            </a:r>
            <a:r>
              <a:rPr lang="es-MX" sz="2400" b="1" i="1" u="sng" spc="-5" dirty="0">
                <a:solidFill>
                  <a:srgbClr val="FF0000"/>
                </a:solidFill>
                <a:effectLst>
                  <a:outerShdw blurRad="38100" dist="38100" dir="2700000" algn="tl">
                    <a:srgbClr val="000000">
                      <a:alpha val="43137"/>
                    </a:srgbClr>
                  </a:outerShdw>
                </a:effectLst>
                <a:latin typeface="Arial MT"/>
                <a:cs typeface="Arial MT"/>
              </a:rPr>
              <a:t>criterios</a:t>
            </a:r>
            <a:r>
              <a:rPr lang="es-MX" sz="2400" spc="-5" dirty="0">
                <a:latin typeface="Arial MT"/>
                <a:cs typeface="Arial MT"/>
              </a:rPr>
              <a:t> de auditoría sobre lo que </a:t>
            </a:r>
            <a:r>
              <a:rPr lang="es-MX" sz="2400" b="1" i="1" u="sng" spc="-5" dirty="0">
                <a:solidFill>
                  <a:srgbClr val="FF0000"/>
                </a:solidFill>
                <a:effectLst>
                  <a:outerShdw blurRad="38100" dist="38100" dir="2700000" algn="tl">
                    <a:srgbClr val="000000">
                      <a:alpha val="43137"/>
                    </a:srgbClr>
                  </a:outerShdw>
                </a:effectLst>
                <a:latin typeface="Arial MT"/>
                <a:cs typeface="Arial MT"/>
              </a:rPr>
              <a:t>“debe” </a:t>
            </a:r>
            <a:r>
              <a:rPr lang="es-MX" sz="2400" spc="-5" dirty="0">
                <a:latin typeface="Arial MT"/>
                <a:cs typeface="Arial MT"/>
              </a:rPr>
              <a:t>o </a:t>
            </a:r>
            <a:r>
              <a:rPr lang="es-MX" sz="2400" b="1" i="1" u="sng" spc="-5" dirty="0">
                <a:solidFill>
                  <a:srgbClr val="FF0000"/>
                </a:solidFill>
                <a:effectLst>
                  <a:outerShdw blurRad="38100" dist="38100" dir="2700000" algn="tl">
                    <a:srgbClr val="000000">
                      <a:alpha val="43137"/>
                    </a:srgbClr>
                  </a:outerShdw>
                </a:effectLst>
                <a:latin typeface="Arial MT"/>
                <a:cs typeface="Arial MT"/>
              </a:rPr>
              <a:t>“podría ser”</a:t>
            </a:r>
            <a:endParaRPr lang="es-CO" sz="2400" b="1" i="1" u="sng" spc="-5" dirty="0">
              <a:solidFill>
                <a:srgbClr val="FF0000"/>
              </a:solidFill>
              <a:effectLst>
                <a:outerShdw blurRad="38100" dist="38100" dir="2700000" algn="tl">
                  <a:srgbClr val="000000">
                    <a:alpha val="43137"/>
                  </a:srgbClr>
                </a:outerShdw>
              </a:effectLst>
              <a:latin typeface="Arial MT"/>
              <a:cs typeface="Arial MT"/>
            </a:endParaRPr>
          </a:p>
        </p:txBody>
      </p:sp>
      <p:sp>
        <p:nvSpPr>
          <p:cNvPr id="24" name="object 13"/>
          <p:cNvSpPr txBox="1"/>
          <p:nvPr/>
        </p:nvSpPr>
        <p:spPr>
          <a:xfrm>
            <a:off x="225172" y="3860003"/>
            <a:ext cx="6686908" cy="2267287"/>
          </a:xfrm>
          <a:prstGeom prst="rect">
            <a:avLst/>
          </a:prstGeom>
        </p:spPr>
        <p:txBody>
          <a:bodyPr vert="horz" wrap="square" lIns="0" tIns="12700" rIns="0" bIns="0" rtlCol="0">
            <a:spAutoFit/>
          </a:bodyPr>
          <a:lstStyle/>
          <a:p>
            <a:pPr marL="1588" marR="5080" indent="-1588" algn="ctr">
              <a:lnSpc>
                <a:spcPct val="100000"/>
              </a:lnSpc>
              <a:spcBef>
                <a:spcPts val="100"/>
              </a:spcBef>
              <a:tabLst>
                <a:tab pos="1430338" algn="l"/>
              </a:tabLst>
            </a:pPr>
            <a:r>
              <a:rPr lang="es-MX" sz="2400" spc="-5" dirty="0">
                <a:latin typeface="Arial MT"/>
                <a:cs typeface="Arial MT"/>
              </a:rPr>
              <a:t>¿Cuál es el problema?</a:t>
            </a:r>
          </a:p>
          <a:p>
            <a:pPr marL="1588" marR="5080" indent="-1588" algn="ctr">
              <a:lnSpc>
                <a:spcPct val="100000"/>
              </a:lnSpc>
              <a:spcBef>
                <a:spcPts val="100"/>
              </a:spcBef>
              <a:tabLst>
                <a:tab pos="1430338" algn="l"/>
              </a:tabLst>
            </a:pPr>
            <a:r>
              <a:rPr lang="es-CO" sz="2400" spc="-5" dirty="0">
                <a:latin typeface="Arial MT"/>
                <a:cs typeface="Arial MT"/>
              </a:rPr>
              <a:t> ¿Cuáles son sus causas?</a:t>
            </a:r>
            <a:endParaRPr lang="es-MX" sz="2400" spc="-5" dirty="0">
              <a:latin typeface="Arial MT"/>
              <a:cs typeface="Arial MT"/>
            </a:endParaRPr>
          </a:p>
          <a:p>
            <a:pPr marL="1588" marR="5080" indent="-1588" algn="ctr">
              <a:lnSpc>
                <a:spcPct val="100000"/>
              </a:lnSpc>
              <a:spcBef>
                <a:spcPts val="100"/>
              </a:spcBef>
              <a:tabLst>
                <a:tab pos="1430338" algn="l"/>
              </a:tabLst>
            </a:pPr>
            <a:r>
              <a:rPr lang="es-MX" sz="2400" spc="-5" dirty="0">
                <a:latin typeface="Arial MT"/>
                <a:cs typeface="Arial MT"/>
              </a:rPr>
              <a:t>¿En qué medida los poderes públicos pueden resolverlo?</a:t>
            </a:r>
          </a:p>
          <a:p>
            <a:pPr marL="1588" marR="5080" indent="-1588" algn="ctr">
              <a:lnSpc>
                <a:spcPct val="100000"/>
              </a:lnSpc>
              <a:spcBef>
                <a:spcPts val="100"/>
              </a:spcBef>
              <a:tabLst>
                <a:tab pos="1430338" algn="l"/>
              </a:tabLst>
            </a:pPr>
            <a:r>
              <a:rPr lang="es-MX" sz="2400" spc="-5" dirty="0">
                <a:latin typeface="Arial MT"/>
                <a:cs typeface="Arial MT"/>
              </a:rPr>
              <a:t>¿Qué programa público es útil para resolver o atender el problema?</a:t>
            </a:r>
            <a:endParaRPr lang="es-CO" sz="2400" spc="-5" dirty="0">
              <a:latin typeface="Arial MT"/>
              <a:cs typeface="Arial MT"/>
            </a:endParaRPr>
          </a:p>
        </p:txBody>
      </p:sp>
      <p:grpSp>
        <p:nvGrpSpPr>
          <p:cNvPr id="25" name="object 9"/>
          <p:cNvGrpSpPr/>
          <p:nvPr/>
        </p:nvGrpSpPr>
        <p:grpSpPr>
          <a:xfrm rot="19430458">
            <a:off x="2222230" y="3185648"/>
            <a:ext cx="731520" cy="551815"/>
            <a:chOff x="5730240" y="2296667"/>
            <a:chExt cx="731520" cy="551815"/>
          </a:xfrm>
        </p:grpSpPr>
        <p:sp>
          <p:nvSpPr>
            <p:cNvPr id="26" name="object 10"/>
            <p:cNvSpPr/>
            <p:nvPr/>
          </p:nvSpPr>
          <p:spPr>
            <a:xfrm>
              <a:off x="5736336" y="2302763"/>
              <a:ext cx="719455" cy="539750"/>
            </a:xfrm>
            <a:custGeom>
              <a:avLst/>
              <a:gdLst/>
              <a:ahLst/>
              <a:cxnLst/>
              <a:rect l="l" t="t" r="r" b="b"/>
              <a:pathLst>
                <a:path w="719454" h="539750">
                  <a:moveTo>
                    <a:pt x="539496" y="0"/>
                  </a:moveTo>
                  <a:lnTo>
                    <a:pt x="179831" y="0"/>
                  </a:lnTo>
                  <a:lnTo>
                    <a:pt x="179831" y="269748"/>
                  </a:lnTo>
                  <a:lnTo>
                    <a:pt x="0" y="269748"/>
                  </a:lnTo>
                  <a:lnTo>
                    <a:pt x="359663" y="539496"/>
                  </a:lnTo>
                  <a:lnTo>
                    <a:pt x="719327" y="269748"/>
                  </a:lnTo>
                  <a:lnTo>
                    <a:pt x="539496" y="269748"/>
                  </a:lnTo>
                  <a:lnTo>
                    <a:pt x="539496" y="0"/>
                  </a:lnTo>
                  <a:close/>
                </a:path>
              </a:pathLst>
            </a:custGeom>
            <a:solidFill>
              <a:srgbClr val="5B9BD4"/>
            </a:solidFill>
          </p:spPr>
          <p:txBody>
            <a:bodyPr wrap="square" lIns="0" tIns="0" rIns="0" bIns="0" rtlCol="0"/>
            <a:lstStyle/>
            <a:p>
              <a:endParaRPr/>
            </a:p>
          </p:txBody>
        </p:sp>
        <p:sp>
          <p:nvSpPr>
            <p:cNvPr id="27" name="object 11"/>
            <p:cNvSpPr/>
            <p:nvPr/>
          </p:nvSpPr>
          <p:spPr>
            <a:xfrm>
              <a:off x="5736336" y="2302763"/>
              <a:ext cx="719455" cy="539750"/>
            </a:xfrm>
            <a:custGeom>
              <a:avLst/>
              <a:gdLst/>
              <a:ahLst/>
              <a:cxnLst/>
              <a:rect l="l" t="t" r="r" b="b"/>
              <a:pathLst>
                <a:path w="719454" h="539750">
                  <a:moveTo>
                    <a:pt x="539496" y="0"/>
                  </a:moveTo>
                  <a:lnTo>
                    <a:pt x="539496" y="269748"/>
                  </a:lnTo>
                  <a:lnTo>
                    <a:pt x="719327" y="269748"/>
                  </a:lnTo>
                  <a:lnTo>
                    <a:pt x="359663" y="539496"/>
                  </a:lnTo>
                  <a:lnTo>
                    <a:pt x="0" y="269748"/>
                  </a:lnTo>
                  <a:lnTo>
                    <a:pt x="179831" y="269748"/>
                  </a:lnTo>
                  <a:lnTo>
                    <a:pt x="179831" y="0"/>
                  </a:lnTo>
                  <a:lnTo>
                    <a:pt x="539496" y="0"/>
                  </a:lnTo>
                  <a:close/>
                </a:path>
              </a:pathLst>
            </a:custGeom>
            <a:ln w="12192">
              <a:solidFill>
                <a:srgbClr val="41709C"/>
              </a:solidFill>
            </a:ln>
          </p:spPr>
          <p:txBody>
            <a:bodyPr wrap="square" lIns="0" tIns="0" rIns="0" bIns="0" rtlCol="0"/>
            <a:lstStyle/>
            <a:p>
              <a:endParaRPr/>
            </a:p>
          </p:txBody>
        </p:sp>
      </p:grpSp>
      <p:grpSp>
        <p:nvGrpSpPr>
          <p:cNvPr id="32" name="object 9"/>
          <p:cNvGrpSpPr/>
          <p:nvPr/>
        </p:nvGrpSpPr>
        <p:grpSpPr>
          <a:xfrm rot="16200000">
            <a:off x="3572715" y="2419066"/>
            <a:ext cx="731520" cy="551815"/>
            <a:chOff x="5736336" y="2302763"/>
            <a:chExt cx="719455" cy="539750"/>
          </a:xfrm>
          <a:solidFill>
            <a:srgbClr val="FF0000"/>
          </a:solidFill>
        </p:grpSpPr>
        <p:sp>
          <p:nvSpPr>
            <p:cNvPr id="36" name="object 10"/>
            <p:cNvSpPr/>
            <p:nvPr/>
          </p:nvSpPr>
          <p:spPr>
            <a:xfrm>
              <a:off x="5736336" y="2302763"/>
              <a:ext cx="719455" cy="539750"/>
            </a:xfrm>
            <a:custGeom>
              <a:avLst/>
              <a:gdLst/>
              <a:ahLst/>
              <a:cxnLst/>
              <a:rect l="l" t="t" r="r" b="b"/>
              <a:pathLst>
                <a:path w="719454" h="539750">
                  <a:moveTo>
                    <a:pt x="539496" y="0"/>
                  </a:moveTo>
                  <a:lnTo>
                    <a:pt x="179831" y="0"/>
                  </a:lnTo>
                  <a:lnTo>
                    <a:pt x="179831" y="269748"/>
                  </a:lnTo>
                  <a:lnTo>
                    <a:pt x="0" y="269748"/>
                  </a:lnTo>
                  <a:lnTo>
                    <a:pt x="359663" y="539496"/>
                  </a:lnTo>
                  <a:lnTo>
                    <a:pt x="719327" y="269748"/>
                  </a:lnTo>
                  <a:lnTo>
                    <a:pt x="539496" y="269748"/>
                  </a:lnTo>
                  <a:lnTo>
                    <a:pt x="539496" y="0"/>
                  </a:lnTo>
                  <a:close/>
                </a:path>
              </a:pathLst>
            </a:custGeom>
            <a:grpFill/>
            <a:ln>
              <a:solidFill>
                <a:srgbClr val="FF0000"/>
              </a:solidFill>
            </a:ln>
          </p:spPr>
          <p:txBody>
            <a:bodyPr wrap="square" lIns="0" tIns="0" rIns="0" bIns="0" rtlCol="0"/>
            <a:lstStyle/>
            <a:p>
              <a:endParaRPr/>
            </a:p>
          </p:txBody>
        </p:sp>
        <p:sp>
          <p:nvSpPr>
            <p:cNvPr id="37" name="object 11"/>
            <p:cNvSpPr/>
            <p:nvPr/>
          </p:nvSpPr>
          <p:spPr>
            <a:xfrm>
              <a:off x="5736336" y="2302763"/>
              <a:ext cx="719455" cy="539750"/>
            </a:xfrm>
            <a:custGeom>
              <a:avLst/>
              <a:gdLst/>
              <a:ahLst/>
              <a:cxnLst/>
              <a:rect l="l" t="t" r="r" b="b"/>
              <a:pathLst>
                <a:path w="719454" h="539750">
                  <a:moveTo>
                    <a:pt x="539496" y="0"/>
                  </a:moveTo>
                  <a:lnTo>
                    <a:pt x="539496" y="269748"/>
                  </a:lnTo>
                  <a:lnTo>
                    <a:pt x="719327" y="269748"/>
                  </a:lnTo>
                  <a:lnTo>
                    <a:pt x="359663" y="539496"/>
                  </a:lnTo>
                  <a:lnTo>
                    <a:pt x="0" y="269748"/>
                  </a:lnTo>
                  <a:lnTo>
                    <a:pt x="179831" y="269748"/>
                  </a:lnTo>
                  <a:lnTo>
                    <a:pt x="179831" y="0"/>
                  </a:lnTo>
                  <a:lnTo>
                    <a:pt x="539496" y="0"/>
                  </a:lnTo>
                  <a:close/>
                </a:path>
              </a:pathLst>
            </a:custGeom>
            <a:grpFill/>
            <a:ln w="12192">
              <a:solidFill>
                <a:srgbClr val="FF0000"/>
              </a:solidFill>
            </a:ln>
          </p:spPr>
          <p:txBody>
            <a:bodyPr wrap="square" lIns="0" tIns="0" rIns="0" bIns="0" rtlCol="0"/>
            <a:lstStyle/>
            <a:p>
              <a:endParaRPr dirty="0"/>
            </a:p>
          </p:txBody>
        </p:sp>
      </p:grpSp>
      <p:sp>
        <p:nvSpPr>
          <p:cNvPr id="3" name="CuadroTexto 2"/>
          <p:cNvSpPr txBox="1"/>
          <p:nvPr/>
        </p:nvSpPr>
        <p:spPr>
          <a:xfrm rot="16200000">
            <a:off x="9286292" y="4298424"/>
            <a:ext cx="2954655" cy="133954"/>
          </a:xfrm>
          <a:prstGeom prst="rect">
            <a:avLst/>
          </a:prstGeom>
        </p:spPr>
        <p:txBody>
          <a:bodyPr vert="vert" wrap="square" lIns="0" tIns="12700" rIns="0" bIns="0" rtlCol="0" anchor="ctr">
            <a:spAutoFit/>
          </a:bodyPr>
          <a:lstStyle>
            <a:defPPr>
              <a:defRPr lang="es-CO"/>
            </a:defPPr>
            <a:lvl1pPr marL="1588" marR="5080" indent="-1588" algn="ctr">
              <a:lnSpc>
                <a:spcPct val="100000"/>
              </a:lnSpc>
              <a:spcBef>
                <a:spcPts val="100"/>
              </a:spcBef>
              <a:tabLst>
                <a:tab pos="1435735" algn="l"/>
              </a:tabLst>
              <a:defRPr sz="2400" spc="-5">
                <a:latin typeface="Arial MT"/>
                <a:cs typeface="Arial MT"/>
              </a:defRPr>
            </a:lvl1pPr>
          </a:lstStyle>
          <a:p>
            <a:r>
              <a:rPr lang="es-CO" b="1" dirty="0">
                <a:effectLst>
                  <a:outerShdw blurRad="38100" dist="38100" dir="2700000" algn="tl">
                    <a:srgbClr val="000000">
                      <a:alpha val="43137"/>
                    </a:srgbClr>
                  </a:outerShdw>
                </a:effectLst>
              </a:rPr>
              <a:t>CRITERIO</a:t>
            </a:r>
          </a:p>
        </p:txBody>
      </p:sp>
      <p:sp>
        <p:nvSpPr>
          <p:cNvPr id="40" name="Cerrar llave 39"/>
          <p:cNvSpPr/>
          <p:nvPr/>
        </p:nvSpPr>
        <p:spPr>
          <a:xfrm>
            <a:off x="9755627" y="2356205"/>
            <a:ext cx="579675" cy="3871777"/>
          </a:xfrm>
          <a:prstGeom prst="rightBrace">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Tree>
    <p:extLst>
      <p:ext uri="{BB962C8B-B14F-4D97-AF65-F5344CB8AC3E}">
        <p14:creationId xmlns:p14="http://schemas.microsoft.com/office/powerpoint/2010/main" val="406487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ppt_x"/>
                                          </p:val>
                                        </p:tav>
                                        <p:tav tm="100000">
                                          <p:val>
                                            <p:strVal val="#ppt_x"/>
                                          </p:val>
                                        </p:tav>
                                      </p:tavLst>
                                    </p:anim>
                                    <p:anim calcmode="lin" valueType="num">
                                      <p:cBhvr additive="base">
                                        <p:cTn id="6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2" grpId="0"/>
      <p:bldP spid="30" grpId="0"/>
      <p:bldP spid="31" grpId="0"/>
      <p:bldP spid="38" grpId="0"/>
      <p:bldP spid="39" grpId="0"/>
      <p:bldP spid="24" grpId="0"/>
      <p:bldP spid="3" grpId="0"/>
      <p:bldP spid="40"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object 9"/>
          <p:cNvGrpSpPr/>
          <p:nvPr/>
        </p:nvGrpSpPr>
        <p:grpSpPr>
          <a:xfrm rot="10800000">
            <a:off x="6454875" y="2598673"/>
            <a:ext cx="731520" cy="551815"/>
            <a:chOff x="5730240" y="2296667"/>
            <a:chExt cx="731520" cy="551815"/>
          </a:xfrm>
        </p:grpSpPr>
        <p:sp>
          <p:nvSpPr>
            <p:cNvPr id="34" name="object 10"/>
            <p:cNvSpPr/>
            <p:nvPr/>
          </p:nvSpPr>
          <p:spPr>
            <a:xfrm>
              <a:off x="5736336" y="2302763"/>
              <a:ext cx="719455" cy="539750"/>
            </a:xfrm>
            <a:custGeom>
              <a:avLst/>
              <a:gdLst/>
              <a:ahLst/>
              <a:cxnLst/>
              <a:rect l="l" t="t" r="r" b="b"/>
              <a:pathLst>
                <a:path w="719454" h="539750">
                  <a:moveTo>
                    <a:pt x="539496" y="0"/>
                  </a:moveTo>
                  <a:lnTo>
                    <a:pt x="179831" y="0"/>
                  </a:lnTo>
                  <a:lnTo>
                    <a:pt x="179831" y="269748"/>
                  </a:lnTo>
                  <a:lnTo>
                    <a:pt x="0" y="269748"/>
                  </a:lnTo>
                  <a:lnTo>
                    <a:pt x="359663" y="539496"/>
                  </a:lnTo>
                  <a:lnTo>
                    <a:pt x="719327" y="269748"/>
                  </a:lnTo>
                  <a:lnTo>
                    <a:pt x="539496" y="269748"/>
                  </a:lnTo>
                  <a:lnTo>
                    <a:pt x="539496" y="0"/>
                  </a:lnTo>
                  <a:close/>
                </a:path>
              </a:pathLst>
            </a:custGeom>
            <a:solidFill>
              <a:srgbClr val="5B9BD4"/>
            </a:solidFill>
          </p:spPr>
          <p:txBody>
            <a:bodyPr wrap="square" lIns="0" tIns="0" rIns="0" bIns="0" rtlCol="0"/>
            <a:lstStyle/>
            <a:p>
              <a:endParaRPr/>
            </a:p>
          </p:txBody>
        </p:sp>
        <p:sp>
          <p:nvSpPr>
            <p:cNvPr id="35" name="object 11"/>
            <p:cNvSpPr/>
            <p:nvPr/>
          </p:nvSpPr>
          <p:spPr>
            <a:xfrm>
              <a:off x="5736336" y="2302763"/>
              <a:ext cx="719455" cy="539750"/>
            </a:xfrm>
            <a:custGeom>
              <a:avLst/>
              <a:gdLst/>
              <a:ahLst/>
              <a:cxnLst/>
              <a:rect l="l" t="t" r="r" b="b"/>
              <a:pathLst>
                <a:path w="719454" h="539750">
                  <a:moveTo>
                    <a:pt x="539496" y="0"/>
                  </a:moveTo>
                  <a:lnTo>
                    <a:pt x="539496" y="269748"/>
                  </a:lnTo>
                  <a:lnTo>
                    <a:pt x="719327" y="269748"/>
                  </a:lnTo>
                  <a:lnTo>
                    <a:pt x="359663" y="539496"/>
                  </a:lnTo>
                  <a:lnTo>
                    <a:pt x="0" y="269748"/>
                  </a:lnTo>
                  <a:lnTo>
                    <a:pt x="179831" y="269748"/>
                  </a:lnTo>
                  <a:lnTo>
                    <a:pt x="179831" y="0"/>
                  </a:lnTo>
                  <a:lnTo>
                    <a:pt x="539496" y="0"/>
                  </a:lnTo>
                  <a:close/>
                </a:path>
              </a:pathLst>
            </a:custGeom>
            <a:ln w="12192">
              <a:solidFill>
                <a:srgbClr val="41709C"/>
              </a:solidFill>
            </a:ln>
          </p:spPr>
          <p:txBody>
            <a:bodyPr wrap="square" lIns="0" tIns="0" rIns="0" bIns="0" rtlCol="0"/>
            <a:lstStyle/>
            <a:p>
              <a:endParaRPr/>
            </a:p>
          </p:txBody>
        </p:sp>
      </p:grpSp>
      <p:grpSp>
        <p:nvGrpSpPr>
          <p:cNvPr id="19" name="object 9"/>
          <p:cNvGrpSpPr/>
          <p:nvPr/>
        </p:nvGrpSpPr>
        <p:grpSpPr>
          <a:xfrm>
            <a:off x="5029720" y="2701906"/>
            <a:ext cx="731520" cy="551815"/>
            <a:chOff x="5730240" y="2296667"/>
            <a:chExt cx="731520" cy="551815"/>
          </a:xfrm>
        </p:grpSpPr>
        <p:sp>
          <p:nvSpPr>
            <p:cNvPr id="20" name="object 10"/>
            <p:cNvSpPr/>
            <p:nvPr/>
          </p:nvSpPr>
          <p:spPr>
            <a:xfrm>
              <a:off x="5736336" y="2302763"/>
              <a:ext cx="719455" cy="539750"/>
            </a:xfrm>
            <a:custGeom>
              <a:avLst/>
              <a:gdLst/>
              <a:ahLst/>
              <a:cxnLst/>
              <a:rect l="l" t="t" r="r" b="b"/>
              <a:pathLst>
                <a:path w="719454" h="539750">
                  <a:moveTo>
                    <a:pt x="539496" y="0"/>
                  </a:moveTo>
                  <a:lnTo>
                    <a:pt x="179831" y="0"/>
                  </a:lnTo>
                  <a:lnTo>
                    <a:pt x="179831" y="269748"/>
                  </a:lnTo>
                  <a:lnTo>
                    <a:pt x="0" y="269748"/>
                  </a:lnTo>
                  <a:lnTo>
                    <a:pt x="359663" y="539496"/>
                  </a:lnTo>
                  <a:lnTo>
                    <a:pt x="719327" y="269748"/>
                  </a:lnTo>
                  <a:lnTo>
                    <a:pt x="539496" y="269748"/>
                  </a:lnTo>
                  <a:lnTo>
                    <a:pt x="539496" y="0"/>
                  </a:lnTo>
                  <a:close/>
                </a:path>
              </a:pathLst>
            </a:custGeom>
            <a:solidFill>
              <a:srgbClr val="5B9BD4"/>
            </a:solidFill>
          </p:spPr>
          <p:txBody>
            <a:bodyPr wrap="square" lIns="0" tIns="0" rIns="0" bIns="0" rtlCol="0"/>
            <a:lstStyle/>
            <a:p>
              <a:endParaRPr/>
            </a:p>
          </p:txBody>
        </p:sp>
        <p:sp>
          <p:nvSpPr>
            <p:cNvPr id="21" name="object 11"/>
            <p:cNvSpPr/>
            <p:nvPr/>
          </p:nvSpPr>
          <p:spPr>
            <a:xfrm>
              <a:off x="5736336" y="2302763"/>
              <a:ext cx="719455" cy="539750"/>
            </a:xfrm>
            <a:custGeom>
              <a:avLst/>
              <a:gdLst/>
              <a:ahLst/>
              <a:cxnLst/>
              <a:rect l="l" t="t" r="r" b="b"/>
              <a:pathLst>
                <a:path w="719454" h="539750">
                  <a:moveTo>
                    <a:pt x="539496" y="0"/>
                  </a:moveTo>
                  <a:lnTo>
                    <a:pt x="539496" y="269748"/>
                  </a:lnTo>
                  <a:lnTo>
                    <a:pt x="719327" y="269748"/>
                  </a:lnTo>
                  <a:lnTo>
                    <a:pt x="359663" y="539496"/>
                  </a:lnTo>
                  <a:lnTo>
                    <a:pt x="0" y="269748"/>
                  </a:lnTo>
                  <a:lnTo>
                    <a:pt x="179831" y="269748"/>
                  </a:lnTo>
                  <a:lnTo>
                    <a:pt x="179831" y="0"/>
                  </a:lnTo>
                  <a:lnTo>
                    <a:pt x="539496" y="0"/>
                  </a:lnTo>
                  <a:close/>
                </a:path>
              </a:pathLst>
            </a:custGeom>
            <a:ln w="12192">
              <a:solidFill>
                <a:srgbClr val="41709C"/>
              </a:solidFill>
            </a:ln>
          </p:spPr>
          <p:txBody>
            <a:bodyPr wrap="square" lIns="0" tIns="0" rIns="0" bIns="0" rtlCol="0"/>
            <a:lstStyle/>
            <a:p>
              <a:endParaRPr/>
            </a:p>
          </p:txBody>
        </p:sp>
      </p:grpSp>
      <p:sp>
        <p:nvSpPr>
          <p:cNvPr id="22" name="object 13"/>
          <p:cNvSpPr txBox="1"/>
          <p:nvPr/>
        </p:nvSpPr>
        <p:spPr>
          <a:xfrm>
            <a:off x="3945551" y="2120604"/>
            <a:ext cx="4505272" cy="382156"/>
          </a:xfrm>
          <a:prstGeom prst="rect">
            <a:avLst/>
          </a:prstGeom>
        </p:spPr>
        <p:txBody>
          <a:bodyPr vert="horz" wrap="square" lIns="0" tIns="12700" rIns="0" bIns="0" rtlCol="0">
            <a:spAutoFit/>
          </a:bodyPr>
          <a:lstStyle/>
          <a:p>
            <a:pPr marL="1588" marR="5080" indent="-1588" algn="ctr">
              <a:lnSpc>
                <a:spcPct val="100000"/>
              </a:lnSpc>
              <a:spcBef>
                <a:spcPts val="100"/>
              </a:spcBef>
              <a:tabLst>
                <a:tab pos="1435735" algn="l"/>
              </a:tabLst>
            </a:pPr>
            <a:r>
              <a:rPr lang="es-CO" sz="2400" spc="-5" dirty="0">
                <a:latin typeface="Arial MT"/>
                <a:cs typeface="Arial MT"/>
              </a:rPr>
              <a:t>Enfoque orientado al sistema</a:t>
            </a:r>
          </a:p>
        </p:txBody>
      </p:sp>
      <p:sp>
        <p:nvSpPr>
          <p:cNvPr id="30" name="object 13"/>
          <p:cNvSpPr txBox="1"/>
          <p:nvPr/>
        </p:nvSpPr>
        <p:spPr>
          <a:xfrm>
            <a:off x="83579" y="2496719"/>
            <a:ext cx="3352798" cy="1910779"/>
          </a:xfrm>
          <a:prstGeom prst="rect">
            <a:avLst/>
          </a:prstGeom>
        </p:spPr>
        <p:txBody>
          <a:bodyPr vert="horz" wrap="square" lIns="0" tIns="12700" rIns="0" bIns="0" rtlCol="0">
            <a:spAutoFit/>
          </a:bodyPr>
          <a:lstStyle/>
          <a:p>
            <a:pPr marL="1588" marR="5080" indent="-1588" algn="ctr">
              <a:lnSpc>
                <a:spcPct val="100000"/>
              </a:lnSpc>
              <a:spcBef>
                <a:spcPts val="100"/>
              </a:spcBef>
              <a:tabLst>
                <a:tab pos="1430338" algn="l"/>
              </a:tabLst>
            </a:pPr>
            <a:r>
              <a:rPr lang="es-CO" sz="2400" spc="-5" dirty="0">
                <a:latin typeface="Arial MT"/>
                <a:cs typeface="Arial MT"/>
              </a:rPr>
              <a:t>Requerimientos </a:t>
            </a:r>
          </a:p>
          <a:p>
            <a:pPr marL="1588" marR="5080" indent="-1588" algn="ctr">
              <a:lnSpc>
                <a:spcPct val="100000"/>
              </a:lnSpc>
              <a:spcBef>
                <a:spcPts val="100"/>
              </a:spcBef>
              <a:tabLst>
                <a:tab pos="1430338" algn="l"/>
              </a:tabLst>
            </a:pPr>
            <a:r>
              <a:rPr lang="es-CO" sz="2400" spc="-5" dirty="0">
                <a:latin typeface="Arial MT"/>
                <a:cs typeface="Arial MT"/>
              </a:rPr>
              <a:t>Intenciones</a:t>
            </a:r>
          </a:p>
          <a:p>
            <a:pPr marL="1588" marR="5080" indent="-1588" algn="ctr">
              <a:lnSpc>
                <a:spcPct val="100000"/>
              </a:lnSpc>
              <a:spcBef>
                <a:spcPts val="100"/>
              </a:spcBef>
              <a:tabLst>
                <a:tab pos="1430338" algn="l"/>
              </a:tabLst>
            </a:pPr>
            <a:r>
              <a:rPr lang="es-CO" sz="2400" spc="-5" dirty="0">
                <a:latin typeface="Arial MT"/>
                <a:cs typeface="Arial MT"/>
              </a:rPr>
              <a:t>Objetivos</a:t>
            </a:r>
          </a:p>
          <a:p>
            <a:pPr marL="1588" marR="5080" indent="-1588" algn="ctr">
              <a:lnSpc>
                <a:spcPct val="100000"/>
              </a:lnSpc>
              <a:spcBef>
                <a:spcPts val="100"/>
              </a:spcBef>
              <a:tabLst>
                <a:tab pos="1430338" algn="l"/>
              </a:tabLst>
            </a:pPr>
            <a:r>
              <a:rPr lang="es-CO" sz="2400" spc="-5" dirty="0">
                <a:latin typeface="Arial MT"/>
                <a:cs typeface="Arial MT"/>
              </a:rPr>
              <a:t>Expectativas legislatura</a:t>
            </a:r>
          </a:p>
          <a:p>
            <a:pPr marL="1588" marR="5080" indent="-1588" algn="ctr">
              <a:lnSpc>
                <a:spcPct val="100000"/>
              </a:lnSpc>
              <a:spcBef>
                <a:spcPts val="100"/>
              </a:spcBef>
              <a:tabLst>
                <a:tab pos="1430338" algn="l"/>
              </a:tabLst>
            </a:pPr>
            <a:r>
              <a:rPr lang="es-CO" sz="2400" spc="-5" dirty="0">
                <a:latin typeface="Arial MT"/>
                <a:cs typeface="Arial MT"/>
              </a:rPr>
              <a:t>Gobierno central </a:t>
            </a:r>
          </a:p>
        </p:txBody>
      </p:sp>
      <p:sp>
        <p:nvSpPr>
          <p:cNvPr id="38" name="object 8"/>
          <p:cNvSpPr txBox="1">
            <a:spLocks noGrp="1"/>
          </p:cNvSpPr>
          <p:nvPr>
            <p:ph type="title"/>
          </p:nvPr>
        </p:nvSpPr>
        <p:spPr>
          <a:xfrm>
            <a:off x="2129888" y="207143"/>
            <a:ext cx="7928514" cy="689291"/>
          </a:xfrm>
          <a:prstGeom prst="rect">
            <a:avLst/>
          </a:prstGeom>
        </p:spPr>
        <p:txBody>
          <a:bodyPr vert="horz" wrap="square" lIns="0" tIns="12065" rIns="0" bIns="0" rtlCol="0">
            <a:spAutoFit/>
          </a:bodyPr>
          <a:lstStyle/>
          <a:p>
            <a:pPr marL="12700" algn="ctr">
              <a:lnSpc>
                <a:spcPct val="100000"/>
              </a:lnSpc>
              <a:spcBef>
                <a:spcPts val="95"/>
              </a:spcBef>
            </a:pPr>
            <a:r>
              <a:rPr lang="es-CO" b="1" spc="-35" dirty="0">
                <a:effectLst>
                  <a:outerShdw blurRad="38100" dist="38100" dir="2700000" algn="tl">
                    <a:srgbClr val="000000">
                      <a:alpha val="43137"/>
                    </a:srgbClr>
                  </a:outerShdw>
                </a:effectLst>
                <a:uFill>
                  <a:solidFill>
                    <a:srgbClr val="000000"/>
                  </a:solidFill>
                </a:uFill>
              </a:rPr>
              <a:t>Enfoque puede ser alcanzado</a:t>
            </a:r>
            <a:endParaRPr b="1" spc="-40" dirty="0">
              <a:effectLst>
                <a:outerShdw blurRad="38100" dist="38100" dir="2700000" algn="tl">
                  <a:srgbClr val="000000">
                    <a:alpha val="43137"/>
                  </a:srgbClr>
                </a:outerShdw>
              </a:effectLst>
              <a:uFill>
                <a:solidFill>
                  <a:srgbClr val="000000"/>
                </a:solidFill>
              </a:uFill>
            </a:endParaRPr>
          </a:p>
        </p:txBody>
      </p:sp>
      <p:sp>
        <p:nvSpPr>
          <p:cNvPr id="40" name="object 13"/>
          <p:cNvSpPr txBox="1"/>
          <p:nvPr/>
        </p:nvSpPr>
        <p:spPr>
          <a:xfrm>
            <a:off x="3920972" y="3246401"/>
            <a:ext cx="4505272" cy="382156"/>
          </a:xfrm>
          <a:prstGeom prst="rect">
            <a:avLst/>
          </a:prstGeom>
        </p:spPr>
        <p:txBody>
          <a:bodyPr vert="horz" wrap="square" lIns="0" tIns="12700" rIns="0" bIns="0" rtlCol="0">
            <a:spAutoFit/>
          </a:bodyPr>
          <a:lstStyle/>
          <a:p>
            <a:pPr marL="1588" marR="5080" indent="-1588" algn="ctr">
              <a:lnSpc>
                <a:spcPct val="100000"/>
              </a:lnSpc>
              <a:spcBef>
                <a:spcPts val="100"/>
              </a:spcBef>
              <a:tabLst>
                <a:tab pos="1435735" algn="l"/>
              </a:tabLst>
            </a:pPr>
            <a:r>
              <a:rPr lang="es-CO" sz="2400" spc="-5" dirty="0">
                <a:latin typeface="Arial MT"/>
                <a:cs typeface="Arial MT"/>
              </a:rPr>
              <a:t>Enfoque orientado a resultados </a:t>
            </a:r>
          </a:p>
        </p:txBody>
      </p:sp>
      <p:sp>
        <p:nvSpPr>
          <p:cNvPr id="41" name="object 13"/>
          <p:cNvSpPr txBox="1"/>
          <p:nvPr/>
        </p:nvSpPr>
        <p:spPr>
          <a:xfrm>
            <a:off x="3940639" y="4578664"/>
            <a:ext cx="4505272" cy="382156"/>
          </a:xfrm>
          <a:prstGeom prst="rect">
            <a:avLst/>
          </a:prstGeom>
        </p:spPr>
        <p:txBody>
          <a:bodyPr vert="horz" wrap="square" lIns="0" tIns="12700" rIns="0" bIns="0" rtlCol="0">
            <a:spAutoFit/>
          </a:bodyPr>
          <a:lstStyle/>
          <a:p>
            <a:pPr marL="1588" marR="5080" indent="-1588" algn="ctr">
              <a:lnSpc>
                <a:spcPct val="100000"/>
              </a:lnSpc>
              <a:spcBef>
                <a:spcPts val="100"/>
              </a:spcBef>
              <a:tabLst>
                <a:tab pos="1435735" algn="l"/>
              </a:tabLst>
            </a:pPr>
            <a:r>
              <a:rPr lang="es-CO" sz="2400" spc="-5" dirty="0">
                <a:latin typeface="Arial MT"/>
                <a:cs typeface="Arial MT"/>
              </a:rPr>
              <a:t>Enfoque orientado al problema</a:t>
            </a:r>
          </a:p>
        </p:txBody>
      </p:sp>
      <p:grpSp>
        <p:nvGrpSpPr>
          <p:cNvPr id="42" name="object 9"/>
          <p:cNvGrpSpPr/>
          <p:nvPr/>
        </p:nvGrpSpPr>
        <p:grpSpPr>
          <a:xfrm rot="10800000">
            <a:off x="6489293" y="3798208"/>
            <a:ext cx="731520" cy="551815"/>
            <a:chOff x="5730240" y="2296667"/>
            <a:chExt cx="731520" cy="551815"/>
          </a:xfrm>
        </p:grpSpPr>
        <p:sp>
          <p:nvSpPr>
            <p:cNvPr id="43" name="object 10"/>
            <p:cNvSpPr/>
            <p:nvPr/>
          </p:nvSpPr>
          <p:spPr>
            <a:xfrm>
              <a:off x="5736336" y="2302763"/>
              <a:ext cx="719455" cy="539750"/>
            </a:xfrm>
            <a:custGeom>
              <a:avLst/>
              <a:gdLst/>
              <a:ahLst/>
              <a:cxnLst/>
              <a:rect l="l" t="t" r="r" b="b"/>
              <a:pathLst>
                <a:path w="719454" h="539750">
                  <a:moveTo>
                    <a:pt x="539496" y="0"/>
                  </a:moveTo>
                  <a:lnTo>
                    <a:pt x="179831" y="0"/>
                  </a:lnTo>
                  <a:lnTo>
                    <a:pt x="179831" y="269748"/>
                  </a:lnTo>
                  <a:lnTo>
                    <a:pt x="0" y="269748"/>
                  </a:lnTo>
                  <a:lnTo>
                    <a:pt x="359663" y="539496"/>
                  </a:lnTo>
                  <a:lnTo>
                    <a:pt x="719327" y="269748"/>
                  </a:lnTo>
                  <a:lnTo>
                    <a:pt x="539496" y="269748"/>
                  </a:lnTo>
                  <a:lnTo>
                    <a:pt x="539496" y="0"/>
                  </a:lnTo>
                  <a:close/>
                </a:path>
              </a:pathLst>
            </a:custGeom>
            <a:solidFill>
              <a:srgbClr val="5B9BD4"/>
            </a:solidFill>
          </p:spPr>
          <p:txBody>
            <a:bodyPr wrap="square" lIns="0" tIns="0" rIns="0" bIns="0" rtlCol="0"/>
            <a:lstStyle/>
            <a:p>
              <a:endParaRPr/>
            </a:p>
          </p:txBody>
        </p:sp>
        <p:sp>
          <p:nvSpPr>
            <p:cNvPr id="44" name="object 11"/>
            <p:cNvSpPr/>
            <p:nvPr/>
          </p:nvSpPr>
          <p:spPr>
            <a:xfrm>
              <a:off x="5736336" y="2302763"/>
              <a:ext cx="719455" cy="539750"/>
            </a:xfrm>
            <a:custGeom>
              <a:avLst/>
              <a:gdLst/>
              <a:ahLst/>
              <a:cxnLst/>
              <a:rect l="l" t="t" r="r" b="b"/>
              <a:pathLst>
                <a:path w="719454" h="539750">
                  <a:moveTo>
                    <a:pt x="539496" y="0"/>
                  </a:moveTo>
                  <a:lnTo>
                    <a:pt x="539496" y="269748"/>
                  </a:lnTo>
                  <a:lnTo>
                    <a:pt x="719327" y="269748"/>
                  </a:lnTo>
                  <a:lnTo>
                    <a:pt x="359663" y="539496"/>
                  </a:lnTo>
                  <a:lnTo>
                    <a:pt x="0" y="269748"/>
                  </a:lnTo>
                  <a:lnTo>
                    <a:pt x="179831" y="269748"/>
                  </a:lnTo>
                  <a:lnTo>
                    <a:pt x="179831" y="0"/>
                  </a:lnTo>
                  <a:lnTo>
                    <a:pt x="539496" y="0"/>
                  </a:lnTo>
                  <a:close/>
                </a:path>
              </a:pathLst>
            </a:custGeom>
            <a:ln w="12192">
              <a:solidFill>
                <a:srgbClr val="41709C"/>
              </a:solidFill>
            </a:ln>
          </p:spPr>
          <p:txBody>
            <a:bodyPr wrap="square" lIns="0" tIns="0" rIns="0" bIns="0" rtlCol="0"/>
            <a:lstStyle/>
            <a:p>
              <a:endParaRPr/>
            </a:p>
          </p:txBody>
        </p:sp>
      </p:grpSp>
      <p:grpSp>
        <p:nvGrpSpPr>
          <p:cNvPr id="45" name="object 9"/>
          <p:cNvGrpSpPr/>
          <p:nvPr/>
        </p:nvGrpSpPr>
        <p:grpSpPr>
          <a:xfrm>
            <a:off x="5019889" y="3901441"/>
            <a:ext cx="731520" cy="551815"/>
            <a:chOff x="5730240" y="2296667"/>
            <a:chExt cx="731520" cy="551815"/>
          </a:xfrm>
        </p:grpSpPr>
        <p:sp>
          <p:nvSpPr>
            <p:cNvPr id="46" name="object 10"/>
            <p:cNvSpPr/>
            <p:nvPr/>
          </p:nvSpPr>
          <p:spPr>
            <a:xfrm>
              <a:off x="5736336" y="2302763"/>
              <a:ext cx="719455" cy="539750"/>
            </a:xfrm>
            <a:custGeom>
              <a:avLst/>
              <a:gdLst/>
              <a:ahLst/>
              <a:cxnLst/>
              <a:rect l="l" t="t" r="r" b="b"/>
              <a:pathLst>
                <a:path w="719454" h="539750">
                  <a:moveTo>
                    <a:pt x="539496" y="0"/>
                  </a:moveTo>
                  <a:lnTo>
                    <a:pt x="179831" y="0"/>
                  </a:lnTo>
                  <a:lnTo>
                    <a:pt x="179831" y="269748"/>
                  </a:lnTo>
                  <a:lnTo>
                    <a:pt x="0" y="269748"/>
                  </a:lnTo>
                  <a:lnTo>
                    <a:pt x="359663" y="539496"/>
                  </a:lnTo>
                  <a:lnTo>
                    <a:pt x="719327" y="269748"/>
                  </a:lnTo>
                  <a:lnTo>
                    <a:pt x="539496" y="269748"/>
                  </a:lnTo>
                  <a:lnTo>
                    <a:pt x="539496" y="0"/>
                  </a:lnTo>
                  <a:close/>
                </a:path>
              </a:pathLst>
            </a:custGeom>
            <a:solidFill>
              <a:srgbClr val="5B9BD4"/>
            </a:solidFill>
          </p:spPr>
          <p:txBody>
            <a:bodyPr wrap="square" lIns="0" tIns="0" rIns="0" bIns="0" rtlCol="0"/>
            <a:lstStyle/>
            <a:p>
              <a:endParaRPr/>
            </a:p>
          </p:txBody>
        </p:sp>
        <p:sp>
          <p:nvSpPr>
            <p:cNvPr id="47" name="object 11"/>
            <p:cNvSpPr/>
            <p:nvPr/>
          </p:nvSpPr>
          <p:spPr>
            <a:xfrm>
              <a:off x="5736336" y="2302763"/>
              <a:ext cx="719455" cy="539750"/>
            </a:xfrm>
            <a:custGeom>
              <a:avLst/>
              <a:gdLst/>
              <a:ahLst/>
              <a:cxnLst/>
              <a:rect l="l" t="t" r="r" b="b"/>
              <a:pathLst>
                <a:path w="719454" h="539750">
                  <a:moveTo>
                    <a:pt x="539496" y="0"/>
                  </a:moveTo>
                  <a:lnTo>
                    <a:pt x="539496" y="269748"/>
                  </a:lnTo>
                  <a:lnTo>
                    <a:pt x="719327" y="269748"/>
                  </a:lnTo>
                  <a:lnTo>
                    <a:pt x="359663" y="539496"/>
                  </a:lnTo>
                  <a:lnTo>
                    <a:pt x="0" y="269748"/>
                  </a:lnTo>
                  <a:lnTo>
                    <a:pt x="179831" y="269748"/>
                  </a:lnTo>
                  <a:lnTo>
                    <a:pt x="179831" y="0"/>
                  </a:lnTo>
                  <a:lnTo>
                    <a:pt x="539496" y="0"/>
                  </a:lnTo>
                  <a:close/>
                </a:path>
              </a:pathLst>
            </a:custGeom>
            <a:ln w="12192">
              <a:solidFill>
                <a:srgbClr val="41709C"/>
              </a:solidFill>
            </a:ln>
          </p:spPr>
          <p:txBody>
            <a:bodyPr wrap="square" lIns="0" tIns="0" rIns="0" bIns="0" rtlCol="0"/>
            <a:lstStyle/>
            <a:p>
              <a:endParaRPr/>
            </a:p>
          </p:txBody>
        </p:sp>
      </p:grpSp>
      <p:sp>
        <p:nvSpPr>
          <p:cNvPr id="48" name="object 13"/>
          <p:cNvSpPr txBox="1"/>
          <p:nvPr/>
        </p:nvSpPr>
        <p:spPr>
          <a:xfrm>
            <a:off x="8997673" y="2728969"/>
            <a:ext cx="3101356" cy="1528624"/>
          </a:xfrm>
          <a:prstGeom prst="rect">
            <a:avLst/>
          </a:prstGeom>
        </p:spPr>
        <p:txBody>
          <a:bodyPr vert="horz" wrap="square" lIns="0" tIns="12700" rIns="0" bIns="0" rtlCol="0">
            <a:spAutoFit/>
          </a:bodyPr>
          <a:lstStyle/>
          <a:p>
            <a:pPr marL="1588" marR="5080" indent="-1588" algn="ctr">
              <a:lnSpc>
                <a:spcPct val="100000"/>
              </a:lnSpc>
              <a:spcBef>
                <a:spcPts val="100"/>
              </a:spcBef>
              <a:tabLst>
                <a:tab pos="1430338" algn="l"/>
              </a:tabLst>
            </a:pPr>
            <a:r>
              <a:rPr lang="es-CO" sz="2400" spc="-5" dirty="0">
                <a:latin typeface="Arial MT"/>
                <a:cs typeface="Arial MT"/>
              </a:rPr>
              <a:t>Problema real </a:t>
            </a:r>
          </a:p>
          <a:p>
            <a:pPr marL="1588" marR="5080" indent="-1588" algn="ctr">
              <a:lnSpc>
                <a:spcPct val="100000"/>
              </a:lnSpc>
              <a:spcBef>
                <a:spcPts val="100"/>
              </a:spcBef>
              <a:tabLst>
                <a:tab pos="1430338" algn="l"/>
              </a:tabLst>
            </a:pPr>
            <a:r>
              <a:rPr lang="es-CO" sz="2400" spc="-5" dirty="0">
                <a:latin typeface="Arial MT"/>
                <a:cs typeface="Arial MT"/>
              </a:rPr>
              <a:t>(Personas</a:t>
            </a:r>
          </a:p>
          <a:p>
            <a:pPr marL="1588" marR="5080" indent="-1588" algn="ctr">
              <a:lnSpc>
                <a:spcPct val="100000"/>
              </a:lnSpc>
              <a:spcBef>
                <a:spcPts val="100"/>
              </a:spcBef>
              <a:tabLst>
                <a:tab pos="1430338" algn="l"/>
              </a:tabLst>
            </a:pPr>
            <a:r>
              <a:rPr lang="es-CO" sz="2400" spc="-5" dirty="0">
                <a:latin typeface="Arial MT"/>
                <a:cs typeface="Arial MT"/>
              </a:rPr>
              <a:t> – </a:t>
            </a:r>
          </a:p>
          <a:p>
            <a:pPr marL="1588" marR="5080" indent="-1588" algn="ctr">
              <a:lnSpc>
                <a:spcPct val="100000"/>
              </a:lnSpc>
              <a:spcBef>
                <a:spcPts val="100"/>
              </a:spcBef>
              <a:tabLst>
                <a:tab pos="1430338" algn="l"/>
              </a:tabLst>
            </a:pPr>
            <a:r>
              <a:rPr lang="es-CO" sz="2400" spc="-5" dirty="0">
                <a:latin typeface="Arial MT"/>
                <a:cs typeface="Arial MT"/>
              </a:rPr>
              <a:t>Comunidad)</a:t>
            </a:r>
          </a:p>
        </p:txBody>
      </p:sp>
      <p:sp>
        <p:nvSpPr>
          <p:cNvPr id="2" name="Cerrar llave 1"/>
          <p:cNvSpPr/>
          <p:nvPr/>
        </p:nvSpPr>
        <p:spPr>
          <a:xfrm>
            <a:off x="3185650" y="1725565"/>
            <a:ext cx="720000" cy="3420000"/>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5" name="Abrir llave 4"/>
          <p:cNvSpPr/>
          <p:nvPr/>
        </p:nvSpPr>
        <p:spPr>
          <a:xfrm>
            <a:off x="8485239" y="1740309"/>
            <a:ext cx="720000" cy="3420000"/>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Tree>
    <p:extLst>
      <p:ext uri="{BB962C8B-B14F-4D97-AF65-F5344CB8AC3E}">
        <p14:creationId xmlns:p14="http://schemas.microsoft.com/office/powerpoint/2010/main" val="38849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0" grpId="0"/>
      <p:bldP spid="38" grpId="0"/>
      <p:bldP spid="40" grpId="0"/>
      <p:bldP spid="41" grpId="0"/>
      <p:bldP spid="48" grpId="0"/>
      <p:bldP spid="2" grpId="0" animBg="1"/>
      <p:bldP spid="5"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bject 13"/>
          <p:cNvSpPr txBox="1"/>
          <p:nvPr/>
        </p:nvSpPr>
        <p:spPr>
          <a:xfrm>
            <a:off x="409245" y="1125125"/>
            <a:ext cx="11404214" cy="351378"/>
          </a:xfrm>
          <a:prstGeom prst="rect">
            <a:avLst/>
          </a:prstGeom>
        </p:spPr>
        <p:txBody>
          <a:bodyPr vert="horz" wrap="square" lIns="0" tIns="12700" rIns="0" bIns="0" rtlCol="0">
            <a:spAutoFit/>
          </a:bodyPr>
          <a:lstStyle/>
          <a:p>
            <a:pPr marL="1588" marR="5080" indent="-1588" algn="ctr">
              <a:lnSpc>
                <a:spcPct val="100000"/>
              </a:lnSpc>
              <a:spcBef>
                <a:spcPts val="100"/>
              </a:spcBef>
              <a:tabLst>
                <a:tab pos="1430338" algn="l"/>
              </a:tabLst>
            </a:pPr>
            <a:r>
              <a:rPr lang="es-MX" sz="2200" spc="-5" dirty="0">
                <a:latin typeface="Arial MT"/>
                <a:cs typeface="Arial MT"/>
              </a:rPr>
              <a:t>Mayor </a:t>
            </a:r>
            <a:r>
              <a:rPr lang="es-MX" sz="2200" b="1" i="1" u="sng" spc="-5" dirty="0">
                <a:solidFill>
                  <a:srgbClr val="FF0000"/>
                </a:solidFill>
                <a:effectLst>
                  <a:outerShdw blurRad="38100" dist="38100" dir="2700000" algn="tl">
                    <a:srgbClr val="000000">
                      <a:alpha val="43137"/>
                    </a:srgbClr>
                  </a:outerShdw>
                </a:effectLst>
                <a:latin typeface="Arial MT"/>
                <a:cs typeface="Arial MT"/>
              </a:rPr>
              <a:t>flexibilidad</a:t>
            </a:r>
            <a:r>
              <a:rPr lang="es-MX" sz="2200" spc="-5" dirty="0">
                <a:latin typeface="Arial MT"/>
                <a:cs typeface="Arial MT"/>
              </a:rPr>
              <a:t> en la elección de los temas y objetos, métodos y criterios de auditoría</a:t>
            </a:r>
            <a:endParaRPr lang="es-CO" sz="2200" spc="-5" dirty="0">
              <a:latin typeface="Arial MT"/>
              <a:cs typeface="Arial MT"/>
            </a:endParaRPr>
          </a:p>
        </p:txBody>
      </p:sp>
      <p:sp>
        <p:nvSpPr>
          <p:cNvPr id="38" name="object 8"/>
          <p:cNvSpPr txBox="1">
            <a:spLocks noGrp="1"/>
          </p:cNvSpPr>
          <p:nvPr>
            <p:ph type="title"/>
          </p:nvPr>
        </p:nvSpPr>
        <p:spPr>
          <a:xfrm>
            <a:off x="409245" y="280883"/>
            <a:ext cx="11404213" cy="689291"/>
          </a:xfrm>
          <a:prstGeom prst="rect">
            <a:avLst/>
          </a:prstGeom>
        </p:spPr>
        <p:txBody>
          <a:bodyPr vert="horz" wrap="square" lIns="0" tIns="12065" rIns="0" bIns="0" rtlCol="0">
            <a:spAutoFit/>
          </a:bodyPr>
          <a:lstStyle/>
          <a:p>
            <a:pPr marL="12700" algn="ctr">
              <a:lnSpc>
                <a:spcPct val="100000"/>
              </a:lnSpc>
              <a:spcBef>
                <a:spcPts val="95"/>
              </a:spcBef>
            </a:pPr>
            <a:r>
              <a:rPr lang="es-CO" b="1" spc="-35" dirty="0">
                <a:effectLst>
                  <a:outerShdw blurRad="38100" dist="38100" dir="2700000" algn="tl">
                    <a:srgbClr val="000000">
                      <a:alpha val="43137"/>
                    </a:srgbClr>
                  </a:outerShdw>
                </a:effectLst>
                <a:uFill>
                  <a:solidFill>
                    <a:srgbClr val="000000"/>
                  </a:solidFill>
                </a:uFill>
              </a:rPr>
              <a:t>Características de la auditoria desempeño</a:t>
            </a:r>
            <a:endParaRPr b="1" spc="-40" dirty="0">
              <a:effectLst>
                <a:outerShdw blurRad="38100" dist="38100" dir="2700000" algn="tl">
                  <a:srgbClr val="000000">
                    <a:alpha val="43137"/>
                  </a:srgbClr>
                </a:outerShdw>
              </a:effectLst>
              <a:uFill>
                <a:solidFill>
                  <a:srgbClr val="000000"/>
                </a:solidFill>
              </a:uFill>
            </a:endParaRPr>
          </a:p>
        </p:txBody>
      </p:sp>
      <p:sp>
        <p:nvSpPr>
          <p:cNvPr id="23" name="object 13"/>
          <p:cNvSpPr txBox="1"/>
          <p:nvPr/>
        </p:nvSpPr>
        <p:spPr>
          <a:xfrm>
            <a:off x="409761" y="1780511"/>
            <a:ext cx="11404214" cy="351378"/>
          </a:xfrm>
          <a:prstGeom prst="rect">
            <a:avLst/>
          </a:prstGeom>
        </p:spPr>
        <p:txBody>
          <a:bodyPr vert="horz" wrap="square" lIns="0" tIns="12700" rIns="0" bIns="0" rtlCol="0">
            <a:spAutoFit/>
          </a:bodyPr>
          <a:lstStyle/>
          <a:p>
            <a:pPr marL="1588" marR="5080" indent="-1588" algn="ctr">
              <a:lnSpc>
                <a:spcPct val="100000"/>
              </a:lnSpc>
              <a:spcBef>
                <a:spcPts val="100"/>
              </a:spcBef>
              <a:tabLst>
                <a:tab pos="1430338" algn="l"/>
              </a:tabLst>
            </a:pPr>
            <a:r>
              <a:rPr lang="es-MX" sz="2200" spc="-5" dirty="0">
                <a:latin typeface="Arial MT"/>
                <a:cs typeface="Arial MT"/>
              </a:rPr>
              <a:t>Se trata de un examen independiente realizado con un carácter no reiterativo</a:t>
            </a:r>
            <a:endParaRPr lang="es-CO" sz="2200" spc="-5" dirty="0">
              <a:latin typeface="Arial MT"/>
              <a:cs typeface="Arial MT"/>
            </a:endParaRPr>
          </a:p>
        </p:txBody>
      </p:sp>
      <p:sp>
        <p:nvSpPr>
          <p:cNvPr id="24" name="object 13"/>
          <p:cNvSpPr txBox="1"/>
          <p:nvPr/>
        </p:nvSpPr>
        <p:spPr>
          <a:xfrm>
            <a:off x="401031" y="2396063"/>
            <a:ext cx="11404214" cy="351378"/>
          </a:xfrm>
          <a:prstGeom prst="rect">
            <a:avLst/>
          </a:prstGeom>
        </p:spPr>
        <p:txBody>
          <a:bodyPr vert="horz" wrap="square" lIns="0" tIns="12700" rIns="0" bIns="0" rtlCol="0">
            <a:spAutoFit/>
          </a:bodyPr>
          <a:lstStyle/>
          <a:p>
            <a:pPr marL="1588" marR="5080" indent="-1588" algn="ctr">
              <a:lnSpc>
                <a:spcPct val="100000"/>
              </a:lnSpc>
              <a:spcBef>
                <a:spcPts val="100"/>
              </a:spcBef>
              <a:tabLst>
                <a:tab pos="1430338" algn="l"/>
              </a:tabLst>
            </a:pPr>
            <a:r>
              <a:rPr lang="es-MX" sz="2200" spc="-5" dirty="0">
                <a:latin typeface="Arial MT"/>
                <a:cs typeface="Arial MT"/>
              </a:rPr>
              <a:t>Debe disponer de una </a:t>
            </a:r>
            <a:r>
              <a:rPr lang="es-MX" sz="2200" b="1" i="1" u="sng" spc="-5" dirty="0">
                <a:solidFill>
                  <a:srgbClr val="FF0000"/>
                </a:solidFill>
                <a:effectLst>
                  <a:outerShdw blurRad="38100" dist="38100" dir="2700000" algn="tl">
                    <a:srgbClr val="000000">
                      <a:alpha val="43137"/>
                    </a:srgbClr>
                  </a:outerShdw>
                </a:effectLst>
                <a:latin typeface="Arial MT"/>
                <a:cs typeface="Arial MT"/>
              </a:rPr>
              <a:t>amplia variedad</a:t>
            </a:r>
            <a:r>
              <a:rPr lang="es-MX" sz="2200" spc="-5" dirty="0">
                <a:latin typeface="Arial MT"/>
                <a:cs typeface="Arial MT"/>
              </a:rPr>
              <a:t> de métodos de investigación y evaluación</a:t>
            </a:r>
            <a:endParaRPr lang="es-CO" sz="2200" spc="-5" dirty="0">
              <a:latin typeface="Arial MT"/>
              <a:cs typeface="Arial MT"/>
            </a:endParaRPr>
          </a:p>
        </p:txBody>
      </p:sp>
      <p:sp>
        <p:nvSpPr>
          <p:cNvPr id="25" name="object 13"/>
          <p:cNvSpPr txBox="1"/>
          <p:nvPr/>
        </p:nvSpPr>
        <p:spPr>
          <a:xfrm>
            <a:off x="350259" y="2998177"/>
            <a:ext cx="11404214" cy="351378"/>
          </a:xfrm>
          <a:prstGeom prst="rect">
            <a:avLst/>
          </a:prstGeom>
        </p:spPr>
        <p:txBody>
          <a:bodyPr vert="horz" wrap="square" lIns="0" tIns="12700" rIns="0" bIns="0" rtlCol="0">
            <a:spAutoFit/>
          </a:bodyPr>
          <a:lstStyle/>
          <a:p>
            <a:pPr marL="1588" marR="5080" indent="-1588" algn="ctr">
              <a:lnSpc>
                <a:spcPct val="100000"/>
              </a:lnSpc>
              <a:spcBef>
                <a:spcPts val="100"/>
              </a:spcBef>
              <a:tabLst>
                <a:tab pos="1430338" algn="l"/>
              </a:tabLst>
            </a:pPr>
            <a:r>
              <a:rPr lang="es-MX" sz="2200" spc="-5" dirty="0">
                <a:latin typeface="Arial MT"/>
                <a:cs typeface="Arial MT"/>
              </a:rPr>
              <a:t>Está </a:t>
            </a:r>
            <a:r>
              <a:rPr lang="es-MX" sz="2200" b="1" i="1" u="sng" spc="-5" dirty="0">
                <a:solidFill>
                  <a:srgbClr val="FF0000"/>
                </a:solidFill>
                <a:effectLst>
                  <a:outerShdw blurRad="38100" dist="38100" dir="2700000" algn="tl">
                    <a:srgbClr val="000000">
                      <a:alpha val="43137"/>
                    </a:srgbClr>
                  </a:outerShdw>
                </a:effectLst>
                <a:latin typeface="Arial MT"/>
                <a:cs typeface="Arial MT"/>
              </a:rPr>
              <a:t>abierta a diversos</a:t>
            </a:r>
            <a:r>
              <a:rPr lang="es-MX" sz="2200" spc="-5" dirty="0">
                <a:latin typeface="Arial MT"/>
                <a:cs typeface="Arial MT"/>
              </a:rPr>
              <a:t> criterios e interpretaciones</a:t>
            </a:r>
            <a:endParaRPr lang="es-CO" sz="2200" spc="-5" dirty="0">
              <a:latin typeface="Arial MT"/>
              <a:cs typeface="Arial MT"/>
            </a:endParaRPr>
          </a:p>
        </p:txBody>
      </p:sp>
      <p:sp>
        <p:nvSpPr>
          <p:cNvPr id="26" name="object 13"/>
          <p:cNvSpPr txBox="1"/>
          <p:nvPr/>
        </p:nvSpPr>
        <p:spPr>
          <a:xfrm>
            <a:off x="355175" y="3755261"/>
            <a:ext cx="11404214" cy="689932"/>
          </a:xfrm>
          <a:prstGeom prst="rect">
            <a:avLst/>
          </a:prstGeom>
        </p:spPr>
        <p:txBody>
          <a:bodyPr vert="horz" wrap="square" lIns="0" tIns="12700" rIns="0" bIns="0" rtlCol="0">
            <a:spAutoFit/>
          </a:bodyPr>
          <a:lstStyle/>
          <a:p>
            <a:pPr marL="1588" marR="5080" indent="-1588" algn="ctr">
              <a:lnSpc>
                <a:spcPct val="100000"/>
              </a:lnSpc>
              <a:spcBef>
                <a:spcPts val="100"/>
              </a:spcBef>
              <a:tabLst>
                <a:tab pos="1430338" algn="l"/>
              </a:tabLst>
            </a:pPr>
            <a:r>
              <a:rPr lang="es-MX" sz="2200" spc="-5" dirty="0">
                <a:latin typeface="Arial MT"/>
                <a:cs typeface="Arial MT"/>
              </a:rPr>
              <a:t>Requiere de la </a:t>
            </a:r>
            <a:r>
              <a:rPr lang="es-MX" sz="2200" b="1" i="1" u="sng" spc="-5" dirty="0">
                <a:solidFill>
                  <a:srgbClr val="FF0000"/>
                </a:solidFill>
                <a:effectLst>
                  <a:outerShdw blurRad="38100" dist="38100" dir="2700000" algn="tl">
                    <a:srgbClr val="000000">
                      <a:alpha val="43137"/>
                    </a:srgbClr>
                  </a:outerShdw>
                </a:effectLst>
                <a:latin typeface="Arial MT"/>
                <a:cs typeface="Arial MT"/>
              </a:rPr>
              <a:t>libertad necesaria</a:t>
            </a:r>
            <a:r>
              <a:rPr lang="es-MX" sz="2200" spc="-5" dirty="0">
                <a:latin typeface="Arial MT"/>
                <a:cs typeface="Arial MT"/>
              </a:rPr>
              <a:t> para examinar todas las actividades del sector público desde diferentes perspectivas</a:t>
            </a:r>
            <a:endParaRPr lang="es-CO" sz="2200" spc="-5" dirty="0">
              <a:latin typeface="Arial MT"/>
              <a:cs typeface="Arial MT"/>
            </a:endParaRPr>
          </a:p>
        </p:txBody>
      </p:sp>
      <p:sp>
        <p:nvSpPr>
          <p:cNvPr id="27" name="object 13"/>
          <p:cNvSpPr txBox="1"/>
          <p:nvPr/>
        </p:nvSpPr>
        <p:spPr>
          <a:xfrm>
            <a:off x="409245" y="4748315"/>
            <a:ext cx="11404214" cy="689932"/>
          </a:xfrm>
          <a:prstGeom prst="rect">
            <a:avLst/>
          </a:prstGeom>
        </p:spPr>
        <p:txBody>
          <a:bodyPr vert="horz" wrap="square" lIns="0" tIns="12700" rIns="0" bIns="0" rtlCol="0">
            <a:spAutoFit/>
          </a:bodyPr>
          <a:lstStyle/>
          <a:p>
            <a:pPr marL="1588" marR="5080" indent="-1588" algn="ctr">
              <a:lnSpc>
                <a:spcPct val="100000"/>
              </a:lnSpc>
              <a:spcBef>
                <a:spcPts val="100"/>
              </a:spcBef>
              <a:tabLst>
                <a:tab pos="1430338" algn="l"/>
              </a:tabLst>
            </a:pPr>
            <a:r>
              <a:rPr lang="es-MX" sz="2200" spc="-5" dirty="0">
                <a:latin typeface="Arial MT"/>
                <a:cs typeface="Arial MT"/>
              </a:rPr>
              <a:t>Pueden superar la temporalidad del </a:t>
            </a:r>
            <a:r>
              <a:rPr lang="es-MX" sz="2200" spc="-5" dirty="0" err="1">
                <a:latin typeface="Arial MT"/>
                <a:cs typeface="Arial MT"/>
              </a:rPr>
              <a:t>PVCFT</a:t>
            </a:r>
            <a:r>
              <a:rPr lang="es-MX" sz="2200" spc="-5" dirty="0">
                <a:latin typeface="Arial MT"/>
                <a:cs typeface="Arial MT"/>
              </a:rPr>
              <a:t>, en relación con la anualidad, teniendo en cuenta la </a:t>
            </a:r>
            <a:r>
              <a:rPr lang="es-MX" sz="2200" b="1" i="1" u="sng" spc="-5" dirty="0">
                <a:solidFill>
                  <a:srgbClr val="FF0000"/>
                </a:solidFill>
                <a:effectLst>
                  <a:outerShdw blurRad="38100" dist="38100" dir="2700000" algn="tl">
                    <a:srgbClr val="000000">
                      <a:alpha val="43137"/>
                    </a:srgbClr>
                  </a:outerShdw>
                </a:effectLst>
                <a:latin typeface="Arial MT"/>
                <a:cs typeface="Arial MT"/>
              </a:rPr>
              <a:t>complejidad</a:t>
            </a:r>
            <a:r>
              <a:rPr lang="es-MX" sz="2200" spc="-5" dirty="0">
                <a:latin typeface="Arial MT"/>
                <a:cs typeface="Arial MT"/>
              </a:rPr>
              <a:t> de los </a:t>
            </a:r>
            <a:r>
              <a:rPr lang="es-MX" sz="2200" b="1" i="1" u="sng" spc="-5" dirty="0">
                <a:solidFill>
                  <a:srgbClr val="FF0000"/>
                </a:solidFill>
                <a:effectLst>
                  <a:outerShdw blurRad="38100" dist="38100" dir="2700000" algn="tl">
                    <a:srgbClr val="000000">
                      <a:alpha val="43137"/>
                    </a:srgbClr>
                  </a:outerShdw>
                </a:effectLst>
                <a:latin typeface="Arial MT"/>
                <a:cs typeface="Arial MT"/>
              </a:rPr>
              <a:t>recursos</a:t>
            </a:r>
            <a:r>
              <a:rPr lang="es-MX" sz="2200" spc="-5" dirty="0">
                <a:latin typeface="Arial MT"/>
                <a:cs typeface="Arial MT"/>
              </a:rPr>
              <a:t> y el tiempo </a:t>
            </a:r>
            <a:r>
              <a:rPr lang="es-MX" sz="2200" b="1" i="1" u="sng" spc="-5" dirty="0">
                <a:solidFill>
                  <a:srgbClr val="FF0000"/>
                </a:solidFill>
                <a:effectLst>
                  <a:outerShdw blurRad="38100" dist="38100" dir="2700000" algn="tl">
                    <a:srgbClr val="000000">
                      <a:alpha val="43137"/>
                    </a:srgbClr>
                  </a:outerShdw>
                </a:effectLst>
                <a:latin typeface="Arial MT"/>
                <a:cs typeface="Arial MT"/>
              </a:rPr>
              <a:t>disponible</a:t>
            </a:r>
            <a:r>
              <a:rPr lang="es-MX" sz="2200" spc="-5" dirty="0">
                <a:latin typeface="Arial MT"/>
                <a:cs typeface="Arial MT"/>
              </a:rPr>
              <a:t> para su realización</a:t>
            </a:r>
            <a:endParaRPr lang="es-CO" sz="2200" spc="-5" dirty="0">
              <a:latin typeface="Arial MT"/>
              <a:cs typeface="Arial MT"/>
            </a:endParaRPr>
          </a:p>
        </p:txBody>
      </p:sp>
      <p:sp>
        <p:nvSpPr>
          <p:cNvPr id="28" name="object 13"/>
          <p:cNvSpPr txBox="1"/>
          <p:nvPr/>
        </p:nvSpPr>
        <p:spPr>
          <a:xfrm>
            <a:off x="399417" y="5770867"/>
            <a:ext cx="11404214" cy="689932"/>
          </a:xfrm>
          <a:prstGeom prst="rect">
            <a:avLst/>
          </a:prstGeom>
        </p:spPr>
        <p:txBody>
          <a:bodyPr vert="horz" wrap="square" lIns="0" tIns="12700" rIns="0" bIns="0" rtlCol="0">
            <a:spAutoFit/>
          </a:bodyPr>
          <a:lstStyle/>
          <a:p>
            <a:pPr marL="1588" marR="5080" indent="-1588" algn="ctr">
              <a:lnSpc>
                <a:spcPct val="100000"/>
              </a:lnSpc>
              <a:spcBef>
                <a:spcPts val="100"/>
              </a:spcBef>
              <a:tabLst>
                <a:tab pos="1430338" algn="l"/>
              </a:tabLst>
            </a:pPr>
            <a:r>
              <a:rPr lang="es-MX" sz="2200" spc="-5" dirty="0">
                <a:latin typeface="Arial MT"/>
                <a:cs typeface="Arial MT"/>
              </a:rPr>
              <a:t>Los auditores tratan de observar una </a:t>
            </a:r>
            <a:r>
              <a:rPr lang="es-MX" sz="2200" b="1" i="1" u="sng" spc="-5" dirty="0">
                <a:solidFill>
                  <a:srgbClr val="FF0000"/>
                </a:solidFill>
                <a:effectLst>
                  <a:outerShdw blurRad="38100" dist="38100" dir="2700000" algn="tl">
                    <a:srgbClr val="000000">
                      <a:alpha val="43137"/>
                    </a:srgbClr>
                  </a:outerShdw>
                </a:effectLst>
                <a:latin typeface="Arial MT"/>
                <a:cs typeface="Arial MT"/>
              </a:rPr>
              <a:t>actitud de cooperación</a:t>
            </a:r>
            <a:r>
              <a:rPr lang="es-MX" sz="2200" spc="-5" dirty="0">
                <a:latin typeface="Arial MT"/>
                <a:cs typeface="Arial MT"/>
              </a:rPr>
              <a:t>, de generar interacciones </a:t>
            </a:r>
            <a:r>
              <a:rPr lang="es-MX" sz="2200" b="1" i="1" u="sng" spc="-5" dirty="0">
                <a:solidFill>
                  <a:srgbClr val="FF0000"/>
                </a:solidFill>
                <a:effectLst>
                  <a:outerShdw blurRad="38100" dist="38100" dir="2700000" algn="tl">
                    <a:srgbClr val="000000">
                      <a:alpha val="43137"/>
                    </a:srgbClr>
                  </a:outerShdw>
                </a:effectLst>
                <a:latin typeface="Arial MT"/>
                <a:cs typeface="Arial MT"/>
              </a:rPr>
              <a:t>abiertas</a:t>
            </a:r>
            <a:r>
              <a:rPr lang="es-MX" sz="2200" spc="-5" dirty="0">
                <a:latin typeface="Arial MT"/>
                <a:cs typeface="Arial MT"/>
              </a:rPr>
              <a:t> y de propiciar un </a:t>
            </a:r>
            <a:r>
              <a:rPr lang="es-MX" sz="2200" b="1" i="1" u="sng" spc="-5" dirty="0">
                <a:solidFill>
                  <a:srgbClr val="FF0000"/>
                </a:solidFill>
                <a:effectLst>
                  <a:outerShdw blurRad="38100" dist="38100" dir="2700000" algn="tl">
                    <a:srgbClr val="000000">
                      <a:alpha val="43137"/>
                    </a:srgbClr>
                  </a:outerShdw>
                </a:effectLst>
                <a:latin typeface="Arial MT"/>
                <a:cs typeface="Arial MT"/>
              </a:rPr>
              <a:t>clima de confianza</a:t>
            </a:r>
            <a:r>
              <a:rPr lang="es-MX" sz="2200" spc="-5" dirty="0">
                <a:latin typeface="Arial MT"/>
                <a:cs typeface="Arial MT"/>
              </a:rPr>
              <a:t> con la entidad fiscalizada</a:t>
            </a:r>
            <a:endParaRPr lang="es-CO" sz="2200" spc="-5" dirty="0">
              <a:latin typeface="Arial MT"/>
              <a:cs typeface="Arial MT"/>
            </a:endParaRPr>
          </a:p>
        </p:txBody>
      </p:sp>
    </p:spTree>
    <p:extLst>
      <p:ext uri="{BB962C8B-B14F-4D97-AF65-F5344CB8AC3E}">
        <p14:creationId xmlns:p14="http://schemas.microsoft.com/office/powerpoint/2010/main" val="375223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8" grpId="0"/>
      <p:bldP spid="23" grpId="0"/>
      <p:bldP spid="24" grpId="0"/>
      <p:bldP spid="25" grpId="0"/>
      <p:bldP spid="26" grpId="0"/>
      <p:bldP spid="27" grpId="0"/>
      <p:bldP spid="28"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1301897" y="510858"/>
            <a:ext cx="9602666" cy="644600"/>
          </a:xfrm>
          <a:prstGeom prst="rect">
            <a:avLst/>
          </a:prstGeom>
        </p:spPr>
        <p:txBody>
          <a:bodyPr vert="horz" wrap="square" lIns="0" tIns="81280" rIns="0" bIns="0" rtlCol="0">
            <a:spAutoFit/>
          </a:bodyPr>
          <a:lstStyle/>
          <a:p>
            <a:pPr marL="12700" marR="5080" indent="-12700" algn="ctr">
              <a:lnSpc>
                <a:spcPts val="4320"/>
              </a:lnSpc>
              <a:spcBef>
                <a:spcPts val="640"/>
              </a:spcBef>
            </a:pPr>
            <a:r>
              <a:rPr lang="es-MX" b="1" spc="-30" dirty="0">
                <a:effectLst>
                  <a:outerShdw blurRad="38100" dist="38100" dir="2700000" algn="tl">
                    <a:srgbClr val="000000">
                      <a:alpha val="43137"/>
                    </a:srgbClr>
                  </a:outerShdw>
                </a:effectLst>
              </a:rPr>
              <a:t>FASES DE LA AUDITORÍA DE DESEMPEÑO</a:t>
            </a:r>
            <a:endParaRPr b="1" spc="-50" dirty="0">
              <a:effectLst>
                <a:outerShdw blurRad="38100" dist="38100" dir="2700000" algn="tl">
                  <a:srgbClr val="000000">
                    <a:alpha val="43137"/>
                  </a:srgbClr>
                </a:outerShdw>
              </a:effectLst>
            </a:endParaRPr>
          </a:p>
        </p:txBody>
      </p:sp>
      <p:sp>
        <p:nvSpPr>
          <p:cNvPr id="34" name="object 5"/>
          <p:cNvSpPr txBox="1">
            <a:spLocks/>
          </p:cNvSpPr>
          <p:nvPr/>
        </p:nvSpPr>
        <p:spPr>
          <a:xfrm>
            <a:off x="1301897" y="1881166"/>
            <a:ext cx="10517582" cy="3147015"/>
          </a:xfrm>
          <a:prstGeom prst="rect">
            <a:avLst/>
          </a:prstGeom>
        </p:spPr>
        <p:txBody>
          <a:bodyPr vert="horz" wrap="square" lIns="0" tIns="8128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indent="-12700" algn="just">
              <a:lnSpc>
                <a:spcPts val="4320"/>
              </a:lnSpc>
              <a:spcBef>
                <a:spcPts val="640"/>
              </a:spcBef>
            </a:pPr>
            <a:r>
              <a:rPr lang="es-MX" sz="3600" spc="-30" dirty="0"/>
              <a:t>1. Planeación. </a:t>
            </a:r>
            <a:r>
              <a:rPr lang="es-CO" sz="3600" spc="-30" dirty="0"/>
              <a:t>(Planeación</a:t>
            </a:r>
            <a:r>
              <a:rPr lang="es-MX" sz="3600" spc="-30" dirty="0"/>
              <a:t> estratégica</a:t>
            </a:r>
          </a:p>
          <a:p>
            <a:pPr marL="12700" marR="5080" indent="-12700" algn="just">
              <a:lnSpc>
                <a:spcPts val="4320"/>
              </a:lnSpc>
              <a:spcBef>
                <a:spcPts val="640"/>
              </a:spcBef>
            </a:pPr>
            <a:r>
              <a:rPr lang="es-MX" sz="3600" spc="-30" dirty="0"/>
              <a:t> y Diseño de la auditoria)</a:t>
            </a:r>
          </a:p>
          <a:p>
            <a:pPr marL="12700" marR="5080" indent="-12700" algn="just">
              <a:lnSpc>
                <a:spcPts val="4320"/>
              </a:lnSpc>
              <a:spcBef>
                <a:spcPts val="640"/>
              </a:spcBef>
            </a:pPr>
            <a:r>
              <a:rPr lang="es-MX" sz="3600" spc="-30" dirty="0"/>
              <a:t>2. Ejecución</a:t>
            </a:r>
          </a:p>
          <a:p>
            <a:pPr marL="12700" marR="5080" indent="-12700" algn="just">
              <a:lnSpc>
                <a:spcPts val="4320"/>
              </a:lnSpc>
              <a:spcBef>
                <a:spcPts val="640"/>
              </a:spcBef>
            </a:pPr>
            <a:r>
              <a:rPr lang="es-MX" sz="3600" spc="-30" dirty="0"/>
              <a:t>3. Elaboración del Informe</a:t>
            </a:r>
          </a:p>
          <a:p>
            <a:pPr marL="12700" marR="5080" indent="-12700" algn="just">
              <a:lnSpc>
                <a:spcPts val="4320"/>
              </a:lnSpc>
              <a:spcBef>
                <a:spcPts val="640"/>
              </a:spcBef>
            </a:pPr>
            <a:r>
              <a:rPr lang="es-MX" sz="3600" spc="-30" dirty="0"/>
              <a:t>4. El seguimiento: </a:t>
            </a:r>
          </a:p>
        </p:txBody>
      </p:sp>
      <p:sp>
        <p:nvSpPr>
          <p:cNvPr id="4" name="object 5">
            <a:hlinkClick r:id="rId2" action="ppaction://hlinkfile"/>
          </p:cNvPr>
          <p:cNvSpPr txBox="1">
            <a:spLocks/>
          </p:cNvSpPr>
          <p:nvPr/>
        </p:nvSpPr>
        <p:spPr>
          <a:xfrm>
            <a:off x="7563054" y="4711427"/>
            <a:ext cx="3791730" cy="633507"/>
          </a:xfrm>
          <a:prstGeom prst="rect">
            <a:avLst/>
          </a:prstGeom>
          <a:solidFill>
            <a:schemeClr val="accent1">
              <a:lumMod val="40000"/>
              <a:lumOff val="60000"/>
            </a:schemeClr>
          </a:solidFill>
          <a:ln>
            <a:solidFill>
              <a:schemeClr val="accent1"/>
            </a:solidFill>
          </a:ln>
        </p:spPr>
        <p:txBody>
          <a:bodyPr vert="horz" wrap="square" lIns="0" tIns="8128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indent="-12700" algn="just">
              <a:lnSpc>
                <a:spcPts val="4320"/>
              </a:lnSpc>
              <a:spcBef>
                <a:spcPts val="640"/>
              </a:spcBef>
            </a:pPr>
            <a:r>
              <a:rPr lang="es-MX" sz="4000" b="1" i="1" spc="-30" dirty="0">
                <a:hlinkClick r:id="rId3" action="ppaction://hlinkfile"/>
              </a:rPr>
              <a:t>Ver Flujograma</a:t>
            </a:r>
            <a:endParaRPr lang="es-MX" sz="4000" b="1" i="1" spc="-30" dirty="0"/>
          </a:p>
        </p:txBody>
      </p:sp>
    </p:spTree>
    <p:extLst>
      <p:ext uri="{BB962C8B-B14F-4D97-AF65-F5344CB8AC3E}">
        <p14:creationId xmlns:p14="http://schemas.microsoft.com/office/powerpoint/2010/main" val="319583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p:bldP spid="4"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2 CuadroTexto">
            <a:extLst>
              <a:ext uri="{FF2B5EF4-FFF2-40B4-BE49-F238E27FC236}">
                <a16:creationId xmlns:a16="http://schemas.microsoft.com/office/drawing/2014/main" id="{750E3E97-AEC9-47DB-9A2E-F3DA16971BCF}"/>
              </a:ext>
            </a:extLst>
          </p:cNvPr>
          <p:cNvSpPr txBox="1"/>
          <p:nvPr/>
        </p:nvSpPr>
        <p:spPr>
          <a:xfrm>
            <a:off x="1703512" y="4077073"/>
            <a:ext cx="8663454" cy="2246769"/>
          </a:xfrm>
          <a:prstGeom prst="rect">
            <a:avLst/>
          </a:prstGeom>
          <a:noFill/>
        </p:spPr>
        <p:txBody>
          <a:bodyPr wrap="square" rtlCol="0">
            <a:spAutoFit/>
          </a:bodyPr>
          <a:lstStyle/>
          <a:p>
            <a:pPr algn="just"/>
            <a:r>
              <a:rPr lang="es-MX" sz="2000" b="1"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Posterior a la liberación del informe, y una vez transcurrido el tiempo suficiente para que, de acuerdo con la naturaleza y complejidad de los resultados de la auditoría, la entidad auditada o actores públicos vinculados implementen las medidas propuestas, se realiza el seguimiento para determinar si las deficiencias fueron corregidas.</a:t>
            </a:r>
          </a:p>
        </p:txBody>
      </p:sp>
      <p:sp>
        <p:nvSpPr>
          <p:cNvPr id="12" name="Flecha: doblada hacia arriba 11">
            <a:extLst>
              <a:ext uri="{FF2B5EF4-FFF2-40B4-BE49-F238E27FC236}">
                <a16:creationId xmlns:a16="http://schemas.microsoft.com/office/drawing/2014/main" id="{3E64D449-68C1-4176-AFA2-190479D22822}"/>
              </a:ext>
            </a:extLst>
          </p:cNvPr>
          <p:cNvSpPr/>
          <p:nvPr/>
        </p:nvSpPr>
        <p:spPr>
          <a:xfrm>
            <a:off x="5854606" y="1088071"/>
            <a:ext cx="4330803" cy="1486491"/>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DFF7363-F559-4D0E-8E98-BEF76BE4F174}"/>
              </a:ext>
            </a:extLst>
          </p:cNvPr>
          <p:cNvSpPr txBox="1"/>
          <p:nvPr/>
        </p:nvSpPr>
        <p:spPr>
          <a:xfrm>
            <a:off x="6269996" y="1480844"/>
            <a:ext cx="2304256" cy="461665"/>
          </a:xfrm>
          <a:prstGeom prst="rect">
            <a:avLst/>
          </a:prstGeom>
          <a:noFill/>
        </p:spPr>
        <p:txBody>
          <a:bodyPr wrap="square" rtlCol="0">
            <a:spAutoFit/>
          </a:bodyPr>
          <a:lstStyle/>
          <a:p>
            <a:r>
              <a:rPr lang="es-CO" sz="2400" b="1" dirty="0">
                <a:solidFill>
                  <a:schemeClr val="accent2"/>
                </a:solidFill>
              </a:rPr>
              <a:t>SEGUIMIENTO</a:t>
            </a:r>
          </a:p>
        </p:txBody>
      </p:sp>
      <p:pic>
        <p:nvPicPr>
          <p:cNvPr id="11266" name="Picture 2" descr="Resultado de imagen para SEGUIMIENTO">
            <a:extLst>
              <a:ext uri="{FF2B5EF4-FFF2-40B4-BE49-F238E27FC236}">
                <a16:creationId xmlns:a16="http://schemas.microsoft.com/office/drawing/2014/main" id="{1E23A97F-B4AE-406E-AC68-5577FF13A5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2134" y="728072"/>
            <a:ext cx="2428875" cy="242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61507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722119" y="858338"/>
            <a:ext cx="9373287" cy="4850131"/>
          </a:xfrm>
          <a:prstGeom prst="rect">
            <a:avLst/>
          </a:prstGeom>
        </p:spPr>
      </p:pic>
    </p:spTree>
    <p:extLst>
      <p:ext uri="{BB962C8B-B14F-4D97-AF65-F5344CB8AC3E}">
        <p14:creationId xmlns:p14="http://schemas.microsoft.com/office/powerpoint/2010/main" val="201303293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841862" y="313372"/>
            <a:ext cx="8996367" cy="6061302"/>
          </a:xfrm>
          <a:prstGeom prst="rect">
            <a:avLst/>
          </a:prstGeom>
        </p:spPr>
      </p:pic>
    </p:spTree>
    <p:extLst>
      <p:ext uri="{BB962C8B-B14F-4D97-AF65-F5344CB8AC3E}">
        <p14:creationId xmlns:p14="http://schemas.microsoft.com/office/powerpoint/2010/main" val="28589773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049518" y="518022"/>
            <a:ext cx="7833225" cy="6040255"/>
          </a:xfrm>
          <a:prstGeom prst="rect">
            <a:avLst/>
          </a:prstGeom>
        </p:spPr>
      </p:pic>
      <p:sp>
        <p:nvSpPr>
          <p:cNvPr id="3" name="CuadroTexto 2"/>
          <p:cNvSpPr txBox="1"/>
          <p:nvPr/>
        </p:nvSpPr>
        <p:spPr>
          <a:xfrm>
            <a:off x="8882743" y="1552990"/>
            <a:ext cx="3056709" cy="3970318"/>
          </a:xfrm>
          <a:prstGeom prst="rect">
            <a:avLst/>
          </a:prstGeom>
          <a:solidFill>
            <a:srgbClr val="BFB827"/>
          </a:solidFill>
        </p:spPr>
        <p:txBody>
          <a:bodyPr wrap="square" rtlCol="0">
            <a:spAutoFit/>
          </a:bodyPr>
          <a:lstStyle/>
          <a:p>
            <a:pPr algn="ctr"/>
            <a:r>
              <a:rPr lang="es-MX" b="1" dirty="0"/>
              <a:t>OBSERVACIONES (IP /CO)</a:t>
            </a:r>
          </a:p>
          <a:p>
            <a:pPr algn="ctr"/>
            <a:endParaRPr lang="es-MX" b="1" dirty="0"/>
          </a:p>
          <a:p>
            <a:pPr algn="ctr"/>
            <a:r>
              <a:rPr lang="es-MX" b="1" dirty="0"/>
              <a:t>COMUNICA Y EVALUA RESPUESTA</a:t>
            </a:r>
          </a:p>
          <a:p>
            <a:pPr algn="ctr"/>
            <a:endParaRPr lang="es-MX" b="1" dirty="0"/>
          </a:p>
          <a:p>
            <a:pPr algn="ctr"/>
            <a:r>
              <a:rPr lang="es-MX" b="1" dirty="0"/>
              <a:t>CONCLUIR HALLAZGOS</a:t>
            </a:r>
          </a:p>
          <a:p>
            <a:pPr algn="ctr"/>
            <a:r>
              <a:rPr lang="es-MX" b="1" dirty="0"/>
              <a:t>IF</a:t>
            </a:r>
          </a:p>
          <a:p>
            <a:pPr algn="ctr"/>
            <a:endParaRPr lang="es-MX" b="1" dirty="0"/>
          </a:p>
          <a:p>
            <a:pPr algn="ctr"/>
            <a:r>
              <a:rPr lang="es-MX" b="1" dirty="0"/>
              <a:t>PLAN MEJORAMIENTO</a:t>
            </a:r>
          </a:p>
          <a:p>
            <a:pPr algn="ctr"/>
            <a:r>
              <a:rPr lang="es-MX" b="1" dirty="0"/>
              <a:t>SEGUIMIENTO</a:t>
            </a:r>
          </a:p>
          <a:p>
            <a:pPr algn="ctr"/>
            <a:endParaRPr lang="es-MX" b="1" dirty="0"/>
          </a:p>
          <a:p>
            <a:pPr algn="ctr"/>
            <a:r>
              <a:rPr lang="es-MX" b="1" dirty="0"/>
              <a:t>CONTROL DE CALIDAD</a:t>
            </a:r>
          </a:p>
          <a:p>
            <a:endParaRPr lang="es-MX" dirty="0"/>
          </a:p>
          <a:p>
            <a:endParaRPr lang="es-CO" dirty="0"/>
          </a:p>
        </p:txBody>
      </p:sp>
    </p:spTree>
    <p:extLst>
      <p:ext uri="{BB962C8B-B14F-4D97-AF65-F5344CB8AC3E}">
        <p14:creationId xmlns:p14="http://schemas.microsoft.com/office/powerpoint/2010/main" val="2535592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13809" y="399257"/>
            <a:ext cx="9690803" cy="1280890"/>
          </a:xfrm>
        </p:spPr>
        <p:txBody>
          <a:bodyPr>
            <a:normAutofit/>
          </a:bodyPr>
          <a:lstStyle/>
          <a:p>
            <a:pPr algn="ctr"/>
            <a:r>
              <a:rPr lang="es-MX" b="1" dirty="0">
                <a:solidFill>
                  <a:schemeClr val="accent1"/>
                </a:solidFill>
              </a:rPr>
              <a:t>4 Enfoques - INTOSAI </a:t>
            </a:r>
            <a:br>
              <a:rPr lang="es-MX" b="1" dirty="0">
                <a:solidFill>
                  <a:schemeClr val="accent1"/>
                </a:solidFill>
              </a:rPr>
            </a:br>
            <a:r>
              <a:rPr lang="es-MX" b="1" dirty="0">
                <a:solidFill>
                  <a:schemeClr val="accent1"/>
                </a:solidFill>
              </a:rPr>
              <a:t>Contribuir al seguimiento de los ODS</a:t>
            </a:r>
            <a:endParaRPr lang="es-CO" b="1" dirty="0">
              <a:solidFill>
                <a:schemeClr val="accent1"/>
              </a:solidFill>
            </a:endParaRPr>
          </a:p>
        </p:txBody>
      </p:sp>
      <p:sp>
        <p:nvSpPr>
          <p:cNvPr id="3" name="Marcador de contenido 2"/>
          <p:cNvSpPr>
            <a:spLocks noGrp="1"/>
          </p:cNvSpPr>
          <p:nvPr>
            <p:ph idx="1"/>
          </p:nvPr>
        </p:nvSpPr>
        <p:spPr>
          <a:xfrm>
            <a:off x="974361" y="1803817"/>
            <a:ext cx="10530251" cy="4447082"/>
          </a:xfrm>
        </p:spPr>
        <p:txBody>
          <a:bodyPr>
            <a:noAutofit/>
          </a:bodyPr>
          <a:lstStyle/>
          <a:p>
            <a:pPr algn="just">
              <a:buAutoNum type="arabicPeriod"/>
            </a:pPr>
            <a:r>
              <a:rPr lang="es-MX" sz="2400" b="1" dirty="0"/>
              <a:t>Evaluar el grado de preparación de los sistemas nacionales para informar sobre los progresos en el cumplimiento de los ODS y, posteriormente, auditar su funcionamiento y la fiabilidad de los datos que produce;</a:t>
            </a:r>
          </a:p>
          <a:p>
            <a:pPr algn="just">
              <a:buAutoNum type="arabicPeriod"/>
            </a:pPr>
            <a:r>
              <a:rPr lang="es-MX" sz="2400" b="1" dirty="0"/>
              <a:t> Llevar a cabo auditorías de rendimiento que examinen la economía, eficiencia y eficacia de los programas gubernamentales claves destinados a contribuir a aspectos específicos de los ODS;</a:t>
            </a:r>
          </a:p>
          <a:p>
            <a:pPr algn="just">
              <a:buAutoNum type="arabicPeriod"/>
            </a:pPr>
            <a:r>
              <a:rPr lang="es-MX" sz="2400" b="1" dirty="0"/>
              <a:t> Evaluar y apoyar la implementación del ODS 16 Paz y Justicia, con instituciones transparentes, eficientes y responsables </a:t>
            </a:r>
          </a:p>
          <a:p>
            <a:pPr algn="just">
              <a:buAutoNum type="arabicPeriod"/>
            </a:pPr>
            <a:r>
              <a:rPr lang="es-MX" sz="2400" b="1" dirty="0"/>
              <a:t>Ser modelos de transparencia y de rendición de cuentas en sus propias actividades incluidas las auditorías y los informes. </a:t>
            </a:r>
            <a:endParaRPr lang="es-CO" sz="2400" b="1" dirty="0"/>
          </a:p>
        </p:txBody>
      </p:sp>
    </p:spTree>
    <p:extLst>
      <p:ext uri="{BB962C8B-B14F-4D97-AF65-F5344CB8AC3E}">
        <p14:creationId xmlns:p14="http://schemas.microsoft.com/office/powerpoint/2010/main" val="234353273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97637" y="456625"/>
            <a:ext cx="9570881" cy="851993"/>
          </a:xfrm>
        </p:spPr>
        <p:txBody>
          <a:bodyPr/>
          <a:lstStyle/>
          <a:p>
            <a:pPr algn="ctr"/>
            <a:r>
              <a:rPr lang="es-MX" b="1" dirty="0"/>
              <a:t>PASO A PASO: </a:t>
            </a:r>
            <a:r>
              <a:rPr lang="es-MX" b="1" dirty="0">
                <a:solidFill>
                  <a:schemeClr val="accent1"/>
                </a:solidFill>
              </a:rPr>
              <a:t>AD</a:t>
            </a:r>
            <a:endParaRPr lang="es-CO" b="1" dirty="0">
              <a:solidFill>
                <a:schemeClr val="accent1"/>
              </a:solidFill>
            </a:endParaRPr>
          </a:p>
        </p:txBody>
      </p:sp>
      <p:sp>
        <p:nvSpPr>
          <p:cNvPr id="3" name="Marcador de contenido 2"/>
          <p:cNvSpPr>
            <a:spLocks noGrp="1"/>
          </p:cNvSpPr>
          <p:nvPr>
            <p:ph idx="1"/>
          </p:nvPr>
        </p:nvSpPr>
        <p:spPr>
          <a:xfrm>
            <a:off x="4519749" y="5257265"/>
            <a:ext cx="4410749" cy="1079292"/>
          </a:xfrm>
        </p:spPr>
        <p:txBody>
          <a:bodyPr>
            <a:normAutofit/>
          </a:bodyPr>
          <a:lstStyle/>
          <a:p>
            <a:pPr marL="0" indent="0" algn="ctr">
              <a:buNone/>
            </a:pPr>
            <a:r>
              <a:rPr lang="es-MX" b="1" dirty="0">
                <a:hlinkClick r:id="rId2" action="ppaction://hlinkfile"/>
              </a:rPr>
              <a:t>Anexo 13-PF Plan de control de calidad</a:t>
            </a:r>
            <a:endParaRPr lang="es-CO" b="1" dirty="0">
              <a:hlinkClick r:id="rId3" action="ppaction://hlinkfile"/>
            </a:endParaRPr>
          </a:p>
        </p:txBody>
      </p:sp>
      <p:pic>
        <p:nvPicPr>
          <p:cNvPr id="8194" name="Picture 2" descr="Paso 3 Del Paso 1 - Paso 2 - Foto de archivo - Imagen de negocios,  proyecto: 833991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6032" y="1308618"/>
            <a:ext cx="5574093" cy="3365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7893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21926" y="627407"/>
            <a:ext cx="8915399" cy="2880020"/>
          </a:xfrm>
          <a:solidFill>
            <a:srgbClr val="BFB827"/>
          </a:solidFill>
        </p:spPr>
        <p:txBody>
          <a:bodyPr>
            <a:normAutofit/>
          </a:bodyPr>
          <a:lstStyle/>
          <a:p>
            <a:pPr algn="ctr"/>
            <a:r>
              <a:rPr lang="es-MX" sz="4400" b="1" dirty="0">
                <a:solidFill>
                  <a:schemeClr val="tx1"/>
                </a:solidFill>
              </a:rPr>
              <a:t>CAPÍTULO 4.  AUDITORÍA DE CUMPLIMIENTO</a:t>
            </a:r>
            <a:endParaRPr lang="es-CO" sz="4400" b="1" dirty="0">
              <a:solidFill>
                <a:schemeClr val="tx1"/>
              </a:solidFill>
            </a:endParaRPr>
          </a:p>
        </p:txBody>
      </p:sp>
      <p:sp>
        <p:nvSpPr>
          <p:cNvPr id="4" name="Marcador de texto 3"/>
          <p:cNvSpPr>
            <a:spLocks noGrp="1"/>
          </p:cNvSpPr>
          <p:nvPr>
            <p:ph type="body" sz="quarter" idx="13"/>
          </p:nvPr>
        </p:nvSpPr>
        <p:spPr>
          <a:xfrm>
            <a:off x="2589213" y="3925413"/>
            <a:ext cx="8915400" cy="838200"/>
          </a:xfrm>
        </p:spPr>
        <p:txBody>
          <a:bodyPr/>
          <a:lstStyle/>
          <a:p>
            <a:r>
              <a:rPr lang="es-MX" b="1" dirty="0">
                <a:solidFill>
                  <a:schemeClr val="tx1"/>
                </a:solidFill>
                <a:hlinkClick r:id="rId2" action="ppaction://hlinkfile"/>
              </a:rPr>
              <a:t>CAMBIOS RELEVANTES GAT 4.0.</a:t>
            </a:r>
            <a:endParaRPr lang="es-CO" dirty="0"/>
          </a:p>
        </p:txBody>
      </p:sp>
      <p:sp>
        <p:nvSpPr>
          <p:cNvPr id="5" name="Marcador de texto 4"/>
          <p:cNvSpPr>
            <a:spLocks noGrp="1"/>
          </p:cNvSpPr>
          <p:nvPr>
            <p:ph type="body" sz="half" idx="2"/>
          </p:nvPr>
        </p:nvSpPr>
        <p:spPr/>
        <p:txBody>
          <a:bodyPr>
            <a:normAutofit/>
          </a:bodyPr>
          <a:lstStyle/>
          <a:p>
            <a:r>
              <a:rPr lang="es-MX" sz="2000" b="1" dirty="0"/>
              <a:t>FUNDAMENTOS Y FORMATOS, MODELOS E INSTRUCTIVOS</a:t>
            </a:r>
            <a:endParaRPr lang="es-CO" sz="2000" b="1" dirty="0"/>
          </a:p>
        </p:txBody>
      </p:sp>
    </p:spTree>
    <p:extLst>
      <p:ext uri="{BB962C8B-B14F-4D97-AF65-F5344CB8AC3E}">
        <p14:creationId xmlns:p14="http://schemas.microsoft.com/office/powerpoint/2010/main" val="359901048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618296" y="1052512"/>
            <a:ext cx="9731171" cy="4655957"/>
          </a:xfrm>
          <a:prstGeom prst="rect">
            <a:avLst/>
          </a:prstGeom>
        </p:spPr>
      </p:pic>
    </p:spTree>
    <p:extLst>
      <p:ext uri="{BB962C8B-B14F-4D97-AF65-F5344CB8AC3E}">
        <p14:creationId xmlns:p14="http://schemas.microsoft.com/office/powerpoint/2010/main" val="282357920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091338" y="513705"/>
            <a:ext cx="10448294" cy="5577130"/>
          </a:xfrm>
          <a:prstGeom prst="rect">
            <a:avLst/>
          </a:prstGeom>
        </p:spPr>
      </p:pic>
    </p:spTree>
    <p:extLst>
      <p:ext uri="{BB962C8B-B14F-4D97-AF65-F5344CB8AC3E}">
        <p14:creationId xmlns:p14="http://schemas.microsoft.com/office/powerpoint/2010/main" val="241684919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255540" y="1656749"/>
            <a:ext cx="6569325" cy="4744052"/>
          </a:xfrm>
        </p:spPr>
        <p:txBody>
          <a:bodyPr>
            <a:noAutofit/>
          </a:bodyPr>
          <a:lstStyle/>
          <a:p>
            <a:pPr marL="0" indent="0" algn="just">
              <a:buNone/>
            </a:pPr>
            <a:r>
              <a:rPr lang="es-CO" sz="2400" dirty="0"/>
              <a:t>La Auditoría de </a:t>
            </a:r>
            <a:r>
              <a:rPr lang="es-CO" sz="2400" dirty="0">
                <a:solidFill>
                  <a:srgbClr val="FF0000"/>
                </a:solidFill>
              </a:rPr>
              <a:t>Cumplimiento - AC</a:t>
            </a:r>
            <a:r>
              <a:rPr lang="es-CO" sz="2400" dirty="0"/>
              <a:t>, se enfoca  en determinar si un asunto en particular </a:t>
            </a:r>
            <a:r>
              <a:rPr lang="es-CO" sz="2400" dirty="0">
                <a:solidFill>
                  <a:srgbClr val="FF0000"/>
                </a:solidFill>
              </a:rPr>
              <a:t>cumple con las regulaciones o disposiciones </a:t>
            </a:r>
            <a:r>
              <a:rPr lang="es-CO" sz="2400" dirty="0"/>
              <a:t>que han sido identificadas como </a:t>
            </a:r>
            <a:r>
              <a:rPr lang="es-CO" sz="2400" dirty="0">
                <a:solidFill>
                  <a:srgbClr val="FF0000"/>
                </a:solidFill>
              </a:rPr>
              <a:t>criterios de evaluación</a:t>
            </a:r>
            <a:r>
              <a:rPr lang="es-CO" sz="2400" dirty="0"/>
              <a:t>, emanadas de organismos o entidades competentes. Es una evaluación independiente, sistemática y objetiva mediante la cual se recopila y obtiene evidencia con el fin de alcanzar este propósito.</a:t>
            </a:r>
          </a:p>
          <a:p>
            <a:pPr marL="0" indent="0" algn="just">
              <a:buNone/>
            </a:pPr>
            <a:endParaRPr lang="es-CO" sz="1600" dirty="0"/>
          </a:p>
          <a:p>
            <a:pPr marL="0" indent="0" algn="just">
              <a:buNone/>
            </a:pPr>
            <a:endParaRPr lang="es-CO" sz="2400" dirty="0"/>
          </a:p>
          <a:p>
            <a:pPr algn="just"/>
            <a:endParaRPr lang="es-CO" sz="2400"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4878" y="2407810"/>
            <a:ext cx="3305685" cy="18573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ángulo 4">
            <a:extLst>
              <a:ext uri="{FF2B5EF4-FFF2-40B4-BE49-F238E27FC236}">
                <a16:creationId xmlns:a16="http://schemas.microsoft.com/office/drawing/2014/main" id="{5FB0973F-7F6A-40D9-96B8-D609C1FC01D5}"/>
              </a:ext>
            </a:extLst>
          </p:cNvPr>
          <p:cNvSpPr/>
          <p:nvPr/>
        </p:nvSpPr>
        <p:spPr>
          <a:xfrm>
            <a:off x="1795821" y="693542"/>
            <a:ext cx="9144000" cy="535531"/>
          </a:xfrm>
          <a:prstGeom prst="rect">
            <a:avLst/>
          </a:prstGeom>
          <a:solidFill>
            <a:schemeClr val="accent1">
              <a:lumMod val="40000"/>
              <a:lumOff val="60000"/>
            </a:schemeClr>
          </a:solidFill>
          <a:ln>
            <a:noFill/>
          </a:ln>
          <a:effectLst>
            <a:innerShdw blurRad="114300">
              <a:prstClr val="black"/>
            </a:innerShdw>
          </a:effectLst>
        </p:spPr>
        <p:txBody>
          <a:bodyPr vert="horz" wrap="square" lIns="91440" tIns="45720" rIns="91440" bIns="45720" rtlCol="0" anchor="ctr">
            <a:spAutoFit/>
          </a:bodyPr>
          <a:lstStyle/>
          <a:p>
            <a:pPr algn="ctr">
              <a:lnSpc>
                <a:spcPct val="90000"/>
              </a:lnSpc>
              <a:spcBef>
                <a:spcPct val="0"/>
              </a:spcBef>
            </a:pPr>
            <a:r>
              <a:rPr lang="es-ES" sz="3200" b="1" dirty="0">
                <a:solidFill>
                  <a:schemeClr val="tx1"/>
                </a:solidFill>
                <a:cs typeface="Arial" panose="020B0604020202020204" pitchFamily="34" charset="0"/>
              </a:rPr>
              <a:t>AUDITORÍA DE CUMPLIMIENTO</a:t>
            </a:r>
          </a:p>
        </p:txBody>
      </p:sp>
    </p:spTree>
    <p:extLst>
      <p:ext uri="{BB962C8B-B14F-4D97-AF65-F5344CB8AC3E}">
        <p14:creationId xmlns:p14="http://schemas.microsoft.com/office/powerpoint/2010/main" val="107890521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865494" y="2541949"/>
            <a:ext cx="4477289" cy="2419796"/>
          </a:xfrm>
        </p:spPr>
        <p:txBody>
          <a:bodyPr>
            <a:noAutofit/>
          </a:bodyPr>
          <a:lstStyle/>
          <a:p>
            <a:pPr algn="just"/>
            <a:r>
              <a:rPr lang="es-ES" sz="2400" dirty="0"/>
              <a:t>Fomentar la </a:t>
            </a:r>
            <a:r>
              <a:rPr lang="es-ES" sz="2400" dirty="0">
                <a:solidFill>
                  <a:srgbClr val="FF0000"/>
                </a:solidFill>
              </a:rPr>
              <a:t>rendición de cuentas </a:t>
            </a:r>
          </a:p>
          <a:p>
            <a:pPr algn="just"/>
            <a:r>
              <a:rPr lang="es-ES" sz="2400" dirty="0"/>
              <a:t>Fomentar la </a:t>
            </a:r>
            <a:r>
              <a:rPr lang="es-ES" sz="2400" dirty="0">
                <a:solidFill>
                  <a:srgbClr val="FF0000"/>
                </a:solidFill>
              </a:rPr>
              <a:t>buena gobernanza</a:t>
            </a:r>
            <a:endParaRPr lang="es-CO" sz="2400" dirty="0">
              <a:solidFill>
                <a:srgbClr val="FF0000"/>
              </a:solidFill>
            </a:endParaRPr>
          </a:p>
        </p:txBody>
      </p:sp>
      <p:sp>
        <p:nvSpPr>
          <p:cNvPr id="4" name="1 Título"/>
          <p:cNvSpPr txBox="1">
            <a:spLocks/>
          </p:cNvSpPr>
          <p:nvPr/>
        </p:nvSpPr>
        <p:spPr>
          <a:xfrm>
            <a:off x="2771848" y="824172"/>
            <a:ext cx="7543501" cy="424732"/>
          </a:xfrm>
          <a:prstGeom prst="rect">
            <a:avLst/>
          </a:prstGeom>
          <a:solidFill>
            <a:schemeClr val="accent1">
              <a:lumMod val="40000"/>
              <a:lumOff val="60000"/>
            </a:schemeClr>
          </a:solidFill>
          <a:ln>
            <a:noFill/>
          </a:ln>
          <a:effectLst>
            <a:innerShdw blurRad="114300">
              <a:prstClr val="black"/>
            </a:innerShdw>
          </a:effectLst>
        </p:spPr>
        <p:txBody>
          <a:bodyPr vert="horz" wrap="square" lIns="91440" tIns="45720" rIns="91440" bIns="45720" rtlCol="0" anchor="ctr">
            <a:spAutoFit/>
          </a:bodyPr>
          <a:lstStyle>
            <a:defPPr>
              <a:defRPr lang="es-CO"/>
            </a:defPPr>
            <a:lvl1pPr algn="ctr">
              <a:lnSpc>
                <a:spcPct val="90000"/>
              </a:lnSpc>
              <a:spcBef>
                <a:spcPct val="0"/>
              </a:spcBef>
              <a:defRPr sz="2400" b="1">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CO" dirty="0"/>
              <a:t>OBJETIVOS DE LA AUDITORÍA DE CUMPLIMIENTO</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866" y="2398655"/>
            <a:ext cx="6229733" cy="256309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5805231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90032" y="1573583"/>
            <a:ext cx="6664037" cy="4525963"/>
          </a:xfrm>
        </p:spPr>
        <p:txBody>
          <a:bodyPr>
            <a:noAutofit/>
          </a:bodyPr>
          <a:lstStyle/>
          <a:p>
            <a:pPr algn="just"/>
            <a:r>
              <a:rPr lang="es-CO" sz="2400" dirty="0"/>
              <a:t>Comprender </a:t>
            </a:r>
            <a:r>
              <a:rPr lang="es-CO" sz="2400" dirty="0">
                <a:solidFill>
                  <a:srgbClr val="FF0000"/>
                </a:solidFill>
              </a:rPr>
              <a:t>asuntos</a:t>
            </a:r>
            <a:r>
              <a:rPr lang="es-CO" sz="2400" dirty="0"/>
              <a:t> de la gestión fiscal y puede abarcar una seguridad razonable o limitada. </a:t>
            </a:r>
          </a:p>
          <a:p>
            <a:pPr algn="just"/>
            <a:r>
              <a:rPr lang="es-CO" sz="2400" dirty="0"/>
              <a:t>Se pueden </a:t>
            </a:r>
            <a:r>
              <a:rPr lang="es-CO" sz="2400" dirty="0">
                <a:solidFill>
                  <a:srgbClr val="FF0000"/>
                </a:solidFill>
              </a:rPr>
              <a:t>auditar</a:t>
            </a:r>
            <a:r>
              <a:rPr lang="es-CO" sz="2400" dirty="0"/>
              <a:t> actividades, operaciones financieras e información, de manera general o específica, según su contenido o </a:t>
            </a:r>
            <a:r>
              <a:rPr lang="es-CO" sz="2400" dirty="0">
                <a:solidFill>
                  <a:srgbClr val="FF0000"/>
                </a:solidFill>
              </a:rPr>
              <a:t>alcance,</a:t>
            </a:r>
            <a:r>
              <a:rPr lang="es-CO" sz="2400" dirty="0"/>
              <a:t> y cualitativa o cuantitativa según su </a:t>
            </a:r>
            <a:r>
              <a:rPr lang="es-CO" sz="2400" dirty="0">
                <a:solidFill>
                  <a:srgbClr val="FF0000"/>
                </a:solidFill>
              </a:rPr>
              <a:t>naturaleza </a:t>
            </a:r>
          </a:p>
          <a:p>
            <a:pPr algn="just"/>
            <a:r>
              <a:rPr lang="es-CO" sz="2400" dirty="0"/>
              <a:t>Las </a:t>
            </a:r>
            <a:r>
              <a:rPr lang="es-CO" sz="2400" dirty="0">
                <a:solidFill>
                  <a:srgbClr val="FF0000"/>
                </a:solidFill>
              </a:rPr>
              <a:t>disposiciones legales y normativas </a:t>
            </a:r>
            <a:r>
              <a:rPr lang="es-CO" sz="2400" dirty="0"/>
              <a:t>son el elemento más importante y permite fijar los criterios y objetivos de la fiscalización </a:t>
            </a: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230" y="2466322"/>
            <a:ext cx="3607481" cy="25306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1 Título"/>
          <p:cNvSpPr txBox="1">
            <a:spLocks/>
          </p:cNvSpPr>
          <p:nvPr/>
        </p:nvSpPr>
        <p:spPr>
          <a:xfrm>
            <a:off x="2645528" y="253025"/>
            <a:ext cx="5985822" cy="757130"/>
          </a:xfrm>
          <a:prstGeom prst="rect">
            <a:avLst/>
          </a:prstGeom>
          <a:solidFill>
            <a:schemeClr val="accent1">
              <a:lumMod val="40000"/>
              <a:lumOff val="60000"/>
            </a:schemeClr>
          </a:solidFill>
          <a:ln>
            <a:noFill/>
          </a:ln>
          <a:effectLst>
            <a:innerShdw blurRad="114300">
              <a:prstClr val="black"/>
            </a:innerShdw>
          </a:effectLst>
        </p:spPr>
        <p:txBody>
          <a:bodyPr vert="horz" wrap="square" lIns="91440" tIns="45720" rIns="91440" bIns="45720" rtlCol="0" anchor="ctr">
            <a:spAutoFit/>
          </a:bodyPr>
          <a:lstStyle>
            <a:defPPr>
              <a:defRPr lang="es-CO"/>
            </a:defPPr>
            <a:lvl1pPr algn="ctr">
              <a:lnSpc>
                <a:spcPct val="90000"/>
              </a:lnSpc>
              <a:spcBef>
                <a:spcPct val="0"/>
              </a:spcBef>
              <a:defRPr sz="2400" b="1">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CO" dirty="0"/>
              <a:t>OBJETIVOS DE LA AUDITORÍA DE CUMPLIMIENTO</a:t>
            </a:r>
          </a:p>
        </p:txBody>
      </p:sp>
    </p:spTree>
    <p:extLst>
      <p:ext uri="{BB962C8B-B14F-4D97-AF65-F5344CB8AC3E}">
        <p14:creationId xmlns:p14="http://schemas.microsoft.com/office/powerpoint/2010/main" val="143732191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941757" y="1563736"/>
            <a:ext cx="6664037" cy="4525963"/>
          </a:xfrm>
        </p:spPr>
        <p:txBody>
          <a:bodyPr>
            <a:noAutofit/>
          </a:bodyPr>
          <a:lstStyle/>
          <a:p>
            <a:pPr algn="just"/>
            <a:r>
              <a:rPr lang="es-CO" sz="2400" dirty="0"/>
              <a:t>Debe </a:t>
            </a:r>
            <a:r>
              <a:rPr lang="es-CO" sz="2400" dirty="0">
                <a:solidFill>
                  <a:srgbClr val="FF0000"/>
                </a:solidFill>
              </a:rPr>
              <a:t>identificar</a:t>
            </a:r>
            <a:r>
              <a:rPr lang="es-CO" sz="2400" dirty="0"/>
              <a:t> aspectos que permitan tener </a:t>
            </a:r>
            <a:r>
              <a:rPr lang="es-CO" sz="2400" dirty="0">
                <a:solidFill>
                  <a:srgbClr val="FF0000"/>
                </a:solidFill>
              </a:rPr>
              <a:t>resultados</a:t>
            </a:r>
            <a:r>
              <a:rPr lang="es-CO" sz="2400" dirty="0"/>
              <a:t> relevantes, fiables, objetivos, comparables y aceptables </a:t>
            </a:r>
          </a:p>
          <a:p>
            <a:pPr algn="just"/>
            <a:r>
              <a:rPr lang="es-CO" sz="2400" dirty="0"/>
              <a:t>La </a:t>
            </a:r>
            <a:r>
              <a:rPr lang="es-CO" sz="2400" dirty="0">
                <a:solidFill>
                  <a:srgbClr val="FF0000"/>
                </a:solidFill>
              </a:rPr>
              <a:t>legislación </a:t>
            </a:r>
            <a:r>
              <a:rPr lang="es-CO" sz="2400" dirty="0"/>
              <a:t>y demás </a:t>
            </a:r>
            <a:r>
              <a:rPr lang="es-CO" sz="2400" dirty="0">
                <a:solidFill>
                  <a:srgbClr val="FF0000"/>
                </a:solidFill>
              </a:rPr>
              <a:t>normas </a:t>
            </a:r>
            <a:r>
              <a:rPr lang="es-CO" sz="2400" dirty="0"/>
              <a:t>constituyen los </a:t>
            </a:r>
            <a:r>
              <a:rPr lang="es-CO" sz="2400" dirty="0">
                <a:solidFill>
                  <a:srgbClr val="FF0000"/>
                </a:solidFill>
              </a:rPr>
              <a:t>instrumentos </a:t>
            </a:r>
            <a:r>
              <a:rPr lang="es-CO" sz="2400" dirty="0"/>
              <a:t>principales a través de los cuales se ejerce el control a la gestión fiscal, al ingreso y al gasto, a la administración y a los derechos de los ciudadanos a un debido proceso en sus relaciones con el sector público. </a:t>
            </a:r>
          </a:p>
          <a:p>
            <a:pPr marL="0" indent="0" algn="just">
              <a:buNone/>
            </a:pPr>
            <a:endParaRPr lang="es-CO" sz="2400" dirty="0"/>
          </a:p>
          <a:p>
            <a:pPr marL="0" indent="0" algn="just">
              <a:buNone/>
            </a:pPr>
            <a:endParaRPr lang="es-CO" sz="2400" dirty="0"/>
          </a:p>
          <a:p>
            <a:pPr algn="just"/>
            <a:endParaRPr lang="es-CO" sz="2400"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280" y="2078636"/>
            <a:ext cx="3744493" cy="262673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1 Título"/>
          <p:cNvSpPr txBox="1">
            <a:spLocks/>
          </p:cNvSpPr>
          <p:nvPr/>
        </p:nvSpPr>
        <p:spPr>
          <a:xfrm>
            <a:off x="2645527" y="419224"/>
            <a:ext cx="8072439" cy="424732"/>
          </a:xfrm>
          <a:prstGeom prst="rect">
            <a:avLst/>
          </a:prstGeom>
          <a:solidFill>
            <a:schemeClr val="accent1">
              <a:lumMod val="40000"/>
              <a:lumOff val="60000"/>
            </a:schemeClr>
          </a:solidFill>
          <a:ln>
            <a:noFill/>
          </a:ln>
          <a:effectLst>
            <a:innerShdw blurRad="114300">
              <a:prstClr val="black"/>
            </a:innerShdw>
          </a:effectLst>
        </p:spPr>
        <p:txBody>
          <a:bodyPr vert="horz" wrap="square" lIns="91440" tIns="45720" rIns="91440" bIns="45720" rtlCol="0" anchor="ctr">
            <a:spAutoFit/>
          </a:bodyPr>
          <a:lstStyle>
            <a:defPPr>
              <a:defRPr lang="es-CO"/>
            </a:defPPr>
            <a:lvl1pPr algn="ctr">
              <a:lnSpc>
                <a:spcPct val="90000"/>
              </a:lnSpc>
              <a:spcBef>
                <a:spcPct val="0"/>
              </a:spcBef>
              <a:defRPr sz="2400" b="1">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CO" dirty="0"/>
              <a:t>OBJETIVOS DE LA AUDITORÍA DE CUMPLIMIENTO</a:t>
            </a:r>
          </a:p>
        </p:txBody>
      </p:sp>
    </p:spTree>
    <p:extLst>
      <p:ext uri="{BB962C8B-B14F-4D97-AF65-F5344CB8AC3E}">
        <p14:creationId xmlns:p14="http://schemas.microsoft.com/office/powerpoint/2010/main" val="34295750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340864" y="458515"/>
            <a:ext cx="8151701" cy="424732"/>
          </a:xfrm>
          <a:prstGeom prst="rect">
            <a:avLst/>
          </a:prstGeom>
          <a:solidFill>
            <a:schemeClr val="accent1">
              <a:lumMod val="40000"/>
              <a:lumOff val="60000"/>
            </a:schemeClr>
          </a:solidFill>
          <a:ln>
            <a:noFill/>
          </a:ln>
          <a:effectLst>
            <a:innerShdw blurRad="114300">
              <a:prstClr val="black"/>
            </a:innerShdw>
          </a:effectLst>
        </p:spPr>
        <p:txBody>
          <a:bodyPr vert="horz" wrap="square" lIns="91440" tIns="45720" rIns="91440" bIns="45720" rtlCol="0" anchor="ctr">
            <a:spAutoFit/>
          </a:bodyPr>
          <a:lstStyle>
            <a:defPPr>
              <a:defRPr lang="es-CO"/>
            </a:defPPr>
            <a:lvl1pPr algn="ctr">
              <a:lnSpc>
                <a:spcPct val="90000"/>
              </a:lnSpc>
              <a:spcBef>
                <a:spcPct val="0"/>
              </a:spcBef>
              <a:defRPr sz="2400" b="1">
                <a:cs typeface="Arial" panose="020B0604020202020204" pitchFamily="34" charset="0"/>
              </a:defRPr>
            </a:lvl1pPr>
          </a:lstStyle>
          <a:p>
            <a:r>
              <a:rPr lang="es-MX" dirty="0"/>
              <a:t>FASES DE LA AUDITORÍA DE CUMPLIMIENTO </a:t>
            </a:r>
            <a:endParaRPr lang="es-CO" dirty="0"/>
          </a:p>
        </p:txBody>
      </p:sp>
      <p:pic>
        <p:nvPicPr>
          <p:cNvPr id="13" name="Imagen 12">
            <a:extLst>
              <a:ext uri="{FF2B5EF4-FFF2-40B4-BE49-F238E27FC236}">
                <a16:creationId xmlns:a16="http://schemas.microsoft.com/office/drawing/2014/main" id="{38561E15-3948-4EE3-A0D1-2103C7C0D50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0333" y="1901534"/>
            <a:ext cx="7939521" cy="4152902"/>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67512793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205428" y="1087981"/>
            <a:ext cx="11772953" cy="5651096"/>
            <a:chOff x="205428" y="1087981"/>
            <a:chExt cx="11772953" cy="5651096"/>
          </a:xfrm>
        </p:grpSpPr>
        <p:sp>
          <p:nvSpPr>
            <p:cNvPr id="3" name="Rectángulo 2"/>
            <p:cNvSpPr/>
            <p:nvPr/>
          </p:nvSpPr>
          <p:spPr>
            <a:xfrm>
              <a:off x="205428" y="1087981"/>
              <a:ext cx="2763642" cy="2585323"/>
            </a:xfrm>
            <a:prstGeom prst="rect">
              <a:avLst/>
            </a:prstGeom>
            <a:solidFill>
              <a:srgbClr val="00B050"/>
            </a:solidFill>
            <a:ln>
              <a:solidFill>
                <a:srgbClr val="00B050"/>
              </a:solidFill>
            </a:ln>
          </p:spPr>
          <p:txBody>
            <a:bodyPr wrap="none">
              <a:spAutoFit/>
            </a:bodyPr>
            <a:lstStyle/>
            <a:p>
              <a:pPr algn="ctr"/>
              <a:r>
                <a:rPr lang="es-CO" dirty="0">
                  <a:solidFill>
                    <a:schemeClr val="bg1"/>
                  </a:solidFill>
                </a:rPr>
                <a:t>Definir – Tema - Asunto </a:t>
              </a:r>
            </a:p>
            <a:p>
              <a:pPr algn="ctr"/>
              <a:r>
                <a:rPr lang="es-CO" dirty="0">
                  <a:solidFill>
                    <a:schemeClr val="bg1"/>
                  </a:solidFill>
                </a:rPr>
                <a:t>Materia tratar</a:t>
              </a:r>
            </a:p>
            <a:p>
              <a:pPr algn="ctr"/>
              <a:r>
                <a:rPr lang="es-CO" dirty="0">
                  <a:solidFill>
                    <a:schemeClr val="bg1"/>
                  </a:solidFill>
                </a:rPr>
                <a:t>Objetivo</a:t>
              </a:r>
            </a:p>
            <a:p>
              <a:pPr algn="ctr"/>
              <a:r>
                <a:rPr lang="es-CO" dirty="0">
                  <a:solidFill>
                    <a:schemeClr val="bg1"/>
                  </a:solidFill>
                </a:rPr>
                <a:t>Objetivo especifico</a:t>
              </a:r>
            </a:p>
            <a:p>
              <a:pPr algn="ctr"/>
              <a:r>
                <a:rPr lang="es-CO" b="1" dirty="0">
                  <a:solidFill>
                    <a:schemeClr val="bg1"/>
                  </a:solidFill>
                </a:rPr>
                <a:t>Memorando</a:t>
              </a:r>
            </a:p>
            <a:p>
              <a:pPr algn="ctr"/>
              <a:r>
                <a:rPr lang="es-CO" b="1" dirty="0">
                  <a:solidFill>
                    <a:schemeClr val="bg1"/>
                  </a:solidFill>
                </a:rPr>
                <a:t>Declaración independencia</a:t>
              </a:r>
            </a:p>
            <a:p>
              <a:pPr algn="ctr"/>
              <a:r>
                <a:rPr lang="es-CO" dirty="0">
                  <a:solidFill>
                    <a:schemeClr val="bg1"/>
                  </a:solidFill>
                </a:rPr>
                <a:t>Modelo 01 </a:t>
              </a:r>
              <a:r>
                <a:rPr lang="es-CO" dirty="0" err="1">
                  <a:solidFill>
                    <a:schemeClr val="bg1"/>
                  </a:solidFill>
                </a:rPr>
                <a:t>PF</a:t>
              </a:r>
              <a:endParaRPr lang="es-CO" dirty="0">
                <a:solidFill>
                  <a:schemeClr val="bg1"/>
                </a:solidFill>
              </a:endParaRPr>
            </a:p>
            <a:p>
              <a:pPr algn="ctr"/>
              <a:r>
                <a:rPr lang="es-CO" b="1" dirty="0">
                  <a:solidFill>
                    <a:schemeClr val="bg1"/>
                  </a:solidFill>
                </a:rPr>
                <a:t>Presentación auditoria</a:t>
              </a:r>
            </a:p>
            <a:p>
              <a:pPr algn="ctr"/>
              <a:r>
                <a:rPr lang="es-CO" dirty="0">
                  <a:solidFill>
                    <a:schemeClr val="bg1"/>
                  </a:solidFill>
                </a:rPr>
                <a:t>Modelo 04 </a:t>
              </a:r>
              <a:r>
                <a:rPr lang="es-CO" dirty="0" err="1">
                  <a:solidFill>
                    <a:schemeClr val="bg1"/>
                  </a:solidFill>
                </a:rPr>
                <a:t>PF</a:t>
              </a:r>
              <a:endParaRPr lang="es-CO" dirty="0">
                <a:solidFill>
                  <a:schemeClr val="bg1"/>
                </a:solidFill>
              </a:endParaRPr>
            </a:p>
          </p:txBody>
        </p:sp>
        <p:sp>
          <p:nvSpPr>
            <p:cNvPr id="4" name="Rectángulo 3"/>
            <p:cNvSpPr/>
            <p:nvPr/>
          </p:nvSpPr>
          <p:spPr>
            <a:xfrm>
              <a:off x="3701721" y="1107863"/>
              <a:ext cx="2108206" cy="2585323"/>
            </a:xfrm>
            <a:prstGeom prst="rect">
              <a:avLst/>
            </a:prstGeom>
            <a:solidFill>
              <a:srgbClr val="FF0000"/>
            </a:solidFill>
            <a:ln>
              <a:solidFill>
                <a:srgbClr val="FF0000"/>
              </a:solidFill>
            </a:ln>
          </p:spPr>
          <p:txBody>
            <a:bodyPr wrap="square">
              <a:spAutoFit/>
            </a:bodyPr>
            <a:lstStyle/>
            <a:p>
              <a:pPr algn="ctr"/>
              <a:r>
                <a:rPr lang="es-CO" b="1" dirty="0">
                  <a:solidFill>
                    <a:schemeClr val="bg1"/>
                  </a:solidFill>
                  <a:effectLst>
                    <a:outerShdw blurRad="38100" dist="38100" dir="2700000" algn="tl">
                      <a:srgbClr val="000000">
                        <a:alpha val="43137"/>
                      </a:srgbClr>
                    </a:outerShdw>
                  </a:effectLst>
                </a:rPr>
                <a:t>Cronograma</a:t>
              </a:r>
            </a:p>
            <a:p>
              <a:pPr algn="ctr"/>
              <a:r>
                <a:rPr lang="es-CO" dirty="0">
                  <a:solidFill>
                    <a:schemeClr val="bg1"/>
                  </a:solidFill>
                  <a:effectLst>
                    <a:outerShdw blurRad="38100" dist="38100" dir="2700000" algn="tl">
                      <a:srgbClr val="000000">
                        <a:alpha val="43137"/>
                      </a:srgbClr>
                    </a:outerShdw>
                  </a:effectLst>
                </a:rPr>
                <a:t>Modelo 06 </a:t>
              </a:r>
              <a:r>
                <a:rPr lang="es-CO" dirty="0" err="1">
                  <a:solidFill>
                    <a:schemeClr val="bg1"/>
                  </a:solidFill>
                  <a:effectLst>
                    <a:outerShdw blurRad="38100" dist="38100" dir="2700000" algn="tl">
                      <a:srgbClr val="000000">
                        <a:alpha val="43137"/>
                      </a:srgbClr>
                    </a:outerShdw>
                  </a:effectLst>
                </a:rPr>
                <a:t>PF</a:t>
              </a:r>
              <a:r>
                <a:rPr lang="es-CO" b="1" dirty="0">
                  <a:solidFill>
                    <a:schemeClr val="bg1"/>
                  </a:solidFill>
                  <a:effectLst>
                    <a:outerShdw blurRad="38100" dist="38100" dir="2700000" algn="tl">
                      <a:srgbClr val="000000">
                        <a:alpha val="43137"/>
                      </a:srgbClr>
                    </a:outerShdw>
                  </a:effectLst>
                </a:rPr>
                <a:t> </a:t>
              </a:r>
              <a:endParaRPr lang="es-CO" dirty="0">
                <a:solidFill>
                  <a:schemeClr val="bg1"/>
                </a:solidFill>
                <a:effectLst>
                  <a:outerShdw blurRad="38100" dist="38100" dir="2700000" algn="tl">
                    <a:srgbClr val="000000">
                      <a:alpha val="43137"/>
                    </a:srgbClr>
                  </a:outerShdw>
                </a:effectLst>
              </a:endParaRPr>
            </a:p>
            <a:p>
              <a:pPr algn="ctr"/>
              <a:r>
                <a:rPr lang="es-CO" b="1" dirty="0">
                  <a:solidFill>
                    <a:schemeClr val="bg1"/>
                  </a:solidFill>
                  <a:effectLst>
                    <a:outerShdw blurRad="38100" dist="38100" dir="2700000" algn="tl">
                      <a:srgbClr val="000000">
                        <a:alpha val="43137"/>
                      </a:srgbClr>
                    </a:outerShdw>
                  </a:effectLst>
                </a:rPr>
                <a:t>Gestión Riesgo Auditoria</a:t>
              </a:r>
            </a:p>
            <a:p>
              <a:pPr algn="ctr"/>
              <a:r>
                <a:rPr lang="es-CO" dirty="0">
                  <a:solidFill>
                    <a:schemeClr val="bg1"/>
                  </a:solidFill>
                  <a:effectLst>
                    <a:outerShdw blurRad="38100" dist="38100" dir="2700000" algn="tl">
                      <a:srgbClr val="000000">
                        <a:alpha val="43137"/>
                      </a:srgbClr>
                    </a:outerShdw>
                  </a:effectLst>
                </a:rPr>
                <a:t>PT 02 </a:t>
              </a:r>
              <a:r>
                <a:rPr lang="es-CO" dirty="0" err="1">
                  <a:solidFill>
                    <a:schemeClr val="bg1"/>
                  </a:solidFill>
                  <a:effectLst>
                    <a:outerShdw blurRad="38100" dist="38100" dir="2700000" algn="tl">
                      <a:srgbClr val="000000">
                        <a:alpha val="43137"/>
                      </a:srgbClr>
                    </a:outerShdw>
                  </a:effectLst>
                </a:rPr>
                <a:t>PF</a:t>
              </a:r>
              <a:endParaRPr lang="es-CO" dirty="0">
                <a:solidFill>
                  <a:schemeClr val="bg1"/>
                </a:solidFill>
                <a:effectLst>
                  <a:outerShdw blurRad="38100" dist="38100" dir="2700000" algn="tl">
                    <a:srgbClr val="000000">
                      <a:alpha val="43137"/>
                    </a:srgbClr>
                  </a:outerShdw>
                </a:effectLst>
              </a:endParaRPr>
            </a:p>
            <a:p>
              <a:pPr algn="ctr"/>
              <a:r>
                <a:rPr lang="es-CO" b="1" dirty="0">
                  <a:solidFill>
                    <a:schemeClr val="bg1"/>
                  </a:solidFill>
                </a:rPr>
                <a:t>Conocimiento asunto o materia auditar</a:t>
              </a:r>
            </a:p>
            <a:p>
              <a:pPr algn="ctr"/>
              <a:r>
                <a:rPr lang="es-CO" dirty="0">
                  <a:solidFill>
                    <a:schemeClr val="bg1"/>
                  </a:solidFill>
                </a:rPr>
                <a:t>PT 21 AC</a:t>
              </a:r>
            </a:p>
          </p:txBody>
        </p:sp>
        <p:sp>
          <p:nvSpPr>
            <p:cNvPr id="5" name="Rectángulo 4"/>
            <p:cNvSpPr/>
            <p:nvPr/>
          </p:nvSpPr>
          <p:spPr>
            <a:xfrm>
              <a:off x="6717191" y="2030525"/>
              <a:ext cx="2153025" cy="646331"/>
            </a:xfrm>
            <a:prstGeom prst="rect">
              <a:avLst/>
            </a:prstGeom>
            <a:solidFill>
              <a:srgbClr val="00B050"/>
            </a:solidFill>
            <a:ln>
              <a:solidFill>
                <a:srgbClr val="00B050"/>
              </a:solidFill>
            </a:ln>
          </p:spPr>
          <p:txBody>
            <a:bodyPr wrap="none">
              <a:spAutoFit/>
            </a:bodyPr>
            <a:lstStyle/>
            <a:p>
              <a:pPr algn="ctr"/>
              <a:r>
                <a:rPr lang="es-CO" dirty="0">
                  <a:solidFill>
                    <a:schemeClr val="bg1"/>
                  </a:solidFill>
                </a:rPr>
                <a:t>Pruebas de recorrido</a:t>
              </a:r>
            </a:p>
            <a:p>
              <a:pPr algn="ctr"/>
              <a:r>
                <a:rPr lang="es-CO" dirty="0">
                  <a:solidFill>
                    <a:schemeClr val="bg1"/>
                  </a:solidFill>
                </a:rPr>
                <a:t>PT  23 AC</a:t>
              </a:r>
            </a:p>
          </p:txBody>
        </p:sp>
        <p:sp>
          <p:nvSpPr>
            <p:cNvPr id="6" name="Rectángulo 5"/>
            <p:cNvSpPr/>
            <p:nvPr/>
          </p:nvSpPr>
          <p:spPr>
            <a:xfrm>
              <a:off x="9707356" y="2020303"/>
              <a:ext cx="1995033" cy="646331"/>
            </a:xfrm>
            <a:prstGeom prst="rect">
              <a:avLst/>
            </a:prstGeom>
            <a:solidFill>
              <a:srgbClr val="00B050"/>
            </a:solidFill>
            <a:ln>
              <a:solidFill>
                <a:srgbClr val="00B050"/>
              </a:solidFill>
            </a:ln>
          </p:spPr>
          <p:txBody>
            <a:bodyPr wrap="none">
              <a:spAutoFit/>
            </a:bodyPr>
            <a:lstStyle/>
            <a:p>
              <a:pPr algn="ctr"/>
              <a:r>
                <a:rPr lang="es-CO" dirty="0">
                  <a:solidFill>
                    <a:schemeClr val="bg1"/>
                  </a:solidFill>
                </a:rPr>
                <a:t>Riesgos y Controles</a:t>
              </a:r>
            </a:p>
            <a:p>
              <a:pPr algn="ctr"/>
              <a:r>
                <a:rPr lang="es-CO" dirty="0">
                  <a:solidFill>
                    <a:schemeClr val="bg1"/>
                  </a:solidFill>
                </a:rPr>
                <a:t>PT 24 AC</a:t>
              </a:r>
            </a:p>
          </p:txBody>
        </p:sp>
        <p:sp>
          <p:nvSpPr>
            <p:cNvPr id="7" name="Rectángulo 6"/>
            <p:cNvSpPr/>
            <p:nvPr/>
          </p:nvSpPr>
          <p:spPr>
            <a:xfrm>
              <a:off x="7018642" y="3446034"/>
              <a:ext cx="1383905" cy="646331"/>
            </a:xfrm>
            <a:prstGeom prst="rect">
              <a:avLst/>
            </a:prstGeom>
            <a:solidFill>
              <a:srgbClr val="00B050"/>
            </a:solidFill>
            <a:ln>
              <a:solidFill>
                <a:srgbClr val="00B050"/>
              </a:solidFill>
            </a:ln>
          </p:spPr>
          <p:txBody>
            <a:bodyPr wrap="none">
              <a:spAutoFit/>
            </a:bodyPr>
            <a:lstStyle/>
            <a:p>
              <a:r>
                <a:rPr lang="es-CO" dirty="0">
                  <a:solidFill>
                    <a:schemeClr val="bg1"/>
                  </a:solidFill>
                </a:rPr>
                <a:t>Materialidad</a:t>
              </a:r>
            </a:p>
            <a:p>
              <a:pPr algn="ctr"/>
              <a:r>
                <a:rPr lang="es-CO" dirty="0">
                  <a:solidFill>
                    <a:schemeClr val="bg1"/>
                  </a:solidFill>
                </a:rPr>
                <a:t>PT 25 AC</a:t>
              </a:r>
            </a:p>
          </p:txBody>
        </p:sp>
        <p:sp>
          <p:nvSpPr>
            <p:cNvPr id="8" name="Rectángulo 7"/>
            <p:cNvSpPr/>
            <p:nvPr/>
          </p:nvSpPr>
          <p:spPr>
            <a:xfrm>
              <a:off x="3911013" y="3928836"/>
              <a:ext cx="1636730" cy="1200329"/>
            </a:xfrm>
            <a:prstGeom prst="rect">
              <a:avLst/>
            </a:prstGeom>
            <a:solidFill>
              <a:srgbClr val="00B050"/>
            </a:solidFill>
            <a:ln>
              <a:solidFill>
                <a:srgbClr val="00B050"/>
              </a:solidFill>
            </a:ln>
          </p:spPr>
          <p:txBody>
            <a:bodyPr wrap="none">
              <a:spAutoFit/>
            </a:bodyPr>
            <a:lstStyle/>
            <a:p>
              <a:pPr algn="ctr"/>
              <a:r>
                <a:rPr lang="es-CO" b="1" dirty="0">
                  <a:solidFill>
                    <a:schemeClr val="bg1"/>
                  </a:solidFill>
                </a:rPr>
                <a:t>Plan de trabajo</a:t>
              </a:r>
            </a:p>
            <a:p>
              <a:pPr algn="ctr"/>
              <a:r>
                <a:rPr lang="es-CO" dirty="0">
                  <a:solidFill>
                    <a:schemeClr val="bg1"/>
                  </a:solidFill>
                </a:rPr>
                <a:t>Modelo 05 </a:t>
              </a:r>
              <a:r>
                <a:rPr lang="es-CO" dirty="0" err="1">
                  <a:solidFill>
                    <a:schemeClr val="bg1"/>
                  </a:solidFill>
                </a:rPr>
                <a:t>PF</a:t>
              </a:r>
              <a:endParaRPr lang="es-CO" dirty="0">
                <a:solidFill>
                  <a:schemeClr val="bg1"/>
                </a:solidFill>
              </a:endParaRPr>
            </a:p>
            <a:p>
              <a:pPr algn="ctr"/>
              <a:r>
                <a:rPr lang="es-CO" b="1" dirty="0">
                  <a:solidFill>
                    <a:schemeClr val="bg1"/>
                  </a:solidFill>
                </a:rPr>
                <a:t>Cronograma</a:t>
              </a:r>
            </a:p>
            <a:p>
              <a:pPr algn="ctr"/>
              <a:r>
                <a:rPr lang="es-CO" dirty="0">
                  <a:solidFill>
                    <a:schemeClr val="bg1"/>
                  </a:solidFill>
                </a:rPr>
                <a:t>Modelo 06 </a:t>
              </a:r>
              <a:r>
                <a:rPr lang="es-CO" dirty="0" err="1">
                  <a:solidFill>
                    <a:schemeClr val="bg1"/>
                  </a:solidFill>
                </a:rPr>
                <a:t>PF</a:t>
              </a:r>
              <a:endParaRPr lang="es-CO" dirty="0">
                <a:solidFill>
                  <a:schemeClr val="bg1"/>
                </a:solidFill>
              </a:endParaRPr>
            </a:p>
          </p:txBody>
        </p:sp>
        <p:sp>
          <p:nvSpPr>
            <p:cNvPr id="9" name="CuadroTexto 8"/>
            <p:cNvSpPr txBox="1"/>
            <p:nvPr/>
          </p:nvSpPr>
          <p:spPr>
            <a:xfrm>
              <a:off x="9485958" y="3438188"/>
              <a:ext cx="2492423" cy="646331"/>
            </a:xfrm>
            <a:prstGeom prst="rect">
              <a:avLst/>
            </a:prstGeom>
            <a:solidFill>
              <a:srgbClr val="FFC000"/>
            </a:solidFill>
            <a:ln>
              <a:solidFill>
                <a:srgbClr val="FFC000"/>
              </a:solidFill>
            </a:ln>
          </p:spPr>
          <p:txBody>
            <a:bodyPr wrap="square" rtlCol="0">
              <a:spAutoFit/>
            </a:bodyPr>
            <a:lstStyle/>
            <a:p>
              <a:pPr algn="ctr"/>
              <a:r>
                <a:rPr lang="es-CO" b="1" i="1" u="sng" dirty="0">
                  <a:effectLst>
                    <a:outerShdw blurRad="38100" dist="38100" dir="2700000" algn="tl">
                      <a:srgbClr val="000000">
                        <a:alpha val="43137"/>
                      </a:srgbClr>
                    </a:outerShdw>
                  </a:effectLst>
                </a:rPr>
                <a:t>Aplicativo Muestreo</a:t>
              </a:r>
              <a:endParaRPr lang="es-CO" dirty="0"/>
            </a:p>
            <a:p>
              <a:pPr algn="ctr"/>
              <a:r>
                <a:rPr lang="es-CO" dirty="0"/>
                <a:t>Modelo 06 </a:t>
              </a:r>
              <a:r>
                <a:rPr lang="es-CO" dirty="0" err="1"/>
                <a:t>PF</a:t>
              </a:r>
              <a:endParaRPr lang="es-CO" dirty="0"/>
            </a:p>
          </p:txBody>
        </p:sp>
        <p:sp>
          <p:nvSpPr>
            <p:cNvPr id="10" name="Rectángulo 9"/>
            <p:cNvSpPr/>
            <p:nvPr/>
          </p:nvSpPr>
          <p:spPr>
            <a:xfrm>
              <a:off x="1000417" y="4287665"/>
              <a:ext cx="1980992" cy="369332"/>
            </a:xfrm>
            <a:prstGeom prst="rect">
              <a:avLst/>
            </a:prstGeom>
            <a:solidFill>
              <a:srgbClr val="FF0000"/>
            </a:solidFill>
            <a:ln>
              <a:solidFill>
                <a:srgbClr val="FF0000"/>
              </a:solidFill>
            </a:ln>
          </p:spPr>
          <p:txBody>
            <a:bodyPr wrap="none">
              <a:spAutoFit/>
            </a:bodyPr>
            <a:lstStyle/>
            <a:p>
              <a:r>
                <a:rPr lang="es-CO" dirty="0">
                  <a:solidFill>
                    <a:schemeClr val="bg1"/>
                  </a:solidFill>
                </a:rPr>
                <a:t>Ejecución auditoria</a:t>
              </a:r>
            </a:p>
          </p:txBody>
        </p:sp>
        <p:sp>
          <p:nvSpPr>
            <p:cNvPr id="11" name="Rectángulo 10"/>
            <p:cNvSpPr/>
            <p:nvPr/>
          </p:nvSpPr>
          <p:spPr>
            <a:xfrm>
              <a:off x="6264487" y="5816622"/>
              <a:ext cx="1146468" cy="369332"/>
            </a:xfrm>
            <a:prstGeom prst="rect">
              <a:avLst/>
            </a:prstGeom>
            <a:solidFill>
              <a:srgbClr val="FF0000"/>
            </a:solidFill>
            <a:ln>
              <a:solidFill>
                <a:srgbClr val="FF0000"/>
              </a:solidFill>
            </a:ln>
          </p:spPr>
          <p:txBody>
            <a:bodyPr wrap="none">
              <a:spAutoFit/>
            </a:bodyPr>
            <a:lstStyle/>
            <a:p>
              <a:r>
                <a:rPr lang="es-CO" dirty="0">
                  <a:solidFill>
                    <a:schemeClr val="bg1"/>
                  </a:solidFill>
                </a:rPr>
                <a:t>Validación</a:t>
              </a:r>
            </a:p>
          </p:txBody>
        </p:sp>
        <p:sp>
          <p:nvSpPr>
            <p:cNvPr id="12" name="Rectángulo 11"/>
            <p:cNvSpPr/>
            <p:nvPr/>
          </p:nvSpPr>
          <p:spPr>
            <a:xfrm>
              <a:off x="8075355" y="5678123"/>
              <a:ext cx="1526893" cy="646331"/>
            </a:xfrm>
            <a:prstGeom prst="rect">
              <a:avLst/>
            </a:prstGeom>
            <a:solidFill>
              <a:srgbClr val="00B050"/>
            </a:solidFill>
            <a:ln>
              <a:solidFill>
                <a:srgbClr val="00B050"/>
              </a:solidFill>
            </a:ln>
          </p:spPr>
          <p:txBody>
            <a:bodyPr wrap="none">
              <a:spAutoFit/>
            </a:bodyPr>
            <a:lstStyle/>
            <a:p>
              <a:pPr algn="ctr"/>
              <a:r>
                <a:rPr lang="es-CO" b="1" dirty="0">
                  <a:solidFill>
                    <a:schemeClr val="bg1"/>
                  </a:solidFill>
                </a:rPr>
                <a:t>Informe Final</a:t>
              </a:r>
            </a:p>
            <a:p>
              <a:pPr algn="ctr"/>
              <a:r>
                <a:rPr lang="es-CO" dirty="0">
                  <a:solidFill>
                    <a:schemeClr val="bg1"/>
                  </a:solidFill>
                </a:rPr>
                <a:t>Modelo 18 AC</a:t>
              </a:r>
            </a:p>
          </p:txBody>
        </p:sp>
        <p:sp>
          <p:nvSpPr>
            <p:cNvPr id="13" name="Flecha derecha 12"/>
            <p:cNvSpPr/>
            <p:nvPr/>
          </p:nvSpPr>
          <p:spPr>
            <a:xfrm>
              <a:off x="3150461" y="2020303"/>
              <a:ext cx="360000" cy="72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Flecha derecha 13"/>
            <p:cNvSpPr/>
            <p:nvPr/>
          </p:nvSpPr>
          <p:spPr>
            <a:xfrm>
              <a:off x="6095005" y="1997116"/>
              <a:ext cx="360000" cy="72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Flecha abajo 14"/>
            <p:cNvSpPr/>
            <p:nvPr/>
          </p:nvSpPr>
          <p:spPr>
            <a:xfrm rot="5400000" flipV="1">
              <a:off x="8912551" y="2155429"/>
              <a:ext cx="720000" cy="360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Flecha derecha 15"/>
            <p:cNvSpPr/>
            <p:nvPr/>
          </p:nvSpPr>
          <p:spPr>
            <a:xfrm rot="5400000">
              <a:off x="10524873" y="2692411"/>
              <a:ext cx="360000" cy="72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Flecha derecha 16"/>
            <p:cNvSpPr/>
            <p:nvPr/>
          </p:nvSpPr>
          <p:spPr>
            <a:xfrm rot="10800000">
              <a:off x="8658801" y="3403743"/>
              <a:ext cx="360000" cy="72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Flecha derecha 17"/>
            <p:cNvSpPr/>
            <p:nvPr/>
          </p:nvSpPr>
          <p:spPr>
            <a:xfrm rot="9730077">
              <a:off x="6332569" y="3800502"/>
              <a:ext cx="360000" cy="72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Flecha derecha 18"/>
            <p:cNvSpPr/>
            <p:nvPr/>
          </p:nvSpPr>
          <p:spPr>
            <a:xfrm rot="10800000">
              <a:off x="3256236" y="4125463"/>
              <a:ext cx="360000" cy="72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Flecha derecha 19"/>
            <p:cNvSpPr/>
            <p:nvPr/>
          </p:nvSpPr>
          <p:spPr>
            <a:xfrm>
              <a:off x="7587084" y="5641288"/>
              <a:ext cx="360000" cy="72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Flecha derecha 20"/>
            <p:cNvSpPr/>
            <p:nvPr/>
          </p:nvSpPr>
          <p:spPr>
            <a:xfrm>
              <a:off x="9730519" y="5641289"/>
              <a:ext cx="360000" cy="72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Flecha derecha 21"/>
            <p:cNvSpPr/>
            <p:nvPr/>
          </p:nvSpPr>
          <p:spPr>
            <a:xfrm rot="5400000">
              <a:off x="1786411" y="4589165"/>
              <a:ext cx="360000" cy="72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Rectángulo 22"/>
            <p:cNvSpPr/>
            <p:nvPr/>
          </p:nvSpPr>
          <p:spPr>
            <a:xfrm>
              <a:off x="10266648" y="5751237"/>
              <a:ext cx="1579609" cy="400110"/>
            </a:xfrm>
            <a:prstGeom prst="rect">
              <a:avLst/>
            </a:prstGeom>
            <a:solidFill>
              <a:srgbClr val="7030A0"/>
            </a:solidFill>
            <a:ln>
              <a:solidFill>
                <a:srgbClr val="7030A0"/>
              </a:solidFill>
            </a:ln>
          </p:spPr>
          <p:txBody>
            <a:bodyPr wrap="square">
              <a:spAutoFit/>
            </a:bodyPr>
            <a:lstStyle/>
            <a:p>
              <a:pPr algn="ctr"/>
              <a:r>
                <a:rPr lang="es-CO" sz="2000" dirty="0">
                  <a:solidFill>
                    <a:schemeClr val="bg1"/>
                  </a:solidFill>
                </a:rPr>
                <a:t>Concepto</a:t>
              </a:r>
            </a:p>
          </p:txBody>
        </p:sp>
        <p:sp>
          <p:nvSpPr>
            <p:cNvPr id="24" name="Flecha derecha 23"/>
            <p:cNvSpPr/>
            <p:nvPr/>
          </p:nvSpPr>
          <p:spPr>
            <a:xfrm>
              <a:off x="5711278" y="5641288"/>
              <a:ext cx="360000" cy="72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Rectángulo 24"/>
            <p:cNvSpPr/>
            <p:nvPr/>
          </p:nvSpPr>
          <p:spPr>
            <a:xfrm>
              <a:off x="923544" y="5261749"/>
              <a:ext cx="2025746" cy="1477328"/>
            </a:xfrm>
            <a:prstGeom prst="rect">
              <a:avLst/>
            </a:prstGeom>
            <a:solidFill>
              <a:srgbClr val="00B050"/>
            </a:solidFill>
            <a:ln>
              <a:solidFill>
                <a:srgbClr val="00B050"/>
              </a:solidFill>
            </a:ln>
          </p:spPr>
          <p:txBody>
            <a:bodyPr wrap="none">
              <a:spAutoFit/>
            </a:bodyPr>
            <a:lstStyle/>
            <a:p>
              <a:pPr algn="ctr"/>
              <a:r>
                <a:rPr lang="es-MX" b="1" dirty="0">
                  <a:solidFill>
                    <a:schemeClr val="bg1"/>
                  </a:solidFill>
                </a:rPr>
                <a:t>Riesgos y Controles</a:t>
              </a:r>
            </a:p>
            <a:p>
              <a:pPr algn="ctr"/>
              <a:r>
                <a:rPr lang="es-MX" dirty="0">
                  <a:solidFill>
                    <a:schemeClr val="bg1"/>
                  </a:solidFill>
                </a:rPr>
                <a:t>PT 24 AC</a:t>
              </a:r>
            </a:p>
            <a:p>
              <a:pPr algn="ctr"/>
              <a:r>
                <a:rPr lang="es-MX" b="1" dirty="0">
                  <a:solidFill>
                    <a:schemeClr val="bg1"/>
                  </a:solidFill>
                </a:rPr>
                <a:t>Materialidad</a:t>
              </a:r>
              <a:endParaRPr lang="es-MX" dirty="0">
                <a:solidFill>
                  <a:schemeClr val="bg1"/>
                </a:solidFill>
              </a:endParaRPr>
            </a:p>
            <a:p>
              <a:pPr algn="ctr"/>
              <a:r>
                <a:rPr lang="es-MX" dirty="0">
                  <a:solidFill>
                    <a:schemeClr val="bg1"/>
                  </a:solidFill>
                </a:rPr>
                <a:t>PT 25 AC</a:t>
              </a:r>
            </a:p>
            <a:p>
              <a:pPr algn="ctr"/>
              <a:r>
                <a:rPr lang="es-MX" b="1" dirty="0">
                  <a:solidFill>
                    <a:schemeClr val="bg1"/>
                  </a:solidFill>
                </a:rPr>
                <a:t>Informe Preliminar</a:t>
              </a:r>
              <a:endParaRPr lang="es-CO" b="1" dirty="0">
                <a:solidFill>
                  <a:schemeClr val="bg1"/>
                </a:solidFill>
              </a:endParaRPr>
            </a:p>
          </p:txBody>
        </p:sp>
        <p:sp>
          <p:nvSpPr>
            <p:cNvPr id="26" name="Rectángulo 25"/>
            <p:cNvSpPr/>
            <p:nvPr/>
          </p:nvSpPr>
          <p:spPr>
            <a:xfrm>
              <a:off x="3841007" y="5816622"/>
              <a:ext cx="1677062" cy="369332"/>
            </a:xfrm>
            <a:prstGeom prst="rect">
              <a:avLst/>
            </a:prstGeom>
            <a:solidFill>
              <a:srgbClr val="00B050"/>
            </a:solidFill>
            <a:ln>
              <a:solidFill>
                <a:srgbClr val="00B050"/>
              </a:solidFill>
            </a:ln>
          </p:spPr>
          <p:txBody>
            <a:bodyPr wrap="none">
              <a:spAutoFit/>
            </a:bodyPr>
            <a:lstStyle/>
            <a:p>
              <a:pPr algn="ctr"/>
              <a:r>
                <a:rPr lang="es-MX" b="1" dirty="0">
                  <a:solidFill>
                    <a:schemeClr val="bg1"/>
                  </a:solidFill>
                </a:rPr>
                <a:t>Cierre auditoria</a:t>
              </a:r>
            </a:p>
          </p:txBody>
        </p:sp>
        <p:sp>
          <p:nvSpPr>
            <p:cNvPr id="27" name="Flecha derecha 26"/>
            <p:cNvSpPr/>
            <p:nvPr/>
          </p:nvSpPr>
          <p:spPr>
            <a:xfrm>
              <a:off x="3316906" y="5652847"/>
              <a:ext cx="360000" cy="72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28" name="Título 1"/>
          <p:cNvSpPr txBox="1">
            <a:spLocks/>
          </p:cNvSpPr>
          <p:nvPr/>
        </p:nvSpPr>
        <p:spPr>
          <a:xfrm>
            <a:off x="343753" y="324182"/>
            <a:ext cx="11502504" cy="631162"/>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dirty="0">
                <a:solidFill>
                  <a:srgbClr val="000000"/>
                </a:solidFill>
                <a:latin typeface="Arial" panose="020B0604020202020204" pitchFamily="34" charset="0"/>
              </a:rPr>
              <a:t>Flujograma</a:t>
            </a:r>
            <a:endParaRPr lang="es-CO" dirty="0"/>
          </a:p>
        </p:txBody>
      </p:sp>
    </p:spTree>
    <p:extLst>
      <p:ext uri="{BB962C8B-B14F-4D97-AF65-F5344CB8AC3E}">
        <p14:creationId xmlns:p14="http://schemas.microsoft.com/office/powerpoint/2010/main" val="2134280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lamada de nube 4"/>
          <p:cNvSpPr/>
          <p:nvPr/>
        </p:nvSpPr>
        <p:spPr>
          <a:xfrm rot="822772">
            <a:off x="4234375" y="196947"/>
            <a:ext cx="7484012" cy="4656406"/>
          </a:xfrm>
          <a:prstGeom prst="cloudCallout">
            <a:avLst/>
          </a:prstGeom>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CuadroTexto 5"/>
          <p:cNvSpPr txBox="1"/>
          <p:nvPr/>
        </p:nvSpPr>
        <p:spPr>
          <a:xfrm>
            <a:off x="5078438" y="1139484"/>
            <a:ext cx="5753685" cy="2862322"/>
          </a:xfrm>
          <a:prstGeom prst="rect">
            <a:avLst/>
          </a:prstGeom>
          <a:noFill/>
        </p:spPr>
        <p:txBody>
          <a:bodyPr wrap="square" rtlCol="0">
            <a:spAutoFit/>
          </a:bodyPr>
          <a:lstStyle/>
          <a:p>
            <a:pPr algn="ctr"/>
            <a:r>
              <a:rPr lang="es-MX" sz="3600" b="1" dirty="0">
                <a:solidFill>
                  <a:srgbClr val="9E2600"/>
                </a:solidFill>
              </a:rPr>
              <a:t>PROFUNDIZACIÓN DE LAS NORMAS ISSAI e INCLUSIÓN DE LAS NIA PARA EL SECTOR PÚBLICO</a:t>
            </a:r>
            <a:endParaRPr lang="es-CO" sz="3600" dirty="0">
              <a:solidFill>
                <a:srgbClr val="9E2600"/>
              </a:solidFill>
            </a:endParaRPr>
          </a:p>
        </p:txBody>
      </p:sp>
      <p:sp>
        <p:nvSpPr>
          <p:cNvPr id="7" name="Título 1"/>
          <p:cNvSpPr>
            <a:spLocks noGrp="1"/>
          </p:cNvSpPr>
          <p:nvPr>
            <p:ph type="title"/>
          </p:nvPr>
        </p:nvSpPr>
        <p:spPr>
          <a:xfrm>
            <a:off x="2601601" y="5000700"/>
            <a:ext cx="2476837" cy="921797"/>
          </a:xfr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cmpd="dbl">
            <a:solidFill>
              <a:schemeClr val="accent1">
                <a:shade val="50000"/>
              </a:schemeClr>
            </a:solidFill>
          </a:ln>
        </p:spPr>
        <p:txBody>
          <a:bodyPr>
            <a:normAutofit/>
          </a:bodyPr>
          <a:lstStyle/>
          <a:p>
            <a:pPr algn="ctr"/>
            <a:r>
              <a:rPr lang="es-MX" b="1" dirty="0">
                <a:solidFill>
                  <a:schemeClr val="accent1"/>
                </a:solidFill>
                <a:latin typeface="Berlin Sans FB Demi" panose="020E0802020502020306" pitchFamily="34" charset="0"/>
              </a:rPr>
              <a:t>GAT 4.0.</a:t>
            </a:r>
            <a:endParaRPr lang="es-CO" b="1" dirty="0">
              <a:solidFill>
                <a:schemeClr val="accent1"/>
              </a:solidFill>
              <a:latin typeface="Berlin Sans FB Demi" panose="020E0802020502020306" pitchFamily="34" charset="0"/>
            </a:endParaRPr>
          </a:p>
        </p:txBody>
      </p:sp>
    </p:spTree>
    <p:extLst>
      <p:ext uri="{BB962C8B-B14F-4D97-AF65-F5344CB8AC3E}">
        <p14:creationId xmlns:p14="http://schemas.microsoft.com/office/powerpoint/2010/main" val="232503638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62945" y="324307"/>
            <a:ext cx="8911687" cy="1280890"/>
          </a:xfrm>
        </p:spPr>
        <p:txBody>
          <a:bodyPr/>
          <a:lstStyle/>
          <a:p>
            <a:r>
              <a:rPr lang="es-MX" b="1" dirty="0"/>
              <a:t>Caso Práctico</a:t>
            </a:r>
            <a:endParaRPr lang="es-CO" b="1" dirty="0"/>
          </a:p>
        </p:txBody>
      </p:sp>
      <p:sp>
        <p:nvSpPr>
          <p:cNvPr id="3" name="Marcador de contenido 2"/>
          <p:cNvSpPr>
            <a:spLocks noGrp="1"/>
          </p:cNvSpPr>
          <p:nvPr>
            <p:ph idx="1"/>
          </p:nvPr>
        </p:nvSpPr>
        <p:spPr>
          <a:xfrm>
            <a:off x="1449959" y="1304143"/>
            <a:ext cx="9762683" cy="4961745"/>
          </a:xfrm>
        </p:spPr>
        <p:txBody>
          <a:bodyPr>
            <a:noAutofit/>
          </a:bodyPr>
          <a:lstStyle/>
          <a:p>
            <a:pPr marL="0" indent="0">
              <a:buNone/>
            </a:pPr>
            <a:r>
              <a:rPr lang="es-MX" sz="4800" dirty="0">
                <a:solidFill>
                  <a:schemeClr val="accent1"/>
                </a:solidFill>
              </a:rPr>
              <a:t>ASUNTOS:</a:t>
            </a:r>
          </a:p>
          <a:p>
            <a:pPr lvl="0" algn="just"/>
            <a:r>
              <a:rPr lang="es-ES" sz="2000" dirty="0"/>
              <a:t>Evaluar el cumplimiento de la gestión fiscal en los procesos de adquisición y recepción de los bienes y servicios adquiridos por la entidad, en cada una de sus etapas (Precontractual, Contractual, </a:t>
            </a:r>
            <a:r>
              <a:rPr lang="es-ES" sz="2000" dirty="0" err="1"/>
              <a:t>Poscontractual</a:t>
            </a:r>
            <a:r>
              <a:rPr lang="es-ES" sz="2000" dirty="0"/>
              <a:t> y recepción), seleccionando aleatoriamente o por riesgo fiscal, ejecutados, terminados o liquidados en la vigencia fiscal 2023 y de las vigencias anteriores ejecutados en esta vigencia, conforme al Plan Anual de Adquisiciones de la entidad y de acuerdo a la normatividad vigente aplicable.</a:t>
            </a:r>
            <a:endParaRPr lang="es-CO" sz="2000" dirty="0"/>
          </a:p>
          <a:p>
            <a:pPr marL="0" indent="0" algn="just">
              <a:buNone/>
            </a:pPr>
            <a:endParaRPr lang="es-CO" sz="1000" dirty="0"/>
          </a:p>
          <a:p>
            <a:pPr lvl="0" algn="just"/>
            <a:r>
              <a:rPr lang="es-ES" sz="2000" dirty="0"/>
              <a:t>Evaluar la eficiencia y eficacia del ciclo de facturación, radicación, glosas y gestión de cartera, desde la prestación del servicio hasta el recaudo, de la Empresa Social del Estado (ESE) XYZ a 31 de diciembre de 2023, según sus manuales y normatividad vigente que le aplique.</a:t>
            </a:r>
            <a:endParaRPr lang="es-CO" sz="2000" dirty="0"/>
          </a:p>
          <a:p>
            <a:endParaRPr lang="es-CO" sz="2000" dirty="0"/>
          </a:p>
        </p:txBody>
      </p:sp>
    </p:spTree>
    <p:extLst>
      <p:ext uri="{BB962C8B-B14F-4D97-AF65-F5344CB8AC3E}">
        <p14:creationId xmlns:p14="http://schemas.microsoft.com/office/powerpoint/2010/main" val="210374735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7974" y="218125"/>
            <a:ext cx="8911687" cy="1280890"/>
          </a:xfrm>
        </p:spPr>
        <p:txBody>
          <a:bodyPr/>
          <a:lstStyle/>
          <a:p>
            <a:r>
              <a:rPr lang="es-MX" b="1" dirty="0"/>
              <a:t>Casos Prácticos</a:t>
            </a:r>
            <a:endParaRPr lang="es-CO" b="1" dirty="0"/>
          </a:p>
        </p:txBody>
      </p:sp>
      <p:sp>
        <p:nvSpPr>
          <p:cNvPr id="3" name="Marcador de contenido 2"/>
          <p:cNvSpPr>
            <a:spLocks noGrp="1"/>
          </p:cNvSpPr>
          <p:nvPr>
            <p:ph idx="1"/>
          </p:nvPr>
        </p:nvSpPr>
        <p:spPr>
          <a:xfrm>
            <a:off x="1449959" y="1154243"/>
            <a:ext cx="9762683" cy="5186595"/>
          </a:xfrm>
        </p:spPr>
        <p:txBody>
          <a:bodyPr>
            <a:normAutofit/>
          </a:bodyPr>
          <a:lstStyle/>
          <a:p>
            <a:pPr marL="0" indent="0">
              <a:buNone/>
            </a:pPr>
            <a:r>
              <a:rPr lang="es-MX" sz="4800" dirty="0">
                <a:solidFill>
                  <a:schemeClr val="accent1"/>
                </a:solidFill>
              </a:rPr>
              <a:t>ASUNTOS:</a:t>
            </a:r>
          </a:p>
          <a:p>
            <a:pPr lvl="0" algn="just"/>
            <a:r>
              <a:rPr lang="es-ES" sz="2000" dirty="0"/>
              <a:t>Evaluar la efectividad en las entradas y salidas de los suministros en el área de farmacia de acuerdo a los controles establecidos por la entidad, desde la toma física de inventarios, control de vencimiento de medicamentos, control a faltantes y sobrantes en la vigencia 2023, en cumplimiento del manual de procesos y procedimientos y normatividad vigente que le aplique.</a:t>
            </a:r>
            <a:endParaRPr lang="es-CO" sz="2000" dirty="0"/>
          </a:p>
          <a:p>
            <a:pPr marL="0" indent="0">
              <a:buNone/>
            </a:pPr>
            <a:endParaRPr lang="es-CO" sz="1050" dirty="0"/>
          </a:p>
          <a:p>
            <a:pPr lvl="0" algn="just"/>
            <a:r>
              <a:rPr lang="es-ES" sz="2000" dirty="0"/>
              <a:t>Evaluar la efectividad en las entradas y salidas de los suministros en el área de almacén de acuerdo a los controles establecidos por la entidad, desde la toma física de inventarios, control a faltantes y sobrantes en la vigencia 2023, en cumplimiento del manual de procesos y procedimientos y normatividad vigente que le aplique.</a:t>
            </a:r>
            <a:endParaRPr lang="es-CO" sz="2000" dirty="0"/>
          </a:p>
        </p:txBody>
      </p:sp>
    </p:spTree>
    <p:extLst>
      <p:ext uri="{BB962C8B-B14F-4D97-AF65-F5344CB8AC3E}">
        <p14:creationId xmlns:p14="http://schemas.microsoft.com/office/powerpoint/2010/main" val="151026986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4" y="624110"/>
            <a:ext cx="8911687" cy="995684"/>
          </a:xfrm>
        </p:spPr>
        <p:txBody>
          <a:bodyPr>
            <a:normAutofit fontScale="90000"/>
          </a:bodyPr>
          <a:lstStyle/>
          <a:p>
            <a:pPr algn="r"/>
            <a:r>
              <a:rPr lang="es-MX" b="1" dirty="0"/>
              <a:t>ASUNTOS: Fondos de Servicios Educativos</a:t>
            </a:r>
            <a:endParaRPr lang="es-CO" b="1" dirty="0"/>
          </a:p>
        </p:txBody>
      </p:sp>
      <p:sp>
        <p:nvSpPr>
          <p:cNvPr id="3" name="Rectángulo 2"/>
          <p:cNvSpPr/>
          <p:nvPr/>
        </p:nvSpPr>
        <p:spPr>
          <a:xfrm>
            <a:off x="1345474" y="2274837"/>
            <a:ext cx="9653452" cy="3785652"/>
          </a:xfrm>
          <a:prstGeom prst="rect">
            <a:avLst/>
          </a:prstGeom>
        </p:spPr>
        <p:txBody>
          <a:bodyPr wrap="square">
            <a:spAutoFit/>
          </a:bodyPr>
          <a:lstStyle/>
          <a:p>
            <a:pPr marL="342900" indent="-342900">
              <a:buAutoNum type="arabicPeriod"/>
            </a:pPr>
            <a:r>
              <a:rPr lang="es-MX" sz="2400" dirty="0"/>
              <a:t>ASPECTOS RELEVANTES DEL DECRETO 4791 DE 2008: Constitución Reglamentos Caja Menor, </a:t>
            </a:r>
            <a:r>
              <a:rPr lang="es-MX" sz="2400" dirty="0" err="1"/>
              <a:t>Psto</a:t>
            </a:r>
            <a:r>
              <a:rPr lang="es-MX" sz="2400" dirty="0"/>
              <a:t>, </a:t>
            </a:r>
            <a:r>
              <a:rPr lang="es-MX" sz="2400" dirty="0" err="1"/>
              <a:t>Viaticos</a:t>
            </a:r>
            <a:r>
              <a:rPr lang="es-MX" sz="2400" dirty="0"/>
              <a:t>, </a:t>
            </a:r>
            <a:r>
              <a:rPr lang="es-MX" sz="2400" dirty="0" err="1"/>
              <a:t>etc</a:t>
            </a:r>
            <a:r>
              <a:rPr lang="es-MX" sz="2400" dirty="0"/>
              <a:t> </a:t>
            </a:r>
          </a:p>
          <a:p>
            <a:pPr marL="342900" indent="-342900">
              <a:buAutoNum type="arabicPeriod"/>
            </a:pPr>
            <a:r>
              <a:rPr lang="es-MX" sz="2400" dirty="0"/>
              <a:t>MANUALDE PRESUPUESTO DE LOS F.S.E </a:t>
            </a:r>
          </a:p>
          <a:p>
            <a:pPr marL="342900" indent="-342900">
              <a:buAutoNum type="arabicPeriod"/>
            </a:pPr>
            <a:r>
              <a:rPr lang="es-MX" sz="2400" dirty="0"/>
              <a:t>CAJA MENOR </a:t>
            </a:r>
          </a:p>
          <a:p>
            <a:pPr marL="342900" indent="-342900">
              <a:buAutoNum type="arabicPeriod"/>
            </a:pPr>
            <a:r>
              <a:rPr lang="es-MX" sz="2400" dirty="0"/>
              <a:t>REGLAMENTO PARAELMANEJO DE TESORERÍA </a:t>
            </a:r>
          </a:p>
          <a:p>
            <a:pPr marL="342900" indent="-342900">
              <a:buAutoNum type="arabicPeriod"/>
            </a:pPr>
            <a:r>
              <a:rPr lang="es-MX" sz="2400" dirty="0"/>
              <a:t>CONTRATO DE CONCESIÓN DE LATIENDAESCOLAR </a:t>
            </a:r>
          </a:p>
          <a:p>
            <a:pPr marL="342900" indent="-342900">
              <a:buAutoNum type="arabicPeriod"/>
            </a:pPr>
            <a:r>
              <a:rPr lang="es-MX" sz="2400" dirty="0"/>
              <a:t>ORGANIZACIÓN Y ADMINISTRACION DE LOS BIENES MUEBLES DE LAS INSTITUCIONES Y CENTROS EDUCATIVOS </a:t>
            </a:r>
          </a:p>
          <a:p>
            <a:pPr marL="342900" indent="-342900">
              <a:buAutoNum type="arabicPeriod"/>
            </a:pPr>
            <a:r>
              <a:rPr lang="es-MX" sz="2400" dirty="0"/>
              <a:t>ACTAS </a:t>
            </a:r>
          </a:p>
          <a:p>
            <a:pPr marL="342900" indent="-342900">
              <a:buAutoNum type="arabicPeriod"/>
            </a:pPr>
            <a:r>
              <a:rPr lang="es-MX" sz="2400" dirty="0"/>
              <a:t>INFORME DE GESTIÓN </a:t>
            </a:r>
            <a:endParaRPr lang="es-CO" sz="2400" dirty="0"/>
          </a:p>
        </p:txBody>
      </p:sp>
    </p:spTree>
    <p:extLst>
      <p:ext uri="{BB962C8B-B14F-4D97-AF65-F5344CB8AC3E}">
        <p14:creationId xmlns:p14="http://schemas.microsoft.com/office/powerpoint/2010/main" val="383562849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032509" y="337593"/>
            <a:ext cx="10377728" cy="6102396"/>
          </a:xfrm>
          <a:prstGeom prst="rect">
            <a:avLst/>
          </a:prstGeom>
        </p:spPr>
      </p:pic>
    </p:spTree>
    <p:extLst>
      <p:ext uri="{BB962C8B-B14F-4D97-AF65-F5344CB8AC3E}">
        <p14:creationId xmlns:p14="http://schemas.microsoft.com/office/powerpoint/2010/main" val="301657800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993990" y="389436"/>
            <a:ext cx="8586924" cy="5850056"/>
          </a:xfrm>
          <a:prstGeom prst="rect">
            <a:avLst/>
          </a:prstGeom>
        </p:spPr>
      </p:pic>
    </p:spTree>
    <p:extLst>
      <p:ext uri="{BB962C8B-B14F-4D97-AF65-F5344CB8AC3E}">
        <p14:creationId xmlns:p14="http://schemas.microsoft.com/office/powerpoint/2010/main" val="378499842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14337" y="222070"/>
            <a:ext cx="11521439" cy="5525588"/>
          </a:xfrm>
          <a:prstGeom prst="rect">
            <a:avLst/>
          </a:prstGeom>
        </p:spPr>
      </p:pic>
      <p:sp>
        <p:nvSpPr>
          <p:cNvPr id="3" name="Rectángulo 2"/>
          <p:cNvSpPr/>
          <p:nvPr/>
        </p:nvSpPr>
        <p:spPr>
          <a:xfrm>
            <a:off x="1554480" y="5843230"/>
            <a:ext cx="8961120" cy="646331"/>
          </a:xfrm>
          <a:prstGeom prst="rect">
            <a:avLst/>
          </a:prstGeom>
        </p:spPr>
        <p:txBody>
          <a:bodyPr wrap="square">
            <a:spAutoFit/>
          </a:bodyPr>
          <a:lstStyle/>
          <a:p>
            <a:pPr algn="ctr"/>
            <a:r>
              <a:rPr lang="es-MX" b="1" dirty="0"/>
              <a:t>(Sin Reserva, </a:t>
            </a:r>
            <a:r>
              <a:rPr lang="es-MX" b="1" i="1" dirty="0"/>
              <a:t>Concepto Incumplimiento material con reserva, </a:t>
            </a:r>
            <a:r>
              <a:rPr lang="es-CO" b="1" i="1" dirty="0"/>
              <a:t>Concepto Incumplimiento material adverso, Con reservas, Adverso.)</a:t>
            </a:r>
            <a:endParaRPr lang="es-MX" b="1" dirty="0"/>
          </a:p>
        </p:txBody>
      </p:sp>
    </p:spTree>
    <p:extLst>
      <p:ext uri="{BB962C8B-B14F-4D97-AF65-F5344CB8AC3E}">
        <p14:creationId xmlns:p14="http://schemas.microsoft.com/office/powerpoint/2010/main" val="269812770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97637" y="456625"/>
            <a:ext cx="9570881" cy="851993"/>
          </a:xfrm>
        </p:spPr>
        <p:txBody>
          <a:bodyPr/>
          <a:lstStyle/>
          <a:p>
            <a:pPr algn="ctr"/>
            <a:r>
              <a:rPr lang="es-MX" b="1" dirty="0"/>
              <a:t>PASO A PASO: </a:t>
            </a:r>
            <a:r>
              <a:rPr lang="es-MX" b="1" dirty="0">
                <a:solidFill>
                  <a:schemeClr val="accent1"/>
                </a:solidFill>
              </a:rPr>
              <a:t>AC</a:t>
            </a:r>
            <a:endParaRPr lang="es-CO" b="1" dirty="0">
              <a:solidFill>
                <a:schemeClr val="accent1"/>
              </a:solidFill>
            </a:endParaRPr>
          </a:p>
        </p:txBody>
      </p:sp>
      <p:sp>
        <p:nvSpPr>
          <p:cNvPr id="3" name="Marcador de contenido 2"/>
          <p:cNvSpPr>
            <a:spLocks noGrp="1"/>
          </p:cNvSpPr>
          <p:nvPr>
            <p:ph idx="1"/>
          </p:nvPr>
        </p:nvSpPr>
        <p:spPr>
          <a:xfrm>
            <a:off x="4519749" y="5257265"/>
            <a:ext cx="4410749" cy="1079292"/>
          </a:xfrm>
        </p:spPr>
        <p:txBody>
          <a:bodyPr>
            <a:normAutofit/>
          </a:bodyPr>
          <a:lstStyle/>
          <a:p>
            <a:pPr marL="0" indent="0" algn="ctr">
              <a:buNone/>
            </a:pPr>
            <a:r>
              <a:rPr lang="es-MX" b="1" dirty="0">
                <a:hlinkClick r:id="rId2" action="ppaction://hlinkfile"/>
              </a:rPr>
              <a:t>Anexo 13-PF Plan de control de calidad</a:t>
            </a:r>
            <a:endParaRPr lang="es-CO" b="1" dirty="0">
              <a:hlinkClick r:id="rId3" action="ppaction://hlinkfile"/>
            </a:endParaRPr>
          </a:p>
        </p:txBody>
      </p:sp>
      <p:pic>
        <p:nvPicPr>
          <p:cNvPr id="8194" name="Picture 2" descr="Paso 3 Del Paso 1 - Paso 2 - Foto de archivo - Imagen de negocios,  proyecto: 833991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6032" y="1308618"/>
            <a:ext cx="5574093" cy="3365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88234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21926" y="627407"/>
            <a:ext cx="8915399" cy="2880020"/>
          </a:xfrm>
          <a:solidFill>
            <a:srgbClr val="BFB827"/>
          </a:solidFill>
        </p:spPr>
        <p:txBody>
          <a:bodyPr>
            <a:normAutofit/>
          </a:bodyPr>
          <a:lstStyle/>
          <a:p>
            <a:pPr algn="ctr"/>
            <a:r>
              <a:rPr lang="es-MX" sz="4400" b="1" dirty="0">
                <a:solidFill>
                  <a:schemeClr val="tx1"/>
                </a:solidFill>
              </a:rPr>
              <a:t>CAPÍTULO 5.  ACTUACIÓN ESPECIAL DE FISCALIZACIÓN</a:t>
            </a:r>
            <a:endParaRPr lang="es-CO" sz="4400" b="1" dirty="0">
              <a:solidFill>
                <a:schemeClr val="tx1"/>
              </a:solidFill>
            </a:endParaRPr>
          </a:p>
        </p:txBody>
      </p:sp>
      <p:sp>
        <p:nvSpPr>
          <p:cNvPr id="4" name="Marcador de texto 3"/>
          <p:cNvSpPr>
            <a:spLocks noGrp="1"/>
          </p:cNvSpPr>
          <p:nvPr>
            <p:ph type="body" sz="quarter" idx="13"/>
          </p:nvPr>
        </p:nvSpPr>
        <p:spPr>
          <a:xfrm>
            <a:off x="2589213" y="3925413"/>
            <a:ext cx="8915400" cy="838200"/>
          </a:xfrm>
        </p:spPr>
        <p:txBody>
          <a:bodyPr/>
          <a:lstStyle/>
          <a:p>
            <a:r>
              <a:rPr lang="es-MX" b="1" dirty="0">
                <a:solidFill>
                  <a:schemeClr val="tx1"/>
                </a:solidFill>
                <a:hlinkClick r:id="rId2" action="ppaction://hlinkfile"/>
              </a:rPr>
              <a:t>CAMBIOS RELEVANTES GAT 4.0.</a:t>
            </a:r>
            <a:endParaRPr lang="es-CO" dirty="0"/>
          </a:p>
        </p:txBody>
      </p:sp>
      <p:sp>
        <p:nvSpPr>
          <p:cNvPr id="5" name="Marcador de texto 4"/>
          <p:cNvSpPr>
            <a:spLocks noGrp="1"/>
          </p:cNvSpPr>
          <p:nvPr>
            <p:ph type="body" sz="half" idx="2"/>
          </p:nvPr>
        </p:nvSpPr>
        <p:spPr/>
        <p:txBody>
          <a:bodyPr>
            <a:normAutofit/>
          </a:bodyPr>
          <a:lstStyle/>
          <a:p>
            <a:r>
              <a:rPr lang="es-MX" sz="2000" b="1" dirty="0"/>
              <a:t>FUNDAMENTOS Y FORMATOS, MODELOS E INSTRUCTIVOS</a:t>
            </a:r>
            <a:endParaRPr lang="es-CO" sz="2000" b="1" dirty="0"/>
          </a:p>
        </p:txBody>
      </p:sp>
    </p:spTree>
    <p:extLst>
      <p:ext uri="{BB962C8B-B14F-4D97-AF65-F5344CB8AC3E}">
        <p14:creationId xmlns:p14="http://schemas.microsoft.com/office/powerpoint/2010/main" val="390533350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997137" y="388668"/>
            <a:ext cx="10230436" cy="5888146"/>
          </a:xfrm>
          <a:prstGeom prst="rect">
            <a:avLst/>
          </a:prstGeom>
        </p:spPr>
      </p:pic>
    </p:spTree>
    <p:extLst>
      <p:ext uri="{BB962C8B-B14F-4D97-AF65-F5344CB8AC3E}">
        <p14:creationId xmlns:p14="http://schemas.microsoft.com/office/powerpoint/2010/main" val="118191442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626462" y="1221785"/>
            <a:ext cx="9399290" cy="4186238"/>
          </a:xfrm>
          <a:prstGeom prst="rect">
            <a:avLst/>
          </a:prstGeom>
        </p:spPr>
      </p:pic>
    </p:spTree>
    <p:extLst>
      <p:ext uri="{BB962C8B-B14F-4D97-AF65-F5344CB8AC3E}">
        <p14:creationId xmlns:p14="http://schemas.microsoft.com/office/powerpoint/2010/main" val="628123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1967345" y="272418"/>
            <a:ext cx="9537267" cy="789054"/>
          </a:xfrm>
          <a:solidFill>
            <a:srgbClr val="D57B69"/>
          </a:solidFill>
        </p:spPr>
        <p:txBody>
          <a:bodyPr>
            <a:normAutofit/>
          </a:bodyPr>
          <a:lstStyle/>
          <a:p>
            <a:pPr algn="ctr"/>
            <a:r>
              <a:rPr lang="es-ES" b="1" dirty="0"/>
              <a:t>II. Estado Actual: </a:t>
            </a:r>
            <a:r>
              <a:rPr lang="es-MX" b="1" dirty="0"/>
              <a:t>Versiones GAT</a:t>
            </a:r>
            <a:endParaRPr lang="es-CO" b="1" dirty="0"/>
          </a:p>
        </p:txBody>
      </p:sp>
      <p:sp>
        <p:nvSpPr>
          <p:cNvPr id="7" name="Marcador de contenido 6"/>
          <p:cNvSpPr>
            <a:spLocks noGrp="1"/>
          </p:cNvSpPr>
          <p:nvPr>
            <p:ph sz="half" idx="1"/>
          </p:nvPr>
        </p:nvSpPr>
        <p:spPr>
          <a:xfrm>
            <a:off x="903158" y="2250831"/>
            <a:ext cx="2923254" cy="3927150"/>
          </a:xfrm>
        </p:spPr>
        <p:txBody>
          <a:bodyPr>
            <a:noAutofit/>
          </a:bodyPr>
          <a:lstStyle/>
          <a:p>
            <a:pPr algn="just"/>
            <a:r>
              <a:rPr lang="es-CO" sz="2000" b="1" dirty="0"/>
              <a:t>GAT Nov 2012 </a:t>
            </a:r>
            <a:r>
              <a:rPr lang="es-CO" sz="2000" dirty="0"/>
              <a:t>la CGR a través del SINACOF + CT: </a:t>
            </a:r>
            <a:r>
              <a:rPr lang="es-CO" sz="2000" b="1" dirty="0"/>
              <a:t>Metodología para el desarrollo del proceso auditor en las contralorías territoriales, denominada «Guía de Auditoría Territorial - GAT</a:t>
            </a:r>
            <a:r>
              <a:rPr lang="es-CO" sz="2000" dirty="0"/>
              <a:t>»</a:t>
            </a:r>
          </a:p>
        </p:txBody>
      </p:sp>
      <p:sp>
        <p:nvSpPr>
          <p:cNvPr id="8" name="Marcador de contenido 7"/>
          <p:cNvSpPr>
            <a:spLocks noGrp="1"/>
          </p:cNvSpPr>
          <p:nvPr>
            <p:ph sz="half" idx="2"/>
          </p:nvPr>
        </p:nvSpPr>
        <p:spPr>
          <a:xfrm>
            <a:off x="4304714" y="1392702"/>
            <a:ext cx="7199898" cy="5268135"/>
          </a:xfrm>
        </p:spPr>
        <p:txBody>
          <a:bodyPr>
            <a:normAutofit/>
          </a:bodyPr>
          <a:lstStyle/>
          <a:p>
            <a:pPr marL="0" indent="0" algn="just">
              <a:buNone/>
            </a:pPr>
            <a:r>
              <a:rPr lang="es-CO" sz="2000" b="1" dirty="0">
                <a:solidFill>
                  <a:srgbClr val="9E2600"/>
                </a:solidFill>
              </a:rPr>
              <a:t>4 ACTUALIZACIONES:</a:t>
            </a:r>
          </a:p>
          <a:p>
            <a:pPr marL="0" indent="0" algn="just">
              <a:buNone/>
            </a:pPr>
            <a:endParaRPr lang="es-CO" sz="800" dirty="0"/>
          </a:p>
          <a:p>
            <a:pPr marL="0" indent="0" algn="just">
              <a:buNone/>
            </a:pPr>
            <a:r>
              <a:rPr lang="es-CO" sz="2000" b="1" dirty="0">
                <a:solidFill>
                  <a:srgbClr val="9E2600"/>
                </a:solidFill>
              </a:rPr>
              <a:t> i) </a:t>
            </a:r>
            <a:r>
              <a:rPr lang="es-CO" sz="2000" b="1" dirty="0"/>
              <a:t>Nov 2019 </a:t>
            </a:r>
            <a:r>
              <a:rPr lang="es-CO" sz="2000" dirty="0"/>
              <a:t>Integran ISSAI expedidas por INTOSAI;</a:t>
            </a:r>
            <a:r>
              <a:rPr lang="es-CO" sz="2000" b="1" dirty="0"/>
              <a:t> “GAT”</a:t>
            </a:r>
          </a:p>
          <a:p>
            <a:pPr marL="0" indent="0" algn="just">
              <a:buNone/>
            </a:pPr>
            <a:endParaRPr lang="es-CO" sz="800" dirty="0"/>
          </a:p>
          <a:p>
            <a:pPr marL="0" indent="0" algn="just">
              <a:buNone/>
            </a:pPr>
            <a:r>
              <a:rPr lang="es-CO" sz="2000" b="1" dirty="0">
                <a:solidFill>
                  <a:srgbClr val="9E2600"/>
                </a:solidFill>
              </a:rPr>
              <a:t>ii) </a:t>
            </a:r>
            <a:r>
              <a:rPr lang="es-CO" sz="2000" b="1" dirty="0"/>
              <a:t>Nov</a:t>
            </a:r>
            <a:r>
              <a:rPr lang="es-CO" sz="2000" dirty="0"/>
              <a:t> </a:t>
            </a:r>
            <a:r>
              <a:rPr lang="es-CO" sz="2000" b="1" dirty="0"/>
              <a:t>2020 </a:t>
            </a:r>
            <a:r>
              <a:rPr lang="es-CO" sz="2000" dirty="0"/>
              <a:t>(</a:t>
            </a:r>
            <a:r>
              <a:rPr lang="es-CO" sz="2000" b="1" dirty="0"/>
              <a:t>GAT V2.1</a:t>
            </a:r>
            <a:r>
              <a:rPr lang="es-CO" sz="2000" dirty="0"/>
              <a:t>) Actualizarla Rn </a:t>
            </a:r>
            <a:r>
              <a:rPr lang="es-CO" sz="2000" dirty="0" err="1"/>
              <a:t>Dto</a:t>
            </a:r>
            <a:r>
              <a:rPr lang="es-CO" sz="2000" dirty="0"/>
              <a:t>-Ley 403 de 2020, denominándose </a:t>
            </a:r>
            <a:r>
              <a:rPr lang="es-CO" sz="2000" b="1" dirty="0"/>
              <a:t>«GUÍA DE AUDITORÍA TERRITORIAL, EN EL MARCO DE LAS NORMAS INTERNACIONALES - ISSAI – GAT Versión 2.1». </a:t>
            </a:r>
          </a:p>
          <a:p>
            <a:pPr marL="0" indent="0" algn="just">
              <a:buNone/>
            </a:pPr>
            <a:endParaRPr lang="es-CO" sz="800" b="1" dirty="0"/>
          </a:p>
          <a:p>
            <a:pPr marL="0" indent="0" algn="just">
              <a:buNone/>
            </a:pPr>
            <a:r>
              <a:rPr lang="es-MX" sz="2000" b="1" dirty="0">
                <a:solidFill>
                  <a:srgbClr val="9E2600"/>
                </a:solidFill>
              </a:rPr>
              <a:t>iii) </a:t>
            </a:r>
            <a:r>
              <a:rPr lang="es-MX" sz="2000" b="1" dirty="0"/>
              <a:t>Oct de</a:t>
            </a:r>
            <a:r>
              <a:rPr lang="es-MX" sz="2000" dirty="0"/>
              <a:t> </a:t>
            </a:r>
            <a:r>
              <a:rPr lang="es-MX" sz="2000" b="1" dirty="0"/>
              <a:t>2022</a:t>
            </a:r>
            <a:r>
              <a:rPr lang="es-MX" sz="2000" dirty="0"/>
              <a:t> (</a:t>
            </a:r>
            <a:r>
              <a:rPr lang="es-MX" sz="2000" b="1" dirty="0"/>
              <a:t>GAT V3.0</a:t>
            </a:r>
            <a:r>
              <a:rPr lang="es-MX" sz="2000" dirty="0"/>
              <a:t>.) cumplimiento Art. 16 Res. Reglamentaria Orgánica 052 de 2022 CGR </a:t>
            </a:r>
            <a:r>
              <a:rPr lang="es-MX" sz="2400" b="1" dirty="0"/>
              <a:t>+</a:t>
            </a:r>
            <a:r>
              <a:rPr lang="es-MX" sz="2000" dirty="0"/>
              <a:t> </a:t>
            </a:r>
            <a:r>
              <a:rPr lang="es-MX" sz="2000" b="1" dirty="0"/>
              <a:t>Estandarización Actuación Especial Fiscalización.</a:t>
            </a:r>
          </a:p>
          <a:p>
            <a:pPr marL="0" indent="0" algn="just">
              <a:buNone/>
            </a:pPr>
            <a:endParaRPr lang="es-MX" sz="800" b="1" dirty="0"/>
          </a:p>
          <a:p>
            <a:pPr marL="0" indent="0" algn="just">
              <a:buNone/>
            </a:pPr>
            <a:r>
              <a:rPr lang="es-MX" sz="2000" b="1" dirty="0">
                <a:solidFill>
                  <a:srgbClr val="9E2600"/>
                </a:solidFill>
              </a:rPr>
              <a:t>iv) </a:t>
            </a:r>
            <a:r>
              <a:rPr lang="es-MX" sz="2000" b="1" dirty="0"/>
              <a:t>Marzo</a:t>
            </a:r>
            <a:r>
              <a:rPr lang="es-MX" sz="2000" dirty="0"/>
              <a:t> </a:t>
            </a:r>
            <a:r>
              <a:rPr lang="es-MX" sz="2000" b="1" dirty="0"/>
              <a:t>2024</a:t>
            </a:r>
            <a:r>
              <a:rPr lang="es-MX" sz="2000" dirty="0"/>
              <a:t> (</a:t>
            </a:r>
            <a:r>
              <a:rPr lang="es-MX" sz="2000" b="1" dirty="0"/>
              <a:t>GAT V4.0</a:t>
            </a:r>
            <a:r>
              <a:rPr lang="es-MX" sz="2000" dirty="0"/>
              <a:t>.) </a:t>
            </a:r>
            <a:r>
              <a:rPr lang="es-MX" sz="2000" b="1" dirty="0"/>
              <a:t>NIA + ISSAI. AFGYR y Ampliación Alcance AEF y COMPLEMENTA AD</a:t>
            </a:r>
          </a:p>
          <a:p>
            <a:pPr marL="0" indent="0" algn="just">
              <a:buNone/>
            </a:pPr>
            <a:endParaRPr lang="es-MX" sz="2000" b="1" dirty="0"/>
          </a:p>
          <a:p>
            <a:pPr marL="0" indent="0" algn="just">
              <a:buNone/>
            </a:pPr>
            <a:endParaRPr lang="es-MX" sz="2000" b="1" dirty="0"/>
          </a:p>
          <a:p>
            <a:pPr marL="0" indent="0" algn="just">
              <a:buNone/>
            </a:pPr>
            <a:endParaRPr lang="es-CO" sz="2000" b="1" dirty="0"/>
          </a:p>
        </p:txBody>
      </p:sp>
    </p:spTree>
    <p:extLst>
      <p:ext uri="{BB962C8B-B14F-4D97-AF65-F5344CB8AC3E}">
        <p14:creationId xmlns:p14="http://schemas.microsoft.com/office/powerpoint/2010/main" val="194886820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1678898" y="369277"/>
            <a:ext cx="9825713" cy="904887"/>
          </a:xfrm>
          <a:solidFill>
            <a:srgbClr val="DE988A"/>
          </a:solidFill>
        </p:spPr>
        <p:txBody>
          <a:bodyPr/>
          <a:lstStyle/>
          <a:p>
            <a:pPr algn="ctr"/>
            <a:r>
              <a:rPr lang="es-MX" b="1" dirty="0"/>
              <a:t>“Actuación especial de fiscalización”</a:t>
            </a:r>
            <a:endParaRPr lang="es-CO" b="1" dirty="0"/>
          </a:p>
        </p:txBody>
      </p:sp>
      <p:sp>
        <p:nvSpPr>
          <p:cNvPr id="8" name="Marcador de contenido 7"/>
          <p:cNvSpPr>
            <a:spLocks noGrp="1"/>
          </p:cNvSpPr>
          <p:nvPr>
            <p:ph sz="half" idx="1"/>
          </p:nvPr>
        </p:nvSpPr>
        <p:spPr>
          <a:xfrm>
            <a:off x="1678898" y="1528998"/>
            <a:ext cx="5021705" cy="4811842"/>
          </a:xfrm>
        </p:spPr>
        <p:txBody>
          <a:bodyPr>
            <a:noAutofit/>
          </a:bodyPr>
          <a:lstStyle/>
          <a:p>
            <a:r>
              <a:rPr lang="es-CO" sz="2000" b="1" dirty="0"/>
              <a:t>DEFINICIÓN</a:t>
            </a:r>
          </a:p>
          <a:p>
            <a:pPr marL="0" indent="0" algn="just">
              <a:buNone/>
            </a:pPr>
            <a:r>
              <a:rPr lang="es-MX" sz="2000" dirty="0"/>
              <a:t>Acción de control fiscal </a:t>
            </a:r>
            <a:r>
              <a:rPr lang="es-MX" sz="2000" b="1" i="1" dirty="0"/>
              <a:t>breve y sumaria, de respuesta rápida </a:t>
            </a:r>
            <a:r>
              <a:rPr lang="es-MX" sz="2000" dirty="0"/>
              <a:t>frente a un hecho o asunto que llegue al conocimiento de la Contraloría </a:t>
            </a:r>
          </a:p>
          <a:p>
            <a:pPr marL="0" indent="0" algn="just">
              <a:buNone/>
            </a:pPr>
            <a:r>
              <a:rPr lang="es-MX" sz="2000" dirty="0"/>
              <a:t>AEF para dar respuesta rápida y a menor costo aplicando procedimientos más enfocados al tema que se está revisando </a:t>
            </a:r>
            <a:endParaRPr lang="es-CO" sz="2400" dirty="0"/>
          </a:p>
        </p:txBody>
      </p:sp>
      <p:pic>
        <p:nvPicPr>
          <p:cNvPr id="9" name="Imagen 8"/>
          <p:cNvPicPr>
            <a:picLocks noChangeAspect="1"/>
          </p:cNvPicPr>
          <p:nvPr/>
        </p:nvPicPr>
        <p:blipFill>
          <a:blip r:embed="rId2"/>
          <a:stretch>
            <a:fillRect/>
          </a:stretch>
        </p:blipFill>
        <p:spPr>
          <a:xfrm>
            <a:off x="7083655" y="2577216"/>
            <a:ext cx="4420956" cy="2324567"/>
          </a:xfrm>
          <a:prstGeom prst="rect">
            <a:avLst/>
          </a:prstGeom>
        </p:spPr>
      </p:pic>
    </p:spTree>
    <p:extLst>
      <p:ext uri="{BB962C8B-B14F-4D97-AF65-F5344CB8AC3E}">
        <p14:creationId xmlns:p14="http://schemas.microsoft.com/office/powerpoint/2010/main" val="201752294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1678898" y="369277"/>
            <a:ext cx="9825713" cy="904887"/>
          </a:xfrm>
          <a:solidFill>
            <a:srgbClr val="DE988A"/>
          </a:solidFill>
        </p:spPr>
        <p:txBody>
          <a:bodyPr/>
          <a:lstStyle/>
          <a:p>
            <a:pPr algn="ctr"/>
            <a:r>
              <a:rPr lang="es-MX" b="1" dirty="0"/>
              <a:t>“Actuación especial de fiscalización”</a:t>
            </a:r>
            <a:endParaRPr lang="es-CO" b="1" dirty="0"/>
          </a:p>
        </p:txBody>
      </p:sp>
      <p:sp>
        <p:nvSpPr>
          <p:cNvPr id="8" name="Marcador de contenido 7"/>
          <p:cNvSpPr>
            <a:spLocks noGrp="1"/>
          </p:cNvSpPr>
          <p:nvPr>
            <p:ph sz="half" idx="1"/>
          </p:nvPr>
        </p:nvSpPr>
        <p:spPr>
          <a:xfrm>
            <a:off x="1214203" y="1873772"/>
            <a:ext cx="4826834" cy="3852472"/>
          </a:xfrm>
        </p:spPr>
        <p:txBody>
          <a:bodyPr>
            <a:noAutofit/>
          </a:bodyPr>
          <a:lstStyle/>
          <a:p>
            <a:pPr algn="ctr"/>
            <a:r>
              <a:rPr lang="es-MX" sz="2800" b="1" dirty="0"/>
              <a:t>Principios  </a:t>
            </a:r>
          </a:p>
          <a:p>
            <a:pPr lvl="1">
              <a:buFont typeface="Wingdings" panose="05000000000000000000" pitchFamily="2" charset="2"/>
              <a:buChar char="ü"/>
            </a:pPr>
            <a:r>
              <a:rPr lang="es-MX" sz="2400" dirty="0"/>
              <a:t>Brevedad</a:t>
            </a:r>
          </a:p>
          <a:p>
            <a:pPr lvl="1">
              <a:buFont typeface="Wingdings" panose="05000000000000000000" pitchFamily="2" charset="2"/>
              <a:buChar char="ü"/>
            </a:pPr>
            <a:r>
              <a:rPr lang="es-MX" sz="2400" dirty="0" err="1"/>
              <a:t>Sumariedad</a:t>
            </a:r>
            <a:endParaRPr lang="es-MX" sz="2400" dirty="0"/>
          </a:p>
          <a:p>
            <a:pPr lvl="1">
              <a:buFont typeface="Wingdings" panose="05000000000000000000" pitchFamily="2" charset="2"/>
              <a:buChar char="ü"/>
            </a:pPr>
            <a:r>
              <a:rPr lang="es-MX" sz="2400" dirty="0"/>
              <a:t>Excepcionalidad</a:t>
            </a:r>
          </a:p>
          <a:p>
            <a:pPr lvl="1">
              <a:buFont typeface="Wingdings" panose="05000000000000000000" pitchFamily="2" charset="2"/>
              <a:buChar char="ü"/>
            </a:pPr>
            <a:r>
              <a:rPr lang="es-MX" sz="2400" dirty="0"/>
              <a:t>Focalización</a:t>
            </a:r>
          </a:p>
          <a:p>
            <a:pPr lvl="1">
              <a:buFont typeface="Wingdings" panose="05000000000000000000" pitchFamily="2" charset="2"/>
              <a:buChar char="ü"/>
            </a:pPr>
            <a:r>
              <a:rPr lang="es-MX" sz="2400" dirty="0"/>
              <a:t>Principios de auditoría del sector público </a:t>
            </a:r>
          </a:p>
          <a:p>
            <a:pPr lvl="1">
              <a:buFont typeface="Wingdings" panose="05000000000000000000" pitchFamily="2" charset="2"/>
              <a:buChar char="ü"/>
            </a:pPr>
            <a:r>
              <a:rPr lang="es-MX" sz="2400" dirty="0"/>
              <a:t>Aseguramiento condicionado. </a:t>
            </a:r>
            <a:endParaRPr lang="es-CO" sz="2400" dirty="0"/>
          </a:p>
        </p:txBody>
      </p:sp>
      <p:sp>
        <p:nvSpPr>
          <p:cNvPr id="5" name="Marcador de contenido 7"/>
          <p:cNvSpPr>
            <a:spLocks noGrp="1"/>
          </p:cNvSpPr>
          <p:nvPr>
            <p:ph sz="half" idx="1"/>
          </p:nvPr>
        </p:nvSpPr>
        <p:spPr>
          <a:xfrm>
            <a:off x="6460760" y="1873772"/>
            <a:ext cx="4825549" cy="4811842"/>
          </a:xfrm>
        </p:spPr>
        <p:txBody>
          <a:bodyPr>
            <a:noAutofit/>
          </a:bodyPr>
          <a:lstStyle/>
          <a:p>
            <a:pPr algn="ctr"/>
            <a:r>
              <a:rPr lang="es-MX" sz="2800" b="1" dirty="0"/>
              <a:t>Componentes  </a:t>
            </a:r>
          </a:p>
          <a:p>
            <a:pPr marL="0" indent="0">
              <a:buNone/>
            </a:pPr>
            <a:endParaRPr lang="es-MX" sz="2800" dirty="0"/>
          </a:p>
          <a:p>
            <a:pPr marL="0" indent="0" algn="just">
              <a:buNone/>
            </a:pPr>
            <a:r>
              <a:rPr lang="es-MX" sz="2800" dirty="0"/>
              <a:t>Contempla las actividades previas y el desarrollo e informe de la AEF iniciando con el análisis de criterios de procedencia.</a:t>
            </a:r>
          </a:p>
        </p:txBody>
      </p:sp>
    </p:spTree>
    <p:extLst>
      <p:ext uri="{BB962C8B-B14F-4D97-AF65-F5344CB8AC3E}">
        <p14:creationId xmlns:p14="http://schemas.microsoft.com/office/powerpoint/2010/main" val="185171615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1678898" y="324306"/>
            <a:ext cx="9825713" cy="904887"/>
          </a:xfrm>
          <a:solidFill>
            <a:srgbClr val="DE988A"/>
          </a:solidFill>
        </p:spPr>
        <p:txBody>
          <a:bodyPr>
            <a:normAutofit/>
          </a:bodyPr>
          <a:lstStyle/>
          <a:p>
            <a:pPr algn="ctr"/>
            <a:r>
              <a:rPr lang="es-MX" b="1" dirty="0"/>
              <a:t>“Análisis de criterios de procedencia ”</a:t>
            </a:r>
            <a:endParaRPr lang="es-CO" b="1" dirty="0"/>
          </a:p>
        </p:txBody>
      </p:sp>
      <p:sp>
        <p:nvSpPr>
          <p:cNvPr id="8" name="Marcador de contenido 7"/>
          <p:cNvSpPr>
            <a:spLocks noGrp="1"/>
          </p:cNvSpPr>
          <p:nvPr>
            <p:ph sz="half" idx="1"/>
          </p:nvPr>
        </p:nvSpPr>
        <p:spPr>
          <a:xfrm>
            <a:off x="1049311" y="1349116"/>
            <a:ext cx="5696263" cy="4976733"/>
          </a:xfrm>
        </p:spPr>
        <p:txBody>
          <a:bodyPr>
            <a:noAutofit/>
          </a:bodyPr>
          <a:lstStyle/>
          <a:p>
            <a:pPr marL="0" indent="0" algn="ctr">
              <a:buNone/>
            </a:pPr>
            <a:r>
              <a:rPr lang="es-MX" sz="2000" b="1" dirty="0"/>
              <a:t>AEF se generara por la observancia de alguno de los siguientes criterios:</a:t>
            </a:r>
          </a:p>
          <a:p>
            <a:pPr marL="0" indent="0" algn="ctr">
              <a:buNone/>
            </a:pPr>
            <a:endParaRPr lang="es-MX" sz="1000" b="1" dirty="0"/>
          </a:p>
          <a:p>
            <a:pPr algn="just">
              <a:buFont typeface="Wingdings" panose="05000000000000000000" pitchFamily="2" charset="2"/>
              <a:buChar char="v"/>
            </a:pPr>
            <a:r>
              <a:rPr lang="es-MX" dirty="0"/>
              <a:t>Que sea incluido previamente en el PVCFT</a:t>
            </a:r>
          </a:p>
          <a:p>
            <a:pPr algn="just">
              <a:buFont typeface="Wingdings" panose="05000000000000000000" pitchFamily="2" charset="2"/>
              <a:buChar char="v"/>
            </a:pPr>
            <a:r>
              <a:rPr lang="es-MX" dirty="0"/>
              <a:t>Que sea autorizado expresamente por el Contralor Territorial.</a:t>
            </a:r>
          </a:p>
          <a:p>
            <a:pPr algn="just">
              <a:buFont typeface="Wingdings" panose="05000000000000000000" pitchFamily="2" charset="2"/>
              <a:buChar char="v"/>
            </a:pPr>
            <a:r>
              <a:rPr lang="es-MX" dirty="0"/>
              <a:t>Que se origine en alertas o denuncias y que tenga relevancia en la gestión fiscal, social o ambiental, o que supongan un riesgo de afectación al patrimonio público.</a:t>
            </a:r>
          </a:p>
          <a:p>
            <a:pPr algn="just">
              <a:buFont typeface="Wingdings" panose="05000000000000000000" pitchFamily="2" charset="2"/>
              <a:buChar char="v"/>
            </a:pPr>
            <a:r>
              <a:rPr lang="es-MX" sz="1600" dirty="0"/>
              <a:t>Que se trate de recursos destinados a la atención de desastres o emergencias.</a:t>
            </a:r>
          </a:p>
          <a:p>
            <a:pPr algn="just">
              <a:buFont typeface="Wingdings" panose="05000000000000000000" pitchFamily="2" charset="2"/>
              <a:buChar char="v"/>
            </a:pPr>
            <a:r>
              <a:rPr lang="es-MX" sz="1600" dirty="0"/>
              <a:t>Hecho específico que comporte presunta gestión fiscal irregular</a:t>
            </a:r>
          </a:p>
          <a:p>
            <a:pPr algn="just">
              <a:buFont typeface="Wingdings" panose="05000000000000000000" pitchFamily="2" charset="2"/>
              <a:buChar char="v"/>
            </a:pPr>
            <a:endParaRPr lang="es-CO" sz="2000" dirty="0"/>
          </a:p>
        </p:txBody>
      </p:sp>
      <p:sp>
        <p:nvSpPr>
          <p:cNvPr id="3" name="Rectángulo redondeado 2"/>
          <p:cNvSpPr/>
          <p:nvPr/>
        </p:nvSpPr>
        <p:spPr>
          <a:xfrm>
            <a:off x="7015397" y="1764531"/>
            <a:ext cx="4616970" cy="3567660"/>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CuadroTexto 3"/>
          <p:cNvSpPr txBox="1"/>
          <p:nvPr/>
        </p:nvSpPr>
        <p:spPr>
          <a:xfrm>
            <a:off x="7157803" y="2192870"/>
            <a:ext cx="4332157" cy="3416320"/>
          </a:xfrm>
          <a:prstGeom prst="rect">
            <a:avLst/>
          </a:prstGeom>
          <a:noFill/>
        </p:spPr>
        <p:txBody>
          <a:bodyPr wrap="square" rtlCol="0">
            <a:spAutoFit/>
          </a:bodyPr>
          <a:lstStyle/>
          <a:p>
            <a:pPr algn="ctr"/>
            <a:r>
              <a:rPr lang="es-MX" b="1" dirty="0"/>
              <a:t>Contralor Auxiliar o </a:t>
            </a:r>
            <a:r>
              <a:rPr lang="es-MX" b="1" dirty="0" err="1"/>
              <a:t>Subcontralor</a:t>
            </a:r>
            <a:r>
              <a:rPr lang="es-MX" b="1" dirty="0"/>
              <a:t> y el responsable de Control Fiscal (Proceso Auditor)  </a:t>
            </a:r>
          </a:p>
          <a:p>
            <a:pPr algn="ctr"/>
            <a:r>
              <a:rPr lang="es-MX" sz="5400" b="1" baseline="-25000" dirty="0"/>
              <a:t>+</a:t>
            </a:r>
          </a:p>
          <a:p>
            <a:r>
              <a:rPr lang="es-MX" b="1" dirty="0"/>
              <a:t>              </a:t>
            </a:r>
          </a:p>
          <a:p>
            <a:pPr algn="ctr"/>
            <a:r>
              <a:rPr lang="es-MX" b="1" dirty="0"/>
              <a:t>Consideración del Contralor territorial </a:t>
            </a:r>
          </a:p>
          <a:p>
            <a:endParaRPr lang="es-MX" b="1" dirty="0"/>
          </a:p>
          <a:p>
            <a:pPr algn="r"/>
            <a:r>
              <a:rPr lang="es-CO" b="1" u="sng" dirty="0">
                <a:solidFill>
                  <a:srgbClr val="AC2900"/>
                </a:solidFill>
                <a:hlinkClick r:id="rId2" action="ppaction://hlinkfile"/>
              </a:rPr>
              <a:t>Papel de Trabajo PT 01-AE Análisis de procedencia</a:t>
            </a:r>
            <a:endParaRPr lang="es-CO" b="1" u="sng" dirty="0">
              <a:solidFill>
                <a:srgbClr val="AC2900"/>
              </a:solidFill>
            </a:endParaRPr>
          </a:p>
          <a:p>
            <a:endParaRPr lang="es-CO" dirty="0"/>
          </a:p>
        </p:txBody>
      </p:sp>
    </p:spTree>
    <p:extLst>
      <p:ext uri="{BB962C8B-B14F-4D97-AF65-F5344CB8AC3E}">
        <p14:creationId xmlns:p14="http://schemas.microsoft.com/office/powerpoint/2010/main" val="1651952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1678898" y="324306"/>
            <a:ext cx="9825713" cy="904887"/>
          </a:xfrm>
          <a:solidFill>
            <a:srgbClr val="DE988A"/>
          </a:solidFill>
        </p:spPr>
        <p:txBody>
          <a:bodyPr>
            <a:normAutofit/>
          </a:bodyPr>
          <a:lstStyle/>
          <a:p>
            <a:pPr algn="ctr"/>
            <a:r>
              <a:rPr lang="es-MX" b="1" dirty="0"/>
              <a:t>“Lineamientos de Operación AEF”</a:t>
            </a:r>
            <a:endParaRPr lang="es-CO" b="1" dirty="0"/>
          </a:p>
        </p:txBody>
      </p:sp>
      <p:sp>
        <p:nvSpPr>
          <p:cNvPr id="8" name="Marcador de contenido 7"/>
          <p:cNvSpPr>
            <a:spLocks noGrp="1"/>
          </p:cNvSpPr>
          <p:nvPr>
            <p:ph sz="half" idx="1"/>
          </p:nvPr>
        </p:nvSpPr>
        <p:spPr>
          <a:xfrm>
            <a:off x="1221698" y="1678898"/>
            <a:ext cx="4774368" cy="4646949"/>
          </a:xfrm>
        </p:spPr>
        <p:txBody>
          <a:bodyPr>
            <a:noAutofit/>
          </a:bodyPr>
          <a:lstStyle/>
          <a:p>
            <a:pPr marL="0" indent="0" algn="ctr">
              <a:buNone/>
            </a:pPr>
            <a:r>
              <a:rPr lang="es-MX" sz="2400" b="1" dirty="0"/>
              <a:t>1. Enfoque financiero</a:t>
            </a:r>
          </a:p>
          <a:p>
            <a:pPr marL="0" indent="0" algn="ctr">
              <a:buNone/>
            </a:pPr>
            <a:r>
              <a:rPr lang="es-MX" sz="2000" dirty="0"/>
              <a:t>En circunstancias particulares una AEF puede requerir un enfoque financiero como consecuencia de que se requerirá emitir un pronunciamiento sobre una cuenta o partida particular</a:t>
            </a:r>
          </a:p>
          <a:p>
            <a:pPr marL="0" indent="0" algn="ctr">
              <a:buNone/>
            </a:pPr>
            <a:endParaRPr lang="es-MX" sz="2000" dirty="0"/>
          </a:p>
          <a:p>
            <a:pPr marL="0" indent="0" algn="ctr">
              <a:buNone/>
            </a:pPr>
            <a:r>
              <a:rPr lang="es-MX" sz="1600" b="1" i="1" dirty="0"/>
              <a:t>ISSAI 2000-2899 de Auditoría Financiera y la guía 2900</a:t>
            </a:r>
          </a:p>
          <a:p>
            <a:pPr marL="0" indent="0" algn="ctr">
              <a:buNone/>
            </a:pPr>
            <a:r>
              <a:rPr lang="es-MX" sz="1600" b="1" i="1" dirty="0"/>
              <a:t>ISSAI 2805 Consideraciones Especiales -Auditorías de un solo Estado Financiero o de un Elemento, Cuenta o Partidas Específicas de un Estado Financiero (NIA 805 Revisada). </a:t>
            </a:r>
          </a:p>
          <a:p>
            <a:pPr marL="0" indent="0" algn="ctr">
              <a:buNone/>
            </a:pPr>
            <a:endParaRPr lang="es-MX" sz="2000" dirty="0"/>
          </a:p>
        </p:txBody>
      </p:sp>
      <p:sp>
        <p:nvSpPr>
          <p:cNvPr id="6" name="Marcador de contenido 7"/>
          <p:cNvSpPr>
            <a:spLocks noGrp="1"/>
          </p:cNvSpPr>
          <p:nvPr>
            <p:ph sz="half" idx="1"/>
          </p:nvPr>
        </p:nvSpPr>
        <p:spPr>
          <a:xfrm>
            <a:off x="6355830" y="1678898"/>
            <a:ext cx="4909280" cy="4976733"/>
          </a:xfrm>
        </p:spPr>
        <p:txBody>
          <a:bodyPr>
            <a:noAutofit/>
          </a:bodyPr>
          <a:lstStyle/>
          <a:p>
            <a:pPr marL="0" indent="0" algn="ctr">
              <a:buNone/>
            </a:pPr>
            <a:r>
              <a:rPr lang="es-MX" sz="2400" b="1" dirty="0"/>
              <a:t>2. Enfoque de cumplimiento </a:t>
            </a:r>
          </a:p>
          <a:p>
            <a:pPr marL="0" indent="0" algn="ctr">
              <a:buNone/>
            </a:pPr>
            <a:endParaRPr lang="es-MX" sz="2400" b="1" dirty="0"/>
          </a:p>
          <a:p>
            <a:pPr marL="0" indent="0" algn="ctr">
              <a:buNone/>
            </a:pPr>
            <a:r>
              <a:rPr lang="es-MX" sz="2000" dirty="0"/>
              <a:t>ISSAI 400 e ISSAI 4000</a:t>
            </a:r>
          </a:p>
          <a:p>
            <a:pPr marL="0" indent="0" algn="just">
              <a:buNone/>
            </a:pPr>
            <a:r>
              <a:rPr lang="es-MX" sz="2000" dirty="0"/>
              <a:t>Establecen que la auditoría puede realizarse para proporcionar una seguridad razonable o una seguridad limitada. Las ISSAI permiten adaptar el  a procedimientos más enfocados al tema que se está revisando por medio de la obtención de una seguridad limitada.</a:t>
            </a:r>
            <a:endParaRPr lang="es-CO" sz="2000" dirty="0"/>
          </a:p>
        </p:txBody>
      </p:sp>
    </p:spTree>
    <p:extLst>
      <p:ext uri="{BB962C8B-B14F-4D97-AF65-F5344CB8AC3E}">
        <p14:creationId xmlns:p14="http://schemas.microsoft.com/office/powerpoint/2010/main" val="143125421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604821" y="454293"/>
            <a:ext cx="9359589" cy="1280890"/>
          </a:xfrm>
        </p:spPr>
        <p:txBody>
          <a:bodyPr/>
          <a:lstStyle/>
          <a:p>
            <a:pPr algn="ctr"/>
            <a:r>
              <a:rPr lang="es-MX" b="1" dirty="0">
                <a:solidFill>
                  <a:schemeClr val="accent1"/>
                </a:solidFill>
              </a:rPr>
              <a:t>UTILIDAD INFORMES FINALES DE AUDITORIA</a:t>
            </a:r>
            <a:endParaRPr lang="es-CO" b="1" dirty="0">
              <a:solidFill>
                <a:schemeClr val="accent1"/>
              </a:solidFill>
            </a:endParaRPr>
          </a:p>
        </p:txBody>
      </p:sp>
      <p:sp>
        <p:nvSpPr>
          <p:cNvPr id="6" name="Marcador de contenido 5"/>
          <p:cNvSpPr>
            <a:spLocks noGrp="1"/>
          </p:cNvSpPr>
          <p:nvPr>
            <p:ph idx="1"/>
          </p:nvPr>
        </p:nvSpPr>
        <p:spPr>
          <a:xfrm>
            <a:off x="2020974" y="1735183"/>
            <a:ext cx="8527281" cy="4574177"/>
          </a:xfrm>
        </p:spPr>
        <p:txBody>
          <a:bodyPr/>
          <a:lstStyle/>
          <a:p>
            <a:endParaRPr lang="es-MX" sz="2400" b="1" dirty="0"/>
          </a:p>
          <a:p>
            <a:r>
              <a:rPr lang="es-MX" sz="2400" b="1" dirty="0"/>
              <a:t>COMO HERRAMIENTA DE GESTIÓN:</a:t>
            </a:r>
          </a:p>
          <a:p>
            <a:pPr marL="0" indent="0">
              <a:buNone/>
            </a:pPr>
            <a:endParaRPr lang="es-MX" sz="2400" b="1" dirty="0"/>
          </a:p>
          <a:p>
            <a:pPr lvl="2">
              <a:buFont typeface="Wingdings" panose="05000000000000000000" pitchFamily="2" charset="2"/>
              <a:buChar char="q"/>
            </a:pPr>
            <a:r>
              <a:rPr lang="es-MX" sz="2000" b="1" dirty="0"/>
              <a:t>Mejora Continua</a:t>
            </a:r>
          </a:p>
          <a:p>
            <a:pPr lvl="2">
              <a:buFont typeface="Wingdings" panose="05000000000000000000" pitchFamily="2" charset="2"/>
              <a:buChar char="q"/>
            </a:pPr>
            <a:r>
              <a:rPr lang="es-MX" sz="2000" b="1" dirty="0"/>
              <a:t>Evaluar Resultados</a:t>
            </a:r>
          </a:p>
          <a:p>
            <a:pPr lvl="2">
              <a:buFont typeface="Wingdings" panose="05000000000000000000" pitchFamily="2" charset="2"/>
              <a:buChar char="q"/>
            </a:pPr>
            <a:r>
              <a:rPr lang="es-MX" sz="2000" b="1" dirty="0"/>
              <a:t>Evaluar Gestión</a:t>
            </a:r>
          </a:p>
          <a:p>
            <a:pPr lvl="2">
              <a:buFont typeface="Wingdings" panose="05000000000000000000" pitchFamily="2" charset="2"/>
              <a:buChar char="q"/>
            </a:pPr>
            <a:r>
              <a:rPr lang="es-MX" sz="2000" b="1" dirty="0"/>
              <a:t>Efectuar Veedurías</a:t>
            </a:r>
          </a:p>
          <a:p>
            <a:pPr lvl="2">
              <a:buFont typeface="Wingdings" panose="05000000000000000000" pitchFamily="2" charset="2"/>
              <a:buChar char="q"/>
            </a:pPr>
            <a:r>
              <a:rPr lang="es-MX" sz="2000" b="1" dirty="0"/>
              <a:t>Toma de decisiones</a:t>
            </a:r>
          </a:p>
          <a:p>
            <a:pPr lvl="2">
              <a:buFont typeface="Wingdings" panose="05000000000000000000" pitchFamily="2" charset="2"/>
              <a:buChar char="q"/>
            </a:pPr>
            <a:r>
              <a:rPr lang="es-MX" sz="2000" b="1" dirty="0"/>
              <a:t>Seguimiento </a:t>
            </a:r>
          </a:p>
          <a:p>
            <a:pPr lvl="1"/>
            <a:endParaRPr lang="es-CO" dirty="0"/>
          </a:p>
        </p:txBody>
      </p:sp>
    </p:spTree>
    <p:extLst>
      <p:ext uri="{BB962C8B-B14F-4D97-AF65-F5344CB8AC3E}">
        <p14:creationId xmlns:p14="http://schemas.microsoft.com/office/powerpoint/2010/main" val="250683028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30535" y="2335011"/>
            <a:ext cx="10462185" cy="1752600"/>
          </a:xfrm>
        </p:spPr>
        <p:txBody>
          <a:bodyPr>
            <a:noAutofit/>
          </a:bodyPr>
          <a:lstStyle/>
          <a:p>
            <a:pPr algn="r"/>
            <a:r>
              <a:rPr lang="es-MX" sz="11500" b="1" i="1" dirty="0">
                <a:solidFill>
                  <a:schemeClr val="tx1"/>
                </a:solidFill>
                <a:latin typeface="Bahnschrift Light Condensed" panose="020B0502040204020203" pitchFamily="34" charset="0"/>
              </a:rPr>
              <a:t>GRACIAS…</a:t>
            </a:r>
            <a:endParaRPr lang="es-CO" sz="11500" b="1" i="1" dirty="0">
              <a:solidFill>
                <a:schemeClr val="tx1"/>
              </a:solidFill>
              <a:latin typeface="Bahnschrift Light Condensed" panose="020B0502040204020203" pitchFamily="34"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145" y="94642"/>
            <a:ext cx="2590800" cy="1162050"/>
          </a:xfrm>
          <a:prstGeom prst="rect">
            <a:avLst/>
          </a:prstGeom>
        </p:spPr>
      </p:pic>
      <p:sp>
        <p:nvSpPr>
          <p:cNvPr id="4" name="CuadroTexto 3"/>
          <p:cNvSpPr txBox="1"/>
          <p:nvPr/>
        </p:nvSpPr>
        <p:spPr>
          <a:xfrm>
            <a:off x="7883236" y="94642"/>
            <a:ext cx="3818757" cy="455189"/>
          </a:xfrm>
          <a:prstGeom prst="rect">
            <a:avLst/>
          </a:prstGeom>
          <a:solidFill>
            <a:srgbClr val="AC2900"/>
          </a:solidFill>
        </p:spPr>
        <p:txBody>
          <a:bodyPr wrap="square" rtlCol="0">
            <a:spAutoFit/>
          </a:bodyPr>
          <a:lstStyle/>
          <a:p>
            <a:pPr algn="ctr">
              <a:lnSpc>
                <a:spcPct val="150000"/>
              </a:lnSpc>
              <a:spcBef>
                <a:spcPts val="1200"/>
              </a:spcBef>
              <a:spcAft>
                <a:spcPts val="1200"/>
              </a:spcAft>
            </a:pPr>
            <a:r>
              <a:rPr lang="es-MX" dirty="0">
                <a:solidFill>
                  <a:schemeClr val="bg1"/>
                </a:solidFill>
              </a:rPr>
              <a:t>www.cendap.com</a:t>
            </a:r>
            <a:endParaRPr lang="es-CO" dirty="0">
              <a:solidFill>
                <a:schemeClr val="bg1"/>
              </a:solidFill>
            </a:endParaRPr>
          </a:p>
        </p:txBody>
      </p:sp>
      <p:sp>
        <p:nvSpPr>
          <p:cNvPr id="5" name="CuadroTexto 4"/>
          <p:cNvSpPr txBox="1"/>
          <p:nvPr/>
        </p:nvSpPr>
        <p:spPr>
          <a:xfrm>
            <a:off x="1705171" y="6211669"/>
            <a:ext cx="9531458" cy="646331"/>
          </a:xfrm>
          <a:prstGeom prst="rect">
            <a:avLst/>
          </a:prstGeom>
          <a:noFill/>
        </p:spPr>
        <p:txBody>
          <a:bodyPr wrap="square" rtlCol="0">
            <a:spAutoFit/>
          </a:bodyPr>
          <a:lstStyle/>
          <a:p>
            <a:pPr algn="ctr"/>
            <a:r>
              <a:rPr lang="es-MX" dirty="0"/>
              <a:t>Capacitación, Asesoría y Consultoría en su entidad</a:t>
            </a:r>
            <a:endParaRPr lang="es-CO" dirty="0"/>
          </a:p>
          <a:p>
            <a:endParaRPr lang="es-CO" dirty="0"/>
          </a:p>
        </p:txBody>
      </p:sp>
    </p:spTree>
    <p:extLst>
      <p:ext uri="{BB962C8B-B14F-4D97-AF65-F5344CB8AC3E}">
        <p14:creationId xmlns:p14="http://schemas.microsoft.com/office/powerpoint/2010/main" val="331499987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1648918" y="1119266"/>
            <a:ext cx="9855695" cy="2724845"/>
          </a:xfrm>
        </p:spPr>
        <p:txBody>
          <a:bodyPr>
            <a:noAutofit/>
          </a:bodyPr>
          <a:lstStyle/>
          <a:p>
            <a:r>
              <a:rPr lang="es-CO" sz="4400" i="1" dirty="0"/>
              <a:t>Mónica Marcela Sandoval Sánchez</a:t>
            </a:r>
            <a:br>
              <a:rPr lang="es-CO" sz="3600" dirty="0"/>
            </a:br>
            <a:r>
              <a:rPr lang="es-CO" sz="3600" i="1" dirty="0"/>
              <a:t>Mail: </a:t>
            </a:r>
            <a:r>
              <a:rPr lang="es-CO" sz="3600" i="1" dirty="0">
                <a:hlinkClick r:id="rId2"/>
              </a:rPr>
              <a:t>mmsandovals.contadora@gmail.com</a:t>
            </a:r>
            <a:br>
              <a:rPr lang="es-CO" sz="3600" i="1" dirty="0"/>
            </a:br>
            <a:r>
              <a:rPr lang="es-CO" sz="3600" i="1" dirty="0" err="1"/>
              <a:t>Cel</a:t>
            </a:r>
            <a:r>
              <a:rPr lang="es-CO" sz="3600" i="1" dirty="0"/>
              <a:t>: 3112679768</a:t>
            </a:r>
          </a:p>
        </p:txBody>
      </p:sp>
      <p:sp>
        <p:nvSpPr>
          <p:cNvPr id="8" name="Marcador de texto 7"/>
          <p:cNvSpPr>
            <a:spLocks noGrp="1"/>
          </p:cNvSpPr>
          <p:nvPr>
            <p:ph type="body" sz="half" idx="2"/>
          </p:nvPr>
        </p:nvSpPr>
        <p:spPr/>
        <p:txBody>
          <a:bodyPr>
            <a:noAutofit/>
          </a:bodyPr>
          <a:lstStyle/>
          <a:p>
            <a:pPr algn="ctr">
              <a:buFont typeface="Wingdings" panose="05000000000000000000" pitchFamily="2" charset="2"/>
              <a:buChar char="v"/>
            </a:pPr>
            <a:r>
              <a:rPr lang="es-MX" sz="1400" dirty="0"/>
              <a:t>2024 MM&amp;SS.  TODOS LOS DERECHOS RESERVADOS. Este documento es propiedad de MM&amp;SS. Está prohibido: Usar esta información para propósitos ajenos a los de MM&amp;SS, reproducir total o parcialmente este documento.</a:t>
            </a:r>
            <a:endParaRPr lang="es-CO" sz="1400" dirty="0"/>
          </a:p>
        </p:txBody>
      </p:sp>
    </p:spTree>
    <p:extLst>
      <p:ext uri="{BB962C8B-B14F-4D97-AF65-F5344CB8AC3E}">
        <p14:creationId xmlns:p14="http://schemas.microsoft.com/office/powerpoint/2010/main" val="1578402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1678898" y="369277"/>
            <a:ext cx="9825713" cy="742071"/>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normAutofit fontScale="90000"/>
          </a:bodyPr>
          <a:lstStyle/>
          <a:p>
            <a:pPr algn="ctr"/>
            <a:r>
              <a:rPr lang="es-MX" b="1" dirty="0"/>
              <a:t>III. Novedades GAT Versión 4.0 - 2024</a:t>
            </a:r>
            <a:br>
              <a:rPr lang="es-MX" b="1" dirty="0"/>
            </a:br>
            <a:endParaRPr lang="es-CO" b="1" dirty="0"/>
          </a:p>
        </p:txBody>
      </p:sp>
      <p:sp>
        <p:nvSpPr>
          <p:cNvPr id="8" name="Marcador de contenido 7"/>
          <p:cNvSpPr>
            <a:spLocks noGrp="1"/>
          </p:cNvSpPr>
          <p:nvPr>
            <p:ph sz="half" idx="1"/>
          </p:nvPr>
        </p:nvSpPr>
        <p:spPr>
          <a:xfrm>
            <a:off x="759655" y="1463040"/>
            <a:ext cx="4895558" cy="4628271"/>
          </a:xfrm>
        </p:spPr>
        <p:txBody>
          <a:bodyPr>
            <a:noAutofit/>
          </a:bodyPr>
          <a:lstStyle/>
          <a:p>
            <a:pPr marL="0" indent="0" algn="ctr">
              <a:buNone/>
            </a:pPr>
            <a:r>
              <a:rPr lang="es-CO" sz="2000" b="1" dirty="0"/>
              <a:t>Antes…</a:t>
            </a:r>
          </a:p>
          <a:p>
            <a:r>
              <a:rPr lang="es-ES" sz="2000" b="1" dirty="0">
                <a:solidFill>
                  <a:schemeClr val="tx1"/>
                </a:solidFill>
              </a:rPr>
              <a:t>1. Aspectos g</a:t>
            </a:r>
            <a:r>
              <a:rPr lang="es-ES" b="1" dirty="0">
                <a:solidFill>
                  <a:schemeClr val="tx1"/>
                </a:solidFill>
              </a:rPr>
              <a:t>enerales, principios y fundamentos de las auditorías </a:t>
            </a:r>
          </a:p>
          <a:p>
            <a:r>
              <a:rPr lang="es-ES" b="1" dirty="0">
                <a:solidFill>
                  <a:schemeClr val="tx1"/>
                </a:solidFill>
              </a:rPr>
              <a:t>2. Auditoría financiera y de gestión</a:t>
            </a:r>
          </a:p>
          <a:p>
            <a:r>
              <a:rPr lang="es-ES" b="1" dirty="0">
                <a:solidFill>
                  <a:schemeClr val="tx1"/>
                </a:solidFill>
              </a:rPr>
              <a:t>3. Auditoría de desempeño</a:t>
            </a:r>
          </a:p>
          <a:p>
            <a:r>
              <a:rPr lang="es-ES" b="1" dirty="0">
                <a:solidFill>
                  <a:schemeClr val="tx1"/>
                </a:solidFill>
              </a:rPr>
              <a:t>4. Auditoría de cumplimiento</a:t>
            </a:r>
          </a:p>
          <a:p>
            <a:r>
              <a:rPr lang="es-ES" b="1" dirty="0">
                <a:solidFill>
                  <a:schemeClr val="tx1"/>
                </a:solidFill>
              </a:rPr>
              <a:t>5. Actuación especial de Fiscalización </a:t>
            </a:r>
          </a:p>
          <a:p>
            <a:pPr marL="0" indent="0">
              <a:buNone/>
            </a:pPr>
            <a:endParaRPr lang="es-ES" b="1" dirty="0">
              <a:solidFill>
                <a:srgbClr val="9E2600"/>
              </a:solidFill>
            </a:endParaRPr>
          </a:p>
          <a:p>
            <a:pPr marL="0" indent="0">
              <a:buNone/>
            </a:pPr>
            <a:endParaRPr lang="es-ES" b="1" dirty="0">
              <a:solidFill>
                <a:srgbClr val="9E2600"/>
              </a:solidFill>
            </a:endParaRPr>
          </a:p>
          <a:p>
            <a:pPr marL="0" indent="0">
              <a:buNone/>
            </a:pPr>
            <a:endParaRPr lang="es-ES" b="1" dirty="0">
              <a:solidFill>
                <a:schemeClr val="tx1"/>
              </a:solidFill>
            </a:endParaRPr>
          </a:p>
          <a:p>
            <a:pPr marL="0" indent="0" algn="ctr">
              <a:spcBef>
                <a:spcPts val="0"/>
              </a:spcBef>
              <a:buNone/>
            </a:pPr>
            <a:r>
              <a:rPr lang="es-ES" b="1" dirty="0">
                <a:solidFill>
                  <a:schemeClr val="tx1"/>
                </a:solidFill>
              </a:rPr>
              <a:t>+ Papeles de Trabajo, modelos y </a:t>
            </a:r>
          </a:p>
          <a:p>
            <a:pPr marL="0" indent="0" algn="ctr">
              <a:spcBef>
                <a:spcPts val="0"/>
              </a:spcBef>
              <a:buNone/>
            </a:pPr>
            <a:r>
              <a:rPr lang="es-ES" b="1" dirty="0">
                <a:solidFill>
                  <a:schemeClr val="tx1"/>
                </a:solidFill>
              </a:rPr>
              <a:t>anexos usados y adaptados por CT</a:t>
            </a:r>
          </a:p>
        </p:txBody>
      </p:sp>
      <p:sp>
        <p:nvSpPr>
          <p:cNvPr id="9" name="Marcador de contenido 8"/>
          <p:cNvSpPr>
            <a:spLocks noGrp="1"/>
          </p:cNvSpPr>
          <p:nvPr>
            <p:ph sz="half" idx="2"/>
          </p:nvPr>
        </p:nvSpPr>
        <p:spPr>
          <a:xfrm>
            <a:off x="5922499" y="1463040"/>
            <a:ext cx="5866228" cy="5267543"/>
          </a:xfrm>
        </p:spPr>
        <p:txBody>
          <a:bodyPr>
            <a:normAutofit/>
          </a:bodyPr>
          <a:lstStyle/>
          <a:p>
            <a:pPr marL="0" indent="0" algn="ctr">
              <a:buNone/>
            </a:pPr>
            <a:r>
              <a:rPr lang="es-CO" sz="1900" b="1" dirty="0"/>
              <a:t>Ahora…</a:t>
            </a:r>
          </a:p>
          <a:p>
            <a:r>
              <a:rPr lang="es-ES" b="1" dirty="0">
                <a:solidFill>
                  <a:schemeClr val="tx1"/>
                </a:solidFill>
              </a:rPr>
              <a:t>1. Aspectos generales, principios y fundamentos de las auditorías </a:t>
            </a:r>
          </a:p>
          <a:p>
            <a:r>
              <a:rPr lang="es-ES" b="1" dirty="0">
                <a:solidFill>
                  <a:schemeClr val="tx1"/>
                </a:solidFill>
              </a:rPr>
              <a:t>2. Auditoría financiera, de gestión</a:t>
            </a:r>
            <a:r>
              <a:rPr lang="es-ES" dirty="0"/>
              <a:t> </a:t>
            </a:r>
            <a:r>
              <a:rPr lang="es-ES" b="1" u="sng" dirty="0">
                <a:solidFill>
                  <a:srgbClr val="9E2600"/>
                </a:solidFill>
              </a:rPr>
              <a:t>y resultados</a:t>
            </a:r>
          </a:p>
          <a:p>
            <a:r>
              <a:rPr lang="es-ES" b="1" dirty="0">
                <a:solidFill>
                  <a:schemeClr val="tx1"/>
                </a:solidFill>
              </a:rPr>
              <a:t>3. Auditoría de desempeño </a:t>
            </a:r>
            <a:r>
              <a:rPr lang="es-ES" b="1" u="sng" dirty="0">
                <a:solidFill>
                  <a:srgbClr val="9E2600"/>
                </a:solidFill>
              </a:rPr>
              <a:t>profunda</a:t>
            </a:r>
          </a:p>
          <a:p>
            <a:r>
              <a:rPr lang="es-ES" b="1" dirty="0">
                <a:solidFill>
                  <a:schemeClr val="tx1"/>
                </a:solidFill>
              </a:rPr>
              <a:t>4. Auditoría de cumplimiento</a:t>
            </a:r>
            <a:r>
              <a:rPr lang="es-ES" b="1" dirty="0"/>
              <a:t> </a:t>
            </a:r>
            <a:r>
              <a:rPr lang="es-ES" b="1" u="sng" dirty="0">
                <a:solidFill>
                  <a:srgbClr val="9E2600"/>
                </a:solidFill>
              </a:rPr>
              <a:t>(RQS y Financiera)</a:t>
            </a:r>
          </a:p>
          <a:p>
            <a:r>
              <a:rPr lang="es-ES" b="1" dirty="0">
                <a:solidFill>
                  <a:schemeClr val="tx1"/>
                </a:solidFill>
              </a:rPr>
              <a:t>5. Actuación especial de Fiscalización </a:t>
            </a:r>
            <a:r>
              <a:rPr lang="es-ES" b="1" u="sng" dirty="0">
                <a:solidFill>
                  <a:srgbClr val="AC2900"/>
                </a:solidFill>
              </a:rPr>
              <a:t>cualquier tipo Actuación Control Fiscal.</a:t>
            </a:r>
          </a:p>
          <a:p>
            <a:endParaRPr lang="es-ES" b="1" dirty="0">
              <a:solidFill>
                <a:srgbClr val="FF0000"/>
              </a:solidFill>
            </a:endParaRPr>
          </a:p>
          <a:p>
            <a:endParaRPr lang="es-ES" b="1" dirty="0">
              <a:solidFill>
                <a:srgbClr val="FF0000"/>
              </a:solidFill>
            </a:endParaRPr>
          </a:p>
          <a:p>
            <a:pPr marL="0" indent="0" algn="ctr">
              <a:spcBef>
                <a:spcPts val="0"/>
              </a:spcBef>
              <a:buNone/>
            </a:pPr>
            <a:r>
              <a:rPr lang="es-ES" b="1" dirty="0">
                <a:solidFill>
                  <a:srgbClr val="9E2600"/>
                </a:solidFill>
              </a:rPr>
              <a:t>+ Papeles de Trabajo, modelos y </a:t>
            </a:r>
          </a:p>
          <a:p>
            <a:pPr marL="0" indent="0" algn="ctr">
              <a:spcBef>
                <a:spcPts val="0"/>
              </a:spcBef>
              <a:buNone/>
            </a:pPr>
            <a:r>
              <a:rPr lang="es-ES" b="1" dirty="0">
                <a:solidFill>
                  <a:srgbClr val="9E2600"/>
                </a:solidFill>
              </a:rPr>
              <a:t>anexos integrados, organizados y mejor clasificados</a:t>
            </a:r>
          </a:p>
          <a:p>
            <a:pPr marL="0" indent="0" algn="ctr">
              <a:spcBef>
                <a:spcPts val="0"/>
              </a:spcBef>
              <a:buNone/>
            </a:pPr>
            <a:endParaRPr lang="es-ES" b="1" dirty="0">
              <a:solidFill>
                <a:srgbClr val="9E2600"/>
              </a:solidFill>
            </a:endParaRPr>
          </a:p>
        </p:txBody>
      </p:sp>
    </p:spTree>
    <p:extLst>
      <p:ext uri="{BB962C8B-B14F-4D97-AF65-F5344CB8AC3E}">
        <p14:creationId xmlns:p14="http://schemas.microsoft.com/office/powerpoint/2010/main" val="2242747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1678898" y="509953"/>
            <a:ext cx="10250505" cy="826477"/>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noAutofit/>
          </a:bodyPr>
          <a:lstStyle/>
          <a:p>
            <a:pPr algn="ctr"/>
            <a:r>
              <a:rPr lang="es-MX" sz="3200" b="1" dirty="0"/>
              <a:t>Generalidades y Cambios Relevantes GAT V 4.0</a:t>
            </a:r>
            <a:endParaRPr lang="es-CO" sz="3200" b="1" dirty="0"/>
          </a:p>
        </p:txBody>
      </p:sp>
      <p:sp>
        <p:nvSpPr>
          <p:cNvPr id="8" name="Marcador de contenido 7"/>
          <p:cNvSpPr>
            <a:spLocks noGrp="1"/>
          </p:cNvSpPr>
          <p:nvPr>
            <p:ph sz="half" idx="1"/>
          </p:nvPr>
        </p:nvSpPr>
        <p:spPr>
          <a:xfrm>
            <a:off x="1088055" y="1985064"/>
            <a:ext cx="3256949" cy="4334539"/>
          </a:xfrm>
        </p:spPr>
        <p:txBody>
          <a:bodyPr>
            <a:noAutofit/>
          </a:bodyPr>
          <a:lstStyle/>
          <a:p>
            <a:pPr marL="0" indent="0">
              <a:buNone/>
            </a:pPr>
            <a:r>
              <a:rPr lang="es-CO" sz="2400" b="1" dirty="0">
                <a:solidFill>
                  <a:srgbClr val="9E2600"/>
                </a:solidFill>
              </a:rPr>
              <a:t>1. </a:t>
            </a:r>
            <a:r>
              <a:rPr lang="es-CO" sz="2000" b="1" u="sng" dirty="0">
                <a:solidFill>
                  <a:srgbClr val="9E2600"/>
                </a:solidFill>
              </a:rPr>
              <a:t>Normas de Auditoría</a:t>
            </a:r>
          </a:p>
          <a:p>
            <a:endParaRPr lang="es-CO" sz="2000" b="1" dirty="0"/>
          </a:p>
          <a:p>
            <a:pPr marL="0" indent="0" algn="ctr">
              <a:buNone/>
            </a:pPr>
            <a:r>
              <a:rPr lang="es-MX" sz="2400" b="1" dirty="0"/>
              <a:t>CP + ISSAI (INTOSAI) y estos armonizados SIANCOF +CGR</a:t>
            </a:r>
          </a:p>
          <a:p>
            <a:pPr marL="0" indent="0" algn="ctr">
              <a:buNone/>
            </a:pPr>
            <a:r>
              <a:rPr lang="es-MX" sz="3200" b="1" dirty="0"/>
              <a:t>+</a:t>
            </a:r>
          </a:p>
          <a:p>
            <a:pPr marL="0" indent="0" algn="ctr">
              <a:buNone/>
            </a:pPr>
            <a:r>
              <a:rPr lang="es-MX" sz="2400" b="1" dirty="0"/>
              <a:t>Pronunciamientos Profesionales de la INTOSAI (IFPP)</a:t>
            </a:r>
            <a:endParaRPr lang="es-MX" sz="2800" b="1" dirty="0"/>
          </a:p>
          <a:p>
            <a:pPr marL="0" indent="0" algn="just">
              <a:buNone/>
            </a:pPr>
            <a:endParaRPr lang="es-CO" sz="2000" dirty="0"/>
          </a:p>
        </p:txBody>
      </p:sp>
      <p:sp>
        <p:nvSpPr>
          <p:cNvPr id="6" name="Marcador de contenido 7"/>
          <p:cNvSpPr>
            <a:spLocks noGrp="1"/>
          </p:cNvSpPr>
          <p:nvPr>
            <p:ph sz="half" idx="1"/>
          </p:nvPr>
        </p:nvSpPr>
        <p:spPr>
          <a:xfrm>
            <a:off x="5162843" y="1702750"/>
            <a:ext cx="6766560" cy="4616853"/>
          </a:xfrm>
        </p:spPr>
        <p:txBody>
          <a:bodyPr>
            <a:noAutofit/>
          </a:bodyPr>
          <a:lstStyle/>
          <a:p>
            <a:pPr>
              <a:buFont typeface="Wingdings" panose="05000000000000000000" pitchFamily="2" charset="2"/>
              <a:buChar char="v"/>
            </a:pPr>
            <a:r>
              <a:rPr lang="es-MX" b="1" i="1" dirty="0"/>
              <a:t>Los Principios de la INTOSAI (INTOSAI-P) </a:t>
            </a:r>
          </a:p>
          <a:p>
            <a:pPr>
              <a:buFont typeface="Wingdings" panose="05000000000000000000" pitchFamily="2" charset="2"/>
              <a:buChar char="v"/>
            </a:pPr>
            <a:r>
              <a:rPr lang="es-CO" b="1" i="1" dirty="0"/>
              <a:t>Las Normas Internacionales de las Entidades Fiscalizadoras Superiores - EFS (ISSAI) </a:t>
            </a:r>
          </a:p>
          <a:p>
            <a:pPr marL="400050" lvl="1" indent="0">
              <a:buNone/>
            </a:pPr>
            <a:r>
              <a:rPr lang="es-MX" dirty="0"/>
              <a:t>➢ </a:t>
            </a:r>
            <a:r>
              <a:rPr lang="es-MX" b="1" u="sng" dirty="0">
                <a:solidFill>
                  <a:srgbClr val="9E2600"/>
                </a:solidFill>
              </a:rPr>
              <a:t>Garantizar la calidad</a:t>
            </a:r>
          </a:p>
          <a:p>
            <a:pPr marL="400050" lvl="1" indent="0">
              <a:buNone/>
            </a:pPr>
            <a:r>
              <a:rPr lang="es-MX" b="1" u="sng" dirty="0">
                <a:solidFill>
                  <a:srgbClr val="9E2600"/>
                </a:solidFill>
              </a:rPr>
              <a:t>➢ Fortalecer la credibilidad </a:t>
            </a:r>
          </a:p>
          <a:p>
            <a:pPr marL="400050" lvl="1" indent="0">
              <a:buNone/>
            </a:pPr>
            <a:r>
              <a:rPr lang="es-MX" b="1" u="sng" dirty="0">
                <a:solidFill>
                  <a:srgbClr val="9E2600"/>
                </a:solidFill>
              </a:rPr>
              <a:t>➢ Mejorar la transparencia</a:t>
            </a:r>
          </a:p>
          <a:p>
            <a:pPr marL="400050" lvl="1" indent="0">
              <a:buNone/>
            </a:pPr>
            <a:r>
              <a:rPr lang="es-MX" b="1" u="sng" dirty="0">
                <a:solidFill>
                  <a:srgbClr val="9E2600"/>
                </a:solidFill>
              </a:rPr>
              <a:t>➢ Especificar la responsabilidad del auditor </a:t>
            </a:r>
          </a:p>
          <a:p>
            <a:pPr marL="400050" lvl="1" indent="0">
              <a:buNone/>
            </a:pPr>
            <a:r>
              <a:rPr lang="es-MX" b="1" u="sng" dirty="0">
                <a:solidFill>
                  <a:srgbClr val="9E2600"/>
                </a:solidFill>
              </a:rPr>
              <a:t>➢ Definir los diferentes tipos de trabajos de auditoría </a:t>
            </a:r>
          </a:p>
          <a:p>
            <a:r>
              <a:rPr lang="es-MX" b="1" i="1" dirty="0"/>
              <a:t>La Guía de la INTOSAI (GUID) : </a:t>
            </a:r>
            <a:r>
              <a:rPr lang="es-MX" i="1" dirty="0"/>
              <a:t>A</a:t>
            </a:r>
            <a:r>
              <a:rPr lang="es-MX" dirty="0"/>
              <a:t>poyar a la EFS y a los auditores individuales en: </a:t>
            </a:r>
          </a:p>
          <a:p>
            <a:pPr marL="400050" lvl="1" indent="0">
              <a:buNone/>
            </a:pPr>
            <a:r>
              <a:rPr lang="es-MX" dirty="0"/>
              <a:t>➢ Cómo aplicar las ISSAI en las Auditorías </a:t>
            </a:r>
          </a:p>
          <a:p>
            <a:pPr marL="400050" lvl="1" indent="0">
              <a:buNone/>
            </a:pPr>
            <a:r>
              <a:rPr lang="es-MX" dirty="0"/>
              <a:t>➢ Cómo aplicar las ISSAI en otros compromisos </a:t>
            </a:r>
          </a:p>
          <a:p>
            <a:pPr marL="400050" lvl="1" indent="0">
              <a:buNone/>
            </a:pPr>
            <a:r>
              <a:rPr lang="es-MX" dirty="0"/>
              <a:t>➢ Comprender un tema específico y la aplicación de las ISSAI relevantes </a:t>
            </a:r>
          </a:p>
          <a:p>
            <a:pPr>
              <a:buFont typeface="Wingdings" panose="05000000000000000000" pitchFamily="2" charset="2"/>
              <a:buChar char="v"/>
            </a:pPr>
            <a:endParaRPr lang="es-CO" sz="2000" dirty="0"/>
          </a:p>
        </p:txBody>
      </p:sp>
    </p:spTree>
    <p:extLst>
      <p:ext uri="{BB962C8B-B14F-4D97-AF65-F5344CB8AC3E}">
        <p14:creationId xmlns:p14="http://schemas.microsoft.com/office/powerpoint/2010/main" val="809610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1678898" y="509953"/>
            <a:ext cx="10250505" cy="826477"/>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noAutofit/>
          </a:bodyPr>
          <a:lstStyle/>
          <a:p>
            <a:pPr algn="ctr"/>
            <a:r>
              <a:rPr lang="es-MX" sz="3200" b="1" dirty="0"/>
              <a:t>Generalidades y Cambios Relevantes GAT V 4.0</a:t>
            </a:r>
            <a:endParaRPr lang="es-CO" sz="3200" b="1" dirty="0"/>
          </a:p>
        </p:txBody>
      </p:sp>
      <p:sp>
        <p:nvSpPr>
          <p:cNvPr id="3" name="Flecha a la derecha con bandas 2"/>
          <p:cNvSpPr/>
          <p:nvPr/>
        </p:nvSpPr>
        <p:spPr>
          <a:xfrm>
            <a:off x="3993985" y="2897187"/>
            <a:ext cx="2045548" cy="1081325"/>
          </a:xfrm>
          <a:prstGeom prst="stripedRight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Elipse 4"/>
          <p:cNvSpPr/>
          <p:nvPr/>
        </p:nvSpPr>
        <p:spPr>
          <a:xfrm>
            <a:off x="6395068" y="1923132"/>
            <a:ext cx="3297572" cy="1475196"/>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CuadroTexto 3"/>
          <p:cNvSpPr txBox="1"/>
          <p:nvPr/>
        </p:nvSpPr>
        <p:spPr>
          <a:xfrm>
            <a:off x="6395068" y="2337564"/>
            <a:ext cx="3438249" cy="646331"/>
          </a:xfrm>
          <a:prstGeom prst="rect">
            <a:avLst/>
          </a:prstGeom>
          <a:noFill/>
        </p:spPr>
        <p:txBody>
          <a:bodyPr wrap="square" rtlCol="0">
            <a:spAutoFit/>
          </a:bodyPr>
          <a:lstStyle/>
          <a:p>
            <a:pPr algn="ctr"/>
            <a:r>
              <a:rPr lang="es-MX" b="1" dirty="0"/>
              <a:t>CONTROL DE CALIDAD </a:t>
            </a:r>
          </a:p>
          <a:p>
            <a:pPr algn="ctr"/>
            <a:r>
              <a:rPr lang="es-MX" b="1" dirty="0"/>
              <a:t>DE LA AUDITORIA</a:t>
            </a:r>
            <a:endParaRPr lang="es-CO" b="1" dirty="0"/>
          </a:p>
        </p:txBody>
      </p:sp>
      <p:sp>
        <p:nvSpPr>
          <p:cNvPr id="6" name="Flecha abajo 5"/>
          <p:cNvSpPr/>
          <p:nvPr/>
        </p:nvSpPr>
        <p:spPr>
          <a:xfrm>
            <a:off x="7658499" y="3437849"/>
            <a:ext cx="911385" cy="1152813"/>
          </a:xfrm>
          <a:prstGeom prst="downArrow">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CuadroTexto 8"/>
          <p:cNvSpPr txBox="1"/>
          <p:nvPr/>
        </p:nvSpPr>
        <p:spPr>
          <a:xfrm>
            <a:off x="6986954" y="6330462"/>
            <a:ext cx="5205046" cy="369332"/>
          </a:xfrm>
          <a:prstGeom prst="rect">
            <a:avLst/>
          </a:prstGeom>
          <a:solidFill>
            <a:srgbClr val="FFC000"/>
          </a:solidFill>
        </p:spPr>
        <p:txBody>
          <a:bodyPr wrap="square" rtlCol="0">
            <a:spAutoFit/>
          </a:bodyPr>
          <a:lstStyle/>
          <a:p>
            <a:r>
              <a:rPr lang="es-MX" b="1" dirty="0"/>
              <a:t>13. Anexo 13-PF Plan de control de </a:t>
            </a:r>
            <a:r>
              <a:rPr lang="es-MX" b="1" dirty="0">
                <a:hlinkClick r:id="rId3" action="ppaction://hlinkfile"/>
              </a:rPr>
              <a:t>calidad</a:t>
            </a:r>
            <a:endParaRPr lang="es-CO" b="1" dirty="0"/>
          </a:p>
        </p:txBody>
      </p:sp>
      <p:sp>
        <p:nvSpPr>
          <p:cNvPr id="10" name="Elipse 9"/>
          <p:cNvSpPr/>
          <p:nvPr/>
        </p:nvSpPr>
        <p:spPr>
          <a:xfrm>
            <a:off x="923387" y="2897187"/>
            <a:ext cx="2827606" cy="154744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Marcador de contenido 7"/>
          <p:cNvSpPr>
            <a:spLocks noGrp="1"/>
          </p:cNvSpPr>
          <p:nvPr>
            <p:ph sz="half" idx="1"/>
          </p:nvPr>
        </p:nvSpPr>
        <p:spPr>
          <a:xfrm>
            <a:off x="1277501" y="3265984"/>
            <a:ext cx="2119378" cy="589324"/>
          </a:xfrm>
        </p:spPr>
        <p:txBody>
          <a:bodyPr>
            <a:noAutofit/>
          </a:bodyPr>
          <a:lstStyle/>
          <a:p>
            <a:pPr marL="0" indent="0" algn="ctr">
              <a:buNone/>
            </a:pPr>
            <a:r>
              <a:rPr lang="es-MX" sz="2400" b="1" dirty="0">
                <a:solidFill>
                  <a:srgbClr val="9E2600"/>
                </a:solidFill>
              </a:rPr>
              <a:t>2. </a:t>
            </a:r>
            <a:r>
              <a:rPr lang="es-MX" sz="2000" b="1" dirty="0">
                <a:solidFill>
                  <a:schemeClr val="tx1"/>
                </a:solidFill>
              </a:rPr>
              <a:t>PRINCIPIO 3 ISSAI </a:t>
            </a:r>
            <a:endParaRPr lang="es-CO" sz="2000" b="1" dirty="0">
              <a:solidFill>
                <a:schemeClr val="tx1"/>
              </a:solidFill>
            </a:endParaRPr>
          </a:p>
        </p:txBody>
      </p:sp>
      <p:sp>
        <p:nvSpPr>
          <p:cNvPr id="11" name="Rectángulo 10"/>
          <p:cNvSpPr/>
          <p:nvPr/>
        </p:nvSpPr>
        <p:spPr>
          <a:xfrm>
            <a:off x="6607202" y="4630183"/>
            <a:ext cx="3226115" cy="1542852"/>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rPr>
              <a:t>Supervisor certifica uso de formatos e instructivos</a:t>
            </a:r>
            <a:endParaRPr lang="es-CO" b="1" dirty="0">
              <a:solidFill>
                <a:schemeClr val="tx1"/>
              </a:solidFill>
            </a:endParaRPr>
          </a:p>
        </p:txBody>
      </p:sp>
    </p:spTree>
    <p:extLst>
      <p:ext uri="{BB962C8B-B14F-4D97-AF65-F5344CB8AC3E}">
        <p14:creationId xmlns:p14="http://schemas.microsoft.com/office/powerpoint/2010/main" val="3079289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06267" y="672543"/>
            <a:ext cx="8596890" cy="646331"/>
          </a:xfrm>
          <a:solidFill>
            <a:schemeClr val="accent1">
              <a:lumMod val="40000"/>
              <a:lumOff val="60000"/>
            </a:schemeClr>
          </a:solidFill>
          <a:ln>
            <a:noFill/>
          </a:ln>
          <a:effectLst>
            <a:innerShdw blurRad="114300">
              <a:prstClr val="black"/>
            </a:innerShdw>
          </a:effectLst>
        </p:spPr>
        <p:txBody>
          <a:bodyPr wrap="square">
            <a:spAutoFit/>
          </a:bodyPr>
          <a:lstStyle/>
          <a:p>
            <a:pPr algn="ctr"/>
            <a:r>
              <a:rPr lang="es-CO" b="1" dirty="0">
                <a:solidFill>
                  <a:schemeClr val="tx1"/>
                </a:solidFill>
                <a:latin typeface="+mn-lt"/>
                <a:ea typeface="+mn-ea"/>
                <a:cs typeface="Arial" panose="020B0604020202020204" pitchFamily="34" charset="0"/>
              </a:rPr>
              <a:t>OBJETIVO </a:t>
            </a:r>
          </a:p>
        </p:txBody>
      </p:sp>
      <p:sp>
        <p:nvSpPr>
          <p:cNvPr id="3" name="2 Marcador de contenido"/>
          <p:cNvSpPr>
            <a:spLocks noGrp="1"/>
          </p:cNvSpPr>
          <p:nvPr>
            <p:ph idx="1"/>
          </p:nvPr>
        </p:nvSpPr>
        <p:spPr>
          <a:xfrm>
            <a:off x="4107306" y="2137916"/>
            <a:ext cx="7525062" cy="4059382"/>
          </a:xfrm>
        </p:spPr>
        <p:txBody>
          <a:bodyPr>
            <a:noAutofit/>
          </a:bodyPr>
          <a:lstStyle/>
          <a:p>
            <a:pPr marL="0" indent="0" algn="just">
              <a:buNone/>
            </a:pPr>
            <a:r>
              <a:rPr lang="es-ES" sz="2800" dirty="0"/>
              <a:t>Presentar conceptual y metodológicamente a los asistentes, la </a:t>
            </a:r>
            <a:r>
              <a:rPr lang="es-ES" sz="2800" b="1" i="1" dirty="0"/>
              <a:t>“GUÍA DE AUDITORÍA TERRITORIAL – GAT V. 4.0.: Novedades y Herramientas Prácticas”</a:t>
            </a:r>
            <a:r>
              <a:rPr lang="es-ES" sz="2800" b="1" dirty="0"/>
              <a:t>, </a:t>
            </a:r>
            <a:r>
              <a:rPr lang="es-ES" sz="2800" dirty="0"/>
              <a:t>con el fin </a:t>
            </a:r>
            <a:r>
              <a:rPr lang="es-MX" sz="2800" dirty="0"/>
              <a:t>de fortalecer competencias y habilidades en el ejercicio del Control Fiscal de los Sujetos Vigilados.</a:t>
            </a:r>
            <a:endParaRPr lang="es-CO" sz="2800"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974" y="2552309"/>
            <a:ext cx="2143125" cy="2143125"/>
          </a:xfrm>
          <a:prstGeom prst="rect">
            <a:avLst/>
          </a:prstGeom>
        </p:spPr>
      </p:pic>
    </p:spTree>
    <p:extLst>
      <p:ext uri="{BB962C8B-B14F-4D97-AF65-F5344CB8AC3E}">
        <p14:creationId xmlns:p14="http://schemas.microsoft.com/office/powerpoint/2010/main" val="1640718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1678898" y="509953"/>
            <a:ext cx="10250505" cy="826477"/>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noAutofit/>
          </a:bodyPr>
          <a:lstStyle/>
          <a:p>
            <a:pPr algn="ctr"/>
            <a:r>
              <a:rPr lang="es-MX" sz="3200" b="1" dirty="0"/>
              <a:t>Generalidades y Cambios Relevantes GAT V 4.0</a:t>
            </a:r>
            <a:endParaRPr lang="es-CO" sz="3200" b="1" dirty="0"/>
          </a:p>
        </p:txBody>
      </p:sp>
      <p:graphicFrame>
        <p:nvGraphicFramePr>
          <p:cNvPr id="20" name="Diagrama 19"/>
          <p:cNvGraphicFramePr/>
          <p:nvPr>
            <p:extLst>
              <p:ext uri="{D42A27DB-BD31-4B8C-83A1-F6EECF244321}">
                <p14:modId xmlns:p14="http://schemas.microsoft.com/office/powerpoint/2010/main" val="2541867111"/>
              </p:ext>
            </p:extLst>
          </p:nvPr>
        </p:nvGraphicFramePr>
        <p:xfrm>
          <a:off x="1678898" y="1439333"/>
          <a:ext cx="958791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53588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idx="1"/>
          </p:nvPr>
        </p:nvSpPr>
        <p:spPr>
          <a:xfrm>
            <a:off x="919885" y="1599275"/>
            <a:ext cx="10566964" cy="3541714"/>
          </a:xfrm>
        </p:spPr>
        <p:txBody>
          <a:bodyPr/>
          <a:lstStyle/>
          <a:p>
            <a:pPr marL="0" indent="0">
              <a:buNone/>
            </a:pPr>
            <a:r>
              <a:rPr lang="es-MX" b="1" dirty="0">
                <a:solidFill>
                  <a:srgbClr val="9E2600"/>
                </a:solidFill>
              </a:rPr>
              <a:t>7. ASEVERACIONES : ISSAI 2315 . A129 </a:t>
            </a:r>
            <a:r>
              <a:rPr lang="es-MX" dirty="0"/>
              <a:t>Afirmaciones diferentes tipos potenciales errores materiales que pueden ocurrir para fundamentar la OPINIÓN</a:t>
            </a:r>
            <a:endParaRPr lang="es-CO" dirty="0"/>
          </a:p>
        </p:txBody>
      </p:sp>
      <p:pic>
        <p:nvPicPr>
          <p:cNvPr id="6" name="Imagen 5"/>
          <p:cNvPicPr/>
          <p:nvPr/>
        </p:nvPicPr>
        <p:blipFill>
          <a:blip r:embed="rId2"/>
          <a:stretch>
            <a:fillRect/>
          </a:stretch>
        </p:blipFill>
        <p:spPr>
          <a:xfrm>
            <a:off x="2337027" y="2380528"/>
            <a:ext cx="8098440" cy="4170422"/>
          </a:xfrm>
          <a:prstGeom prst="rect">
            <a:avLst/>
          </a:prstGeom>
        </p:spPr>
      </p:pic>
      <p:sp>
        <p:nvSpPr>
          <p:cNvPr id="7" name="Título 6"/>
          <p:cNvSpPr>
            <a:spLocks noGrp="1"/>
          </p:cNvSpPr>
          <p:nvPr>
            <p:ph type="title"/>
          </p:nvPr>
        </p:nvSpPr>
        <p:spPr>
          <a:xfrm>
            <a:off x="1439747" y="322631"/>
            <a:ext cx="10250505" cy="826477"/>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noAutofit/>
          </a:bodyPr>
          <a:lstStyle/>
          <a:p>
            <a:pPr algn="ctr"/>
            <a:r>
              <a:rPr lang="es-MX" sz="3200" b="1" dirty="0"/>
              <a:t>Generalidades y Cambios Relevantes GAT V 4.0</a:t>
            </a:r>
            <a:endParaRPr lang="es-CO" sz="3200" b="1" dirty="0"/>
          </a:p>
        </p:txBody>
      </p:sp>
    </p:spTree>
    <p:extLst>
      <p:ext uri="{BB962C8B-B14F-4D97-AF65-F5344CB8AC3E}">
        <p14:creationId xmlns:p14="http://schemas.microsoft.com/office/powerpoint/2010/main" val="1986251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srcRect l="8486" t="11816" r="14291" b="18804"/>
          <a:stretch/>
        </p:blipFill>
        <p:spPr bwMode="auto">
          <a:xfrm>
            <a:off x="1123869" y="774914"/>
            <a:ext cx="10189894" cy="51299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81262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stretch>
            <a:fillRect/>
          </a:stretch>
        </p:blipFill>
        <p:spPr>
          <a:xfrm>
            <a:off x="887697" y="387458"/>
            <a:ext cx="10844519" cy="5904854"/>
          </a:xfrm>
          <a:prstGeom prst="rect">
            <a:avLst/>
          </a:prstGeom>
        </p:spPr>
      </p:pic>
    </p:spTree>
    <p:extLst>
      <p:ext uri="{BB962C8B-B14F-4D97-AF65-F5344CB8AC3E}">
        <p14:creationId xmlns:p14="http://schemas.microsoft.com/office/powerpoint/2010/main" val="2621362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idx="1"/>
          </p:nvPr>
        </p:nvSpPr>
        <p:spPr>
          <a:xfrm>
            <a:off x="1543245" y="1425860"/>
            <a:ext cx="10017383" cy="5118631"/>
          </a:xfr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txBody>
          <a:bodyPr>
            <a:noAutofit/>
          </a:bodyPr>
          <a:lstStyle/>
          <a:p>
            <a:pPr marL="0" indent="0" algn="just">
              <a:buNone/>
            </a:pPr>
            <a:r>
              <a:rPr lang="es-MX" sz="2400" b="1" u="sng" dirty="0"/>
              <a:t>8. MATERIALIDAD: </a:t>
            </a:r>
            <a:r>
              <a:rPr lang="es-MX" sz="2400" b="1" dirty="0"/>
              <a:t>Información es material si su omisión o representación errónea puede influenciar decisiones económicas</a:t>
            </a:r>
          </a:p>
          <a:p>
            <a:pPr marL="0" indent="0" algn="just">
              <a:buNone/>
            </a:pPr>
            <a:endParaRPr lang="es-MX" sz="2400" b="1" dirty="0"/>
          </a:p>
          <a:p>
            <a:pPr marL="0" indent="0" algn="ctr">
              <a:buNone/>
            </a:pPr>
            <a:r>
              <a:rPr lang="es-MX" sz="2400" b="1" dirty="0"/>
              <a:t>+ JUICIO PROFESIONAL</a:t>
            </a:r>
          </a:p>
          <a:p>
            <a:pPr marL="0" indent="0" algn="ctr">
              <a:buNone/>
            </a:pPr>
            <a:r>
              <a:rPr lang="es-MX" sz="2400" b="1" dirty="0"/>
              <a:t>+ MONTO</a:t>
            </a:r>
          </a:p>
          <a:p>
            <a:pPr marL="0" indent="0" algn="ctr">
              <a:buNone/>
            </a:pPr>
            <a:r>
              <a:rPr lang="es-MX" sz="2400" b="1" dirty="0"/>
              <a:t>+NATURALEZA INCORRECCIONES</a:t>
            </a:r>
          </a:p>
          <a:p>
            <a:pPr marL="0" indent="0">
              <a:buNone/>
            </a:pPr>
            <a:endParaRPr lang="es-MX" sz="2400" b="1" dirty="0"/>
          </a:p>
          <a:p>
            <a:pPr marL="0" indent="0" algn="ctr">
              <a:buNone/>
            </a:pPr>
            <a:r>
              <a:rPr lang="es-MX" sz="2400" b="1" dirty="0"/>
              <a:t>MATERIALIDAD DE DESEMPEÑO = MATERIALIDAD DE AUDITORIA</a:t>
            </a:r>
          </a:p>
          <a:p>
            <a:pPr marL="0" indent="0" algn="ctr">
              <a:buNone/>
            </a:pPr>
            <a:r>
              <a:rPr lang="es-MX" sz="2400" b="1" dirty="0"/>
              <a:t>Rn. % Usado o Muestra </a:t>
            </a:r>
          </a:p>
          <a:p>
            <a:pPr marL="0" indent="0" algn="ctr">
              <a:buNone/>
            </a:pPr>
            <a:r>
              <a:rPr lang="es-MX" sz="2000" b="1" dirty="0" err="1"/>
              <a:t>Ejm</a:t>
            </a:r>
            <a:r>
              <a:rPr lang="es-MX" sz="2000" b="1" dirty="0"/>
              <a:t>: Inventario, Inversiones, Recibos, comprobantes de egreso</a:t>
            </a:r>
            <a:endParaRPr lang="es-CO" sz="2000" b="1" dirty="0"/>
          </a:p>
        </p:txBody>
      </p:sp>
      <p:sp>
        <p:nvSpPr>
          <p:cNvPr id="6" name="Título 6"/>
          <p:cNvSpPr txBox="1">
            <a:spLocks/>
          </p:cNvSpPr>
          <p:nvPr/>
        </p:nvSpPr>
        <p:spPr>
          <a:xfrm>
            <a:off x="1439747" y="322631"/>
            <a:ext cx="10250505" cy="826477"/>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3200" b="1"/>
              <a:t>Generalidades y Cambios Relevantes GAT V 4.0</a:t>
            </a:r>
            <a:endParaRPr lang="es-CO" sz="3200" b="1" dirty="0"/>
          </a:p>
        </p:txBody>
      </p:sp>
    </p:spTree>
    <p:extLst>
      <p:ext uri="{BB962C8B-B14F-4D97-AF65-F5344CB8AC3E}">
        <p14:creationId xmlns:p14="http://schemas.microsoft.com/office/powerpoint/2010/main" val="2243862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2751892708"/>
              </p:ext>
            </p:extLst>
          </p:nvPr>
        </p:nvGraphicFramePr>
        <p:xfrm>
          <a:off x="368968" y="1676449"/>
          <a:ext cx="11421979" cy="4498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2 CuadroTexto">
            <a:extLst>
              <a:ext uri="{FF2B5EF4-FFF2-40B4-BE49-F238E27FC236}">
                <a16:creationId xmlns:a16="http://schemas.microsoft.com/office/drawing/2014/main" id="{4AF7463F-FDF8-4BE9-8DA8-74E653723375}"/>
              </a:ext>
            </a:extLst>
          </p:cNvPr>
          <p:cNvSpPr txBox="1"/>
          <p:nvPr/>
        </p:nvSpPr>
        <p:spPr>
          <a:xfrm>
            <a:off x="4045280" y="1676449"/>
            <a:ext cx="4342581" cy="424732"/>
          </a:xfrm>
          <a:prstGeom prst="rect">
            <a:avLst/>
          </a:prstGeom>
          <a:solidFill>
            <a:srgbClr val="D37663"/>
          </a:solidFill>
          <a:ln>
            <a:solidFill>
              <a:schemeClr val="accent6">
                <a:lumMod val="60000"/>
                <a:lumOff val="40000"/>
              </a:schemeClr>
            </a:solidFill>
          </a:ln>
          <a:effectLst>
            <a:innerShdw blurRad="114300">
              <a:prstClr val="black"/>
            </a:innerShdw>
          </a:effectLst>
        </p:spPr>
        <p:txBody>
          <a:bodyPr vert="horz" wrap="square" lIns="91440" tIns="45720" rIns="91440" bIns="45720" rtlCol="0" anchor="ctr">
            <a:spAutoFit/>
          </a:bodyPr>
          <a:lstStyle>
            <a:defPPr>
              <a:defRPr lang="es-CO"/>
            </a:defPPr>
            <a:lvl1pPr algn="ctr">
              <a:lnSpc>
                <a:spcPct val="90000"/>
              </a:lnSpc>
              <a:spcBef>
                <a:spcPct val="0"/>
              </a:spcBef>
              <a:defRPr sz="2400" b="1">
                <a:cs typeface="Arial" panose="020B0604020202020204" pitchFamily="34" charset="0"/>
              </a:defRPr>
            </a:lvl1pPr>
          </a:lstStyle>
          <a:p>
            <a:r>
              <a:rPr lang="es-CO" dirty="0"/>
              <a:t>1. NORMATIVO</a:t>
            </a:r>
          </a:p>
        </p:txBody>
      </p:sp>
      <p:sp>
        <p:nvSpPr>
          <p:cNvPr id="2" name="Título 1"/>
          <p:cNvSpPr>
            <a:spLocks noGrp="1"/>
          </p:cNvSpPr>
          <p:nvPr>
            <p:ph type="title"/>
          </p:nvPr>
        </p:nvSpPr>
        <p:spPr>
          <a:xfrm>
            <a:off x="1707972" y="580292"/>
            <a:ext cx="10082975" cy="940180"/>
          </a:xfrm>
        </p:spPr>
        <p:txBody>
          <a:bodyPr>
            <a:normAutofit/>
          </a:bodyPr>
          <a:lstStyle/>
          <a:p>
            <a:r>
              <a:rPr lang="es-CO" sz="2800" b="1" dirty="0"/>
              <a:t>ESTRUCTURA DE LA GUIA DE AUDITORIA TERRITORIAL 4.0.</a:t>
            </a:r>
          </a:p>
        </p:txBody>
      </p:sp>
    </p:spTree>
    <p:extLst>
      <p:ext uri="{BB962C8B-B14F-4D97-AF65-F5344CB8AC3E}">
        <p14:creationId xmlns:p14="http://schemas.microsoft.com/office/powerpoint/2010/main" val="14606653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CuadroTexto">
            <a:extLst>
              <a:ext uri="{FF2B5EF4-FFF2-40B4-BE49-F238E27FC236}">
                <a16:creationId xmlns:a16="http://schemas.microsoft.com/office/drawing/2014/main" id="{4AF7463F-FDF8-4BE9-8DA8-74E653723375}"/>
              </a:ext>
            </a:extLst>
          </p:cNvPr>
          <p:cNvSpPr txBox="1"/>
          <p:nvPr/>
        </p:nvSpPr>
        <p:spPr>
          <a:xfrm>
            <a:off x="1878525" y="1350419"/>
            <a:ext cx="3407081" cy="424732"/>
          </a:xfrm>
          <a:prstGeom prst="rect">
            <a:avLst/>
          </a:prstGeom>
          <a:solidFill>
            <a:schemeClr val="accent1">
              <a:lumMod val="40000"/>
              <a:lumOff val="60000"/>
            </a:schemeClr>
          </a:solidFill>
          <a:ln>
            <a:noFill/>
          </a:ln>
          <a:effectLst>
            <a:innerShdw blurRad="114300">
              <a:prstClr val="black"/>
            </a:innerShdw>
          </a:effectLst>
        </p:spPr>
        <p:txBody>
          <a:bodyPr vert="horz" wrap="square" lIns="91440" tIns="45720" rIns="91440" bIns="45720" rtlCol="0" anchor="ctr">
            <a:spAutoFit/>
          </a:bodyPr>
          <a:lstStyle>
            <a:defPPr>
              <a:defRPr lang="es-CO"/>
            </a:defPPr>
            <a:lvl1pPr algn="ctr">
              <a:lnSpc>
                <a:spcPct val="90000"/>
              </a:lnSpc>
              <a:spcBef>
                <a:spcPct val="0"/>
              </a:spcBef>
              <a:defRPr sz="2400" b="1">
                <a:cs typeface="Arial" panose="020B0604020202020204" pitchFamily="34" charset="0"/>
              </a:defRPr>
            </a:lvl1pPr>
          </a:lstStyle>
          <a:p>
            <a:r>
              <a:rPr lang="es-CO" dirty="0"/>
              <a:t>2. CONTENIDO</a:t>
            </a:r>
          </a:p>
        </p:txBody>
      </p:sp>
      <p:graphicFrame>
        <p:nvGraphicFramePr>
          <p:cNvPr id="5" name="Diagrama 4"/>
          <p:cNvGraphicFramePr/>
          <p:nvPr>
            <p:extLst>
              <p:ext uri="{D42A27DB-BD31-4B8C-83A1-F6EECF244321}">
                <p14:modId xmlns:p14="http://schemas.microsoft.com/office/powerpoint/2010/main" val="2221977778"/>
              </p:ext>
            </p:extLst>
          </p:nvPr>
        </p:nvGraphicFramePr>
        <p:xfrm>
          <a:off x="1672803" y="1562785"/>
          <a:ext cx="10951452" cy="4946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ítulo 1"/>
          <p:cNvSpPr txBox="1">
            <a:spLocks/>
          </p:cNvSpPr>
          <p:nvPr/>
        </p:nvSpPr>
        <p:spPr>
          <a:xfrm>
            <a:off x="1672803" y="297336"/>
            <a:ext cx="10082975" cy="940180"/>
          </a:xfrm>
          <a:prstGeom prst="rect">
            <a:avLst/>
          </a:prstGeom>
        </p:spPr>
        <p:txBody>
          <a:bodyPr>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O" sz="2800" b="1"/>
              <a:t>III. ESTRUCTURA DE LA GUIA DE AUDITORIA TERRITORIAL</a:t>
            </a:r>
            <a:endParaRPr lang="es-CO" sz="2800" b="1" dirty="0"/>
          </a:p>
        </p:txBody>
      </p:sp>
    </p:spTree>
    <p:extLst>
      <p:ext uri="{BB962C8B-B14F-4D97-AF65-F5344CB8AC3E}">
        <p14:creationId xmlns:p14="http://schemas.microsoft.com/office/powerpoint/2010/main" val="4106419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CuadroTexto">
            <a:extLst>
              <a:ext uri="{FF2B5EF4-FFF2-40B4-BE49-F238E27FC236}">
                <a16:creationId xmlns:a16="http://schemas.microsoft.com/office/drawing/2014/main" id="{4AF7463F-FDF8-4BE9-8DA8-74E653723375}"/>
              </a:ext>
            </a:extLst>
          </p:cNvPr>
          <p:cNvSpPr txBox="1"/>
          <p:nvPr/>
        </p:nvSpPr>
        <p:spPr>
          <a:xfrm>
            <a:off x="4691307" y="1173989"/>
            <a:ext cx="5119023" cy="424732"/>
          </a:xfrm>
          <a:prstGeom prst="rect">
            <a:avLst/>
          </a:prstGeom>
          <a:solidFill>
            <a:schemeClr val="accent6">
              <a:lumMod val="60000"/>
              <a:lumOff val="40000"/>
            </a:schemeClr>
          </a:solidFill>
          <a:ln>
            <a:solidFill>
              <a:schemeClr val="accent6">
                <a:lumMod val="60000"/>
                <a:lumOff val="40000"/>
              </a:schemeClr>
            </a:solidFill>
          </a:ln>
          <a:effectLst>
            <a:innerShdw blurRad="114300">
              <a:prstClr val="black"/>
            </a:innerShdw>
          </a:effectLst>
        </p:spPr>
        <p:txBody>
          <a:bodyPr vert="horz" wrap="square" lIns="91440" tIns="45720" rIns="91440" bIns="45720" rtlCol="0" anchor="ctr">
            <a:spAutoFit/>
          </a:bodyPr>
          <a:lstStyle>
            <a:defPPr>
              <a:defRPr lang="es-CO"/>
            </a:defPPr>
            <a:lvl1pPr algn="ctr">
              <a:lnSpc>
                <a:spcPct val="90000"/>
              </a:lnSpc>
              <a:spcBef>
                <a:spcPct val="0"/>
              </a:spcBef>
              <a:defRPr sz="2400" b="1">
                <a:cs typeface="Arial" panose="020B0604020202020204" pitchFamily="34" charset="0"/>
              </a:defRPr>
            </a:lvl1pPr>
          </a:lstStyle>
          <a:p>
            <a:r>
              <a:rPr lang="es-CO" dirty="0"/>
              <a:t>3. COMPLEMENTOS</a:t>
            </a:r>
          </a:p>
        </p:txBody>
      </p:sp>
      <p:sp>
        <p:nvSpPr>
          <p:cNvPr id="7" name="Rectángulo 6"/>
          <p:cNvSpPr/>
          <p:nvPr/>
        </p:nvSpPr>
        <p:spPr>
          <a:xfrm>
            <a:off x="1422086" y="1665147"/>
            <a:ext cx="4259185" cy="5663089"/>
          </a:xfrm>
          <a:prstGeom prst="rect">
            <a:avLst/>
          </a:prstGeom>
        </p:spPr>
        <p:txBody>
          <a:bodyPr wrap="square">
            <a:spAutoFit/>
          </a:bodyPr>
          <a:lstStyle/>
          <a:p>
            <a:r>
              <a:rPr lang="es-CO" sz="2200" dirty="0"/>
              <a:t>1. </a:t>
            </a:r>
            <a:r>
              <a:rPr lang="es-CO" sz="2400" b="1" dirty="0">
                <a:solidFill>
                  <a:srgbClr val="FF0000"/>
                </a:solidFill>
              </a:rPr>
              <a:t>PF </a:t>
            </a:r>
            <a:r>
              <a:rPr lang="es-CO" sz="2400" dirty="0"/>
              <a:t>-  PRINCIPIOS Y FUNDAMENTOS.</a:t>
            </a:r>
          </a:p>
          <a:p>
            <a:endParaRPr lang="es-CO" sz="1600" dirty="0"/>
          </a:p>
          <a:p>
            <a:r>
              <a:rPr lang="es-MX" sz="2400" dirty="0"/>
              <a:t>2. </a:t>
            </a:r>
            <a:r>
              <a:rPr lang="es-MX" sz="2400" b="1" dirty="0">
                <a:solidFill>
                  <a:srgbClr val="FF0000"/>
                </a:solidFill>
              </a:rPr>
              <a:t>AF</a:t>
            </a:r>
            <a:r>
              <a:rPr lang="es-MX" sz="2400" dirty="0"/>
              <a:t> - AUDITORÍA FINANCIERA, GESTIÓN y RESULTADOS</a:t>
            </a:r>
          </a:p>
          <a:p>
            <a:r>
              <a:rPr lang="es-MX" sz="2400" dirty="0"/>
              <a:t> </a:t>
            </a:r>
          </a:p>
          <a:p>
            <a:r>
              <a:rPr lang="es-MX" sz="2400" dirty="0"/>
              <a:t>3. </a:t>
            </a:r>
            <a:r>
              <a:rPr lang="es-MX" sz="2400" b="1" dirty="0">
                <a:solidFill>
                  <a:srgbClr val="FF0000"/>
                </a:solidFill>
              </a:rPr>
              <a:t>AD</a:t>
            </a:r>
            <a:r>
              <a:rPr lang="es-MX" sz="2400" dirty="0"/>
              <a:t> - AUDITORÍA DE DESEMPEÑO </a:t>
            </a:r>
          </a:p>
          <a:p>
            <a:endParaRPr lang="es-MX" sz="1600" dirty="0"/>
          </a:p>
          <a:p>
            <a:r>
              <a:rPr lang="es-MX" sz="2400" dirty="0"/>
              <a:t>4. </a:t>
            </a:r>
            <a:r>
              <a:rPr lang="es-MX" sz="2400" b="1" dirty="0">
                <a:solidFill>
                  <a:srgbClr val="FF0000"/>
                </a:solidFill>
              </a:rPr>
              <a:t>AC</a:t>
            </a:r>
            <a:r>
              <a:rPr lang="es-MX" sz="2400" dirty="0"/>
              <a:t> - AUDITORÍA DE CUMPLIMIENTO </a:t>
            </a:r>
          </a:p>
          <a:p>
            <a:endParaRPr lang="es-MX" sz="2000" dirty="0"/>
          </a:p>
          <a:p>
            <a:r>
              <a:rPr lang="es-MX" sz="2400" dirty="0"/>
              <a:t>5. </a:t>
            </a:r>
            <a:r>
              <a:rPr lang="es-MX" sz="2400" b="1" dirty="0">
                <a:solidFill>
                  <a:srgbClr val="FF0000"/>
                </a:solidFill>
              </a:rPr>
              <a:t>AEF</a:t>
            </a:r>
            <a:r>
              <a:rPr lang="es-MX" sz="2400" dirty="0"/>
              <a:t> – Actuación Especial Fiscalización</a:t>
            </a:r>
          </a:p>
          <a:p>
            <a:endParaRPr lang="es-CO" sz="2200" dirty="0"/>
          </a:p>
        </p:txBody>
      </p:sp>
      <p:graphicFrame>
        <p:nvGraphicFramePr>
          <p:cNvPr id="8" name="Diagrama 7"/>
          <p:cNvGraphicFramePr/>
          <p:nvPr>
            <p:extLst>
              <p:ext uri="{D42A27DB-BD31-4B8C-83A1-F6EECF244321}">
                <p14:modId xmlns:p14="http://schemas.microsoft.com/office/powerpoint/2010/main" val="836916974"/>
              </p:ext>
            </p:extLst>
          </p:nvPr>
        </p:nvGraphicFramePr>
        <p:xfrm>
          <a:off x="4691307" y="2028329"/>
          <a:ext cx="7131725" cy="3741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ítulo 1"/>
          <p:cNvSpPr txBox="1">
            <a:spLocks/>
          </p:cNvSpPr>
          <p:nvPr/>
        </p:nvSpPr>
        <p:spPr>
          <a:xfrm>
            <a:off x="1707972" y="580292"/>
            <a:ext cx="10082975" cy="940180"/>
          </a:xfrm>
          <a:prstGeom prst="rect">
            <a:avLst/>
          </a:prstGeom>
        </p:spPr>
        <p:txBody>
          <a:bodyPr>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O" sz="2800" b="1"/>
              <a:t>III. ESTRUCTURA DE LA GUIA DE AUDITORIA TERRITORIAL</a:t>
            </a:r>
            <a:endParaRPr lang="es-CO" sz="2800" b="1" dirty="0"/>
          </a:p>
        </p:txBody>
      </p:sp>
    </p:spTree>
    <p:extLst>
      <p:ext uri="{BB962C8B-B14F-4D97-AF65-F5344CB8AC3E}">
        <p14:creationId xmlns:p14="http://schemas.microsoft.com/office/powerpoint/2010/main" val="939661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21926" y="627407"/>
            <a:ext cx="8915399" cy="2880020"/>
          </a:xfrm>
          <a:solidFill>
            <a:srgbClr val="BFB827"/>
          </a:solidFill>
        </p:spPr>
        <p:txBody>
          <a:bodyPr>
            <a:normAutofit/>
          </a:bodyPr>
          <a:lstStyle/>
          <a:p>
            <a:pPr algn="ctr"/>
            <a:r>
              <a:rPr lang="es-MX" sz="4400" b="1" dirty="0">
                <a:solidFill>
                  <a:schemeClr val="tx1"/>
                </a:solidFill>
              </a:rPr>
              <a:t>CONTROL DE CAMBIOS</a:t>
            </a:r>
            <a:endParaRPr lang="es-CO" sz="4400" b="1" dirty="0">
              <a:solidFill>
                <a:schemeClr val="tx1"/>
              </a:solidFill>
            </a:endParaRPr>
          </a:p>
        </p:txBody>
      </p:sp>
      <p:sp>
        <p:nvSpPr>
          <p:cNvPr id="4" name="Marcador de texto 3"/>
          <p:cNvSpPr>
            <a:spLocks noGrp="1"/>
          </p:cNvSpPr>
          <p:nvPr>
            <p:ph type="body" sz="quarter" idx="13"/>
          </p:nvPr>
        </p:nvSpPr>
        <p:spPr>
          <a:xfrm>
            <a:off x="2589213" y="3925413"/>
            <a:ext cx="8915400" cy="838200"/>
          </a:xfrm>
        </p:spPr>
        <p:txBody>
          <a:bodyPr/>
          <a:lstStyle/>
          <a:p>
            <a:r>
              <a:rPr lang="es-MX" b="1" dirty="0">
                <a:solidFill>
                  <a:schemeClr val="tx1"/>
                </a:solidFill>
                <a:hlinkClick r:id="rId2" action="ppaction://hlinkfile"/>
              </a:rPr>
              <a:t>CAMBIOS RELEVANTES GAT 4.0.</a:t>
            </a:r>
            <a:endParaRPr lang="es-CO" dirty="0"/>
          </a:p>
        </p:txBody>
      </p:sp>
      <p:sp>
        <p:nvSpPr>
          <p:cNvPr id="5" name="Marcador de texto 4"/>
          <p:cNvSpPr>
            <a:spLocks noGrp="1"/>
          </p:cNvSpPr>
          <p:nvPr>
            <p:ph type="body" sz="half" idx="2"/>
          </p:nvPr>
        </p:nvSpPr>
        <p:spPr/>
        <p:txBody>
          <a:bodyPr/>
          <a:lstStyle/>
          <a:p>
            <a:r>
              <a:rPr lang="es-MX" dirty="0"/>
              <a:t>FUNDAMENTOS Y FORMATOS, MODELOS E INSTRUCTIVOS</a:t>
            </a:r>
            <a:endParaRPr lang="es-CO" dirty="0"/>
          </a:p>
        </p:txBody>
      </p:sp>
    </p:spTree>
    <p:extLst>
      <p:ext uri="{BB962C8B-B14F-4D97-AF65-F5344CB8AC3E}">
        <p14:creationId xmlns:p14="http://schemas.microsoft.com/office/powerpoint/2010/main" val="2518967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790398" y="1101744"/>
            <a:ext cx="8787335" cy="5426142"/>
          </a:xfrm>
          <a:prstGeom prst="rect">
            <a:avLst/>
          </a:prstGeom>
        </p:spPr>
      </p:pic>
      <p:pic>
        <p:nvPicPr>
          <p:cNvPr id="3" name="Imagen 2"/>
          <p:cNvPicPr>
            <a:picLocks noChangeAspect="1"/>
          </p:cNvPicPr>
          <p:nvPr/>
        </p:nvPicPr>
        <p:blipFill rotWithShape="1">
          <a:blip r:embed="rId3"/>
          <a:srcRect b="90846"/>
          <a:stretch/>
        </p:blipFill>
        <p:spPr>
          <a:xfrm>
            <a:off x="1790398" y="407975"/>
            <a:ext cx="8787335" cy="674849"/>
          </a:xfrm>
          <a:prstGeom prst="rect">
            <a:avLst/>
          </a:prstGeom>
        </p:spPr>
      </p:pic>
    </p:spTree>
    <p:extLst>
      <p:ext uri="{BB962C8B-B14F-4D97-AF65-F5344CB8AC3E}">
        <p14:creationId xmlns:p14="http://schemas.microsoft.com/office/powerpoint/2010/main" val="2640776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27381" y="377971"/>
            <a:ext cx="8448939" cy="672075"/>
          </a:xfrm>
        </p:spPr>
        <p:txBody>
          <a:bodyPr>
            <a:noAutofit/>
          </a:bodyPr>
          <a:lstStyle/>
          <a:p>
            <a:pPr lvl="0"/>
            <a:br>
              <a:rPr lang="es-CO" sz="4800" b="1" dirty="0"/>
            </a:br>
            <a:endParaRPr lang="es-CO" sz="4800" b="1" dirty="0"/>
          </a:p>
        </p:txBody>
      </p:sp>
      <p:sp>
        <p:nvSpPr>
          <p:cNvPr id="3" name="2 Marcador de contenido"/>
          <p:cNvSpPr>
            <a:spLocks noGrp="1"/>
          </p:cNvSpPr>
          <p:nvPr>
            <p:ph idx="1"/>
          </p:nvPr>
        </p:nvSpPr>
        <p:spPr>
          <a:xfrm>
            <a:off x="989352" y="1589439"/>
            <a:ext cx="10957810" cy="5026674"/>
          </a:xfrm>
        </p:spPr>
        <p:txBody>
          <a:bodyPr>
            <a:noAutofit/>
          </a:bodyPr>
          <a:lstStyle/>
          <a:p>
            <a:pPr algn="just"/>
            <a:r>
              <a:rPr lang="es-ES" sz="2800" dirty="0"/>
              <a:t>I. Contexto Legal </a:t>
            </a:r>
          </a:p>
          <a:p>
            <a:pPr algn="just"/>
            <a:r>
              <a:rPr lang="es-ES" sz="2800" dirty="0"/>
              <a:t>II. Estado Actual: Versiones GAT</a:t>
            </a:r>
          </a:p>
          <a:p>
            <a:pPr algn="just"/>
            <a:r>
              <a:rPr lang="es-ES" sz="2800" dirty="0"/>
              <a:t>III. Novedades GAT V.4.0. (Generalidades)</a:t>
            </a:r>
          </a:p>
          <a:p>
            <a:pPr algn="just"/>
            <a:r>
              <a:rPr lang="es-ES" sz="2800" dirty="0"/>
              <a:t>IV. Generalidades y Fundamentos de  Auditoría</a:t>
            </a:r>
          </a:p>
          <a:p>
            <a:pPr algn="just"/>
            <a:r>
              <a:rPr lang="es-ES" sz="2800" dirty="0"/>
              <a:t>V. Auditoría Financiera, de Gestión </a:t>
            </a:r>
            <a:r>
              <a:rPr lang="es-ES" sz="2800" b="1" u="sng" dirty="0"/>
              <a:t>y Resultados </a:t>
            </a:r>
            <a:r>
              <a:rPr lang="es-ES" sz="2800" dirty="0"/>
              <a:t>- Instrumentos</a:t>
            </a:r>
          </a:p>
          <a:p>
            <a:pPr algn="just">
              <a:spcBef>
                <a:spcPct val="20000"/>
              </a:spcBef>
            </a:pPr>
            <a:r>
              <a:rPr lang="es-ES" sz="2800" dirty="0"/>
              <a:t>VI. Auditoría de Desempeño – Generalidades </a:t>
            </a:r>
            <a:r>
              <a:rPr lang="es-ES" sz="2800" b="1" u="sng" dirty="0"/>
              <a:t>(Novedades)</a:t>
            </a:r>
          </a:p>
          <a:p>
            <a:pPr algn="just"/>
            <a:r>
              <a:rPr lang="es-ES" sz="2800" dirty="0"/>
              <a:t>VII. Auditoría de Cumplimiento - Generalidades </a:t>
            </a:r>
          </a:p>
          <a:p>
            <a:pPr algn="just"/>
            <a:r>
              <a:rPr lang="es-ES" sz="2800" dirty="0"/>
              <a:t>VIII. Actuación Especial de Fiscalización </a:t>
            </a:r>
            <a:r>
              <a:rPr lang="es-ES" sz="2800" b="1" u="sng" dirty="0"/>
              <a:t>(Novedades)</a:t>
            </a:r>
          </a:p>
          <a:p>
            <a:pPr algn="just"/>
            <a:endParaRPr lang="es-ES" sz="2800" dirty="0"/>
          </a:p>
          <a:p>
            <a:pPr marL="0" indent="0" algn="just">
              <a:buNone/>
            </a:pPr>
            <a:endParaRPr lang="es-ES" sz="2800" dirty="0"/>
          </a:p>
          <a:p>
            <a:pPr algn="just"/>
            <a:endParaRPr lang="es-ES" sz="3067" dirty="0"/>
          </a:p>
        </p:txBody>
      </p:sp>
      <p:sp>
        <p:nvSpPr>
          <p:cNvPr id="4" name="Rectángulo 3"/>
          <p:cNvSpPr/>
          <p:nvPr/>
        </p:nvSpPr>
        <p:spPr>
          <a:xfrm>
            <a:off x="734722" y="358480"/>
            <a:ext cx="7979787" cy="584775"/>
          </a:xfrm>
          <a:prstGeom prst="rect">
            <a:avLst/>
          </a:prstGeom>
          <a:solidFill>
            <a:schemeClr val="accent1">
              <a:lumMod val="40000"/>
              <a:lumOff val="60000"/>
            </a:schemeClr>
          </a:solidFill>
          <a:ln>
            <a:noFill/>
          </a:ln>
          <a:effectLst>
            <a:innerShdw blurRad="114300">
              <a:prstClr val="black"/>
            </a:innerShdw>
          </a:effectLst>
        </p:spPr>
        <p:txBody>
          <a:bodyPr wrap="square">
            <a:spAutoFit/>
          </a:bodyPr>
          <a:lstStyle/>
          <a:p>
            <a:pPr algn="ctr"/>
            <a:r>
              <a:rPr lang="es-ES" sz="3200" b="1" dirty="0">
                <a:cs typeface="Arial" panose="020B0604020202020204" pitchFamily="34" charset="0"/>
              </a:rPr>
              <a:t>CONTENIDO GENERAL</a:t>
            </a:r>
            <a:endParaRPr lang="es-CO" sz="3200" b="1" dirty="0">
              <a:cs typeface="Arial" panose="020B0604020202020204" pitchFamily="34" charset="0"/>
            </a:endParaRPr>
          </a:p>
        </p:txBody>
      </p:sp>
    </p:spTree>
    <p:extLst>
      <p:ext uri="{BB962C8B-B14F-4D97-AF65-F5344CB8AC3E}">
        <p14:creationId xmlns:p14="http://schemas.microsoft.com/office/powerpoint/2010/main" val="1881998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932495" y="206394"/>
            <a:ext cx="8704871" cy="5237803"/>
          </a:xfrm>
          <a:prstGeom prst="rect">
            <a:avLst/>
          </a:prstGeom>
        </p:spPr>
      </p:pic>
      <p:sp>
        <p:nvSpPr>
          <p:cNvPr id="2" name="Rectángulo 1"/>
          <p:cNvSpPr/>
          <p:nvPr/>
        </p:nvSpPr>
        <p:spPr>
          <a:xfrm>
            <a:off x="3948332" y="5694290"/>
            <a:ext cx="4407877" cy="646331"/>
          </a:xfrm>
          <a:prstGeom prst="rect">
            <a:avLst/>
          </a:prstGeom>
          <a:solidFill>
            <a:srgbClr val="BFB827"/>
          </a:solidFill>
        </p:spPr>
        <p:txBody>
          <a:bodyPr wrap="square">
            <a:spAutoFit/>
          </a:bodyPr>
          <a:lstStyle/>
          <a:p>
            <a:pPr algn="ctr"/>
            <a:r>
              <a:rPr lang="es-CO" b="1" dirty="0">
                <a:hlinkClick r:id="rId3" action="ppaction://hlinkfile"/>
              </a:rPr>
              <a:t>Papel de Trabajo PT 06-PF Evaluación plan de mejoramiento</a:t>
            </a:r>
            <a:endParaRPr lang="es-CO" b="1" dirty="0"/>
          </a:p>
        </p:txBody>
      </p:sp>
    </p:spTree>
    <p:extLst>
      <p:ext uri="{BB962C8B-B14F-4D97-AF65-F5344CB8AC3E}">
        <p14:creationId xmlns:p14="http://schemas.microsoft.com/office/powerpoint/2010/main" val="4077098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b="22340"/>
          <a:stretch/>
        </p:blipFill>
        <p:spPr>
          <a:xfrm>
            <a:off x="1987799" y="655288"/>
            <a:ext cx="9111609" cy="5607500"/>
          </a:xfrm>
          <a:prstGeom prst="rect">
            <a:avLst/>
          </a:prstGeom>
        </p:spPr>
      </p:pic>
    </p:spTree>
    <p:extLst>
      <p:ext uri="{BB962C8B-B14F-4D97-AF65-F5344CB8AC3E}">
        <p14:creationId xmlns:p14="http://schemas.microsoft.com/office/powerpoint/2010/main" val="924851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290846" y="2221504"/>
            <a:ext cx="10120879" cy="4417016"/>
          </a:xfrm>
          <a:prstGeom prst="rect">
            <a:avLst/>
          </a:prstGeom>
        </p:spPr>
      </p:pic>
      <p:pic>
        <p:nvPicPr>
          <p:cNvPr id="4" name="Imagen 3"/>
          <p:cNvPicPr>
            <a:picLocks noChangeAspect="1"/>
          </p:cNvPicPr>
          <p:nvPr/>
        </p:nvPicPr>
        <p:blipFill rotWithShape="1">
          <a:blip r:embed="rId3"/>
          <a:srcRect t="76825" b="2092"/>
          <a:stretch/>
        </p:blipFill>
        <p:spPr>
          <a:xfrm>
            <a:off x="1302098" y="532511"/>
            <a:ext cx="10109627" cy="1688993"/>
          </a:xfrm>
          <a:prstGeom prst="rect">
            <a:avLst/>
          </a:prstGeom>
        </p:spPr>
      </p:pic>
    </p:spTree>
    <p:extLst>
      <p:ext uri="{BB962C8B-B14F-4D97-AF65-F5344CB8AC3E}">
        <p14:creationId xmlns:p14="http://schemas.microsoft.com/office/powerpoint/2010/main" val="22047635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901816" y="1531860"/>
            <a:ext cx="5143498" cy="4832092"/>
          </a:xfrm>
          <a:prstGeom prst="rect">
            <a:avLst/>
          </a:prstGeom>
        </p:spPr>
        <p:txBody>
          <a:bodyPr wrap="square">
            <a:spAutoFit/>
          </a:bodyPr>
          <a:lstStyle/>
          <a:p>
            <a:pPr algn="just"/>
            <a:r>
              <a:rPr lang="es-ES_tradnl" sz="2800" dirty="0">
                <a:latin typeface="Arial" charset="0"/>
              </a:rPr>
              <a:t>La </a:t>
            </a:r>
            <a:r>
              <a:rPr lang="es-ES_tradnl" sz="2800" dirty="0">
                <a:solidFill>
                  <a:srgbClr val="FF0000"/>
                </a:solidFill>
                <a:latin typeface="Arial" charset="0"/>
              </a:rPr>
              <a:t>auditoría</a:t>
            </a:r>
            <a:r>
              <a:rPr lang="es-ES_tradnl" sz="2800" dirty="0">
                <a:latin typeface="Arial" charset="0"/>
              </a:rPr>
              <a:t> y las demás actuaciones de fiscalización que adelantan las Contralorías Territoriales, se describen como un </a:t>
            </a:r>
            <a:r>
              <a:rPr lang="es-ES_tradnl" sz="2800" dirty="0">
                <a:solidFill>
                  <a:srgbClr val="FF0000"/>
                </a:solidFill>
                <a:latin typeface="Arial" charset="0"/>
              </a:rPr>
              <a:t>proceso sistemático </a:t>
            </a:r>
            <a:r>
              <a:rPr lang="es-ES_tradnl" sz="2800" dirty="0">
                <a:latin typeface="Arial" charset="0"/>
              </a:rPr>
              <a:t>en el que, de manera </a:t>
            </a:r>
            <a:r>
              <a:rPr lang="es-ES_tradnl" sz="2800" dirty="0">
                <a:solidFill>
                  <a:srgbClr val="FF0000"/>
                </a:solidFill>
                <a:latin typeface="Arial" charset="0"/>
              </a:rPr>
              <a:t>objetiva,</a:t>
            </a:r>
            <a:r>
              <a:rPr lang="es-ES_tradnl" sz="2800" dirty="0">
                <a:latin typeface="Arial" charset="0"/>
              </a:rPr>
              <a:t> se obtiene y se evalúa la </a:t>
            </a:r>
            <a:r>
              <a:rPr lang="es-ES_tradnl" sz="2800" dirty="0">
                <a:solidFill>
                  <a:srgbClr val="FF0000"/>
                </a:solidFill>
                <a:latin typeface="Arial" charset="0"/>
              </a:rPr>
              <a:t>evidencia</a:t>
            </a:r>
            <a:r>
              <a:rPr lang="es-ES_tradnl" sz="2800" dirty="0">
                <a:latin typeface="Arial" charset="0"/>
              </a:rPr>
              <a:t> para determinar si la información o las condiciones reales están de acuerdo con los </a:t>
            </a:r>
            <a:r>
              <a:rPr lang="es-ES_tradnl" sz="2800" dirty="0">
                <a:solidFill>
                  <a:srgbClr val="FF0000"/>
                </a:solidFill>
                <a:latin typeface="Arial" charset="0"/>
              </a:rPr>
              <a:t>criterios </a:t>
            </a:r>
            <a:r>
              <a:rPr lang="es-ES_tradnl" sz="2800" dirty="0">
                <a:latin typeface="Arial" charset="0"/>
              </a:rPr>
              <a:t>establecidos. </a:t>
            </a:r>
            <a:endParaRPr lang="es-ES_tradnl" sz="2800" dirty="0">
              <a:effectLst/>
              <a:latin typeface="Arial" charset="0"/>
            </a:endParaRPr>
          </a:p>
        </p:txBody>
      </p:sp>
      <p:pic>
        <p:nvPicPr>
          <p:cNvPr id="1026" name="Picture 2" descr="https://www.whistleblowerlawyernews.com/files/2017/08/audit-erro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2825" y="2507104"/>
            <a:ext cx="3785258" cy="3202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781671" y="371009"/>
            <a:ext cx="9556889" cy="708121"/>
          </a:xfrm>
        </p:spPr>
        <p:txBody>
          <a:bodyPr>
            <a:normAutofit fontScale="90000"/>
          </a:bodyPr>
          <a:lstStyle/>
          <a:p>
            <a:pPr algn="ctr"/>
            <a:r>
              <a:rPr lang="es-ES_tradnl" b="1" dirty="0">
                <a:cs typeface="Arial" panose="020B0604020202020204" pitchFamily="34" charset="0"/>
              </a:rPr>
              <a:t>GENERALIDADES DE LA AUDITORÍA (</a:t>
            </a:r>
            <a:r>
              <a:rPr lang="es-ES_tradnl" b="1" dirty="0" err="1">
                <a:cs typeface="Arial" panose="020B0604020202020204" pitchFamily="34" charset="0"/>
              </a:rPr>
              <a:t>Num</a:t>
            </a:r>
            <a:r>
              <a:rPr lang="es-ES_tradnl" b="1" dirty="0">
                <a:cs typeface="Arial" panose="020B0604020202020204" pitchFamily="34" charset="0"/>
              </a:rPr>
              <a:t> 1.2.)</a:t>
            </a:r>
            <a:br>
              <a:rPr lang="es-CO" b="1" dirty="0">
                <a:cs typeface="Arial" panose="020B0604020202020204" pitchFamily="34" charset="0"/>
              </a:rPr>
            </a:br>
            <a:endParaRPr lang="es-CO" b="1" dirty="0"/>
          </a:p>
        </p:txBody>
      </p:sp>
      <p:sp>
        <p:nvSpPr>
          <p:cNvPr id="6" name="Rectángulo 5"/>
          <p:cNvSpPr/>
          <p:nvPr/>
        </p:nvSpPr>
        <p:spPr>
          <a:xfrm>
            <a:off x="1402825" y="1270250"/>
            <a:ext cx="4050424" cy="523220"/>
          </a:xfrm>
          <a:prstGeom prst="rect">
            <a:avLst/>
          </a:prstGeom>
        </p:spPr>
        <p:txBody>
          <a:bodyPr wrap="square">
            <a:spAutoFit/>
          </a:bodyPr>
          <a:lstStyle/>
          <a:p>
            <a:r>
              <a:rPr lang="es-ES_tradnl" sz="2800" b="1" dirty="0">
                <a:solidFill>
                  <a:schemeClr val="accent1">
                    <a:lumMod val="75000"/>
                  </a:schemeClr>
                </a:solidFill>
                <a:latin typeface="Arial" charset="0"/>
              </a:rPr>
              <a:t>1.2.2. DEFINICIÓN. </a:t>
            </a:r>
            <a:endParaRPr lang="es-CO" sz="2800" dirty="0"/>
          </a:p>
        </p:txBody>
      </p:sp>
    </p:spTree>
    <p:extLst>
      <p:ext uri="{BB962C8B-B14F-4D97-AF65-F5344CB8AC3E}">
        <p14:creationId xmlns:p14="http://schemas.microsoft.com/office/powerpoint/2010/main" val="1573191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787582214"/>
              </p:ext>
            </p:extLst>
          </p:nvPr>
        </p:nvGraphicFramePr>
        <p:xfrm>
          <a:off x="608962" y="731202"/>
          <a:ext cx="11390780" cy="55418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ítulo 1"/>
          <p:cNvSpPr>
            <a:spLocks noGrp="1"/>
          </p:cNvSpPr>
          <p:nvPr>
            <p:ph type="title"/>
          </p:nvPr>
        </p:nvSpPr>
        <p:spPr>
          <a:xfrm>
            <a:off x="1293694" y="78699"/>
            <a:ext cx="8911687" cy="729796"/>
          </a:xfrm>
        </p:spPr>
        <p:txBody>
          <a:bodyPr/>
          <a:lstStyle/>
          <a:p>
            <a:r>
              <a:rPr lang="es-MX" b="1" dirty="0">
                <a:solidFill>
                  <a:srgbClr val="9E2600"/>
                </a:solidFill>
              </a:rPr>
              <a:t>1.2.3. Tipos de Auditoría</a:t>
            </a:r>
            <a:endParaRPr lang="es-CO" b="1" dirty="0">
              <a:solidFill>
                <a:srgbClr val="9E2600"/>
              </a:solidFill>
            </a:endParaRPr>
          </a:p>
        </p:txBody>
      </p:sp>
      <p:sp>
        <p:nvSpPr>
          <p:cNvPr id="4" name="CuadroTexto 3"/>
          <p:cNvSpPr txBox="1"/>
          <p:nvPr/>
        </p:nvSpPr>
        <p:spPr>
          <a:xfrm>
            <a:off x="8131126" y="127025"/>
            <a:ext cx="3868616" cy="1169551"/>
          </a:xfrm>
          <a:prstGeom prst="rect">
            <a:avLst/>
          </a:prstGeom>
          <a:solidFill>
            <a:schemeClr val="bg2">
              <a:lumMod val="90000"/>
            </a:schemeClr>
          </a:solidFill>
        </p:spPr>
        <p:txBody>
          <a:bodyPr wrap="square" rtlCol="0">
            <a:spAutoFit/>
          </a:bodyPr>
          <a:lstStyle/>
          <a:p>
            <a:pPr algn="ctr"/>
            <a:r>
              <a:rPr lang="es-MX" sz="1400" b="1" i="1" dirty="0"/>
              <a:t>Nota: Ejercicio del control fiscal podrán ser aplicados sistemas de control financiero, de legalidad, de gestión y de resultados y aquellos relacionados con la revisión de cuentas y la evaluación del CI. </a:t>
            </a:r>
            <a:endParaRPr lang="es-CO" sz="1400" b="1" i="1" dirty="0"/>
          </a:p>
        </p:txBody>
      </p:sp>
      <p:pic>
        <p:nvPicPr>
          <p:cNvPr id="5" name="Imagen 4"/>
          <p:cNvPicPr>
            <a:picLocks noChangeAspect="1"/>
          </p:cNvPicPr>
          <p:nvPr/>
        </p:nvPicPr>
        <p:blipFill>
          <a:blip r:embed="rId8"/>
          <a:stretch>
            <a:fillRect/>
          </a:stretch>
        </p:blipFill>
        <p:spPr>
          <a:xfrm>
            <a:off x="4401242" y="5887162"/>
            <a:ext cx="1348296" cy="771752"/>
          </a:xfrm>
          <a:prstGeom prst="rect">
            <a:avLst/>
          </a:prstGeom>
          <a:ln>
            <a:solidFill>
              <a:schemeClr val="tx1"/>
            </a:solidFill>
          </a:ln>
        </p:spPr>
      </p:pic>
      <p:pic>
        <p:nvPicPr>
          <p:cNvPr id="6" name="Imagen 5"/>
          <p:cNvPicPr>
            <a:picLocks noChangeAspect="1"/>
          </p:cNvPicPr>
          <p:nvPr/>
        </p:nvPicPr>
        <p:blipFill>
          <a:blip r:embed="rId9"/>
          <a:stretch>
            <a:fillRect/>
          </a:stretch>
        </p:blipFill>
        <p:spPr>
          <a:xfrm>
            <a:off x="7705512" y="5747871"/>
            <a:ext cx="1297812" cy="667565"/>
          </a:xfrm>
          <a:prstGeom prst="rect">
            <a:avLst/>
          </a:prstGeom>
          <a:ln>
            <a:solidFill>
              <a:schemeClr val="tx1"/>
            </a:solidFill>
          </a:ln>
        </p:spPr>
      </p:pic>
      <p:pic>
        <p:nvPicPr>
          <p:cNvPr id="7" name="Picture 2" descr="Auditoría de compliance o auditoría de cumplimiento"/>
          <p:cNvPicPr>
            <a:picLocks noGrp="1" noChangeAspect="1" noChangeArrowheads="1"/>
          </p:cNvPicPr>
          <p:nvPr>
            <p:ph sz="half" idx="4294967295"/>
          </p:nvPr>
        </p:nvPicPr>
        <p:blipFill>
          <a:blip r:embed="rId10" cstate="print">
            <a:extLst>
              <a:ext uri="{28A0092B-C50C-407E-A947-70E740481C1C}">
                <a14:useLocalDpi xmlns:a14="http://schemas.microsoft.com/office/drawing/2010/main" val="0"/>
              </a:ext>
            </a:extLst>
          </a:blip>
          <a:srcRect/>
          <a:stretch>
            <a:fillRect/>
          </a:stretch>
        </p:blipFill>
        <p:spPr bwMode="auto">
          <a:xfrm>
            <a:off x="10576432" y="5484442"/>
            <a:ext cx="1423310" cy="859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115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939782" y="468259"/>
            <a:ext cx="8911687" cy="660071"/>
          </a:xfrm>
        </p:spPr>
        <p:txBody>
          <a:bodyPr>
            <a:normAutofit/>
          </a:bodyPr>
          <a:lstStyle/>
          <a:p>
            <a:r>
              <a:rPr lang="es-MX" b="1" dirty="0">
                <a:latin typeface="Verdana" panose="020B0604030504040204" pitchFamily="34" charset="0"/>
                <a:ea typeface="Verdana" panose="020B0604030504040204" pitchFamily="34" charset="0"/>
              </a:rPr>
              <a:t>1.2.4. Enfoque de Auditoría : </a:t>
            </a:r>
            <a:endParaRPr lang="es-CO" b="1" dirty="0">
              <a:latin typeface="Verdana" panose="020B0604030504040204" pitchFamily="34" charset="0"/>
              <a:ea typeface="Verdana" panose="020B0604030504040204" pitchFamily="34" charset="0"/>
            </a:endParaRPr>
          </a:p>
        </p:txBody>
      </p:sp>
      <p:sp>
        <p:nvSpPr>
          <p:cNvPr id="6" name="Rectángulo 5"/>
          <p:cNvSpPr/>
          <p:nvPr/>
        </p:nvSpPr>
        <p:spPr>
          <a:xfrm>
            <a:off x="1111390" y="1880766"/>
            <a:ext cx="4149928" cy="830997"/>
          </a:xfrm>
          <a:prstGeom prst="rect">
            <a:avLst/>
          </a:prstGeom>
        </p:spPr>
        <p:txBody>
          <a:bodyPr wrap="square">
            <a:spAutoFit/>
          </a:bodyPr>
          <a:lstStyle/>
          <a:p>
            <a:pPr algn="ctr"/>
            <a:r>
              <a:rPr lang="es-MX" sz="2400" b="1" dirty="0">
                <a:solidFill>
                  <a:srgbClr val="AC2900"/>
                </a:solidFill>
              </a:rPr>
              <a:t>1. PENSAMIENTO BASADO EN EL RIESGO</a:t>
            </a:r>
            <a:endParaRPr lang="es-CO" sz="2400" b="1" dirty="0">
              <a:solidFill>
                <a:srgbClr val="AC2900"/>
              </a:solidFill>
            </a:endParaRPr>
          </a:p>
        </p:txBody>
      </p:sp>
      <p:pic>
        <p:nvPicPr>
          <p:cNvPr id="7170" name="Picture 2" descr="https://www.ibee.education/wp-content/uploads/2020/11/Cumplimien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0172" y="3298475"/>
            <a:ext cx="4435336" cy="2494877"/>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6904934" y="1880766"/>
            <a:ext cx="4418330" cy="1200329"/>
          </a:xfrm>
          <a:prstGeom prst="rect">
            <a:avLst/>
          </a:prstGeom>
        </p:spPr>
        <p:txBody>
          <a:bodyPr wrap="square">
            <a:spAutoFit/>
          </a:bodyPr>
          <a:lstStyle/>
          <a:p>
            <a:pPr algn="ctr"/>
            <a:r>
              <a:rPr lang="es-MX" sz="2400" b="1" dirty="0">
                <a:solidFill>
                  <a:srgbClr val="AC2900"/>
                </a:solidFill>
              </a:rPr>
              <a:t>2. Enfoques específicos para cada tipo de actuación de control fiscal - Alcance</a:t>
            </a:r>
            <a:endParaRPr lang="es-CO" sz="2400" b="1" dirty="0">
              <a:solidFill>
                <a:srgbClr val="AC2900"/>
              </a:solidFill>
            </a:endParaRPr>
          </a:p>
        </p:txBody>
      </p:sp>
      <p:pic>
        <p:nvPicPr>
          <p:cNvPr id="2" name="Imagen 1" descr="No es país para innovador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9782" y="3154980"/>
            <a:ext cx="2857500" cy="2143125"/>
          </a:xfrm>
          <a:prstGeom prst="rect">
            <a:avLst/>
          </a:prstGeom>
        </p:spPr>
      </p:pic>
    </p:spTree>
    <p:extLst>
      <p:ext uri="{BB962C8B-B14F-4D97-AF65-F5344CB8AC3E}">
        <p14:creationId xmlns:p14="http://schemas.microsoft.com/office/powerpoint/2010/main" val="36410575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939782" y="4690324"/>
            <a:ext cx="7855971" cy="1631216"/>
          </a:xfrm>
          <a:prstGeom prst="rect">
            <a:avLst/>
          </a:prstGeom>
        </p:spPr>
        <p:txBody>
          <a:bodyPr wrap="square">
            <a:spAutoFit/>
          </a:bodyPr>
          <a:lstStyle/>
          <a:p>
            <a:pPr algn="just"/>
            <a:r>
              <a:rPr lang="es-ES" sz="2000" dirty="0"/>
              <a:t>3. Implica </a:t>
            </a:r>
            <a:r>
              <a:rPr lang="es-ES" sz="2000" b="1" dirty="0"/>
              <a:t>profundizar en la evaluación de los controles para </a:t>
            </a:r>
            <a:r>
              <a:rPr lang="es-ES" sz="2000" dirty="0"/>
              <a:t>Identificar áreas críticas, políticas, planes, programas, proyectos, procesos o temas de interés a auditar, para establecer adecuadamente el tipo y alcance de las pruebas de auditoría.</a:t>
            </a:r>
            <a:endParaRPr lang="es-CO" sz="2000" dirty="0"/>
          </a:p>
        </p:txBody>
      </p:sp>
      <p:pic>
        <p:nvPicPr>
          <p:cNvPr id="2050" name="Picture 2" descr="Análisis y gestión de riesgos: Los cuatro riesgos principal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6460" y="2234757"/>
            <a:ext cx="3164668" cy="1780126"/>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3"/>
          <p:cNvSpPr>
            <a:spLocks noGrp="1"/>
          </p:cNvSpPr>
          <p:nvPr>
            <p:ph type="title"/>
          </p:nvPr>
        </p:nvSpPr>
        <p:spPr>
          <a:xfrm>
            <a:off x="1939782" y="468259"/>
            <a:ext cx="8911687" cy="660071"/>
          </a:xfrm>
        </p:spPr>
        <p:txBody>
          <a:bodyPr>
            <a:normAutofit/>
          </a:bodyPr>
          <a:lstStyle/>
          <a:p>
            <a:r>
              <a:rPr lang="es-MX" b="1" dirty="0">
                <a:latin typeface="Verdana" panose="020B0604030504040204" pitchFamily="34" charset="0"/>
                <a:ea typeface="Verdana" panose="020B0604030504040204" pitchFamily="34" charset="0"/>
              </a:rPr>
              <a:t>1.2.4. Enfoque de Auditoría :</a:t>
            </a:r>
            <a:endParaRPr lang="es-CO" b="1" dirty="0">
              <a:latin typeface="Verdana" panose="020B0604030504040204" pitchFamily="34" charset="0"/>
              <a:ea typeface="Verdana" panose="020B0604030504040204" pitchFamily="34" charset="0"/>
            </a:endParaRPr>
          </a:p>
        </p:txBody>
      </p:sp>
      <p:sp>
        <p:nvSpPr>
          <p:cNvPr id="6" name="Rectángulo 5"/>
          <p:cNvSpPr/>
          <p:nvPr/>
        </p:nvSpPr>
        <p:spPr>
          <a:xfrm>
            <a:off x="3559629" y="1266045"/>
            <a:ext cx="4418330" cy="830997"/>
          </a:xfrm>
          <a:prstGeom prst="rect">
            <a:avLst/>
          </a:prstGeom>
        </p:spPr>
        <p:txBody>
          <a:bodyPr wrap="square">
            <a:spAutoFit/>
          </a:bodyPr>
          <a:lstStyle/>
          <a:p>
            <a:pPr algn="ctr"/>
            <a:r>
              <a:rPr lang="es-MX" sz="2400" b="1" dirty="0"/>
              <a:t>Basada en Riesgos </a:t>
            </a:r>
          </a:p>
          <a:p>
            <a:pPr algn="ctr"/>
            <a:r>
              <a:rPr lang="es-MX" sz="2400" b="1" dirty="0"/>
              <a:t>sobre la Gestión Fiscal</a:t>
            </a:r>
            <a:endParaRPr lang="es-CO" sz="2400" b="1" dirty="0"/>
          </a:p>
        </p:txBody>
      </p:sp>
      <p:sp>
        <p:nvSpPr>
          <p:cNvPr id="7" name="Rectángulo 6"/>
          <p:cNvSpPr/>
          <p:nvPr/>
        </p:nvSpPr>
        <p:spPr>
          <a:xfrm>
            <a:off x="880286" y="2645179"/>
            <a:ext cx="2842445" cy="646331"/>
          </a:xfrm>
          <a:prstGeom prst="rect">
            <a:avLst/>
          </a:prstGeom>
        </p:spPr>
        <p:txBody>
          <a:bodyPr wrap="none">
            <a:spAutoFit/>
          </a:bodyPr>
          <a:lstStyle/>
          <a:p>
            <a:pPr marL="342900" indent="-342900" algn="just">
              <a:buAutoNum type="arabicPeriod"/>
            </a:pPr>
            <a:r>
              <a:rPr lang="es-ES" b="1" dirty="0"/>
              <a:t>Conocimiento del </a:t>
            </a:r>
          </a:p>
          <a:p>
            <a:pPr algn="just"/>
            <a:r>
              <a:rPr lang="es-ES" b="1" dirty="0"/>
              <a:t>Sujeto  de control fiscal</a:t>
            </a:r>
            <a:r>
              <a:rPr lang="es-ES" dirty="0"/>
              <a:t> </a:t>
            </a:r>
            <a:endParaRPr lang="es-CO" dirty="0"/>
          </a:p>
        </p:txBody>
      </p:sp>
      <p:sp>
        <p:nvSpPr>
          <p:cNvPr id="8" name="Rectángulo 7"/>
          <p:cNvSpPr/>
          <p:nvPr/>
        </p:nvSpPr>
        <p:spPr>
          <a:xfrm>
            <a:off x="8229600" y="2234757"/>
            <a:ext cx="3586208" cy="1754326"/>
          </a:xfrm>
          <a:prstGeom prst="rect">
            <a:avLst/>
          </a:prstGeom>
        </p:spPr>
        <p:txBody>
          <a:bodyPr wrap="square">
            <a:spAutoFit/>
          </a:bodyPr>
          <a:lstStyle/>
          <a:p>
            <a:pPr algn="just"/>
            <a:r>
              <a:rPr lang="es-ES" b="1" dirty="0"/>
              <a:t>2. Identificar, comprender y evaluar los riesgos </a:t>
            </a:r>
            <a:r>
              <a:rPr lang="es-ES" dirty="0"/>
              <a:t>inherentes, de fraude, de control y de detección a los que están expuestos los sujetos de vigilancia y control fiscal.</a:t>
            </a:r>
            <a:endParaRPr lang="es-CO" dirty="0"/>
          </a:p>
        </p:txBody>
      </p:sp>
    </p:spTree>
    <p:extLst>
      <p:ext uri="{BB962C8B-B14F-4D97-AF65-F5344CB8AC3E}">
        <p14:creationId xmlns:p14="http://schemas.microsoft.com/office/powerpoint/2010/main" val="26982833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nvGraphicFramePr>
        <p:xfrm>
          <a:off x="1755152" y="968484"/>
          <a:ext cx="7656287" cy="51891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5 Flecha derecha"/>
          <p:cNvSpPr/>
          <p:nvPr/>
        </p:nvSpPr>
        <p:spPr>
          <a:xfrm rot="10800000">
            <a:off x="4173313" y="860074"/>
            <a:ext cx="405302" cy="348343"/>
          </a:xfrm>
          <a:prstGeom prst="rightArrow">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7" name="6 CuadroTexto"/>
          <p:cNvSpPr txBox="1"/>
          <p:nvPr/>
        </p:nvSpPr>
        <p:spPr>
          <a:xfrm>
            <a:off x="755500" y="426001"/>
            <a:ext cx="3172690" cy="1200329"/>
          </a:xfrm>
          <a:prstGeom prst="rect">
            <a:avLst/>
          </a:prstGeom>
          <a:noFill/>
          <a:ln>
            <a:solidFill>
              <a:schemeClr val="tx1"/>
            </a:solidFill>
          </a:ln>
        </p:spPr>
        <p:txBody>
          <a:bodyPr wrap="square" rtlCol="0">
            <a:spAutoFit/>
          </a:bodyPr>
          <a:lstStyle/>
          <a:p>
            <a:pPr marL="285750" indent="-285750" algn="just">
              <a:buFont typeface="Arial" panose="020B0604020202020204" pitchFamily="34" charset="0"/>
              <a:buChar char="•"/>
            </a:pPr>
            <a:r>
              <a:rPr lang="es-CO" dirty="0"/>
              <a:t>Contralorías Territoriales</a:t>
            </a:r>
          </a:p>
          <a:p>
            <a:pPr marL="285750" indent="-285750" algn="just">
              <a:buFont typeface="Arial" panose="020B0604020202020204" pitchFamily="34" charset="0"/>
              <a:buChar char="•"/>
            </a:pPr>
            <a:r>
              <a:rPr lang="es-CO" dirty="0"/>
              <a:t>Sujetos de control</a:t>
            </a:r>
          </a:p>
          <a:p>
            <a:pPr marL="285750" indent="-285750" algn="just">
              <a:buFont typeface="Arial" panose="020B0604020202020204" pitchFamily="34" charset="0"/>
              <a:buChar char="•"/>
            </a:pPr>
            <a:r>
              <a:rPr lang="es-CO" b="1" strike="sngStrike" dirty="0">
                <a:solidFill>
                  <a:srgbClr val="FF0000"/>
                </a:solidFill>
              </a:rPr>
              <a:t>Puntos de control fiscal</a:t>
            </a:r>
          </a:p>
          <a:p>
            <a:pPr marL="285750" indent="-285750" algn="just">
              <a:buFont typeface="Arial" panose="020B0604020202020204" pitchFamily="34" charset="0"/>
              <a:buChar char="•"/>
            </a:pPr>
            <a:r>
              <a:rPr lang="es-CO" dirty="0"/>
              <a:t>Usuarios previstos</a:t>
            </a:r>
          </a:p>
        </p:txBody>
      </p:sp>
      <p:sp>
        <p:nvSpPr>
          <p:cNvPr id="9" name="8 Flecha derecha"/>
          <p:cNvSpPr/>
          <p:nvPr/>
        </p:nvSpPr>
        <p:spPr>
          <a:xfrm rot="19031174">
            <a:off x="7560716" y="2150291"/>
            <a:ext cx="345578" cy="348343"/>
          </a:xfrm>
          <a:prstGeom prst="rightArrow">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10" name="9 CuadroTexto"/>
          <p:cNvSpPr txBox="1"/>
          <p:nvPr/>
        </p:nvSpPr>
        <p:spPr>
          <a:xfrm>
            <a:off x="8026150" y="937697"/>
            <a:ext cx="3518150" cy="1477328"/>
          </a:xfrm>
          <a:prstGeom prst="rect">
            <a:avLst/>
          </a:prstGeom>
          <a:noFill/>
          <a:ln>
            <a:solidFill>
              <a:schemeClr val="tx1"/>
            </a:solidFill>
          </a:ln>
        </p:spPr>
        <p:txBody>
          <a:bodyPr wrap="square" rtlCol="0">
            <a:spAutoFit/>
          </a:bodyPr>
          <a:lstStyle/>
          <a:p>
            <a:pPr algn="ctr"/>
            <a:r>
              <a:rPr lang="es-CO" dirty="0"/>
              <a:t>Información, condición o actividad que se mide o se examina de acuerdo con los criterios de auditoría establecidos</a:t>
            </a:r>
          </a:p>
        </p:txBody>
      </p:sp>
      <p:sp>
        <p:nvSpPr>
          <p:cNvPr id="11" name="10 Flecha derecha"/>
          <p:cNvSpPr/>
          <p:nvPr/>
        </p:nvSpPr>
        <p:spPr>
          <a:xfrm>
            <a:off x="6524824" y="5253496"/>
            <a:ext cx="374529" cy="348343"/>
          </a:xfrm>
          <a:prstGeom prst="rightArrow">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12" name="11 CuadroTexto"/>
          <p:cNvSpPr txBox="1"/>
          <p:nvPr/>
        </p:nvSpPr>
        <p:spPr>
          <a:xfrm>
            <a:off x="400102" y="2741354"/>
            <a:ext cx="2188592" cy="3416320"/>
          </a:xfrm>
          <a:prstGeom prst="rect">
            <a:avLst/>
          </a:prstGeom>
          <a:noFill/>
          <a:ln>
            <a:solidFill>
              <a:schemeClr val="tx1"/>
            </a:solidFill>
          </a:ln>
        </p:spPr>
        <p:txBody>
          <a:bodyPr wrap="square" rtlCol="0">
            <a:spAutoFit/>
          </a:bodyPr>
          <a:lstStyle/>
          <a:p>
            <a:pPr marL="87313" indent="-87313">
              <a:buFont typeface="Arial" panose="020B0604020202020204" pitchFamily="34" charset="0"/>
              <a:buChar char="•"/>
              <a:tabLst>
                <a:tab pos="174625" algn="l"/>
              </a:tabLst>
            </a:pPr>
            <a:r>
              <a:rPr lang="es-CO" dirty="0"/>
              <a:t>Circunstancias ajenas al control del sujeto auditado</a:t>
            </a:r>
          </a:p>
          <a:p>
            <a:pPr marL="87313" indent="-87313">
              <a:buFont typeface="Arial" panose="020B0604020202020204" pitchFamily="34" charset="0"/>
              <a:buChar char="•"/>
              <a:tabLst>
                <a:tab pos="174625" algn="l"/>
              </a:tabLst>
            </a:pPr>
            <a:r>
              <a:rPr lang="es-CO" dirty="0"/>
              <a:t>En ejecución de los procedimientos de auditoría </a:t>
            </a:r>
          </a:p>
          <a:p>
            <a:pPr marL="87313" indent="-87313">
              <a:buFont typeface="Arial" panose="020B0604020202020204" pitchFamily="34" charset="0"/>
              <a:buChar char="•"/>
              <a:tabLst>
                <a:tab pos="174625" algn="l"/>
              </a:tabLst>
            </a:pPr>
            <a:r>
              <a:rPr lang="es-CO" dirty="0"/>
              <a:t>Limitaciones impuestas por los responsables de la dirección</a:t>
            </a:r>
          </a:p>
        </p:txBody>
      </p:sp>
      <p:sp>
        <p:nvSpPr>
          <p:cNvPr id="13" name="12 CuadroTexto"/>
          <p:cNvSpPr txBox="1"/>
          <p:nvPr/>
        </p:nvSpPr>
        <p:spPr>
          <a:xfrm>
            <a:off x="6905991" y="4519726"/>
            <a:ext cx="1654627" cy="1815882"/>
          </a:xfrm>
          <a:prstGeom prst="rect">
            <a:avLst/>
          </a:prstGeom>
          <a:noFill/>
          <a:ln>
            <a:solidFill>
              <a:schemeClr val="tx1"/>
            </a:solidFill>
          </a:ln>
        </p:spPr>
        <p:txBody>
          <a:bodyPr wrap="square" rtlCol="0">
            <a:spAutoFit/>
          </a:bodyPr>
          <a:lstStyle/>
          <a:p>
            <a:pPr algn="ctr"/>
            <a:r>
              <a:rPr lang="es-CO" sz="1400" b="1" dirty="0"/>
              <a:t>Reducir  el riesgo de llegar a conclusiones inadecuadas. Pero nunca pueden dar una seguridad absoluta</a:t>
            </a:r>
          </a:p>
        </p:txBody>
      </p:sp>
      <p:sp>
        <p:nvSpPr>
          <p:cNvPr id="14" name="13 Flecha derecha"/>
          <p:cNvSpPr/>
          <p:nvPr/>
        </p:nvSpPr>
        <p:spPr>
          <a:xfrm>
            <a:off x="8688525" y="5209117"/>
            <a:ext cx="255814" cy="348343"/>
          </a:xfrm>
          <a:prstGeom prst="rightArrow">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15" name="14 CuadroTexto"/>
          <p:cNvSpPr txBox="1"/>
          <p:nvPr/>
        </p:nvSpPr>
        <p:spPr>
          <a:xfrm>
            <a:off x="8944339" y="2657838"/>
            <a:ext cx="3128851" cy="4247317"/>
          </a:xfrm>
          <a:prstGeom prst="rect">
            <a:avLst/>
          </a:prstGeom>
          <a:noFill/>
          <a:ln>
            <a:solidFill>
              <a:schemeClr val="tx1"/>
            </a:solidFill>
          </a:ln>
        </p:spPr>
        <p:txBody>
          <a:bodyPr wrap="square" rtlCol="0">
            <a:spAutoFit/>
          </a:bodyPr>
          <a:lstStyle/>
          <a:p>
            <a:pPr algn="ctr"/>
            <a:r>
              <a:rPr lang="es-CO" dirty="0"/>
              <a:t>La </a:t>
            </a:r>
            <a:r>
              <a:rPr lang="es-CO" dirty="0">
                <a:solidFill>
                  <a:srgbClr val="FF0000"/>
                </a:solidFill>
              </a:rPr>
              <a:t>seguridad razonable </a:t>
            </a:r>
            <a:r>
              <a:rPr lang="es-CO" dirty="0"/>
              <a:t>se expresa de manera </a:t>
            </a:r>
            <a:r>
              <a:rPr lang="es-CO" dirty="0">
                <a:solidFill>
                  <a:srgbClr val="FF0000"/>
                </a:solidFill>
              </a:rPr>
              <a:t>positiva</a:t>
            </a:r>
            <a:r>
              <a:rPr lang="es-CO" dirty="0"/>
              <a:t>, dando a conocer que, en opinión de la CT, el asunto o materia </a:t>
            </a:r>
            <a:r>
              <a:rPr lang="es-CO" dirty="0">
                <a:solidFill>
                  <a:srgbClr val="FF0000"/>
                </a:solidFill>
              </a:rPr>
              <a:t>cumple o no con todos los aspectos importantes</a:t>
            </a:r>
            <a:r>
              <a:rPr lang="es-CO" dirty="0"/>
              <a:t>. La </a:t>
            </a:r>
            <a:r>
              <a:rPr lang="es-CO" dirty="0">
                <a:solidFill>
                  <a:srgbClr val="FF0000"/>
                </a:solidFill>
              </a:rPr>
              <a:t>limitada, </a:t>
            </a:r>
            <a:r>
              <a:rPr lang="es-CO" dirty="0"/>
              <a:t>con base en los procedimientos realizados, </a:t>
            </a:r>
            <a:r>
              <a:rPr lang="es-CO" dirty="0">
                <a:solidFill>
                  <a:srgbClr val="FF0000"/>
                </a:solidFill>
              </a:rPr>
              <a:t>no se ha detectado que el asunto o materia no cumpla</a:t>
            </a:r>
            <a:r>
              <a:rPr lang="es-CO" dirty="0"/>
              <a:t> con los criterios aplicables</a:t>
            </a:r>
          </a:p>
          <a:p>
            <a:pPr algn="ctr"/>
            <a:endParaRPr lang="es-CO" dirty="0">
              <a:solidFill>
                <a:srgbClr val="FF0000"/>
              </a:solidFill>
            </a:endParaRPr>
          </a:p>
        </p:txBody>
      </p:sp>
      <p:sp>
        <p:nvSpPr>
          <p:cNvPr id="16" name="15 Flecha derecha"/>
          <p:cNvSpPr/>
          <p:nvPr/>
        </p:nvSpPr>
        <p:spPr>
          <a:xfrm flipH="1">
            <a:off x="2166831" y="3563079"/>
            <a:ext cx="243272" cy="437423"/>
          </a:xfrm>
          <a:prstGeom prst="rightArrow">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17" name="Rectángulo 16">
            <a:extLst>
              <a:ext uri="{FF2B5EF4-FFF2-40B4-BE49-F238E27FC236}">
                <a16:creationId xmlns:a16="http://schemas.microsoft.com/office/drawing/2014/main" id="{32A76454-C625-4E89-83AA-AFCC1BDD3524}"/>
              </a:ext>
            </a:extLst>
          </p:cNvPr>
          <p:cNvSpPr/>
          <p:nvPr/>
        </p:nvSpPr>
        <p:spPr>
          <a:xfrm>
            <a:off x="5029201" y="47436"/>
            <a:ext cx="5767526" cy="757130"/>
          </a:xfrm>
          <a:prstGeom prst="rect">
            <a:avLst/>
          </a:prstGeom>
          <a:solidFill>
            <a:schemeClr val="accent1">
              <a:lumMod val="40000"/>
              <a:lumOff val="60000"/>
            </a:schemeClr>
          </a:solidFill>
          <a:ln>
            <a:noFill/>
          </a:ln>
          <a:effectLst>
            <a:innerShdw blurRad="114300">
              <a:prstClr val="black"/>
            </a:innerShdw>
          </a:effectLst>
        </p:spPr>
        <p:txBody>
          <a:bodyPr vert="horz" wrap="square" lIns="91440" tIns="45720" rIns="91440" bIns="45720" rtlCol="0" anchor="ctr">
            <a:spAutoFit/>
          </a:bodyPr>
          <a:lstStyle/>
          <a:p>
            <a:pPr algn="ctr">
              <a:lnSpc>
                <a:spcPct val="90000"/>
              </a:lnSpc>
              <a:spcBef>
                <a:spcPct val="0"/>
              </a:spcBef>
            </a:pPr>
            <a:r>
              <a:rPr lang="es-ES_tradnl" sz="2400" b="1" dirty="0">
                <a:cs typeface="Arial" panose="020B0604020202020204" pitchFamily="34" charset="0"/>
              </a:rPr>
              <a:t>1.2.6. ELEMENTOS DE </a:t>
            </a:r>
          </a:p>
          <a:p>
            <a:pPr algn="ctr">
              <a:lnSpc>
                <a:spcPct val="90000"/>
              </a:lnSpc>
              <a:spcBef>
                <a:spcPct val="0"/>
              </a:spcBef>
            </a:pPr>
            <a:r>
              <a:rPr lang="es-ES_tradnl" sz="2400" b="1" dirty="0">
                <a:cs typeface="Arial" panose="020B0604020202020204" pitchFamily="34" charset="0"/>
              </a:rPr>
              <a:t>LA AUDITORÍA</a:t>
            </a:r>
            <a:endParaRPr lang="es-CO" sz="2400" b="1" dirty="0">
              <a:cs typeface="Arial" panose="020B0604020202020204" pitchFamily="34" charset="0"/>
            </a:endParaRPr>
          </a:p>
        </p:txBody>
      </p:sp>
    </p:spTree>
    <p:extLst>
      <p:ext uri="{BB962C8B-B14F-4D97-AF65-F5344CB8AC3E}">
        <p14:creationId xmlns:p14="http://schemas.microsoft.com/office/powerpoint/2010/main" val="14606307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57351" y="322542"/>
            <a:ext cx="9828212" cy="1280890"/>
          </a:xfrm>
        </p:spPr>
        <p:txBody>
          <a:bodyPr>
            <a:normAutofit fontScale="90000"/>
          </a:bodyPr>
          <a:lstStyle/>
          <a:p>
            <a:r>
              <a:rPr lang="es-ES_tradnl" b="1" dirty="0">
                <a:cs typeface="Arial" panose="020B0604020202020204" pitchFamily="34" charset="0"/>
              </a:rPr>
              <a:t>1.3. Principios de la Auditoría</a:t>
            </a:r>
            <a:br>
              <a:rPr lang="es-ES_tradnl" b="1" dirty="0">
                <a:cs typeface="Arial" panose="020B0604020202020204" pitchFamily="34" charset="0"/>
              </a:rPr>
            </a:br>
            <a:r>
              <a:rPr lang="es-ES_tradnl" b="1" dirty="0">
                <a:cs typeface="Arial" panose="020B0604020202020204" pitchFamily="34" charset="0"/>
              </a:rPr>
              <a:t>1.3.1. </a:t>
            </a:r>
            <a:r>
              <a:rPr lang="es-MX" b="1" dirty="0"/>
              <a:t>Principios de la vigilancia y el control fiscal </a:t>
            </a:r>
            <a:br>
              <a:rPr lang="es-CO" b="1" dirty="0">
                <a:cs typeface="Arial" panose="020B0604020202020204" pitchFamily="34" charset="0"/>
              </a:rPr>
            </a:br>
            <a:endParaRPr lang="es-CO" dirty="0"/>
          </a:p>
        </p:txBody>
      </p:sp>
      <p:pic>
        <p:nvPicPr>
          <p:cNvPr id="3" name="Imagen 2"/>
          <p:cNvPicPr>
            <a:picLocks noChangeAspect="1"/>
          </p:cNvPicPr>
          <p:nvPr/>
        </p:nvPicPr>
        <p:blipFill>
          <a:blip r:embed="rId3"/>
          <a:stretch>
            <a:fillRect/>
          </a:stretch>
        </p:blipFill>
        <p:spPr>
          <a:xfrm>
            <a:off x="1321814" y="1967498"/>
            <a:ext cx="10163749" cy="4658385"/>
          </a:xfrm>
          <a:prstGeom prst="rect">
            <a:avLst/>
          </a:prstGeom>
        </p:spPr>
      </p:pic>
    </p:spTree>
    <p:extLst>
      <p:ext uri="{BB962C8B-B14F-4D97-AF65-F5344CB8AC3E}">
        <p14:creationId xmlns:p14="http://schemas.microsoft.com/office/powerpoint/2010/main" val="9795565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a 6"/>
          <p:cNvGraphicFramePr/>
          <p:nvPr>
            <p:extLst>
              <p:ext uri="{D42A27DB-BD31-4B8C-83A1-F6EECF244321}">
                <p14:modId xmlns:p14="http://schemas.microsoft.com/office/powerpoint/2010/main" val="2944705342"/>
              </p:ext>
            </p:extLst>
          </p:nvPr>
        </p:nvGraphicFramePr>
        <p:xfrm>
          <a:off x="2229644" y="962987"/>
          <a:ext cx="8683625" cy="55382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ítulo 1"/>
          <p:cNvSpPr>
            <a:spLocks noGrp="1"/>
          </p:cNvSpPr>
          <p:nvPr>
            <p:ph type="title"/>
          </p:nvPr>
        </p:nvSpPr>
        <p:spPr>
          <a:xfrm>
            <a:off x="1657351" y="322542"/>
            <a:ext cx="9828212" cy="1280890"/>
          </a:xfrm>
        </p:spPr>
        <p:txBody>
          <a:bodyPr>
            <a:normAutofit fontScale="90000"/>
          </a:bodyPr>
          <a:lstStyle/>
          <a:p>
            <a:r>
              <a:rPr lang="es-ES_tradnl" b="1" dirty="0">
                <a:cs typeface="Arial" panose="020B0604020202020204" pitchFamily="34" charset="0"/>
              </a:rPr>
              <a:t>1.3.2 PRINCIPIOS GENERALES DE LA AUDITORÍA </a:t>
            </a:r>
            <a:br>
              <a:rPr lang="es-CO" b="1" dirty="0">
                <a:cs typeface="Arial" panose="020B0604020202020204" pitchFamily="34" charset="0"/>
              </a:rPr>
            </a:br>
            <a:endParaRPr lang="es-CO" dirty="0"/>
          </a:p>
        </p:txBody>
      </p:sp>
    </p:spTree>
    <p:extLst>
      <p:ext uri="{BB962C8B-B14F-4D97-AF65-F5344CB8AC3E}">
        <p14:creationId xmlns:p14="http://schemas.microsoft.com/office/powerpoint/2010/main" val="204965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0687214-05CA-419E-BEEF-B9CCB92FAA83}"/>
              </a:ext>
            </a:extLst>
          </p:cNvPr>
          <p:cNvSpPr txBox="1"/>
          <p:nvPr/>
        </p:nvSpPr>
        <p:spPr>
          <a:xfrm>
            <a:off x="1627498" y="663061"/>
            <a:ext cx="8867837" cy="535531"/>
          </a:xfrm>
          <a:prstGeom prst="rect">
            <a:avLst/>
          </a:prstGeom>
          <a:solidFill>
            <a:schemeClr val="accent1">
              <a:lumMod val="40000"/>
              <a:lumOff val="60000"/>
            </a:schemeClr>
          </a:solidFill>
          <a:ln>
            <a:noFill/>
          </a:ln>
          <a:effectLst>
            <a:innerShdw blurRad="114300">
              <a:prstClr val="black"/>
            </a:innerShdw>
          </a:effectLst>
        </p:spPr>
        <p:txBody>
          <a:bodyPr vert="horz" wrap="square" lIns="91440" tIns="45720" rIns="91440" bIns="45720" rtlCol="0" anchor="ctr">
            <a:spAutoFit/>
          </a:bodyPr>
          <a:lstStyle>
            <a:lvl1pPr algn="ctr">
              <a:lnSpc>
                <a:spcPct val="90000"/>
              </a:lnSpc>
              <a:spcBef>
                <a:spcPct val="0"/>
              </a:spcBef>
              <a:buNone/>
              <a:defRPr sz="2400" b="1">
                <a:cs typeface="Arial" panose="020B0604020202020204" pitchFamily="34" charset="0"/>
              </a:defRPr>
            </a:lvl1pPr>
          </a:lstStyle>
          <a:p>
            <a:r>
              <a:rPr lang="es-CO" dirty="0"/>
              <a:t>I. </a:t>
            </a:r>
            <a:r>
              <a:rPr lang="es-CO" sz="3200" dirty="0"/>
              <a:t>CONTEXTO LEGAL</a:t>
            </a:r>
          </a:p>
        </p:txBody>
      </p:sp>
      <p:sp>
        <p:nvSpPr>
          <p:cNvPr id="5" name="Marcador de contenido 3"/>
          <p:cNvSpPr txBox="1">
            <a:spLocks/>
          </p:cNvSpPr>
          <p:nvPr/>
        </p:nvSpPr>
        <p:spPr>
          <a:xfrm>
            <a:off x="1334125" y="1514007"/>
            <a:ext cx="9839113" cy="534399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lgn="just"/>
            <a:r>
              <a:rPr lang="es-CO" sz="2400" b="1" dirty="0"/>
              <a:t>La Constitución Política de Colombia </a:t>
            </a:r>
            <a:r>
              <a:rPr lang="es-CO" sz="2400" dirty="0"/>
              <a:t>de 1991 con las modificaciones introducidas por el </a:t>
            </a:r>
            <a:r>
              <a:rPr lang="es-CO" sz="2400" b="1" dirty="0"/>
              <a:t>Acto Legislativo 04 de 2019 </a:t>
            </a:r>
            <a:r>
              <a:rPr lang="es-CO" sz="2400" dirty="0"/>
              <a:t>«Por medio del cual se reforma el Régimen de Control Fiscal», determina dentro de las funciones del Contralor General de la República: </a:t>
            </a:r>
          </a:p>
          <a:p>
            <a:pPr marL="0" indent="0" algn="just">
              <a:buFont typeface="Wingdings 3" charset="2"/>
              <a:buNone/>
            </a:pPr>
            <a:endParaRPr lang="es-CO" sz="2400" dirty="0"/>
          </a:p>
          <a:p>
            <a:pPr marL="0" indent="0" algn="just">
              <a:buFont typeface="Wingdings 3" charset="2"/>
              <a:buNone/>
            </a:pPr>
            <a:r>
              <a:rPr lang="es-CO" sz="2400" b="1" i="1" dirty="0"/>
              <a:t>Artículo 268</a:t>
            </a:r>
            <a:r>
              <a:rPr lang="es-CO" sz="2400" i="1" dirty="0"/>
              <a:t>. El Contralor General de la República tendrá las siguientes atribuciones: (…) 12. Dictar normas generales para armonizar los sistemas de control fiscal de todas las entidades públicas del orden nacional y territorial; y dirigir e implementar, con apoyo de la Auditoría General de la República, el Sistema Nacional de Control Fiscal, para la unificación y estandarización de la vigilancia y control de la gestión fiscal. (…)</a:t>
            </a:r>
            <a:endParaRPr lang="es-CO" sz="2400" dirty="0"/>
          </a:p>
        </p:txBody>
      </p:sp>
    </p:spTree>
    <p:extLst>
      <p:ext uri="{BB962C8B-B14F-4D97-AF65-F5344CB8AC3E}">
        <p14:creationId xmlns:p14="http://schemas.microsoft.com/office/powerpoint/2010/main" val="31924469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57351" y="322542"/>
            <a:ext cx="10173578" cy="1280890"/>
          </a:xfrm>
        </p:spPr>
        <p:txBody>
          <a:bodyPr>
            <a:normAutofit/>
          </a:bodyPr>
          <a:lstStyle/>
          <a:p>
            <a:pPr algn="ctr"/>
            <a:r>
              <a:rPr lang="es-MX" sz="3200" b="1" dirty="0"/>
              <a:t>1.3.3 Principios relacionados con el proceso de auditoría </a:t>
            </a:r>
            <a:endParaRPr lang="es-CO" sz="3200" dirty="0"/>
          </a:p>
        </p:txBody>
      </p:sp>
      <p:pic>
        <p:nvPicPr>
          <p:cNvPr id="3" name="Imagen 2"/>
          <p:cNvPicPr>
            <a:picLocks noChangeAspect="1"/>
          </p:cNvPicPr>
          <p:nvPr/>
        </p:nvPicPr>
        <p:blipFill>
          <a:blip r:embed="rId3"/>
          <a:stretch>
            <a:fillRect/>
          </a:stretch>
        </p:blipFill>
        <p:spPr>
          <a:xfrm>
            <a:off x="1163974" y="1603432"/>
            <a:ext cx="10666955" cy="4712962"/>
          </a:xfrm>
          <a:prstGeom prst="rect">
            <a:avLst/>
          </a:prstGeom>
        </p:spPr>
      </p:pic>
    </p:spTree>
    <p:extLst>
      <p:ext uri="{BB962C8B-B14F-4D97-AF65-F5344CB8AC3E}">
        <p14:creationId xmlns:p14="http://schemas.microsoft.com/office/powerpoint/2010/main" val="20141543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343025" y="1585691"/>
            <a:ext cx="6360880" cy="5632311"/>
          </a:xfrm>
          <a:prstGeom prst="rect">
            <a:avLst/>
          </a:prstGeom>
        </p:spPr>
        <p:txBody>
          <a:bodyPr wrap="square">
            <a:spAutoFit/>
          </a:bodyPr>
          <a:lstStyle/>
          <a:p>
            <a:pPr algn="just"/>
            <a:r>
              <a:rPr lang="es-CO" sz="2400" dirty="0"/>
              <a:t>Como resultado de </a:t>
            </a:r>
            <a:r>
              <a:rPr lang="es-CO" sz="2400" dirty="0">
                <a:solidFill>
                  <a:srgbClr val="FF0000"/>
                </a:solidFill>
              </a:rPr>
              <a:t>cualquier tipo</a:t>
            </a:r>
            <a:r>
              <a:rPr lang="es-CO" sz="2400" dirty="0"/>
              <a:t> de auditoría, deberán elaborar un </a:t>
            </a:r>
            <a:r>
              <a:rPr lang="es-CO" sz="2400" dirty="0">
                <a:solidFill>
                  <a:srgbClr val="FF0000"/>
                </a:solidFill>
              </a:rPr>
              <a:t>plan de mejoramiento </a:t>
            </a:r>
            <a:r>
              <a:rPr lang="es-CO" sz="2400" dirty="0"/>
              <a:t>que atienda las </a:t>
            </a:r>
            <a:r>
              <a:rPr lang="es-CO" sz="2400" dirty="0">
                <a:solidFill>
                  <a:srgbClr val="FF0000"/>
                </a:solidFill>
              </a:rPr>
              <a:t>deficiencias señaladas </a:t>
            </a:r>
            <a:r>
              <a:rPr lang="es-CO" sz="2400" dirty="0"/>
              <a:t>en el informe, y será reportado a través del sistema que determine cada Contraloría Territorial, la cual efectuará </a:t>
            </a:r>
            <a:r>
              <a:rPr lang="es-CO" sz="2400" dirty="0">
                <a:solidFill>
                  <a:srgbClr val="FF0000"/>
                </a:solidFill>
              </a:rPr>
              <a:t>vigilancia y control </a:t>
            </a:r>
            <a:r>
              <a:rPr lang="es-CO" sz="2400" dirty="0"/>
              <a:t>a las </a:t>
            </a:r>
            <a:r>
              <a:rPr lang="es-CO" sz="2400" dirty="0">
                <a:solidFill>
                  <a:srgbClr val="FF0000"/>
                </a:solidFill>
              </a:rPr>
              <a:t>acciones.</a:t>
            </a:r>
            <a:endParaRPr lang="es-CO" sz="2400" dirty="0"/>
          </a:p>
          <a:p>
            <a:pPr algn="just"/>
            <a:r>
              <a:rPr lang="es-ES_tradnl" sz="2400" dirty="0"/>
              <a:t>Las </a:t>
            </a:r>
            <a:r>
              <a:rPr lang="es-CO" sz="2400" dirty="0"/>
              <a:t>CT </a:t>
            </a:r>
            <a:r>
              <a:rPr lang="es-ES_tradnl" sz="2400" dirty="0"/>
              <a:t>determinarán la </a:t>
            </a:r>
            <a:r>
              <a:rPr lang="es-ES_tradnl" sz="2400" dirty="0">
                <a:solidFill>
                  <a:srgbClr val="FF0000"/>
                </a:solidFill>
              </a:rPr>
              <a:t>efectividad de las acciones </a:t>
            </a:r>
            <a:r>
              <a:rPr lang="es-ES_tradnl" sz="2400" dirty="0"/>
              <a:t>del plan de mejoramiento, determinando si en la implementación de las acciones </a:t>
            </a:r>
            <a:r>
              <a:rPr lang="es-ES_tradnl" sz="2400" dirty="0">
                <a:solidFill>
                  <a:srgbClr val="FF0000"/>
                </a:solidFill>
              </a:rPr>
              <a:t>contrarrestaron las causas de los hallazgos</a:t>
            </a:r>
            <a:r>
              <a:rPr lang="es-ES_tradnl" sz="2400" dirty="0"/>
              <a:t>.</a:t>
            </a:r>
            <a:endParaRPr lang="es-CO" sz="2400" dirty="0"/>
          </a:p>
          <a:p>
            <a:pPr algn="just"/>
            <a:r>
              <a:rPr lang="es-ES_tradnl" sz="2400" dirty="0"/>
              <a:t> </a:t>
            </a:r>
            <a:endParaRPr lang="es-CO" sz="2400" dirty="0"/>
          </a:p>
          <a:p>
            <a:pPr algn="just"/>
            <a:endParaRPr lang="es-CO" sz="2400" dirty="0"/>
          </a:p>
        </p:txBody>
      </p:sp>
      <p:pic>
        <p:nvPicPr>
          <p:cNvPr id="7170" name="Picture 2" descr="Plan de Mejoramiento – Contraloría Departamental del Me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6111" y="2323599"/>
            <a:ext cx="3048501" cy="304850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343025" y="624110"/>
            <a:ext cx="10161587" cy="1280890"/>
          </a:xfrm>
        </p:spPr>
        <p:txBody>
          <a:bodyPr>
            <a:normAutofit/>
          </a:bodyPr>
          <a:lstStyle/>
          <a:p>
            <a:pPr algn="ctr">
              <a:lnSpc>
                <a:spcPct val="90000"/>
              </a:lnSpc>
            </a:pPr>
            <a:r>
              <a:rPr lang="es-ES" b="1">
                <a:cs typeface="Arial" panose="020B0604020202020204" pitchFamily="34" charset="0"/>
              </a:rPr>
              <a:t>1.3.3.5. </a:t>
            </a:r>
            <a:r>
              <a:rPr lang="es-ES" b="1" dirty="0">
                <a:cs typeface="Arial" panose="020B0604020202020204" pitchFamily="34" charset="0"/>
              </a:rPr>
              <a:t>Plan de mejoramiento y seguimiento</a:t>
            </a:r>
            <a:br>
              <a:rPr lang="es-ES" b="1" dirty="0">
                <a:cs typeface="Arial" panose="020B0604020202020204" pitchFamily="34" charset="0"/>
              </a:rPr>
            </a:br>
            <a:endParaRPr lang="es-ES" sz="2000" b="1" dirty="0">
              <a:cs typeface="Arial" panose="020B0604020202020204" pitchFamily="34" charset="0"/>
            </a:endParaRPr>
          </a:p>
        </p:txBody>
      </p:sp>
    </p:spTree>
    <p:extLst>
      <p:ext uri="{BB962C8B-B14F-4D97-AF65-F5344CB8AC3E}">
        <p14:creationId xmlns:p14="http://schemas.microsoft.com/office/powerpoint/2010/main" val="9104431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Marcador de contenido 2"/>
          <p:cNvGraphicFramePr>
            <a:graphicFrameLocks noGrp="1"/>
          </p:cNvGraphicFramePr>
          <p:nvPr>
            <p:ph idx="1"/>
            <p:extLst>
              <p:ext uri="{D42A27DB-BD31-4B8C-83A1-F6EECF244321}">
                <p14:modId xmlns:p14="http://schemas.microsoft.com/office/powerpoint/2010/main" val="1583106369"/>
              </p:ext>
            </p:extLst>
          </p:nvPr>
        </p:nvGraphicFramePr>
        <p:xfrm>
          <a:off x="845017" y="313509"/>
          <a:ext cx="10998925" cy="52643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77451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Marcador de contenido 2"/>
          <p:cNvGraphicFramePr>
            <a:graphicFrameLocks noGrp="1"/>
          </p:cNvGraphicFramePr>
          <p:nvPr>
            <p:ph idx="1"/>
            <p:extLst>
              <p:ext uri="{D42A27DB-BD31-4B8C-83A1-F6EECF244321}">
                <p14:modId xmlns:p14="http://schemas.microsoft.com/office/powerpoint/2010/main" val="879589915"/>
              </p:ext>
            </p:extLst>
          </p:nvPr>
        </p:nvGraphicFramePr>
        <p:xfrm>
          <a:off x="963561" y="173885"/>
          <a:ext cx="10968244" cy="60707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19071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7"/>
          <p:cNvSpPr>
            <a:spLocks noGrp="1"/>
          </p:cNvSpPr>
          <p:nvPr>
            <p:ph sz="half" idx="1"/>
          </p:nvPr>
        </p:nvSpPr>
        <p:spPr>
          <a:xfrm>
            <a:off x="1881051" y="362200"/>
            <a:ext cx="9272451" cy="1087392"/>
          </a:xfrm>
        </p:spPr>
        <p:txBody>
          <a:bodyPr>
            <a:normAutofit/>
          </a:bodyPr>
          <a:lstStyle/>
          <a:p>
            <a:pPr marL="0" indent="0">
              <a:buNone/>
            </a:pPr>
            <a:r>
              <a:rPr lang="es-ES" sz="2400" b="1" dirty="0">
                <a:solidFill>
                  <a:schemeClr val="tx1"/>
                </a:solidFill>
              </a:rPr>
              <a:t>2. ACCIONES DE MEJORA: PREVENTIVAS y/o CORRECTIVAS</a:t>
            </a:r>
            <a:endParaRPr lang="es-CO" sz="2400" b="1" dirty="0">
              <a:solidFill>
                <a:schemeClr val="tx1"/>
              </a:solidFill>
            </a:endParaRPr>
          </a:p>
          <a:p>
            <a:pPr marL="0" indent="0">
              <a:buNone/>
            </a:pPr>
            <a:endParaRPr lang="es-CO" sz="2400" dirty="0">
              <a:solidFill>
                <a:schemeClr val="tx1"/>
              </a:solidFill>
            </a:endParaRPr>
          </a:p>
        </p:txBody>
      </p:sp>
      <p:graphicFrame>
        <p:nvGraphicFramePr>
          <p:cNvPr id="11" name="Marcador de contenido 10"/>
          <p:cNvGraphicFramePr>
            <a:graphicFrameLocks noGrp="1"/>
          </p:cNvGraphicFramePr>
          <p:nvPr>
            <p:ph sz="half" idx="2"/>
            <p:extLst>
              <p:ext uri="{D42A27DB-BD31-4B8C-83A1-F6EECF244321}">
                <p14:modId xmlns:p14="http://schemas.microsoft.com/office/powerpoint/2010/main" val="1285068001"/>
              </p:ext>
            </p:extLst>
          </p:nvPr>
        </p:nvGraphicFramePr>
        <p:xfrm>
          <a:off x="1261137" y="1064302"/>
          <a:ext cx="10748554" cy="53814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contenido 7"/>
          <p:cNvSpPr txBox="1">
            <a:spLocks/>
          </p:cNvSpPr>
          <p:nvPr/>
        </p:nvSpPr>
        <p:spPr>
          <a:xfrm>
            <a:off x="637902" y="2037806"/>
            <a:ext cx="10515600" cy="41670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CO" b="1" dirty="0"/>
          </a:p>
          <a:p>
            <a:pPr marL="0" indent="0">
              <a:buFont typeface="Arial" panose="020B0604020202020204" pitchFamily="34" charset="0"/>
              <a:buNone/>
            </a:pPr>
            <a:endParaRPr lang="es-CO" dirty="0"/>
          </a:p>
        </p:txBody>
      </p:sp>
    </p:spTree>
    <p:extLst>
      <p:ext uri="{BB962C8B-B14F-4D97-AF65-F5344CB8AC3E}">
        <p14:creationId xmlns:p14="http://schemas.microsoft.com/office/powerpoint/2010/main" val="5524433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882741"/>
            <a:ext cx="10515600" cy="1735670"/>
          </a:xfrm>
        </p:spPr>
        <p:txBody>
          <a:bodyPr>
            <a:normAutofit/>
          </a:bodyPr>
          <a:lstStyle/>
          <a:p>
            <a:pPr marL="0" indent="0" algn="just">
              <a:buNone/>
            </a:pPr>
            <a:r>
              <a:rPr lang="es-ES" sz="2400" dirty="0"/>
              <a:t>Representa la razón básica por la cual ocurrió la condición o el motivo del incumplimiento del criterio o norma. La simple expresión en el informe de que el problema existe, porque alguien no cumplió apropiadamente las normas, es insuficiente. (Causa Raíz)</a:t>
            </a:r>
            <a:endParaRPr lang="es-CO" sz="2400" dirty="0"/>
          </a:p>
        </p:txBody>
      </p:sp>
      <p:sp>
        <p:nvSpPr>
          <p:cNvPr id="4" name="Rectángulo 3"/>
          <p:cNvSpPr/>
          <p:nvPr/>
        </p:nvSpPr>
        <p:spPr>
          <a:xfrm>
            <a:off x="838200" y="1297966"/>
            <a:ext cx="9951720" cy="584775"/>
          </a:xfrm>
          <a:prstGeom prst="rect">
            <a:avLst/>
          </a:prstGeom>
        </p:spPr>
        <p:txBody>
          <a:bodyPr wrap="square">
            <a:spAutoFit/>
          </a:bodyPr>
          <a:lstStyle/>
          <a:p>
            <a:r>
              <a:rPr lang="es-ES" sz="3200" b="1" dirty="0"/>
              <a:t>3. CAUSA</a:t>
            </a:r>
            <a:endParaRPr lang="es-CO" sz="3200" b="1" dirty="0"/>
          </a:p>
        </p:txBody>
      </p:sp>
      <p:sp>
        <p:nvSpPr>
          <p:cNvPr id="5" name="Rectángulo 4"/>
          <p:cNvSpPr/>
          <p:nvPr/>
        </p:nvSpPr>
        <p:spPr>
          <a:xfrm>
            <a:off x="833844" y="3657992"/>
            <a:ext cx="9951720" cy="584775"/>
          </a:xfrm>
          <a:prstGeom prst="rect">
            <a:avLst/>
          </a:prstGeom>
        </p:spPr>
        <p:txBody>
          <a:bodyPr wrap="square">
            <a:spAutoFit/>
          </a:bodyPr>
          <a:lstStyle/>
          <a:p>
            <a:r>
              <a:rPr lang="es-ES" sz="3200" b="1" dirty="0"/>
              <a:t>4. OBJETIVO</a:t>
            </a:r>
            <a:endParaRPr lang="es-CO" sz="3200" b="1" dirty="0"/>
          </a:p>
        </p:txBody>
      </p:sp>
      <p:sp>
        <p:nvSpPr>
          <p:cNvPr id="6" name="Marcador de contenido 2"/>
          <p:cNvSpPr txBox="1">
            <a:spLocks/>
          </p:cNvSpPr>
          <p:nvPr/>
        </p:nvSpPr>
        <p:spPr>
          <a:xfrm>
            <a:off x="833844" y="4386455"/>
            <a:ext cx="10515600" cy="17356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dirty="0"/>
              <a:t>Propósito que tiene el cumplir con la acción emprendida para corregir o prevenir las situaciones que se derivan de los hallazgos </a:t>
            </a:r>
            <a:endParaRPr lang="es-CO" dirty="0"/>
          </a:p>
        </p:txBody>
      </p:sp>
    </p:spTree>
    <p:extLst>
      <p:ext uri="{BB962C8B-B14F-4D97-AF65-F5344CB8AC3E}">
        <p14:creationId xmlns:p14="http://schemas.microsoft.com/office/powerpoint/2010/main" val="34200717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882741"/>
            <a:ext cx="10515600" cy="1069465"/>
          </a:xfrm>
        </p:spPr>
        <p:txBody>
          <a:bodyPr>
            <a:normAutofit/>
          </a:bodyPr>
          <a:lstStyle/>
          <a:p>
            <a:pPr marL="0" indent="0" algn="just">
              <a:buNone/>
            </a:pPr>
            <a:r>
              <a:rPr lang="es-MX" sz="2800" dirty="0"/>
              <a:t>Pasos cuantificables que permitan medir el avance y cumplimiento de la acción de mejoramiento.</a:t>
            </a:r>
          </a:p>
        </p:txBody>
      </p:sp>
      <p:sp>
        <p:nvSpPr>
          <p:cNvPr id="4" name="Rectángulo 3"/>
          <p:cNvSpPr/>
          <p:nvPr/>
        </p:nvSpPr>
        <p:spPr>
          <a:xfrm>
            <a:off x="838200" y="1297966"/>
            <a:ext cx="9951720" cy="584775"/>
          </a:xfrm>
          <a:prstGeom prst="rect">
            <a:avLst/>
          </a:prstGeom>
        </p:spPr>
        <p:txBody>
          <a:bodyPr wrap="square">
            <a:spAutoFit/>
          </a:bodyPr>
          <a:lstStyle/>
          <a:p>
            <a:r>
              <a:rPr lang="es-ES" sz="3200" b="1" dirty="0"/>
              <a:t>5. DESCRIPCIÓN DE METAS</a:t>
            </a:r>
            <a:endParaRPr lang="es-CO" sz="3200" b="1" dirty="0"/>
          </a:p>
        </p:txBody>
      </p:sp>
      <p:sp>
        <p:nvSpPr>
          <p:cNvPr id="5" name="Rectángulo 4"/>
          <p:cNvSpPr/>
          <p:nvPr/>
        </p:nvSpPr>
        <p:spPr>
          <a:xfrm>
            <a:off x="742404" y="3084555"/>
            <a:ext cx="10295710" cy="1077218"/>
          </a:xfrm>
          <a:prstGeom prst="rect">
            <a:avLst/>
          </a:prstGeom>
        </p:spPr>
        <p:txBody>
          <a:bodyPr wrap="square">
            <a:spAutoFit/>
          </a:bodyPr>
          <a:lstStyle/>
          <a:p>
            <a:r>
              <a:rPr lang="es-ES" sz="3200" b="1" dirty="0"/>
              <a:t>6. </a:t>
            </a:r>
            <a:r>
              <a:rPr lang="es-MX" sz="3200" b="1" dirty="0"/>
              <a:t>DENOMINACIÓN DE LA UNIDAD DE MEDIDA DE LA META</a:t>
            </a:r>
            <a:endParaRPr lang="es-CO" sz="3200" b="1" dirty="0"/>
          </a:p>
        </p:txBody>
      </p:sp>
      <p:sp>
        <p:nvSpPr>
          <p:cNvPr id="6" name="Marcador de contenido 2"/>
          <p:cNvSpPr txBox="1">
            <a:spLocks/>
          </p:cNvSpPr>
          <p:nvPr/>
        </p:nvSpPr>
        <p:spPr>
          <a:xfrm>
            <a:off x="838200" y="4003309"/>
            <a:ext cx="10515600" cy="17356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dirty="0"/>
              <a:t>Nombre de la unidad de medida que se  utiliza para medir el grado de avance de la meta (unidades o porcentaje) y definición de la actividad a realizar </a:t>
            </a:r>
            <a:endParaRPr lang="es-CO" dirty="0"/>
          </a:p>
        </p:txBody>
      </p:sp>
    </p:spTree>
    <p:extLst>
      <p:ext uri="{BB962C8B-B14F-4D97-AF65-F5344CB8AC3E}">
        <p14:creationId xmlns:p14="http://schemas.microsoft.com/office/powerpoint/2010/main" val="16816155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882741"/>
            <a:ext cx="10515600" cy="1069465"/>
          </a:xfrm>
        </p:spPr>
        <p:txBody>
          <a:bodyPr>
            <a:normAutofit/>
          </a:bodyPr>
          <a:lstStyle/>
          <a:p>
            <a:pPr marL="0" indent="0" algn="just">
              <a:buNone/>
            </a:pPr>
            <a:r>
              <a:rPr lang="es-MX" sz="2400" dirty="0"/>
              <a:t>Volumen o tamaño de la meta, establecido en unidades o porcentajes. </a:t>
            </a:r>
          </a:p>
        </p:txBody>
      </p:sp>
      <p:sp>
        <p:nvSpPr>
          <p:cNvPr id="4" name="Rectángulo 3"/>
          <p:cNvSpPr/>
          <p:nvPr/>
        </p:nvSpPr>
        <p:spPr>
          <a:xfrm>
            <a:off x="838200" y="1297966"/>
            <a:ext cx="9951720" cy="584775"/>
          </a:xfrm>
          <a:prstGeom prst="rect">
            <a:avLst/>
          </a:prstGeom>
        </p:spPr>
        <p:txBody>
          <a:bodyPr wrap="square">
            <a:spAutoFit/>
          </a:bodyPr>
          <a:lstStyle/>
          <a:p>
            <a:r>
              <a:rPr lang="es-ES" sz="3200" b="1" dirty="0"/>
              <a:t>7. UNIDAD DE MEDIDA METAS</a:t>
            </a:r>
            <a:endParaRPr lang="es-CO" sz="3200" b="1" dirty="0"/>
          </a:p>
        </p:txBody>
      </p:sp>
      <p:sp>
        <p:nvSpPr>
          <p:cNvPr id="5" name="Rectángulo 4"/>
          <p:cNvSpPr/>
          <p:nvPr/>
        </p:nvSpPr>
        <p:spPr>
          <a:xfrm>
            <a:off x="742404" y="3084555"/>
            <a:ext cx="10295710" cy="584775"/>
          </a:xfrm>
          <a:prstGeom prst="rect">
            <a:avLst/>
          </a:prstGeom>
        </p:spPr>
        <p:txBody>
          <a:bodyPr wrap="square">
            <a:spAutoFit/>
          </a:bodyPr>
          <a:lstStyle/>
          <a:p>
            <a:r>
              <a:rPr lang="es-ES" sz="3200" b="1" dirty="0"/>
              <a:t>8. </a:t>
            </a:r>
            <a:r>
              <a:rPr lang="es-MX" sz="3200" b="1" dirty="0"/>
              <a:t>ESTADO DE LA META DEL HALLAZGO</a:t>
            </a:r>
            <a:endParaRPr lang="es-CO" sz="3200" b="1" dirty="0"/>
          </a:p>
        </p:txBody>
      </p:sp>
      <p:sp>
        <p:nvSpPr>
          <p:cNvPr id="6" name="Marcador de contenido 2"/>
          <p:cNvSpPr txBox="1">
            <a:spLocks/>
          </p:cNvSpPr>
          <p:nvPr/>
        </p:nvSpPr>
        <p:spPr>
          <a:xfrm>
            <a:off x="838200" y="4003309"/>
            <a:ext cx="10515600" cy="17356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dirty="0"/>
              <a:t>Calculo automático del avance porcentual de la meta </a:t>
            </a:r>
          </a:p>
        </p:txBody>
      </p:sp>
    </p:spTree>
    <p:extLst>
      <p:ext uri="{BB962C8B-B14F-4D97-AF65-F5344CB8AC3E}">
        <p14:creationId xmlns:p14="http://schemas.microsoft.com/office/powerpoint/2010/main" val="27449294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85513" y="261096"/>
            <a:ext cx="11349445" cy="1325563"/>
          </a:xfrm>
        </p:spPr>
        <p:txBody>
          <a:bodyPr>
            <a:normAutofit/>
          </a:bodyPr>
          <a:lstStyle/>
          <a:p>
            <a:pPr algn="ctr"/>
            <a:r>
              <a:rPr lang="es-CO" sz="4000" b="1" dirty="0"/>
              <a:t>3. Formulación y Seguimiento de </a:t>
            </a:r>
            <a:br>
              <a:rPr lang="es-CO" sz="4000" b="1" dirty="0"/>
            </a:br>
            <a:r>
              <a:rPr lang="es-CO" sz="4000" b="1" dirty="0"/>
              <a:t> AC y AP</a:t>
            </a:r>
          </a:p>
        </p:txBody>
      </p:sp>
      <p:graphicFrame>
        <p:nvGraphicFramePr>
          <p:cNvPr id="6" name="Marcador de contenido 5"/>
          <p:cNvGraphicFramePr>
            <a:graphicFrameLocks noGrp="1"/>
          </p:cNvGraphicFramePr>
          <p:nvPr>
            <p:ph idx="1"/>
          </p:nvPr>
        </p:nvGraphicFramePr>
        <p:xfrm>
          <a:off x="379912" y="2062276"/>
          <a:ext cx="10881359" cy="41556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98187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1859332" y="613428"/>
            <a:ext cx="10515600" cy="1325563"/>
          </a:xfrm>
        </p:spPr>
        <p:txBody>
          <a:bodyPr/>
          <a:lstStyle/>
          <a:p>
            <a:r>
              <a:rPr lang="es-MX" b="1" dirty="0"/>
              <a:t>ROLES: Plan Mejoramiento</a:t>
            </a:r>
            <a:endParaRPr lang="es-CO" b="1" dirty="0"/>
          </a:p>
        </p:txBody>
      </p:sp>
      <p:sp>
        <p:nvSpPr>
          <p:cNvPr id="8" name="Marcador de texto 7"/>
          <p:cNvSpPr>
            <a:spLocks noGrp="1"/>
          </p:cNvSpPr>
          <p:nvPr>
            <p:ph type="body" idx="1"/>
          </p:nvPr>
        </p:nvSpPr>
        <p:spPr>
          <a:xfrm>
            <a:off x="254956" y="1276209"/>
            <a:ext cx="5332412" cy="823912"/>
          </a:xfrm>
        </p:spPr>
        <p:txBody>
          <a:bodyPr/>
          <a:lstStyle/>
          <a:p>
            <a:pPr algn="ctr"/>
            <a:r>
              <a:rPr lang="es-MX" b="1" dirty="0"/>
              <a:t>CONTRALORIAS</a:t>
            </a:r>
            <a:endParaRPr lang="es-CO" b="1" dirty="0"/>
          </a:p>
        </p:txBody>
      </p:sp>
      <p:sp>
        <p:nvSpPr>
          <p:cNvPr id="9" name="Marcador de contenido 8"/>
          <p:cNvSpPr>
            <a:spLocks noGrp="1"/>
          </p:cNvSpPr>
          <p:nvPr>
            <p:ph sz="half" idx="2"/>
          </p:nvPr>
        </p:nvSpPr>
        <p:spPr>
          <a:xfrm>
            <a:off x="696095" y="2601772"/>
            <a:ext cx="5157787" cy="3914464"/>
          </a:xfrm>
        </p:spPr>
        <p:txBody>
          <a:bodyPr>
            <a:normAutofit/>
          </a:bodyPr>
          <a:lstStyle/>
          <a:p>
            <a:r>
              <a:rPr lang="es-MX" spc="-5" dirty="0">
                <a:cs typeface="Calibri"/>
              </a:rPr>
              <a:t>Vigilancia </a:t>
            </a:r>
            <a:r>
              <a:rPr lang="es-MX" dirty="0">
                <a:cs typeface="Calibri"/>
              </a:rPr>
              <a:t>y</a:t>
            </a:r>
            <a:r>
              <a:rPr lang="es-MX" spc="5" dirty="0">
                <a:cs typeface="Calibri"/>
              </a:rPr>
              <a:t> </a:t>
            </a:r>
            <a:r>
              <a:rPr lang="es-MX" spc="-15" dirty="0">
                <a:cs typeface="Calibri"/>
              </a:rPr>
              <a:t>control</a:t>
            </a:r>
            <a:r>
              <a:rPr lang="es-MX" spc="-10" dirty="0">
                <a:cs typeface="Calibri"/>
              </a:rPr>
              <a:t> </a:t>
            </a:r>
            <a:r>
              <a:rPr lang="es-MX" dirty="0">
                <a:cs typeface="Calibri"/>
              </a:rPr>
              <a:t>a</a:t>
            </a:r>
            <a:r>
              <a:rPr lang="es-MX" spc="540" dirty="0">
                <a:cs typeface="Calibri"/>
              </a:rPr>
              <a:t> </a:t>
            </a:r>
            <a:r>
              <a:rPr lang="es-MX" dirty="0">
                <a:cs typeface="Calibri"/>
              </a:rPr>
              <a:t>las </a:t>
            </a:r>
            <a:r>
              <a:rPr lang="es-MX" spc="-5" dirty="0">
                <a:cs typeface="Calibri"/>
              </a:rPr>
              <a:t>acciones </a:t>
            </a:r>
            <a:r>
              <a:rPr lang="es-MX" spc="-530" dirty="0">
                <a:cs typeface="Calibri"/>
              </a:rPr>
              <a:t> </a:t>
            </a:r>
            <a:r>
              <a:rPr lang="es-MX" dirty="0">
                <a:cs typeface="Calibri"/>
              </a:rPr>
              <a:t>que</a:t>
            </a:r>
            <a:r>
              <a:rPr lang="es-MX" spc="5" dirty="0">
                <a:cs typeface="Calibri"/>
              </a:rPr>
              <a:t> </a:t>
            </a:r>
            <a:r>
              <a:rPr lang="es-MX" spc="-10" dirty="0">
                <a:cs typeface="Calibri"/>
              </a:rPr>
              <a:t>adopte</a:t>
            </a:r>
            <a:r>
              <a:rPr lang="es-MX" spc="-5" dirty="0">
                <a:cs typeface="Calibri"/>
              </a:rPr>
              <a:t> </a:t>
            </a:r>
          </a:p>
          <a:p>
            <a:r>
              <a:rPr lang="es-MX" dirty="0">
                <a:cs typeface="Calibri"/>
              </a:rPr>
              <a:t>El </a:t>
            </a:r>
            <a:r>
              <a:rPr lang="es-MX" spc="-10" dirty="0">
                <a:cs typeface="Calibri"/>
              </a:rPr>
              <a:t>seguimiento </a:t>
            </a:r>
            <a:r>
              <a:rPr lang="es-MX" spc="-5" dirty="0">
                <a:cs typeface="Calibri"/>
              </a:rPr>
              <a:t>se </a:t>
            </a:r>
            <a:r>
              <a:rPr lang="es-MX" spc="-15" dirty="0">
                <a:cs typeface="Calibri"/>
              </a:rPr>
              <a:t>enfoca </a:t>
            </a:r>
            <a:r>
              <a:rPr lang="es-MX" spc="-5" dirty="0">
                <a:cs typeface="Calibri"/>
              </a:rPr>
              <a:t>en determinar si </a:t>
            </a:r>
            <a:r>
              <a:rPr lang="es-MX" dirty="0">
                <a:cs typeface="Calibri"/>
              </a:rPr>
              <a:t>el </a:t>
            </a:r>
            <a:r>
              <a:rPr lang="es-MX" spc="-10" dirty="0">
                <a:cs typeface="Calibri"/>
              </a:rPr>
              <a:t>sujeto </a:t>
            </a:r>
            <a:r>
              <a:rPr lang="es-MX" dirty="0">
                <a:cs typeface="Calibri"/>
              </a:rPr>
              <a:t>de </a:t>
            </a:r>
            <a:r>
              <a:rPr lang="es-MX" spc="5" dirty="0">
                <a:cs typeface="Calibri"/>
              </a:rPr>
              <a:t> </a:t>
            </a:r>
            <a:r>
              <a:rPr lang="es-MX" spc="-15" dirty="0">
                <a:cs typeface="Calibri"/>
              </a:rPr>
              <a:t>control </a:t>
            </a:r>
            <a:r>
              <a:rPr lang="es-MX" dirty="0">
                <a:cs typeface="Calibri"/>
              </a:rPr>
              <a:t>ha </a:t>
            </a:r>
            <a:r>
              <a:rPr lang="es-MX" spc="-10" dirty="0">
                <a:cs typeface="Calibri"/>
              </a:rPr>
              <a:t>desarrollado </a:t>
            </a:r>
            <a:r>
              <a:rPr lang="es-MX" spc="-5" dirty="0">
                <a:cs typeface="Calibri"/>
              </a:rPr>
              <a:t>acciones </a:t>
            </a:r>
            <a:r>
              <a:rPr lang="es-MX" spc="-15" dirty="0">
                <a:cs typeface="Calibri"/>
              </a:rPr>
              <a:t>para </a:t>
            </a:r>
            <a:r>
              <a:rPr lang="es-MX" spc="-10" dirty="0">
                <a:cs typeface="Calibri"/>
              </a:rPr>
              <a:t>atender </a:t>
            </a:r>
            <a:r>
              <a:rPr lang="es-MX" spc="-5" dirty="0">
                <a:cs typeface="Calibri"/>
              </a:rPr>
              <a:t>los </a:t>
            </a:r>
            <a:r>
              <a:rPr lang="es-MX" spc="-10" dirty="0">
                <a:cs typeface="Calibri"/>
              </a:rPr>
              <a:t>resultados </a:t>
            </a:r>
            <a:r>
              <a:rPr lang="es-MX" dirty="0">
                <a:cs typeface="Calibri"/>
              </a:rPr>
              <a:t>del </a:t>
            </a:r>
            <a:r>
              <a:rPr lang="es-MX" spc="-15" dirty="0">
                <a:cs typeface="Calibri"/>
              </a:rPr>
              <a:t>informe </a:t>
            </a:r>
            <a:r>
              <a:rPr lang="es-MX" dirty="0">
                <a:cs typeface="Calibri"/>
              </a:rPr>
              <a:t>de </a:t>
            </a:r>
            <a:r>
              <a:rPr lang="es-MX" spc="5" dirty="0">
                <a:cs typeface="Calibri"/>
              </a:rPr>
              <a:t> </a:t>
            </a:r>
            <a:r>
              <a:rPr lang="es-MX" spc="-5" dirty="0">
                <a:cs typeface="Calibri"/>
              </a:rPr>
              <a:t>auditoría.</a:t>
            </a:r>
          </a:p>
          <a:p>
            <a:r>
              <a:rPr lang="es-MX" spc="-10" dirty="0">
                <a:cs typeface="Calibri"/>
              </a:rPr>
              <a:t>Determinarán </a:t>
            </a:r>
            <a:r>
              <a:rPr lang="es-MX" dirty="0">
                <a:cs typeface="Calibri"/>
              </a:rPr>
              <a:t>la </a:t>
            </a:r>
            <a:r>
              <a:rPr lang="es-MX" spc="-10" dirty="0">
                <a:cs typeface="Calibri"/>
              </a:rPr>
              <a:t>efectividad </a:t>
            </a:r>
            <a:r>
              <a:rPr lang="es-MX" spc="-5" dirty="0">
                <a:cs typeface="Calibri"/>
              </a:rPr>
              <a:t>de </a:t>
            </a:r>
            <a:r>
              <a:rPr lang="es-MX" dirty="0">
                <a:cs typeface="Calibri"/>
              </a:rPr>
              <a:t> las</a:t>
            </a:r>
            <a:r>
              <a:rPr lang="es-MX" spc="5" dirty="0">
                <a:cs typeface="Calibri"/>
              </a:rPr>
              <a:t> </a:t>
            </a:r>
            <a:r>
              <a:rPr lang="es-MX" spc="-5" dirty="0">
                <a:cs typeface="Calibri"/>
              </a:rPr>
              <a:t>acciones</a:t>
            </a:r>
            <a:endParaRPr lang="es-ES" dirty="0"/>
          </a:p>
          <a:p>
            <a:endParaRPr lang="es-MX" b="1" spc="-5" dirty="0">
              <a:cs typeface="Calibri"/>
            </a:endParaRPr>
          </a:p>
          <a:p>
            <a:endParaRPr lang="es-MX" b="1" spc="-5" dirty="0">
              <a:cs typeface="Calibri"/>
            </a:endParaRPr>
          </a:p>
          <a:p>
            <a:endParaRPr lang="es-CO" dirty="0"/>
          </a:p>
        </p:txBody>
      </p:sp>
      <p:sp>
        <p:nvSpPr>
          <p:cNvPr id="10" name="Marcador de texto 9"/>
          <p:cNvSpPr>
            <a:spLocks noGrp="1"/>
          </p:cNvSpPr>
          <p:nvPr>
            <p:ph type="body" sz="quarter" idx="3"/>
          </p:nvPr>
        </p:nvSpPr>
        <p:spPr>
          <a:xfrm>
            <a:off x="6172200" y="1294852"/>
            <a:ext cx="5183188" cy="823912"/>
          </a:xfrm>
        </p:spPr>
        <p:txBody>
          <a:bodyPr/>
          <a:lstStyle/>
          <a:p>
            <a:pPr algn="ctr"/>
            <a:r>
              <a:rPr lang="es-MX" b="1" dirty="0"/>
              <a:t>CONTROL INTERNO</a:t>
            </a:r>
            <a:endParaRPr lang="es-CO" b="1" dirty="0"/>
          </a:p>
        </p:txBody>
      </p:sp>
      <p:sp>
        <p:nvSpPr>
          <p:cNvPr id="11" name="Marcador de contenido 10"/>
          <p:cNvSpPr>
            <a:spLocks noGrp="1"/>
          </p:cNvSpPr>
          <p:nvPr>
            <p:ph sz="quarter" idx="4"/>
          </p:nvPr>
        </p:nvSpPr>
        <p:spPr>
          <a:xfrm>
            <a:off x="6172200" y="2601772"/>
            <a:ext cx="5183188" cy="3783836"/>
          </a:xfrm>
        </p:spPr>
        <p:txBody>
          <a:bodyPr>
            <a:normAutofit lnSpcReduction="10000"/>
          </a:bodyPr>
          <a:lstStyle/>
          <a:p>
            <a:pPr lvl="0"/>
            <a:r>
              <a:rPr lang="es-ES" dirty="0"/>
              <a:t>Asesorar el análisis de causas para la formulación de AC</a:t>
            </a:r>
            <a:endParaRPr lang="es-CO" dirty="0"/>
          </a:p>
          <a:p>
            <a:pPr lvl="0"/>
            <a:r>
              <a:rPr lang="es-ES" dirty="0"/>
              <a:t>Verificar coherencia.</a:t>
            </a:r>
            <a:endParaRPr lang="es-CO" dirty="0"/>
          </a:p>
          <a:p>
            <a:pPr lvl="0"/>
            <a:r>
              <a:rPr lang="es-ES" dirty="0"/>
              <a:t>Solicitar reportes de avance a las dependencias responsables de la ejecución de AC para su respectivo seguimiento.</a:t>
            </a:r>
            <a:endParaRPr lang="es-CO" dirty="0"/>
          </a:p>
          <a:p>
            <a:pPr lvl="0"/>
            <a:r>
              <a:rPr lang="es-ES" dirty="0"/>
              <a:t>Proporcionar información a la Alta Dirección sobre el comportamiento de las AC en la entidad.</a:t>
            </a:r>
            <a:endParaRPr lang="es-CO" dirty="0"/>
          </a:p>
          <a:p>
            <a:r>
              <a:rPr lang="es-ES" dirty="0"/>
              <a:t>Verificar la efectividad de las AC formuladas y registrar su resultado</a:t>
            </a:r>
            <a:endParaRPr lang="es-CO" dirty="0"/>
          </a:p>
        </p:txBody>
      </p:sp>
    </p:spTree>
    <p:extLst>
      <p:ext uri="{BB962C8B-B14F-4D97-AF65-F5344CB8AC3E}">
        <p14:creationId xmlns:p14="http://schemas.microsoft.com/office/powerpoint/2010/main" val="2446530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705709" y="485564"/>
            <a:ext cx="9798904" cy="830617"/>
          </a:xfrm>
        </p:spPr>
        <p:txBody>
          <a:bodyPr>
            <a:normAutofit fontScale="90000"/>
          </a:bodyPr>
          <a:lstStyle/>
          <a:p>
            <a:r>
              <a:rPr lang="es-CO" b="1" dirty="0"/>
              <a:t>Ley 14 74 de 2011 – Estatuto Anticorrupción.</a:t>
            </a:r>
          </a:p>
        </p:txBody>
      </p:sp>
      <p:sp>
        <p:nvSpPr>
          <p:cNvPr id="6" name="Marcador de contenido 5"/>
          <p:cNvSpPr>
            <a:spLocks noGrp="1"/>
          </p:cNvSpPr>
          <p:nvPr>
            <p:ph idx="1"/>
          </p:nvPr>
        </p:nvSpPr>
        <p:spPr>
          <a:xfrm>
            <a:off x="1551709" y="1454727"/>
            <a:ext cx="9952903" cy="4890655"/>
          </a:xfrm>
        </p:spPr>
        <p:txBody>
          <a:bodyPr>
            <a:normAutofit/>
          </a:bodyPr>
          <a:lstStyle/>
          <a:p>
            <a:pPr algn="just"/>
            <a:r>
              <a:rPr lang="es-CO" sz="2000" b="1" i="1" dirty="0"/>
              <a:t>Artículo 124. Regulación del proceso auditor. </a:t>
            </a:r>
            <a:r>
              <a:rPr lang="es-CO" sz="2000" i="1" dirty="0"/>
              <a:t>La regulación de la metodología del proceso auditor por parte de la CGR y las demás contralorías territoriales.</a:t>
            </a:r>
          </a:p>
          <a:p>
            <a:pPr marL="0" indent="0" algn="just">
              <a:buNone/>
            </a:pPr>
            <a:endParaRPr lang="es-CO" sz="2000" i="1" dirty="0"/>
          </a:p>
          <a:p>
            <a:pPr algn="just"/>
            <a:r>
              <a:rPr lang="es-CO" sz="2000" b="1" i="1" dirty="0"/>
              <a:t>Artículo 130. Metodología para el proceso auditor en el nivel territorial</a:t>
            </a:r>
            <a:r>
              <a:rPr lang="es-CO" sz="2000" i="1" dirty="0"/>
              <a:t>. La CGR, con la participación de representantes de las Contralorías territoriales a través del Sistema Nacional de Control Fiscal - </a:t>
            </a:r>
            <a:r>
              <a:rPr lang="es-CO" sz="2000" i="1" dirty="0" err="1"/>
              <a:t>Sinacof</a:t>
            </a:r>
            <a:r>
              <a:rPr lang="es-CO" sz="2000" i="1" dirty="0"/>
              <a:t>, facilitará a las Contralorías Departamentales, distritales y municipales una </a:t>
            </a:r>
            <a:r>
              <a:rPr lang="es-CO" sz="2000" b="1" i="1" dirty="0"/>
              <a:t>versión adaptada </a:t>
            </a:r>
            <a:r>
              <a:rPr lang="es-CO" sz="2000" i="1" dirty="0"/>
              <a:t>a las necesidades y requerimientos propios del ejercicio de la función de control fiscal en el nivel territorial de la </a:t>
            </a:r>
            <a:r>
              <a:rPr lang="es-CO" sz="2000" b="1" i="1" dirty="0"/>
              <a:t>metodología para el proceso auditor, </a:t>
            </a:r>
            <a:r>
              <a:rPr lang="es-CO" sz="2000" i="1" dirty="0"/>
              <a:t>se encargará de su actualización y apoyará a dichas entidades en el proceso de capacitación en el conocimiento y manejo de esta herramienta. La Auditoría General de la República verificará el cumplimiento de este </a:t>
            </a:r>
            <a:r>
              <a:rPr lang="es-CO" sz="2000" b="1" i="1" dirty="0"/>
              <a:t>mandato legal. </a:t>
            </a:r>
            <a:endParaRPr lang="es-CO" sz="2000" dirty="0"/>
          </a:p>
        </p:txBody>
      </p:sp>
    </p:spTree>
    <p:extLst>
      <p:ext uri="{BB962C8B-B14F-4D97-AF65-F5344CB8AC3E}">
        <p14:creationId xmlns:p14="http://schemas.microsoft.com/office/powerpoint/2010/main" val="7835511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927464" y="1289033"/>
            <a:ext cx="5702516" cy="617621"/>
          </a:xfrm>
          <a:solidFill>
            <a:srgbClr val="BFB827"/>
          </a:solidFill>
        </p:spPr>
        <p:txBody>
          <a:bodyPr>
            <a:noAutofit/>
          </a:bodyPr>
          <a:lstStyle/>
          <a:p>
            <a:pPr algn="ctr"/>
            <a:r>
              <a:rPr lang="es-MX" sz="2400" b="1" dirty="0"/>
              <a:t>1.4.1. ELEMENTOS PROCESO AUDITOR</a:t>
            </a:r>
            <a:endParaRPr lang="es-CO" sz="2400" dirty="0"/>
          </a:p>
        </p:txBody>
      </p:sp>
      <p:sp>
        <p:nvSpPr>
          <p:cNvPr id="8" name="Marcador de contenido 7"/>
          <p:cNvSpPr>
            <a:spLocks noGrp="1"/>
          </p:cNvSpPr>
          <p:nvPr>
            <p:ph sz="half" idx="1"/>
          </p:nvPr>
        </p:nvSpPr>
        <p:spPr>
          <a:xfrm>
            <a:off x="927464" y="2037806"/>
            <a:ext cx="5812970" cy="4423953"/>
          </a:xfrm>
        </p:spPr>
        <p:txBody>
          <a:bodyPr>
            <a:normAutofit fontScale="92500"/>
          </a:bodyPr>
          <a:lstStyle/>
          <a:p>
            <a:pPr algn="just">
              <a:buFont typeface="+mj-lt"/>
              <a:buAutoNum type="arabicPeriod"/>
            </a:pPr>
            <a:r>
              <a:rPr lang="es-MX" b="1" dirty="0"/>
              <a:t>Rendición de cuenta e informes de los sujetos de vigilancia y control fiscal</a:t>
            </a:r>
            <a:r>
              <a:rPr lang="es-MX" b="1" u="sng" dirty="0">
                <a:solidFill>
                  <a:srgbClr val="FF0000"/>
                </a:solidFill>
              </a:rPr>
              <a:t>. (Importancia Relativa)</a:t>
            </a:r>
          </a:p>
          <a:p>
            <a:pPr algn="just">
              <a:buFont typeface="+mj-lt"/>
              <a:buAutoNum type="arabicPeriod"/>
            </a:pPr>
            <a:r>
              <a:rPr lang="es-CO" b="1" dirty="0"/>
              <a:t>Fenecimiento de la cuenta </a:t>
            </a:r>
            <a:r>
              <a:rPr lang="es-CO" b="1" dirty="0">
                <a:solidFill>
                  <a:srgbClr val="FF0000"/>
                </a:solidFill>
              </a:rPr>
              <a:t>(AFGR + </a:t>
            </a:r>
            <a:r>
              <a:rPr lang="es-CO" b="1" dirty="0" err="1">
                <a:solidFill>
                  <a:srgbClr val="FF0000"/>
                </a:solidFill>
              </a:rPr>
              <a:t>Abrev</a:t>
            </a:r>
            <a:r>
              <a:rPr lang="es-CO" b="1" dirty="0">
                <a:solidFill>
                  <a:srgbClr val="FF0000"/>
                </a:solidFill>
              </a:rPr>
              <a:t>)</a:t>
            </a:r>
          </a:p>
          <a:p>
            <a:pPr algn="just">
              <a:buFont typeface="+mj-lt"/>
              <a:buAutoNum type="arabicPeriod"/>
            </a:pPr>
            <a:r>
              <a:rPr lang="es-MX" b="1" dirty="0"/>
              <a:t>Evaluación del Control Fiscal Interno</a:t>
            </a:r>
          </a:p>
          <a:p>
            <a:pPr algn="just">
              <a:buFont typeface="+mj-lt"/>
              <a:buAutoNum type="arabicPeriod"/>
            </a:pPr>
            <a:r>
              <a:rPr lang="es-MX" b="1" dirty="0"/>
              <a:t>Plan de trabajo y programa de auditoría </a:t>
            </a:r>
          </a:p>
          <a:p>
            <a:pPr algn="just">
              <a:buFont typeface="+mj-lt"/>
              <a:buAutoNum type="arabicPeriod"/>
            </a:pPr>
            <a:r>
              <a:rPr lang="es-CO" b="1" dirty="0"/>
              <a:t>Control selectivo </a:t>
            </a:r>
          </a:p>
          <a:p>
            <a:pPr algn="just">
              <a:buFont typeface="+mj-lt"/>
              <a:buAutoNum type="arabicPeriod"/>
            </a:pPr>
            <a:r>
              <a:rPr lang="es-CO" b="1" dirty="0"/>
              <a:t>Mesa de trabajo </a:t>
            </a:r>
          </a:p>
          <a:p>
            <a:pPr algn="just">
              <a:buFont typeface="+mj-lt"/>
              <a:buAutoNum type="arabicPeriod"/>
            </a:pPr>
            <a:r>
              <a:rPr lang="es-MX" b="1" dirty="0"/>
              <a:t>Estructuración y tratamiento de observaciones y/o hallazgos (Informe IP a ID)</a:t>
            </a:r>
          </a:p>
          <a:p>
            <a:pPr algn="just">
              <a:buFont typeface="+mj-lt"/>
              <a:buAutoNum type="arabicPeriod"/>
            </a:pPr>
            <a:r>
              <a:rPr lang="es-MX" b="1" dirty="0"/>
              <a:t>Requisitos a considerar en los hallazgos con incidencia fiscal</a:t>
            </a:r>
          </a:p>
          <a:p>
            <a:pPr algn="just">
              <a:buFont typeface="+mj-lt"/>
              <a:buAutoNum type="arabicPeriod"/>
            </a:pPr>
            <a:r>
              <a:rPr lang="es-MX" b="1" dirty="0"/>
              <a:t>Conceptualización de beneficios del control fiscal </a:t>
            </a:r>
            <a:endParaRPr lang="es-CO" b="1" dirty="0"/>
          </a:p>
          <a:p>
            <a:pPr algn="just"/>
            <a:endParaRPr lang="es-CO" dirty="0"/>
          </a:p>
        </p:txBody>
      </p:sp>
      <p:sp>
        <p:nvSpPr>
          <p:cNvPr id="9" name="Marcador de contenido 8"/>
          <p:cNvSpPr>
            <a:spLocks noGrp="1"/>
          </p:cNvSpPr>
          <p:nvPr>
            <p:ph sz="half" idx="2"/>
          </p:nvPr>
        </p:nvSpPr>
        <p:spPr>
          <a:xfrm>
            <a:off x="7119256" y="2155370"/>
            <a:ext cx="4690549" cy="4217719"/>
          </a:xfrm>
        </p:spPr>
        <p:txBody>
          <a:bodyPr>
            <a:normAutofit fontScale="92500"/>
          </a:bodyPr>
          <a:lstStyle/>
          <a:p>
            <a:endParaRPr lang="es-CO" b="1" dirty="0"/>
          </a:p>
          <a:p>
            <a:endParaRPr lang="es-CO" b="1" dirty="0"/>
          </a:p>
          <a:p>
            <a:r>
              <a:rPr lang="es-CO" b="1" dirty="0"/>
              <a:t>Planeación estratégica –  1.4.2. PVCFT</a:t>
            </a:r>
          </a:p>
          <a:p>
            <a:pPr marL="0" indent="0">
              <a:buNone/>
            </a:pPr>
            <a:endParaRPr lang="es-CO" b="1" dirty="0"/>
          </a:p>
          <a:p>
            <a:r>
              <a:rPr lang="es-CO" b="1" dirty="0"/>
              <a:t>Roles del proceso auditor  - 1.4.3</a:t>
            </a:r>
          </a:p>
          <a:p>
            <a:pPr marL="0" indent="0">
              <a:buNone/>
            </a:pPr>
            <a:endParaRPr lang="es-CO" b="1" dirty="0"/>
          </a:p>
          <a:p>
            <a:r>
              <a:rPr lang="es-MX" b="1" dirty="0"/>
              <a:t>Solución de controversias en el proceso auditor  - 1.4.4</a:t>
            </a:r>
            <a:endParaRPr lang="es-CO" dirty="0"/>
          </a:p>
        </p:txBody>
      </p:sp>
      <p:sp>
        <p:nvSpPr>
          <p:cNvPr id="5" name="Título 6"/>
          <p:cNvSpPr txBox="1">
            <a:spLocks/>
          </p:cNvSpPr>
          <p:nvPr/>
        </p:nvSpPr>
        <p:spPr>
          <a:xfrm>
            <a:off x="6937903" y="1289032"/>
            <a:ext cx="4871902" cy="748774"/>
          </a:xfrm>
          <a:prstGeom prst="rect">
            <a:avLst/>
          </a:prstGeom>
          <a:solidFill>
            <a:srgbClr val="BFB827"/>
          </a:solidFill>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400" b="1" dirty="0">
                <a:solidFill>
                  <a:schemeClr val="tx1"/>
                </a:solidFill>
              </a:rPr>
              <a:t>FUNDAMENTOS PROCESO </a:t>
            </a:r>
          </a:p>
          <a:p>
            <a:pPr algn="ctr"/>
            <a:r>
              <a:rPr lang="es-MX" sz="2400" b="1" dirty="0">
                <a:solidFill>
                  <a:schemeClr val="tx1"/>
                </a:solidFill>
              </a:rPr>
              <a:t>AUDITOR  </a:t>
            </a:r>
            <a:endParaRPr lang="es-CO" sz="2400" dirty="0">
              <a:solidFill>
                <a:schemeClr val="tx1"/>
              </a:solidFill>
            </a:endParaRPr>
          </a:p>
        </p:txBody>
      </p:sp>
      <p:sp>
        <p:nvSpPr>
          <p:cNvPr id="6" name="Título 6"/>
          <p:cNvSpPr txBox="1">
            <a:spLocks/>
          </p:cNvSpPr>
          <p:nvPr/>
        </p:nvSpPr>
        <p:spPr>
          <a:xfrm>
            <a:off x="1608331" y="265698"/>
            <a:ext cx="8868080" cy="617621"/>
          </a:xfrm>
          <a:prstGeom prst="rect">
            <a:avLst/>
          </a:prstGeom>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b="1" dirty="0"/>
              <a:t>1.4 FUNDAMENTOS DE LA AUDITORÍA </a:t>
            </a:r>
            <a:endParaRPr lang="es-CO" sz="3200" dirty="0"/>
          </a:p>
        </p:txBody>
      </p:sp>
    </p:spTree>
    <p:extLst>
      <p:ext uri="{BB962C8B-B14F-4D97-AF65-F5344CB8AC3E}">
        <p14:creationId xmlns:p14="http://schemas.microsoft.com/office/powerpoint/2010/main" val="5930921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677334" y="374073"/>
            <a:ext cx="10619346" cy="762000"/>
          </a:xfrm>
        </p:spPr>
        <p:txBody>
          <a:bodyPr/>
          <a:lstStyle/>
          <a:p>
            <a:pPr algn="ctr"/>
            <a:r>
              <a:rPr lang="es-MX" b="1" dirty="0"/>
              <a:t>1.4.1. ELEMENTOS PROCESO AUDITOR</a:t>
            </a:r>
            <a:endParaRPr lang="es-CO" dirty="0"/>
          </a:p>
        </p:txBody>
      </p:sp>
      <p:sp>
        <p:nvSpPr>
          <p:cNvPr id="6" name="Marcador de contenido 5"/>
          <p:cNvSpPr>
            <a:spLocks noGrp="1"/>
          </p:cNvSpPr>
          <p:nvPr>
            <p:ph sz="half" idx="1"/>
          </p:nvPr>
        </p:nvSpPr>
        <p:spPr>
          <a:xfrm>
            <a:off x="1113866" y="1482435"/>
            <a:ext cx="4171757" cy="4668981"/>
          </a:xfrm>
        </p:spPr>
        <p:txBody>
          <a:bodyPr>
            <a:normAutofit fontScale="85000" lnSpcReduction="20000"/>
          </a:bodyPr>
          <a:lstStyle/>
          <a:p>
            <a:pPr algn="just">
              <a:buAutoNum type="arabicPeriod"/>
            </a:pPr>
            <a:r>
              <a:rPr lang="es-MX" sz="2000" b="1" dirty="0">
                <a:solidFill>
                  <a:srgbClr val="9E2600"/>
                </a:solidFill>
              </a:rPr>
              <a:t>RENDICIÓN DE CUENTA E INFORMES DE LOS SUJETOS DE VIGILANCIA Y CONTROL FISCAL.</a:t>
            </a:r>
          </a:p>
          <a:p>
            <a:pPr>
              <a:buAutoNum type="arabicPeriod"/>
            </a:pPr>
            <a:endParaRPr lang="es-MX" b="1" dirty="0"/>
          </a:p>
          <a:p>
            <a:pPr marL="0" indent="0" algn="ctr">
              <a:buNone/>
            </a:pPr>
            <a:r>
              <a:rPr lang="es-MX" sz="2100" dirty="0"/>
              <a:t>Insumo obligatorio para programar y ejecutar cualquier tipo de Auditoría.</a:t>
            </a:r>
            <a:endParaRPr lang="es-MX" sz="2100" b="1" dirty="0"/>
          </a:p>
          <a:p>
            <a:pPr marL="0" indent="0">
              <a:buNone/>
            </a:pPr>
            <a:endParaRPr lang="es-MX" sz="2100" b="1" dirty="0"/>
          </a:p>
          <a:p>
            <a:pPr marL="0" indent="0" algn="ctr">
              <a:buNone/>
            </a:pPr>
            <a:r>
              <a:rPr lang="es-MX" sz="2100" dirty="0"/>
              <a:t>Conformidad Rendición defina CT</a:t>
            </a:r>
          </a:p>
          <a:p>
            <a:pPr marL="0" indent="0" algn="ctr">
              <a:buNone/>
            </a:pPr>
            <a:r>
              <a:rPr lang="es-MX" sz="2100" dirty="0"/>
              <a:t>+</a:t>
            </a:r>
          </a:p>
          <a:p>
            <a:pPr marL="0" indent="0" algn="ctr">
              <a:buNone/>
            </a:pPr>
            <a:r>
              <a:rPr lang="es-MX" sz="2400" b="1" u="sng" dirty="0">
                <a:solidFill>
                  <a:srgbClr val="C00000"/>
                </a:solidFill>
              </a:rPr>
              <a:t>Importancia Relativa </a:t>
            </a:r>
          </a:p>
          <a:p>
            <a:pPr marL="0" indent="0" algn="ctr">
              <a:buNone/>
            </a:pPr>
            <a:r>
              <a:rPr lang="es-CO" sz="2100" dirty="0"/>
              <a:t>Dar peso porcentual según la importancia de cada formato y anexo, ponderando a base 100%. </a:t>
            </a:r>
          </a:p>
        </p:txBody>
      </p:sp>
      <p:sp>
        <p:nvSpPr>
          <p:cNvPr id="7" name="Marcador de contenido 6"/>
          <p:cNvSpPr>
            <a:spLocks noGrp="1"/>
          </p:cNvSpPr>
          <p:nvPr>
            <p:ph sz="half" idx="2"/>
          </p:nvPr>
        </p:nvSpPr>
        <p:spPr>
          <a:xfrm>
            <a:off x="5801194" y="1482436"/>
            <a:ext cx="5495486" cy="4668981"/>
          </a:xfrm>
        </p:spPr>
        <p:txBody>
          <a:bodyPr>
            <a:normAutofit fontScale="85000" lnSpcReduction="20000"/>
          </a:bodyPr>
          <a:lstStyle/>
          <a:p>
            <a:pPr marL="0" indent="0">
              <a:buNone/>
            </a:pPr>
            <a:r>
              <a:rPr lang="es-MX" b="1" dirty="0">
                <a:solidFill>
                  <a:srgbClr val="9E2600"/>
                </a:solidFill>
              </a:rPr>
              <a:t>2.</a:t>
            </a:r>
            <a:r>
              <a:rPr lang="es-MX" dirty="0">
                <a:solidFill>
                  <a:srgbClr val="9E2600"/>
                </a:solidFill>
              </a:rPr>
              <a:t> </a:t>
            </a:r>
            <a:r>
              <a:rPr lang="es-MX" sz="2000" b="1" dirty="0">
                <a:solidFill>
                  <a:srgbClr val="9E2600"/>
                </a:solidFill>
              </a:rPr>
              <a:t>ELEMENTOS CLAVES DE RENDICIÓN</a:t>
            </a:r>
          </a:p>
          <a:p>
            <a:pPr marL="0" indent="0">
              <a:buNone/>
            </a:pPr>
            <a:endParaRPr lang="es-MX" dirty="0"/>
          </a:p>
          <a:p>
            <a:pPr algn="just"/>
            <a:r>
              <a:rPr lang="es-MX" sz="2000" b="1" spc="-10" dirty="0">
                <a:latin typeface="Arial"/>
                <a:cs typeface="Arial"/>
              </a:rPr>
              <a:t>RESPONSABLES</a:t>
            </a:r>
            <a:r>
              <a:rPr lang="es-MX" sz="2000" b="1" spc="380" dirty="0">
                <a:latin typeface="Arial"/>
                <a:cs typeface="Arial"/>
              </a:rPr>
              <a:t> </a:t>
            </a:r>
            <a:r>
              <a:rPr lang="es-MX" sz="2000" b="1" spc="-5" dirty="0">
                <a:latin typeface="Arial"/>
                <a:cs typeface="Arial"/>
              </a:rPr>
              <a:t>DE</a:t>
            </a:r>
            <a:r>
              <a:rPr lang="es-MX" sz="2000" b="1" spc="320" dirty="0">
                <a:latin typeface="Arial"/>
                <a:cs typeface="Arial"/>
              </a:rPr>
              <a:t> </a:t>
            </a:r>
            <a:r>
              <a:rPr lang="es-MX" sz="2000" b="1" spc="-5" dirty="0">
                <a:latin typeface="Arial"/>
                <a:cs typeface="Arial"/>
              </a:rPr>
              <a:t>RENDIR</a:t>
            </a:r>
            <a:r>
              <a:rPr lang="es-MX" sz="2000" b="1" spc="325" dirty="0">
                <a:latin typeface="Arial"/>
                <a:cs typeface="Arial"/>
              </a:rPr>
              <a:t> </a:t>
            </a:r>
            <a:r>
              <a:rPr lang="es-MX" sz="2000" b="1" dirty="0">
                <a:latin typeface="Arial"/>
                <a:cs typeface="Arial"/>
              </a:rPr>
              <a:t>LA</a:t>
            </a:r>
            <a:r>
              <a:rPr lang="es-MX" sz="2000" b="1" spc="229" dirty="0">
                <a:latin typeface="Arial"/>
                <a:cs typeface="Arial"/>
              </a:rPr>
              <a:t> </a:t>
            </a:r>
            <a:r>
              <a:rPr lang="es-MX" sz="2000" b="1" spc="-25" dirty="0">
                <a:latin typeface="Arial"/>
                <a:cs typeface="Arial"/>
              </a:rPr>
              <a:t>CUENTA</a:t>
            </a:r>
            <a:r>
              <a:rPr lang="es-MX" sz="2000" b="1" spc="204" dirty="0">
                <a:latin typeface="Arial"/>
                <a:cs typeface="Arial"/>
              </a:rPr>
              <a:t> </a:t>
            </a:r>
            <a:r>
              <a:rPr lang="es-MX" sz="2000" b="1" dirty="0">
                <a:latin typeface="Arial"/>
                <a:cs typeface="Arial"/>
              </a:rPr>
              <a:t>POR</a:t>
            </a:r>
            <a:r>
              <a:rPr lang="es-MX" sz="2000" b="1" spc="320" dirty="0">
                <a:latin typeface="Arial"/>
                <a:cs typeface="Arial"/>
              </a:rPr>
              <a:t> </a:t>
            </a:r>
            <a:r>
              <a:rPr lang="es-MX" sz="2000" b="1" spc="-10" dirty="0">
                <a:latin typeface="Arial"/>
                <a:cs typeface="Arial"/>
              </a:rPr>
              <a:t>ENTIDAD</a:t>
            </a:r>
          </a:p>
          <a:p>
            <a:pPr algn="just"/>
            <a:r>
              <a:rPr lang="es-CO" sz="2000" b="1" spc="-5" dirty="0">
                <a:latin typeface="Arial"/>
                <a:cs typeface="Arial"/>
              </a:rPr>
              <a:t>PERIODICIDAD</a:t>
            </a:r>
            <a:r>
              <a:rPr lang="es-CO" sz="2000" b="1" spc="75" dirty="0">
                <a:latin typeface="Arial"/>
                <a:cs typeface="Arial"/>
              </a:rPr>
              <a:t> </a:t>
            </a:r>
            <a:r>
              <a:rPr lang="es-CO" sz="2000" b="1" dirty="0">
                <a:latin typeface="Arial"/>
                <a:cs typeface="Arial"/>
              </a:rPr>
              <a:t>Y</a:t>
            </a:r>
            <a:r>
              <a:rPr lang="es-CO" sz="2000" b="1" spc="35" dirty="0">
                <a:latin typeface="Arial"/>
                <a:cs typeface="Arial"/>
              </a:rPr>
              <a:t> </a:t>
            </a:r>
            <a:r>
              <a:rPr lang="es-CO" sz="2000" b="1" dirty="0">
                <a:latin typeface="Arial"/>
                <a:cs typeface="Arial"/>
              </a:rPr>
              <a:t>TÉRMINOS</a:t>
            </a:r>
          </a:p>
          <a:p>
            <a:pPr algn="just"/>
            <a:r>
              <a:rPr lang="es-CO" sz="2000" b="1" spc="-20" dirty="0">
                <a:latin typeface="Arial"/>
                <a:cs typeface="Arial"/>
              </a:rPr>
              <a:t>LAS</a:t>
            </a:r>
            <a:r>
              <a:rPr lang="es-CO" sz="2000" b="1" spc="70" dirty="0">
                <a:latin typeface="Arial"/>
                <a:cs typeface="Arial"/>
              </a:rPr>
              <a:t> </a:t>
            </a:r>
            <a:r>
              <a:rPr lang="es-CO" sz="2000" b="1" spc="-10" dirty="0">
                <a:latin typeface="Arial"/>
                <a:cs typeface="Arial"/>
              </a:rPr>
              <a:t>PRÓRROGAS</a:t>
            </a:r>
          </a:p>
          <a:p>
            <a:pPr algn="just"/>
            <a:r>
              <a:rPr lang="es-CO" sz="2000" b="1" spc="-5" dirty="0">
                <a:latin typeface="Arial"/>
                <a:cs typeface="Arial"/>
              </a:rPr>
              <a:t>RENDICIÓN</a:t>
            </a:r>
            <a:r>
              <a:rPr lang="es-CO" sz="2000" b="1" spc="-10" dirty="0">
                <a:latin typeface="Arial"/>
                <a:cs typeface="Arial"/>
              </a:rPr>
              <a:t> </a:t>
            </a:r>
            <a:r>
              <a:rPr lang="es-CO" sz="2000" b="1" spc="-5" dirty="0">
                <a:latin typeface="Arial"/>
                <a:cs typeface="Arial"/>
              </a:rPr>
              <a:t>DE </a:t>
            </a:r>
            <a:r>
              <a:rPr lang="es-CO" sz="2000" b="1" spc="-30" dirty="0">
                <a:latin typeface="Arial"/>
                <a:cs typeface="Arial"/>
              </a:rPr>
              <a:t>CONTRATACIÓN – SIA OBSERVA</a:t>
            </a:r>
          </a:p>
          <a:p>
            <a:pPr algn="just"/>
            <a:r>
              <a:rPr lang="es-CO" sz="2000" b="1" dirty="0">
                <a:latin typeface="Arial"/>
                <a:cs typeface="Arial"/>
              </a:rPr>
              <a:t>INFORME</a:t>
            </a:r>
            <a:r>
              <a:rPr lang="es-CO" sz="2000" b="1" spc="85" dirty="0">
                <a:latin typeface="Arial"/>
                <a:cs typeface="Arial"/>
              </a:rPr>
              <a:t> </a:t>
            </a:r>
            <a:r>
              <a:rPr lang="es-CO" sz="2000" b="1" spc="-30" dirty="0">
                <a:latin typeface="Arial"/>
                <a:cs typeface="Arial"/>
              </a:rPr>
              <a:t>AL</a:t>
            </a:r>
            <a:r>
              <a:rPr lang="es-CO" sz="2000" b="1" spc="130" dirty="0">
                <a:latin typeface="Arial"/>
                <a:cs typeface="Arial"/>
              </a:rPr>
              <a:t> </a:t>
            </a:r>
            <a:r>
              <a:rPr lang="es-CO" sz="2000" b="1" spc="-10" dirty="0">
                <a:latin typeface="Arial"/>
                <a:cs typeface="Arial"/>
              </a:rPr>
              <a:t>CULMINAR</a:t>
            </a:r>
            <a:r>
              <a:rPr lang="es-CO" sz="2000" b="1" spc="130" dirty="0">
                <a:latin typeface="Arial"/>
                <a:cs typeface="Arial"/>
              </a:rPr>
              <a:t> </a:t>
            </a:r>
            <a:r>
              <a:rPr lang="es-CO" sz="2000" b="1" spc="-5" dirty="0">
                <a:latin typeface="Arial"/>
                <a:cs typeface="Arial"/>
              </a:rPr>
              <a:t>UNA</a:t>
            </a:r>
            <a:r>
              <a:rPr lang="es-CO" sz="2000" b="1" spc="60" dirty="0">
                <a:latin typeface="Arial"/>
                <a:cs typeface="Arial"/>
              </a:rPr>
              <a:t> </a:t>
            </a:r>
            <a:r>
              <a:rPr lang="es-CO" sz="2000" b="1" dirty="0">
                <a:latin typeface="Arial"/>
                <a:cs typeface="Arial"/>
              </a:rPr>
              <a:t>GESTIÓN: </a:t>
            </a:r>
            <a:r>
              <a:rPr lang="es-CO" sz="2000" dirty="0">
                <a:latin typeface="Arial MT"/>
                <a:cs typeface="Arial MT"/>
              </a:rPr>
              <a:t>Ley </a:t>
            </a:r>
            <a:r>
              <a:rPr lang="es-CO" sz="2000" spc="-5" dirty="0">
                <a:latin typeface="Arial MT"/>
                <a:cs typeface="Arial MT"/>
              </a:rPr>
              <a:t>951</a:t>
            </a:r>
            <a:r>
              <a:rPr lang="es-CO" sz="2000" dirty="0">
                <a:latin typeface="Arial MT"/>
                <a:cs typeface="Arial MT"/>
              </a:rPr>
              <a:t> </a:t>
            </a:r>
            <a:r>
              <a:rPr lang="es-CO" sz="2000" spc="-5" dirty="0">
                <a:latin typeface="Arial MT"/>
                <a:cs typeface="Arial MT"/>
              </a:rPr>
              <a:t>del</a:t>
            </a:r>
            <a:r>
              <a:rPr lang="es-CO" sz="2000" dirty="0">
                <a:latin typeface="Arial MT"/>
                <a:cs typeface="Arial MT"/>
              </a:rPr>
              <a:t> </a:t>
            </a:r>
            <a:r>
              <a:rPr lang="es-CO" sz="2000" spc="-5" dirty="0">
                <a:latin typeface="Arial MT"/>
                <a:cs typeface="Arial MT"/>
              </a:rPr>
              <a:t>2005</a:t>
            </a:r>
          </a:p>
          <a:p>
            <a:pPr algn="just"/>
            <a:r>
              <a:rPr lang="es-MX" sz="2000" b="1" spc="-5" dirty="0">
                <a:latin typeface="Arial"/>
                <a:cs typeface="Arial"/>
              </a:rPr>
              <a:t>URGENCIA</a:t>
            </a:r>
            <a:r>
              <a:rPr lang="es-MX" sz="2000" b="1" spc="10" dirty="0">
                <a:latin typeface="Arial"/>
                <a:cs typeface="Arial"/>
              </a:rPr>
              <a:t> </a:t>
            </a:r>
            <a:r>
              <a:rPr lang="es-MX" sz="2000" b="1" spc="-20" dirty="0">
                <a:latin typeface="Arial"/>
                <a:cs typeface="Arial"/>
              </a:rPr>
              <a:t>MANIFIESTA</a:t>
            </a:r>
            <a:r>
              <a:rPr lang="es-MX" sz="2000" b="1" spc="25" dirty="0">
                <a:latin typeface="Arial"/>
                <a:cs typeface="Arial"/>
              </a:rPr>
              <a:t> </a:t>
            </a:r>
            <a:r>
              <a:rPr lang="es-MX" sz="2000" b="1" dirty="0">
                <a:latin typeface="Arial"/>
                <a:cs typeface="Arial"/>
              </a:rPr>
              <a:t>O</a:t>
            </a:r>
            <a:r>
              <a:rPr lang="es-MX" sz="2000" b="1" spc="100" dirty="0">
                <a:latin typeface="Arial"/>
                <a:cs typeface="Arial"/>
              </a:rPr>
              <a:t> </a:t>
            </a:r>
            <a:r>
              <a:rPr lang="es-MX" sz="2000" b="1" spc="-5" dirty="0">
                <a:latin typeface="Arial"/>
                <a:cs typeface="Arial"/>
              </a:rPr>
              <a:t>SITUACIÓN</a:t>
            </a:r>
            <a:r>
              <a:rPr lang="es-MX" sz="2000" b="1" spc="135" dirty="0">
                <a:latin typeface="Arial"/>
                <a:cs typeface="Arial"/>
              </a:rPr>
              <a:t> </a:t>
            </a:r>
            <a:r>
              <a:rPr lang="es-MX" sz="2000" b="1" spc="-5" dirty="0">
                <a:latin typeface="Arial"/>
                <a:cs typeface="Arial"/>
              </a:rPr>
              <a:t>DE</a:t>
            </a:r>
            <a:r>
              <a:rPr lang="es-MX" sz="2000" b="1" spc="100" dirty="0">
                <a:latin typeface="Arial"/>
                <a:cs typeface="Arial"/>
              </a:rPr>
              <a:t> </a:t>
            </a:r>
            <a:r>
              <a:rPr lang="es-MX" sz="2000" b="1" spc="-10" dirty="0">
                <a:latin typeface="Arial"/>
                <a:cs typeface="Arial"/>
              </a:rPr>
              <a:t>CALAMIDAD</a:t>
            </a:r>
            <a:r>
              <a:rPr lang="es-MX" sz="2000" b="1" spc="175" dirty="0">
                <a:latin typeface="Arial"/>
                <a:cs typeface="Arial"/>
              </a:rPr>
              <a:t> </a:t>
            </a:r>
            <a:r>
              <a:rPr lang="es-MX" sz="2000" b="1" spc="-5" dirty="0">
                <a:latin typeface="Arial"/>
                <a:cs typeface="Arial"/>
              </a:rPr>
              <a:t>PÚBLICA</a:t>
            </a:r>
            <a:endParaRPr lang="es-MX" sz="2000" dirty="0">
              <a:latin typeface="Arial"/>
              <a:cs typeface="Arial"/>
            </a:endParaRPr>
          </a:p>
          <a:p>
            <a:pPr algn="just"/>
            <a:r>
              <a:rPr lang="es-CO" sz="2000" b="1" spc="-10" dirty="0">
                <a:latin typeface="Arial"/>
                <a:cs typeface="Arial"/>
              </a:rPr>
              <a:t>SANCIONES</a:t>
            </a:r>
            <a:endParaRPr lang="es-CO" sz="2000" dirty="0">
              <a:latin typeface="Arial"/>
              <a:cs typeface="Arial"/>
            </a:endParaRPr>
          </a:p>
          <a:p>
            <a:pPr algn="just"/>
            <a:r>
              <a:rPr lang="es-MX" sz="2000" b="1" u="sng" dirty="0">
                <a:solidFill>
                  <a:srgbClr val="C00000"/>
                </a:solidFill>
                <a:latin typeface="Arial"/>
                <a:cs typeface="Arial"/>
              </a:rPr>
              <a:t>RENDICIÓN ANUAL</a:t>
            </a:r>
            <a:r>
              <a:rPr lang="es-MX" sz="2000" b="1" dirty="0">
                <a:latin typeface="Arial"/>
                <a:cs typeface="Arial"/>
              </a:rPr>
              <a:t>: GENERALES, FINANCIEROS Y PRESUPUESTALES (Que tipo de archivos y con que características)</a:t>
            </a:r>
          </a:p>
        </p:txBody>
      </p:sp>
    </p:spTree>
    <p:extLst>
      <p:ext uri="{BB962C8B-B14F-4D97-AF65-F5344CB8AC3E}">
        <p14:creationId xmlns:p14="http://schemas.microsoft.com/office/powerpoint/2010/main" val="26332777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97831" y="357834"/>
            <a:ext cx="9628594" cy="1184940"/>
          </a:xfrm>
          <a:prstGeom prst="rect">
            <a:avLst/>
          </a:prstGeom>
        </p:spPr>
        <p:txBody>
          <a:bodyPr vert="horz" wrap="square" lIns="0" tIns="81280" rIns="0" bIns="0" rtlCol="0">
            <a:spAutoFit/>
          </a:bodyPr>
          <a:lstStyle/>
          <a:p>
            <a:pPr marL="3542665" marR="5080" indent="-3530600">
              <a:lnSpc>
                <a:spcPts val="4320"/>
              </a:lnSpc>
              <a:spcBef>
                <a:spcPts val="640"/>
              </a:spcBef>
            </a:pPr>
            <a:r>
              <a:rPr b="1" spc="-15" dirty="0"/>
              <a:t>CUMPLIMIENTO </a:t>
            </a:r>
            <a:r>
              <a:rPr b="1" spc="-5" dirty="0"/>
              <a:t>EN </a:t>
            </a:r>
            <a:r>
              <a:rPr b="1" spc="-10" dirty="0"/>
              <a:t>RENDICIÓN </a:t>
            </a:r>
            <a:r>
              <a:rPr b="1" spc="-5" dirty="0"/>
              <a:t>Y REVISIÓN </a:t>
            </a:r>
            <a:r>
              <a:rPr b="1" spc="-1100" dirty="0"/>
              <a:t> </a:t>
            </a:r>
            <a:r>
              <a:rPr b="1" spc="-5" dirty="0"/>
              <a:t>DE</a:t>
            </a:r>
            <a:r>
              <a:rPr b="1" spc="-10" dirty="0"/>
              <a:t> </a:t>
            </a:r>
            <a:r>
              <a:rPr b="1" spc="-5" dirty="0"/>
              <a:t>LA</a:t>
            </a:r>
            <a:r>
              <a:rPr b="1" spc="-160" dirty="0"/>
              <a:t> </a:t>
            </a:r>
            <a:r>
              <a:rPr b="1" spc="-60" dirty="0"/>
              <a:t>CUENTA</a:t>
            </a:r>
          </a:p>
        </p:txBody>
      </p:sp>
      <p:grpSp>
        <p:nvGrpSpPr>
          <p:cNvPr id="14" name="Grupo 13"/>
          <p:cNvGrpSpPr/>
          <p:nvPr/>
        </p:nvGrpSpPr>
        <p:grpSpPr>
          <a:xfrm>
            <a:off x="536448" y="2115373"/>
            <a:ext cx="11284075" cy="4223030"/>
            <a:chOff x="536448" y="2752685"/>
            <a:chExt cx="11284075" cy="4223030"/>
          </a:xfrm>
        </p:grpSpPr>
        <p:sp>
          <p:nvSpPr>
            <p:cNvPr id="3" name="object 3"/>
            <p:cNvSpPr txBox="1"/>
            <p:nvPr/>
          </p:nvSpPr>
          <p:spPr>
            <a:xfrm>
              <a:off x="1055560" y="2752685"/>
              <a:ext cx="2545080" cy="584200"/>
            </a:xfrm>
            <a:prstGeom prst="rect">
              <a:avLst/>
            </a:prstGeom>
            <a:ln w="19811">
              <a:solidFill>
                <a:srgbClr val="000000"/>
              </a:solidFill>
            </a:ln>
          </p:spPr>
          <p:txBody>
            <a:bodyPr vert="horz" wrap="square" lIns="0" tIns="19685" rIns="0" bIns="0" rtlCol="0">
              <a:spAutoFit/>
            </a:bodyPr>
            <a:lstStyle/>
            <a:p>
              <a:pPr marL="212090">
                <a:lnSpc>
                  <a:spcPct val="100000"/>
                </a:lnSpc>
                <a:spcBef>
                  <a:spcPts val="155"/>
                </a:spcBef>
              </a:pPr>
              <a:r>
                <a:rPr sz="3200" spc="-5" dirty="0">
                  <a:latin typeface="Calibri"/>
                  <a:cs typeface="Calibri"/>
                </a:rPr>
                <a:t>Oportunidad</a:t>
              </a:r>
              <a:endParaRPr sz="3200" dirty="0">
                <a:latin typeface="Calibri"/>
                <a:cs typeface="Calibri"/>
              </a:endParaRPr>
            </a:p>
          </p:txBody>
        </p:sp>
        <p:sp>
          <p:nvSpPr>
            <p:cNvPr id="4" name="object 4"/>
            <p:cNvSpPr txBox="1"/>
            <p:nvPr/>
          </p:nvSpPr>
          <p:spPr>
            <a:xfrm>
              <a:off x="4743481" y="2752685"/>
              <a:ext cx="2609215" cy="584200"/>
            </a:xfrm>
            <a:prstGeom prst="rect">
              <a:avLst/>
            </a:prstGeom>
            <a:ln w="19811">
              <a:solidFill>
                <a:srgbClr val="000000"/>
              </a:solidFill>
            </a:ln>
          </p:spPr>
          <p:txBody>
            <a:bodyPr vert="horz" wrap="square" lIns="0" tIns="19685" rIns="0" bIns="0" rtlCol="0">
              <a:spAutoFit/>
            </a:bodyPr>
            <a:lstStyle/>
            <a:p>
              <a:pPr marL="424815">
                <a:lnSpc>
                  <a:spcPct val="100000"/>
                </a:lnSpc>
                <a:spcBef>
                  <a:spcPts val="155"/>
                </a:spcBef>
              </a:pPr>
              <a:r>
                <a:rPr sz="3200" spc="-5" dirty="0">
                  <a:latin typeface="Calibri"/>
                  <a:cs typeface="Calibri"/>
                </a:rPr>
                <a:t>Suficiencia</a:t>
              </a:r>
              <a:endParaRPr sz="3200" dirty="0">
                <a:latin typeface="Calibri"/>
                <a:cs typeface="Calibri"/>
              </a:endParaRPr>
            </a:p>
          </p:txBody>
        </p:sp>
        <p:sp>
          <p:nvSpPr>
            <p:cNvPr id="5" name="object 5"/>
            <p:cNvSpPr txBox="1"/>
            <p:nvPr/>
          </p:nvSpPr>
          <p:spPr>
            <a:xfrm>
              <a:off x="8495537" y="2752685"/>
              <a:ext cx="3066415" cy="584200"/>
            </a:xfrm>
            <a:prstGeom prst="rect">
              <a:avLst/>
            </a:prstGeom>
            <a:ln w="19811">
              <a:solidFill>
                <a:srgbClr val="000000"/>
              </a:solidFill>
            </a:ln>
          </p:spPr>
          <p:txBody>
            <a:bodyPr vert="horz" wrap="square" lIns="0" tIns="19685" rIns="0" bIns="0" rtlCol="0">
              <a:spAutoFit/>
            </a:bodyPr>
            <a:lstStyle/>
            <a:p>
              <a:pPr marL="923925">
                <a:lnSpc>
                  <a:spcPct val="100000"/>
                </a:lnSpc>
                <a:spcBef>
                  <a:spcPts val="155"/>
                </a:spcBef>
              </a:pPr>
              <a:r>
                <a:rPr sz="3200" spc="-5" dirty="0">
                  <a:latin typeface="Calibri"/>
                  <a:cs typeface="Calibri"/>
                </a:rPr>
                <a:t>Calidad</a:t>
              </a:r>
              <a:endParaRPr sz="3200" dirty="0">
                <a:latin typeface="Calibri"/>
                <a:cs typeface="Calibri"/>
              </a:endParaRPr>
            </a:p>
          </p:txBody>
        </p:sp>
        <p:sp>
          <p:nvSpPr>
            <p:cNvPr id="6" name="object 6"/>
            <p:cNvSpPr txBox="1"/>
            <p:nvPr/>
          </p:nvSpPr>
          <p:spPr>
            <a:xfrm>
              <a:off x="536448" y="4482084"/>
              <a:ext cx="3583304" cy="603885"/>
            </a:xfrm>
            <a:prstGeom prst="rect">
              <a:avLst/>
            </a:prstGeom>
            <a:solidFill>
              <a:srgbClr val="92D050"/>
            </a:solidFill>
          </p:spPr>
          <p:txBody>
            <a:bodyPr vert="horz" wrap="square" lIns="0" tIns="29845" rIns="0" bIns="0" rtlCol="0">
              <a:spAutoFit/>
            </a:bodyPr>
            <a:lstStyle/>
            <a:p>
              <a:pPr marL="765810">
                <a:lnSpc>
                  <a:spcPct val="100000"/>
                </a:lnSpc>
                <a:spcBef>
                  <a:spcPts val="235"/>
                </a:spcBef>
              </a:pPr>
              <a:r>
                <a:rPr sz="3200" spc="-5" dirty="0">
                  <a:latin typeface="Calibri"/>
                  <a:cs typeface="Calibri"/>
                </a:rPr>
                <a:t>Periodicidad</a:t>
              </a:r>
              <a:endParaRPr sz="3200" dirty="0">
                <a:latin typeface="Calibri"/>
                <a:cs typeface="Calibri"/>
              </a:endParaRPr>
            </a:p>
          </p:txBody>
        </p:sp>
        <p:sp>
          <p:nvSpPr>
            <p:cNvPr id="7" name="object 7"/>
            <p:cNvSpPr txBox="1"/>
            <p:nvPr/>
          </p:nvSpPr>
          <p:spPr>
            <a:xfrm>
              <a:off x="4300728" y="4482084"/>
              <a:ext cx="3583304" cy="2493631"/>
            </a:xfrm>
            <a:prstGeom prst="rect">
              <a:avLst/>
            </a:prstGeom>
            <a:solidFill>
              <a:srgbClr val="92D050"/>
            </a:solidFill>
          </p:spPr>
          <p:txBody>
            <a:bodyPr vert="horz" wrap="square" lIns="0" tIns="31115" rIns="0" bIns="0" rtlCol="0">
              <a:spAutoFit/>
            </a:bodyPr>
            <a:lstStyle/>
            <a:p>
              <a:pPr marL="222250" marR="217804" indent="1905" algn="ctr">
                <a:lnSpc>
                  <a:spcPct val="100000"/>
                </a:lnSpc>
                <a:spcBef>
                  <a:spcPts val="245"/>
                </a:spcBef>
              </a:pPr>
              <a:r>
                <a:rPr sz="3200" spc="-10" dirty="0">
                  <a:latin typeface="Calibri"/>
                  <a:cs typeface="Calibri"/>
                </a:rPr>
                <a:t>Diligenciamiento </a:t>
              </a:r>
              <a:r>
                <a:rPr sz="3200" spc="-5" dirty="0">
                  <a:latin typeface="Calibri"/>
                  <a:cs typeface="Calibri"/>
                </a:rPr>
                <a:t> </a:t>
              </a:r>
              <a:r>
                <a:rPr sz="3200" spc="-20" dirty="0">
                  <a:latin typeface="Calibri"/>
                  <a:cs typeface="Calibri"/>
                </a:rPr>
                <a:t>total</a:t>
              </a:r>
              <a:r>
                <a:rPr sz="3200" spc="-5" dirty="0">
                  <a:latin typeface="Calibri"/>
                  <a:cs typeface="Calibri"/>
                </a:rPr>
                <a:t> de</a:t>
              </a:r>
              <a:r>
                <a:rPr sz="3200" spc="-15" dirty="0">
                  <a:latin typeface="Calibri"/>
                  <a:cs typeface="Calibri"/>
                </a:rPr>
                <a:t> </a:t>
              </a:r>
              <a:r>
                <a:rPr sz="3200" spc="-25" dirty="0">
                  <a:latin typeface="Calibri"/>
                  <a:cs typeface="Calibri"/>
                </a:rPr>
                <a:t>formatos</a:t>
              </a:r>
              <a:r>
                <a:rPr sz="3200" spc="-5" dirty="0">
                  <a:latin typeface="Calibri"/>
                  <a:cs typeface="Calibri"/>
                </a:rPr>
                <a:t> </a:t>
              </a:r>
              <a:r>
                <a:rPr sz="3200" dirty="0">
                  <a:latin typeface="Calibri"/>
                  <a:cs typeface="Calibri"/>
                </a:rPr>
                <a:t>y </a:t>
              </a:r>
              <a:r>
                <a:rPr sz="3200" spc="-705" dirty="0">
                  <a:latin typeface="Calibri"/>
                  <a:cs typeface="Calibri"/>
                </a:rPr>
                <a:t> </a:t>
              </a:r>
              <a:r>
                <a:rPr sz="3200" spc="-25" dirty="0" err="1">
                  <a:latin typeface="Calibri"/>
                  <a:cs typeface="Calibri"/>
                </a:rPr>
                <a:t>anexos</a:t>
              </a:r>
              <a:r>
                <a:rPr lang="es-MX" sz="3200" spc="-25" dirty="0">
                  <a:latin typeface="Calibri"/>
                  <a:cs typeface="Calibri"/>
                </a:rPr>
                <a:t>. </a:t>
              </a:r>
              <a:r>
                <a:rPr lang="es-MX" sz="3200" spc="-25" dirty="0" err="1">
                  <a:latin typeface="Calibri"/>
                  <a:cs typeface="Calibri"/>
                </a:rPr>
                <a:t>Caracteristicas</a:t>
              </a:r>
              <a:r>
                <a:rPr lang="es-MX" sz="3200" spc="-25" dirty="0">
                  <a:latin typeface="Calibri"/>
                  <a:cs typeface="Calibri"/>
                </a:rPr>
                <a:t> solicitadas</a:t>
              </a:r>
              <a:endParaRPr sz="3200" dirty="0">
                <a:latin typeface="Calibri"/>
                <a:cs typeface="Calibri"/>
              </a:endParaRPr>
            </a:p>
          </p:txBody>
        </p:sp>
        <p:sp>
          <p:nvSpPr>
            <p:cNvPr id="8" name="object 8"/>
            <p:cNvSpPr txBox="1"/>
            <p:nvPr/>
          </p:nvSpPr>
          <p:spPr>
            <a:xfrm>
              <a:off x="8237219" y="4482084"/>
              <a:ext cx="3583304" cy="603885"/>
            </a:xfrm>
            <a:prstGeom prst="rect">
              <a:avLst/>
            </a:prstGeom>
            <a:solidFill>
              <a:srgbClr val="92D050"/>
            </a:solidFill>
          </p:spPr>
          <p:txBody>
            <a:bodyPr vert="horz" wrap="square" lIns="0" tIns="29845" rIns="0" bIns="0" rtlCol="0">
              <a:spAutoFit/>
            </a:bodyPr>
            <a:lstStyle/>
            <a:p>
              <a:pPr marL="977265">
                <a:lnSpc>
                  <a:spcPct val="100000"/>
                </a:lnSpc>
                <a:spcBef>
                  <a:spcPts val="235"/>
                </a:spcBef>
              </a:pPr>
              <a:r>
                <a:rPr sz="3200" spc="-25" dirty="0">
                  <a:latin typeface="Calibri"/>
                  <a:cs typeface="Calibri"/>
                </a:rPr>
                <a:t>Veracidad</a:t>
              </a:r>
              <a:endParaRPr sz="3200">
                <a:latin typeface="Calibri"/>
                <a:cs typeface="Calibri"/>
              </a:endParaRPr>
            </a:p>
          </p:txBody>
        </p:sp>
        <p:sp>
          <p:nvSpPr>
            <p:cNvPr id="9" name="Flecha abajo 8"/>
            <p:cNvSpPr/>
            <p:nvPr/>
          </p:nvSpPr>
          <p:spPr>
            <a:xfrm>
              <a:off x="2053652" y="3477718"/>
              <a:ext cx="569627" cy="719528"/>
            </a:xfrm>
            <a:prstGeom prst="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Flecha abajo 9"/>
            <p:cNvSpPr/>
            <p:nvPr/>
          </p:nvSpPr>
          <p:spPr>
            <a:xfrm>
              <a:off x="5613977" y="3549720"/>
              <a:ext cx="569627" cy="719528"/>
            </a:xfrm>
            <a:prstGeom prst="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Flecha abajo 10"/>
            <p:cNvSpPr/>
            <p:nvPr/>
          </p:nvSpPr>
          <p:spPr>
            <a:xfrm>
              <a:off x="9743930" y="3549720"/>
              <a:ext cx="569627" cy="719528"/>
            </a:xfrm>
            <a:prstGeom prst="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12" name="Rectángulo redondeado 11"/>
          <p:cNvSpPr/>
          <p:nvPr/>
        </p:nvSpPr>
        <p:spPr>
          <a:xfrm>
            <a:off x="8560863" y="4755696"/>
            <a:ext cx="3324986" cy="1676320"/>
          </a:xfrm>
          <a:prstGeom prst="roundRect">
            <a:avLst/>
          </a:prstGeom>
          <a:solidFill>
            <a:srgbClr val="DE988A"/>
          </a:solidFill>
          <a:ln>
            <a:solidFill>
              <a:srgbClr val="D57B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CuadroTexto 12"/>
          <p:cNvSpPr txBox="1"/>
          <p:nvPr/>
        </p:nvSpPr>
        <p:spPr>
          <a:xfrm>
            <a:off x="8739621" y="4953122"/>
            <a:ext cx="2967469" cy="1200329"/>
          </a:xfrm>
          <a:prstGeom prst="rect">
            <a:avLst/>
          </a:prstGeom>
          <a:noFill/>
        </p:spPr>
        <p:txBody>
          <a:bodyPr wrap="square" rtlCol="0">
            <a:spAutoFit/>
          </a:bodyPr>
          <a:lstStyle/>
          <a:p>
            <a:pPr algn="ctr"/>
            <a:r>
              <a:rPr lang="es-MX" b="1" dirty="0"/>
              <a:t>NOVEDAD: Cambia Calificación.</a:t>
            </a:r>
          </a:p>
          <a:p>
            <a:pPr algn="ctr"/>
            <a:r>
              <a:rPr lang="es-MX" b="1" dirty="0"/>
              <a:t>2 </a:t>
            </a:r>
            <a:r>
              <a:rPr lang="es-MX" b="1" dirty="0" err="1"/>
              <a:t>ó</a:t>
            </a:r>
            <a:r>
              <a:rPr lang="es-MX" b="1" dirty="0"/>
              <a:t> 0 </a:t>
            </a:r>
          </a:p>
          <a:p>
            <a:pPr algn="ctr"/>
            <a:r>
              <a:rPr lang="es-MX" b="1" dirty="0"/>
              <a:t>(Cumple o no Cumple)</a:t>
            </a:r>
            <a:endParaRPr lang="es-CO" b="1" dirty="0"/>
          </a:p>
        </p:txBody>
      </p:sp>
    </p:spTree>
    <p:extLst>
      <p:ext uri="{BB962C8B-B14F-4D97-AF65-F5344CB8AC3E}">
        <p14:creationId xmlns:p14="http://schemas.microsoft.com/office/powerpoint/2010/main" val="6384205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677334" y="374073"/>
            <a:ext cx="11057466" cy="762000"/>
          </a:xfrm>
        </p:spPr>
        <p:txBody>
          <a:bodyPr/>
          <a:lstStyle/>
          <a:p>
            <a:pPr algn="ctr"/>
            <a:r>
              <a:rPr lang="es-MX" b="1" dirty="0"/>
              <a:t>1.4.1. ELEMENTOS PROCESO AUDITOR</a:t>
            </a:r>
            <a:endParaRPr lang="es-CO" dirty="0"/>
          </a:p>
        </p:txBody>
      </p:sp>
      <p:sp>
        <p:nvSpPr>
          <p:cNvPr id="7" name="Marcador de contenido 6"/>
          <p:cNvSpPr>
            <a:spLocks noGrp="1"/>
          </p:cNvSpPr>
          <p:nvPr>
            <p:ph sz="half" idx="2"/>
          </p:nvPr>
        </p:nvSpPr>
        <p:spPr>
          <a:xfrm>
            <a:off x="1898199" y="1437466"/>
            <a:ext cx="4871451" cy="4668981"/>
          </a:xfrm>
        </p:spPr>
        <p:txBody>
          <a:bodyPr/>
          <a:lstStyle/>
          <a:p>
            <a:pPr marL="0" indent="0">
              <a:buNone/>
            </a:pPr>
            <a:r>
              <a:rPr lang="es-MX" b="1" dirty="0">
                <a:solidFill>
                  <a:srgbClr val="9E2600"/>
                </a:solidFill>
              </a:rPr>
              <a:t>2.</a:t>
            </a:r>
            <a:r>
              <a:rPr lang="es-MX" dirty="0">
                <a:solidFill>
                  <a:srgbClr val="9E2600"/>
                </a:solidFill>
              </a:rPr>
              <a:t> </a:t>
            </a:r>
            <a:r>
              <a:rPr lang="es-MX" sz="2000" b="1" dirty="0">
                <a:solidFill>
                  <a:srgbClr val="9E2600"/>
                </a:solidFill>
              </a:rPr>
              <a:t>FENECIMIENTO</a:t>
            </a:r>
          </a:p>
          <a:p>
            <a:pPr marL="0" indent="0">
              <a:buNone/>
            </a:pPr>
            <a:endParaRPr lang="es-MX" dirty="0"/>
          </a:p>
          <a:p>
            <a:pPr marL="0" indent="0" algn="just">
              <a:buNone/>
            </a:pPr>
            <a:r>
              <a:rPr lang="es-MX" sz="2000" b="1" dirty="0"/>
              <a:t>DEFINICIÓN: </a:t>
            </a:r>
            <a:r>
              <a:rPr lang="es-MX" sz="2000" dirty="0"/>
              <a:t>Es el pronunciamiento expreso, mediante el cual la Contraloría declara la conformidad o no de las operaciones, en cuanto al manejo legal, financiero, contable y técnico, los cuales determinan el cumplimiento de los principios de la gestión fiscal en un período determinado, producto de la evaluación de la gestión y resultados </a:t>
            </a:r>
            <a:endParaRPr lang="es-CO" sz="2000" dirty="0"/>
          </a:p>
        </p:txBody>
      </p:sp>
      <p:sp>
        <p:nvSpPr>
          <p:cNvPr id="3" name="AutoShape 2" descr="Como cumplir con la LOPD en nuestra web? - Empresa de Diseño web"/>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4" name="Imagen 3"/>
          <p:cNvPicPr>
            <a:picLocks noChangeAspect="1"/>
          </p:cNvPicPr>
          <p:nvPr/>
        </p:nvPicPr>
        <p:blipFill>
          <a:blip r:embed="rId2"/>
          <a:stretch>
            <a:fillRect/>
          </a:stretch>
        </p:blipFill>
        <p:spPr>
          <a:xfrm>
            <a:off x="7184738" y="2422550"/>
            <a:ext cx="3815729" cy="2539194"/>
          </a:xfrm>
          <a:prstGeom prst="rect">
            <a:avLst/>
          </a:prstGeom>
        </p:spPr>
      </p:pic>
    </p:spTree>
    <p:extLst>
      <p:ext uri="{BB962C8B-B14F-4D97-AF65-F5344CB8AC3E}">
        <p14:creationId xmlns:p14="http://schemas.microsoft.com/office/powerpoint/2010/main" val="37351833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FBCED884-B388-4634-A9D1-46E809D21C30}"/>
              </a:ext>
            </a:extLst>
          </p:cNvPr>
          <p:cNvSpPr/>
          <p:nvPr/>
        </p:nvSpPr>
        <p:spPr>
          <a:xfrm>
            <a:off x="1246909" y="1141833"/>
            <a:ext cx="5795289" cy="5324535"/>
          </a:xfrm>
          <a:prstGeom prst="rect">
            <a:avLst/>
          </a:prstGeom>
        </p:spPr>
        <p:txBody>
          <a:bodyPr wrap="square">
            <a:spAutoFit/>
          </a:bodyPr>
          <a:lstStyle/>
          <a:p>
            <a:pPr marL="171450" indent="-171450" algn="just">
              <a:buFont typeface="Wingdings" panose="05000000000000000000" pitchFamily="2" charset="2"/>
              <a:buChar char="Ø"/>
            </a:pPr>
            <a:r>
              <a:rPr lang="es-CO" b="1" dirty="0">
                <a:solidFill>
                  <a:srgbClr val="9E2600"/>
                </a:solidFill>
                <a:latin typeface="Verdana" panose="020B0604030504040204" pitchFamily="34" charset="0"/>
                <a:ea typeface="Verdana" panose="020B0604030504040204" pitchFamily="34" charset="0"/>
                <a:cs typeface="Verdana" panose="020B0604030504040204" pitchFamily="34" charset="0"/>
              </a:rPr>
              <a:t>Fenecimiento. </a:t>
            </a:r>
            <a:r>
              <a:rPr lang="es-CO" dirty="0">
                <a:latin typeface="Verdana" panose="020B0604030504040204" pitchFamily="34" charset="0"/>
                <a:ea typeface="Verdana" panose="020B0604030504040204" pitchFamily="34" charset="0"/>
                <a:cs typeface="Verdana" panose="020B0604030504040204" pitchFamily="34" charset="0"/>
              </a:rPr>
              <a:t>Si como resultado de la aplicación de la metodología para la evaluación de la gestión fiscal Integral se declara la conformidad operaciones y </a:t>
            </a:r>
            <a:r>
              <a:rPr lang="es-CO" dirty="0" err="1">
                <a:latin typeface="Verdana" panose="020B0604030504040204" pitchFamily="34" charset="0"/>
                <a:ea typeface="Verdana" panose="020B0604030504040204" pitchFamily="34" charset="0"/>
                <a:cs typeface="Verdana" panose="020B0604030504040204" pitchFamily="34" charset="0"/>
              </a:rPr>
              <a:t>Ppios</a:t>
            </a:r>
            <a:r>
              <a:rPr lang="es-CO" dirty="0">
                <a:latin typeface="Verdana" panose="020B0604030504040204" pitchFamily="34" charset="0"/>
                <a:ea typeface="Verdana" panose="020B0604030504040204" pitchFamily="34" charset="0"/>
                <a:cs typeface="Verdana" panose="020B0604030504040204" pitchFamily="34" charset="0"/>
              </a:rPr>
              <a:t> CF</a:t>
            </a:r>
            <a:endParaRPr lang="es-CO" i="1" dirty="0">
              <a:solidFill>
                <a:schemeClr val="accent1">
                  <a:lumMod val="60000"/>
                  <a:lumOff val="40000"/>
                </a:schemeClr>
              </a:solidFill>
              <a:latin typeface="Verdana" panose="020B0604030504040204" pitchFamily="34" charset="0"/>
              <a:ea typeface="Verdana" panose="020B0604030504040204" pitchFamily="34" charset="0"/>
              <a:cs typeface="Verdana" panose="020B0604030504040204" pitchFamily="34" charset="0"/>
            </a:endParaRPr>
          </a:p>
          <a:p>
            <a:pPr marL="171450" indent="-171450" algn="just">
              <a:buFont typeface="Wingdings" panose="05000000000000000000" pitchFamily="2" charset="2"/>
              <a:buChar char="Ø"/>
            </a:pPr>
            <a:endParaRPr lang="es-CO" b="1" dirty="0">
              <a:solidFill>
                <a:schemeClr val="accent1">
                  <a:lumMod val="60000"/>
                  <a:lumOff val="40000"/>
                </a:schemeClr>
              </a:solidFill>
              <a:latin typeface="Verdana" panose="020B0604030504040204" pitchFamily="34" charset="0"/>
              <a:ea typeface="Verdana" panose="020B0604030504040204" pitchFamily="34" charset="0"/>
              <a:cs typeface="Verdana" panose="020B0604030504040204" pitchFamily="34" charset="0"/>
            </a:endParaRPr>
          </a:p>
          <a:p>
            <a:pPr marL="171450" indent="-171450" algn="just">
              <a:buFont typeface="Wingdings" panose="05000000000000000000" pitchFamily="2" charset="2"/>
              <a:buChar char="Ø"/>
            </a:pPr>
            <a:r>
              <a:rPr lang="es-CO" b="1" dirty="0">
                <a:solidFill>
                  <a:srgbClr val="9E2600"/>
                </a:solidFill>
                <a:latin typeface="Verdana" panose="020B0604030504040204" pitchFamily="34" charset="0"/>
                <a:ea typeface="Verdana" panose="020B0604030504040204" pitchFamily="34" charset="0"/>
                <a:cs typeface="Verdana" panose="020B0604030504040204" pitchFamily="34" charset="0"/>
              </a:rPr>
              <a:t>No Fenecimiento. </a:t>
            </a:r>
            <a:r>
              <a:rPr lang="es-CO" dirty="0">
                <a:latin typeface="Verdana" panose="020B0604030504040204" pitchFamily="34" charset="0"/>
                <a:ea typeface="Verdana" panose="020B0604030504040204" pitchFamily="34" charset="0"/>
                <a:cs typeface="Verdana" panose="020B0604030504040204" pitchFamily="34" charset="0"/>
              </a:rPr>
              <a:t>Si como resultado de la aplicación de la metodología para la evaluación de la gestión fiscal Integral se declara la NO conformidad operaciones y </a:t>
            </a:r>
            <a:r>
              <a:rPr lang="es-CO" dirty="0" err="1">
                <a:latin typeface="Verdana" panose="020B0604030504040204" pitchFamily="34" charset="0"/>
                <a:ea typeface="Verdana" panose="020B0604030504040204" pitchFamily="34" charset="0"/>
                <a:cs typeface="Verdana" panose="020B0604030504040204" pitchFamily="34" charset="0"/>
              </a:rPr>
              <a:t>Ppios</a:t>
            </a:r>
            <a:r>
              <a:rPr lang="es-CO" dirty="0">
                <a:latin typeface="Verdana" panose="020B0604030504040204" pitchFamily="34" charset="0"/>
                <a:ea typeface="Verdana" panose="020B0604030504040204" pitchFamily="34" charset="0"/>
                <a:cs typeface="Verdana" panose="020B0604030504040204" pitchFamily="34" charset="0"/>
              </a:rPr>
              <a:t> CF</a:t>
            </a:r>
            <a:endParaRPr lang="es-CO" i="1" dirty="0">
              <a:solidFill>
                <a:schemeClr val="accent1">
                  <a:lumMod val="60000"/>
                  <a:lumOff val="40000"/>
                </a:schemeClr>
              </a:solidFill>
              <a:latin typeface="Verdana" panose="020B0604030504040204" pitchFamily="34" charset="0"/>
              <a:ea typeface="Verdana" panose="020B0604030504040204" pitchFamily="34" charset="0"/>
              <a:cs typeface="Verdana" panose="020B0604030504040204" pitchFamily="34" charset="0"/>
            </a:endParaRPr>
          </a:p>
          <a:p>
            <a:pPr marL="171450" indent="-171450" algn="just">
              <a:buFont typeface="Wingdings" panose="05000000000000000000" pitchFamily="2" charset="2"/>
              <a:buChar char="Ø"/>
            </a:pPr>
            <a:endParaRPr lang="es-CO"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pPr marL="171450" indent="-171450" algn="just">
              <a:buFont typeface="Wingdings" panose="05000000000000000000" pitchFamily="2" charset="2"/>
              <a:buChar char="Ø"/>
            </a:pPr>
            <a:r>
              <a:rPr lang="es-CO" b="1" dirty="0">
                <a:solidFill>
                  <a:srgbClr val="9E2600"/>
                </a:solidFill>
                <a:latin typeface="Verdana" panose="020B0604030504040204" pitchFamily="34" charset="0"/>
                <a:ea typeface="Verdana" panose="020B0604030504040204" pitchFamily="34" charset="0"/>
                <a:cs typeface="Verdana" panose="020B0604030504040204" pitchFamily="34" charset="0"/>
              </a:rPr>
              <a:t>Fenecimiento Presunto (Ficto). </a:t>
            </a:r>
            <a:r>
              <a:rPr lang="es-MX" dirty="0">
                <a:latin typeface="Verdana" panose="020B0604030504040204" pitchFamily="34" charset="0"/>
                <a:ea typeface="Verdana" panose="020B0604030504040204" pitchFamily="34" charset="0"/>
                <a:cs typeface="Verdana" panose="020B0604030504040204" pitchFamily="34" charset="0"/>
              </a:rPr>
              <a:t>Procede si al cabo del término de tres (3) años contados desde el momento de la rendición de la cuenta, la Contraloría no a realizado AFGR o cualquier actuación emitiendo Fenecimiento, se entiende como fenecida, para lo cual se dejará constancia a través de acto administrativo. </a:t>
            </a:r>
            <a:endParaRPr lang="es-CO" dirty="0">
              <a:latin typeface="Verdana" panose="020B0604030504040204" pitchFamily="34" charset="0"/>
              <a:ea typeface="Verdana" panose="020B0604030504040204" pitchFamily="34" charset="0"/>
              <a:cs typeface="Verdana" panose="020B0604030504040204" pitchFamily="34" charset="0"/>
            </a:endParaRPr>
          </a:p>
          <a:p>
            <a:pPr algn="just"/>
            <a:endParaRPr lang="es-CO" sz="16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tángulo 4">
            <a:extLst>
              <a:ext uri="{FF2B5EF4-FFF2-40B4-BE49-F238E27FC236}">
                <a16:creationId xmlns:a16="http://schemas.microsoft.com/office/drawing/2014/main" id="{FBCED884-B388-4634-A9D1-46E809D21C30}"/>
              </a:ext>
            </a:extLst>
          </p:cNvPr>
          <p:cNvSpPr/>
          <p:nvPr/>
        </p:nvSpPr>
        <p:spPr>
          <a:xfrm>
            <a:off x="7593198" y="1314186"/>
            <a:ext cx="4185892" cy="5324535"/>
          </a:xfrm>
          <a:prstGeom prst="rect">
            <a:avLst/>
          </a:prstGeom>
        </p:spPr>
        <p:txBody>
          <a:bodyPr wrap="square">
            <a:spAutoFit/>
          </a:bodyPr>
          <a:lstStyle/>
          <a:p>
            <a:pPr algn="just"/>
            <a:r>
              <a:rPr lang="es-MX" b="1" dirty="0">
                <a:solidFill>
                  <a:srgbClr val="9E2600"/>
                </a:solidFill>
                <a:latin typeface="Verdana" panose="020B0604030504040204" pitchFamily="34" charset="0"/>
                <a:ea typeface="Verdana" panose="020B0604030504040204" pitchFamily="34" charset="0"/>
                <a:cs typeface="Verdana" panose="020B0604030504040204" pitchFamily="34" charset="0"/>
              </a:rPr>
              <a:t>NOTA:</a:t>
            </a:r>
          </a:p>
          <a:p>
            <a:pPr algn="just"/>
            <a:endParaRPr lang="es-MX" b="1" dirty="0">
              <a:latin typeface="Verdana" panose="020B0604030504040204" pitchFamily="34" charset="0"/>
              <a:ea typeface="Verdana" panose="020B0604030504040204" pitchFamily="34" charset="0"/>
              <a:cs typeface="Verdana" panose="020B0604030504040204" pitchFamily="34" charset="0"/>
            </a:endParaRPr>
          </a:p>
          <a:p>
            <a:pPr marL="285750" indent="-285750" algn="just">
              <a:buFont typeface="Wingdings" panose="05000000000000000000" pitchFamily="2" charset="2"/>
              <a:buChar char="ü"/>
            </a:pPr>
            <a:r>
              <a:rPr lang="es-MX" b="1" dirty="0">
                <a:latin typeface="Verdana" panose="020B0604030504040204" pitchFamily="34" charset="0"/>
                <a:ea typeface="Verdana" panose="020B0604030504040204" pitchFamily="34" charset="0"/>
                <a:cs typeface="Verdana" panose="020B0604030504040204" pitchFamily="34" charset="0"/>
              </a:rPr>
              <a:t>El fenecimiento de la cuenta podrá emitirse a través de </a:t>
            </a:r>
            <a:r>
              <a:rPr lang="es-ES" b="1" dirty="0">
                <a:latin typeface="Verdana" panose="020B0604030504040204" pitchFamily="34" charset="0"/>
                <a:ea typeface="Verdana" panose="020B0604030504040204" pitchFamily="34" charset="0"/>
                <a:cs typeface="Verdana" panose="020B0604030504040204" pitchFamily="34" charset="0"/>
              </a:rPr>
              <a:t>Auditoria financiera, de gestión y resultados o mediante un procedimiento abreviado.</a:t>
            </a:r>
            <a:r>
              <a:rPr lang="es-MX" b="1" dirty="0">
                <a:latin typeface="Verdana" panose="020B0604030504040204" pitchFamily="34" charset="0"/>
                <a:ea typeface="Verdana" panose="020B0604030504040204" pitchFamily="34" charset="0"/>
                <a:cs typeface="Verdana" panose="020B0604030504040204" pitchFamily="34" charset="0"/>
              </a:rPr>
              <a:t> </a:t>
            </a:r>
          </a:p>
          <a:p>
            <a:endParaRPr lang="es-MX" b="1" dirty="0">
              <a:latin typeface="Verdana" panose="020B0604030504040204" pitchFamily="34" charset="0"/>
              <a:ea typeface="Verdana" panose="020B0604030504040204" pitchFamily="34" charset="0"/>
              <a:cs typeface="Verdana" panose="020B0604030504040204" pitchFamily="34" charset="0"/>
            </a:endParaRPr>
          </a:p>
          <a:p>
            <a:pPr marL="285750" indent="-285750" algn="just">
              <a:buFont typeface="Wingdings" panose="05000000000000000000" pitchFamily="2" charset="2"/>
              <a:buChar char="ü"/>
            </a:pPr>
            <a:r>
              <a:rPr lang="es-MX" b="1" dirty="0">
                <a:latin typeface="Verdana" panose="020B0604030504040204" pitchFamily="34" charset="0"/>
                <a:ea typeface="Verdana" panose="020B0604030504040204" pitchFamily="34" charset="0"/>
                <a:cs typeface="Verdana" panose="020B0604030504040204" pitchFamily="34" charset="0"/>
              </a:rPr>
              <a:t>Si con posterioridad a la revisión de cuentas, aparecen pruebas de operaciones fraudulentas o irregularidades, se levantará el fenecimiento mediante Acto administrativo y se iniciará el proceso de responsabilidad fiscal. </a:t>
            </a:r>
          </a:p>
          <a:p>
            <a:pPr algn="just"/>
            <a:endParaRPr lang="es-CO" sz="16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ítulo 1"/>
          <p:cNvSpPr>
            <a:spLocks noGrp="1"/>
          </p:cNvSpPr>
          <p:nvPr>
            <p:ph type="title"/>
          </p:nvPr>
        </p:nvSpPr>
        <p:spPr>
          <a:xfrm>
            <a:off x="1798446" y="356827"/>
            <a:ext cx="8911687" cy="667630"/>
          </a:xfrm>
        </p:spPr>
        <p:txBody>
          <a:bodyPr/>
          <a:lstStyle/>
          <a:p>
            <a:pPr>
              <a:lnSpc>
                <a:spcPct val="90000"/>
              </a:lnSpc>
            </a:pPr>
            <a:r>
              <a:rPr lang="es-CO" b="1" dirty="0">
                <a:cs typeface="Arial" panose="020B0604020202020204" pitchFamily="34" charset="0"/>
              </a:rPr>
              <a:t>TIPOS FENECIMIENTO DE LA CUENTA</a:t>
            </a:r>
          </a:p>
        </p:txBody>
      </p:sp>
    </p:spTree>
    <p:extLst>
      <p:ext uri="{BB962C8B-B14F-4D97-AF65-F5344CB8AC3E}">
        <p14:creationId xmlns:p14="http://schemas.microsoft.com/office/powerpoint/2010/main" val="14282675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30210" y="323965"/>
            <a:ext cx="10252190" cy="651164"/>
          </a:xfrm>
        </p:spPr>
        <p:txBody>
          <a:bodyPr>
            <a:normAutofit fontScale="90000"/>
          </a:bodyPr>
          <a:lstStyle/>
          <a:p>
            <a:pPr algn="ctr"/>
            <a:r>
              <a:rPr lang="es-MX" b="1" dirty="0"/>
              <a:t>1.4.13. Evaluación del Control Fiscal Interno</a:t>
            </a:r>
            <a:br>
              <a:rPr lang="es-MX" b="1" dirty="0"/>
            </a:br>
            <a:endParaRPr lang="es-CO" dirty="0"/>
          </a:p>
        </p:txBody>
      </p:sp>
      <p:sp>
        <p:nvSpPr>
          <p:cNvPr id="3" name="Marcador de contenido 2"/>
          <p:cNvSpPr>
            <a:spLocks noGrp="1"/>
          </p:cNvSpPr>
          <p:nvPr>
            <p:ph idx="1"/>
          </p:nvPr>
        </p:nvSpPr>
        <p:spPr>
          <a:xfrm>
            <a:off x="1606724" y="1333444"/>
            <a:ext cx="9770810" cy="5181600"/>
          </a:xfrm>
        </p:spPr>
        <p:txBody>
          <a:bodyPr>
            <a:normAutofit lnSpcReduction="10000"/>
          </a:bodyPr>
          <a:lstStyle/>
          <a:p>
            <a:pPr algn="just"/>
            <a:r>
              <a:rPr lang="es-MX" dirty="0"/>
              <a:t>Transversal en cualquier tipo de auditoría, validando la aplicación y efectividad de los controles definidos por la entidad auditada. </a:t>
            </a:r>
          </a:p>
          <a:p>
            <a:pPr marL="0" indent="0" algn="just">
              <a:buNone/>
            </a:pPr>
            <a:endParaRPr lang="es-MX" dirty="0"/>
          </a:p>
          <a:p>
            <a:r>
              <a:rPr lang="es-MX" dirty="0"/>
              <a:t>La evaluación y calificación de la calidad y eficiencia del control fiscal interno se determina de acuerdo con el puntaje asignado al </a:t>
            </a:r>
            <a:r>
              <a:rPr lang="es-MX" dirty="0">
                <a:solidFill>
                  <a:srgbClr val="FF0000"/>
                </a:solidFill>
              </a:rPr>
              <a:t>riesgo combinado </a:t>
            </a:r>
            <a:r>
              <a:rPr lang="es-MX" dirty="0"/>
              <a:t>(Riesgo inherente final por diseño de controles) </a:t>
            </a:r>
            <a:r>
              <a:rPr lang="es-MX" dirty="0">
                <a:solidFill>
                  <a:srgbClr val="FF0000"/>
                </a:solidFill>
              </a:rPr>
              <a:t>y la efectividad de los controles</a:t>
            </a:r>
            <a:r>
              <a:rPr lang="es-MX" dirty="0"/>
              <a:t>. </a:t>
            </a:r>
          </a:p>
          <a:p>
            <a:pPr marL="0" indent="0" algn="ctr">
              <a:buNone/>
            </a:pPr>
            <a:r>
              <a:rPr lang="es-MX" b="1" dirty="0"/>
              <a:t>		Rangos de ponderación CFI </a:t>
            </a:r>
          </a:p>
          <a:p>
            <a:endParaRPr lang="es-MX" dirty="0"/>
          </a:p>
          <a:p>
            <a:endParaRPr lang="es-MX" dirty="0"/>
          </a:p>
          <a:p>
            <a:endParaRPr lang="es-MX" dirty="0"/>
          </a:p>
          <a:p>
            <a:endParaRPr lang="es-MX" dirty="0"/>
          </a:p>
          <a:p>
            <a:endParaRPr lang="es-MX" dirty="0"/>
          </a:p>
          <a:p>
            <a:endParaRPr lang="es-MX" dirty="0"/>
          </a:p>
          <a:p>
            <a:pPr marL="0" indent="0" algn="ctr">
              <a:buNone/>
            </a:pPr>
            <a:r>
              <a:rPr lang="es-MX" b="1" i="1" dirty="0">
                <a:solidFill>
                  <a:srgbClr val="AC2900"/>
                </a:solidFill>
              </a:rPr>
              <a:t>Ver </a:t>
            </a:r>
            <a:r>
              <a:rPr lang="es-MX" b="1" i="1" dirty="0" err="1">
                <a:solidFill>
                  <a:srgbClr val="AC2900"/>
                </a:solidFill>
              </a:rPr>
              <a:t>Matriz_de_Gestión</a:t>
            </a:r>
            <a:r>
              <a:rPr lang="es-MX" b="1" i="1" dirty="0">
                <a:solidFill>
                  <a:srgbClr val="AC2900"/>
                </a:solidFill>
              </a:rPr>
              <a:t>_</a:t>
            </a:r>
            <a:endParaRPr lang="es-CO" b="1" i="1" dirty="0">
              <a:solidFill>
                <a:srgbClr val="AC2900"/>
              </a:solidFill>
            </a:endParaRPr>
          </a:p>
        </p:txBody>
      </p:sp>
      <p:pic>
        <p:nvPicPr>
          <p:cNvPr id="4" name="Imagen 3"/>
          <p:cNvPicPr>
            <a:picLocks noChangeAspect="1"/>
          </p:cNvPicPr>
          <p:nvPr/>
        </p:nvPicPr>
        <p:blipFill>
          <a:blip r:embed="rId2"/>
          <a:stretch>
            <a:fillRect/>
          </a:stretch>
        </p:blipFill>
        <p:spPr>
          <a:xfrm>
            <a:off x="4679046" y="3549491"/>
            <a:ext cx="4015931" cy="2007654"/>
          </a:xfrm>
          <a:prstGeom prst="rect">
            <a:avLst/>
          </a:prstGeom>
        </p:spPr>
      </p:pic>
    </p:spTree>
    <p:extLst>
      <p:ext uri="{BB962C8B-B14F-4D97-AF65-F5344CB8AC3E}">
        <p14:creationId xmlns:p14="http://schemas.microsoft.com/office/powerpoint/2010/main" val="5924052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9754" y="447243"/>
            <a:ext cx="10861695" cy="1320800"/>
          </a:xfrm>
        </p:spPr>
        <p:txBody>
          <a:bodyPr>
            <a:normAutofit/>
          </a:bodyPr>
          <a:lstStyle/>
          <a:p>
            <a:pPr algn="ctr"/>
            <a:r>
              <a:rPr lang="es-MX" sz="2700" b="1" dirty="0"/>
              <a:t>1.4.14. PLAN DE TRABAJO Y PROGRAMA DE AUDITORÍA</a:t>
            </a:r>
            <a:br>
              <a:rPr lang="es-MX" b="1" dirty="0"/>
            </a:br>
            <a:endParaRPr lang="es-CO" dirty="0"/>
          </a:p>
        </p:txBody>
      </p:sp>
      <p:sp>
        <p:nvSpPr>
          <p:cNvPr id="3" name="Marcador de contenido 2"/>
          <p:cNvSpPr>
            <a:spLocks noGrp="1"/>
          </p:cNvSpPr>
          <p:nvPr>
            <p:ph sz="half" idx="1"/>
          </p:nvPr>
        </p:nvSpPr>
        <p:spPr>
          <a:xfrm>
            <a:off x="1815623" y="1431068"/>
            <a:ext cx="3700702" cy="4531156"/>
          </a:xfrm>
        </p:spPr>
        <p:txBody>
          <a:bodyPr>
            <a:normAutofit lnSpcReduction="10000"/>
          </a:bodyPr>
          <a:lstStyle/>
          <a:p>
            <a:pPr>
              <a:buFont typeface="Wingdings" panose="05000000000000000000" pitchFamily="2" charset="2"/>
              <a:buChar char="ü"/>
            </a:pPr>
            <a:endParaRPr lang="es-MX" dirty="0"/>
          </a:p>
          <a:p>
            <a:pPr>
              <a:buFont typeface="Wingdings" panose="05000000000000000000" pitchFamily="2" charset="2"/>
              <a:buChar char="ü"/>
            </a:pPr>
            <a:r>
              <a:rPr lang="es-MX" dirty="0"/>
              <a:t>Carta de Navegación </a:t>
            </a:r>
          </a:p>
          <a:p>
            <a:pPr>
              <a:buFont typeface="Wingdings" panose="05000000000000000000" pitchFamily="2" charset="2"/>
              <a:buChar char="ü"/>
            </a:pPr>
            <a:r>
              <a:rPr lang="es-MX" dirty="0"/>
              <a:t>Focalizar el proceso Auditor </a:t>
            </a:r>
          </a:p>
          <a:p>
            <a:pPr>
              <a:buFont typeface="Wingdings" panose="05000000000000000000" pitchFamily="2" charset="2"/>
              <a:buChar char="ü"/>
            </a:pPr>
            <a:r>
              <a:rPr lang="es-MX" dirty="0"/>
              <a:t>Soporte Documental</a:t>
            </a:r>
          </a:p>
          <a:p>
            <a:pPr>
              <a:buFont typeface="Wingdings" panose="05000000000000000000" pitchFamily="2" charset="2"/>
              <a:buChar char="ü"/>
            </a:pPr>
            <a:r>
              <a:rPr lang="es-MX" dirty="0"/>
              <a:t>Contiene Programas de Auditoría</a:t>
            </a:r>
          </a:p>
          <a:p>
            <a:pPr>
              <a:buFont typeface="Wingdings" panose="05000000000000000000" pitchFamily="2" charset="2"/>
              <a:buChar char="ü"/>
            </a:pPr>
            <a:r>
              <a:rPr lang="es-MX" dirty="0"/>
              <a:t>Elabora al finalizar la Planeación</a:t>
            </a:r>
          </a:p>
          <a:p>
            <a:pPr>
              <a:buFont typeface="Wingdings" panose="05000000000000000000" pitchFamily="2" charset="2"/>
              <a:buChar char="ü"/>
            </a:pPr>
            <a:endParaRPr lang="es-MX" dirty="0"/>
          </a:p>
          <a:p>
            <a:pPr marL="0" indent="0" algn="ctr">
              <a:buNone/>
            </a:pPr>
            <a:r>
              <a:rPr lang="es-MX" b="1" i="1">
                <a:solidFill>
                  <a:srgbClr val="AC2900"/>
                </a:solidFill>
              </a:rPr>
              <a:t>Ver PF Plan de trabajo programa de auditoria y AF Programa de Auditoría Financiera. </a:t>
            </a:r>
          </a:p>
          <a:p>
            <a:pPr algn="ctr">
              <a:buFont typeface="Wingdings" panose="05000000000000000000" pitchFamily="2" charset="2"/>
              <a:buChar char="ü"/>
            </a:pPr>
            <a:endParaRPr lang="es-MX" i="1" dirty="0">
              <a:solidFill>
                <a:srgbClr val="00B0F0"/>
              </a:solidFill>
            </a:endParaRPr>
          </a:p>
          <a:p>
            <a:pPr marL="0" indent="0">
              <a:buNone/>
            </a:pPr>
            <a:endParaRPr lang="es-MX" dirty="0"/>
          </a:p>
          <a:p>
            <a:pPr marL="0" indent="0">
              <a:buNone/>
            </a:pPr>
            <a:endParaRPr lang="es-CO" dirty="0"/>
          </a:p>
        </p:txBody>
      </p:sp>
      <p:sp>
        <p:nvSpPr>
          <p:cNvPr id="4" name="Marcador de contenido 3"/>
          <p:cNvSpPr>
            <a:spLocks noGrp="1"/>
          </p:cNvSpPr>
          <p:nvPr>
            <p:ph sz="half" idx="2"/>
          </p:nvPr>
        </p:nvSpPr>
        <p:spPr>
          <a:xfrm>
            <a:off x="6247165" y="1232334"/>
            <a:ext cx="5744284" cy="5168466"/>
          </a:xfrm>
        </p:spPr>
        <p:txBody>
          <a:bodyPr>
            <a:normAutofit lnSpcReduction="10000"/>
          </a:bodyPr>
          <a:lstStyle/>
          <a:p>
            <a:pPr marL="0" indent="0">
              <a:buNone/>
            </a:pPr>
            <a:r>
              <a:rPr lang="es-MX" b="1" dirty="0">
                <a:solidFill>
                  <a:srgbClr val="AC2900"/>
                </a:solidFill>
              </a:rPr>
              <a:t>CONTENIDO:</a:t>
            </a:r>
          </a:p>
          <a:p>
            <a:endParaRPr lang="es-CO" dirty="0"/>
          </a:p>
          <a:p>
            <a:r>
              <a:rPr lang="es-MX" dirty="0"/>
              <a:t>Objetivos y alcance de la auditoría </a:t>
            </a:r>
          </a:p>
          <a:p>
            <a:r>
              <a:rPr lang="es-MX" dirty="0"/>
              <a:t>Resumen Conocimiento del ente </a:t>
            </a:r>
          </a:p>
          <a:p>
            <a:r>
              <a:rPr lang="es-MX" dirty="0"/>
              <a:t>Muestra de auditoría</a:t>
            </a:r>
          </a:p>
          <a:p>
            <a:r>
              <a:rPr lang="es-MX" dirty="0"/>
              <a:t>Resumen del análisis de la evaluación de riesgos</a:t>
            </a:r>
          </a:p>
          <a:p>
            <a:r>
              <a:rPr lang="es-MX" dirty="0"/>
              <a:t>Resultado de la evaluación del diseño de control</a:t>
            </a:r>
          </a:p>
          <a:p>
            <a:r>
              <a:rPr lang="es-MX" dirty="0"/>
              <a:t>Determinación de la materialidad</a:t>
            </a:r>
          </a:p>
          <a:p>
            <a:r>
              <a:rPr lang="es-MX" dirty="0"/>
              <a:t>Definición de la estrategia de auditoría </a:t>
            </a:r>
          </a:p>
          <a:p>
            <a:r>
              <a:rPr lang="es-MX" dirty="0"/>
              <a:t>Alcance y oportunidad de las pruebas</a:t>
            </a:r>
          </a:p>
          <a:p>
            <a:r>
              <a:rPr lang="es-MX" dirty="0"/>
              <a:t>Cronograma de actividades</a:t>
            </a:r>
          </a:p>
          <a:p>
            <a:endParaRPr lang="es-CO" dirty="0"/>
          </a:p>
        </p:txBody>
      </p:sp>
    </p:spTree>
    <p:extLst>
      <p:ext uri="{BB962C8B-B14F-4D97-AF65-F5344CB8AC3E}">
        <p14:creationId xmlns:p14="http://schemas.microsoft.com/office/powerpoint/2010/main" val="33767152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6304" y="429490"/>
            <a:ext cx="5281659" cy="595746"/>
          </a:xfrm>
        </p:spPr>
        <p:txBody>
          <a:bodyPr>
            <a:normAutofit/>
          </a:bodyPr>
          <a:lstStyle/>
          <a:p>
            <a:pPr algn="ctr"/>
            <a:r>
              <a:rPr lang="es-CO" sz="2600" b="1" dirty="0"/>
              <a:t>5. Control selectivo</a:t>
            </a:r>
            <a:endParaRPr lang="es-CO" sz="2600" dirty="0"/>
          </a:p>
        </p:txBody>
      </p:sp>
      <p:sp>
        <p:nvSpPr>
          <p:cNvPr id="9" name="Marcador de contenido 2"/>
          <p:cNvSpPr>
            <a:spLocks noGrp="1"/>
          </p:cNvSpPr>
          <p:nvPr>
            <p:ph sz="half" idx="1"/>
          </p:nvPr>
        </p:nvSpPr>
        <p:spPr>
          <a:xfrm>
            <a:off x="6554384" y="1105474"/>
            <a:ext cx="5083433" cy="5514109"/>
          </a:xfrm>
        </p:spPr>
        <p:txBody>
          <a:bodyPr>
            <a:normAutofit/>
          </a:bodyPr>
          <a:lstStyle/>
          <a:p>
            <a:pPr algn="just">
              <a:buFont typeface="Wingdings" panose="05000000000000000000" pitchFamily="2" charset="2"/>
              <a:buChar char="Ø"/>
            </a:pPr>
            <a:r>
              <a:rPr lang="es-MX" dirty="0"/>
              <a:t>Espacios que se dan durante todo el proceso auditor que permiten la interacción del equipo auditor.</a:t>
            </a:r>
          </a:p>
          <a:p>
            <a:pPr algn="just">
              <a:buFont typeface="Wingdings" panose="05000000000000000000" pitchFamily="2" charset="2"/>
              <a:buChar char="Ø"/>
            </a:pPr>
            <a:r>
              <a:rPr lang="es-MX" dirty="0"/>
              <a:t>Los resultados de cada mesa de trabajo, se plasman en una ayuda de memoria en el formato establecido. </a:t>
            </a:r>
          </a:p>
          <a:p>
            <a:pPr algn="just">
              <a:buFont typeface="Wingdings" panose="05000000000000000000" pitchFamily="2" charset="2"/>
              <a:buChar char="Ø"/>
            </a:pPr>
            <a:r>
              <a:rPr lang="es-MX" dirty="0"/>
              <a:t>La evaluación y análisis para determinación de las observaciones que harán parte del informe preliminar, y la evaluación y calificación de los hallazgos para el informe definitivo, requerirán de mesa de trabajo.</a:t>
            </a:r>
          </a:p>
          <a:p>
            <a:pPr marL="0" indent="0">
              <a:buNone/>
            </a:pPr>
            <a:r>
              <a:rPr lang="es-MX" dirty="0"/>
              <a:t> </a:t>
            </a:r>
          </a:p>
          <a:p>
            <a:pPr marL="0" indent="0" algn="r">
              <a:buNone/>
            </a:pPr>
            <a:r>
              <a:rPr lang="es-MX" b="1" i="1" dirty="0">
                <a:solidFill>
                  <a:srgbClr val="AC2900"/>
                </a:solidFill>
                <a:hlinkClick r:id="rId2" action="ppaction://hlinkfile"/>
              </a:rPr>
              <a:t>Modelo 12-PF Ayuda de memoria</a:t>
            </a:r>
            <a:endParaRPr lang="es-CO" b="1" i="1" dirty="0">
              <a:solidFill>
                <a:srgbClr val="AC2900"/>
              </a:solidFill>
            </a:endParaRPr>
          </a:p>
        </p:txBody>
      </p:sp>
      <p:sp>
        <p:nvSpPr>
          <p:cNvPr id="3" name="Marcador de contenido 2"/>
          <p:cNvSpPr>
            <a:spLocks noGrp="1"/>
          </p:cNvSpPr>
          <p:nvPr>
            <p:ph sz="half" idx="4294967295"/>
          </p:nvPr>
        </p:nvSpPr>
        <p:spPr>
          <a:xfrm>
            <a:off x="929390" y="1132378"/>
            <a:ext cx="5153025" cy="5513387"/>
          </a:xfrm>
        </p:spPr>
        <p:txBody>
          <a:bodyPr>
            <a:normAutofit fontScale="92500"/>
          </a:bodyPr>
          <a:lstStyle/>
          <a:p>
            <a:pPr marL="0" indent="0" algn="just">
              <a:buNone/>
            </a:pPr>
            <a:r>
              <a:rPr lang="es-MX" dirty="0"/>
              <a:t>Selección mediante un procedimiento técnico de una </a:t>
            </a:r>
            <a:r>
              <a:rPr lang="es-MX" dirty="0">
                <a:solidFill>
                  <a:srgbClr val="FF0000"/>
                </a:solidFill>
              </a:rPr>
              <a:t>muestra</a:t>
            </a:r>
            <a:r>
              <a:rPr lang="es-MX" dirty="0"/>
              <a:t> representativa de recursos, cuentas, operaciones o actividades para obtener conclusiones sobre el universo respectivo en el desarrollo del control fiscal. </a:t>
            </a:r>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marL="0" indent="0" algn="just">
              <a:buNone/>
            </a:pPr>
            <a:endParaRPr lang="es-MX" dirty="0"/>
          </a:p>
          <a:p>
            <a:pPr algn="just"/>
            <a:r>
              <a:rPr lang="es-MX" dirty="0"/>
              <a:t>Muestreo Estadístico: procedimientos técnicos cualitativos y/o cuantitativos </a:t>
            </a:r>
          </a:p>
          <a:p>
            <a:pPr algn="just"/>
            <a:r>
              <a:rPr lang="es-MX" dirty="0"/>
              <a:t>Muestreo No estadístico: criterios cualitativos relacionados con: capacidad técnica y operativa, entre otros.</a:t>
            </a:r>
          </a:p>
          <a:p>
            <a:pPr marL="0" indent="0" algn="r">
              <a:buNone/>
            </a:pPr>
            <a:r>
              <a:rPr lang="es-MX" b="1" i="1" dirty="0">
                <a:solidFill>
                  <a:srgbClr val="AC2900"/>
                </a:solidFill>
                <a:hlinkClick r:id="rId3" action="ppaction://hlinkfile"/>
              </a:rPr>
              <a:t>Papel de Trabajo PT 08-PF Aplicativo de muestreo</a:t>
            </a:r>
            <a:endParaRPr lang="es-CO" b="1" i="1" dirty="0">
              <a:solidFill>
                <a:srgbClr val="AC2900"/>
              </a:solidFill>
            </a:endParaRPr>
          </a:p>
        </p:txBody>
      </p:sp>
      <p:pic>
        <p:nvPicPr>
          <p:cNvPr id="7" name="Picture 2" descr="Resumen de técnicas de muestreo probabilisticas – Carrera de Cirujano  Dentista"/>
          <p:cNvPicPr>
            <a:picLocks noChangeAspect="1" noChangeArrowheads="1"/>
          </p:cNvPicPr>
          <p:nvPr/>
        </p:nvPicPr>
        <p:blipFill rotWithShape="1">
          <a:blip r:embed="rId4">
            <a:extLst>
              <a:ext uri="{28A0092B-C50C-407E-A947-70E740481C1C}">
                <a14:useLocalDpi xmlns:a14="http://schemas.microsoft.com/office/drawing/2010/main" val="0"/>
              </a:ext>
            </a:extLst>
          </a:blip>
          <a:srcRect l="17382" r="12695"/>
          <a:stretch/>
        </p:blipFill>
        <p:spPr bwMode="auto">
          <a:xfrm>
            <a:off x="2194185" y="2617388"/>
            <a:ext cx="2263172" cy="1799941"/>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1"/>
          <p:cNvSpPr txBox="1">
            <a:spLocks/>
          </p:cNvSpPr>
          <p:nvPr/>
        </p:nvSpPr>
        <p:spPr>
          <a:xfrm>
            <a:off x="6220338" y="323420"/>
            <a:ext cx="5281659" cy="595746"/>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800" b="1" dirty="0">
                <a:solidFill>
                  <a:schemeClr val="tx1"/>
                </a:solidFill>
              </a:rPr>
              <a:t>6.</a:t>
            </a:r>
            <a:r>
              <a:rPr lang="es-MX" sz="2800" dirty="0">
                <a:solidFill>
                  <a:schemeClr val="tx1"/>
                </a:solidFill>
              </a:rPr>
              <a:t> </a:t>
            </a:r>
            <a:r>
              <a:rPr lang="es-CO" sz="2800" b="1" dirty="0">
                <a:solidFill>
                  <a:schemeClr val="tx1"/>
                </a:solidFill>
              </a:rPr>
              <a:t>Mesa de trabajo</a:t>
            </a:r>
            <a:endParaRPr lang="es-CO" sz="2600" dirty="0">
              <a:solidFill>
                <a:schemeClr val="tx1"/>
              </a:solidFill>
            </a:endParaRPr>
          </a:p>
        </p:txBody>
      </p:sp>
    </p:spTree>
    <p:extLst>
      <p:ext uri="{BB962C8B-B14F-4D97-AF65-F5344CB8AC3E}">
        <p14:creationId xmlns:p14="http://schemas.microsoft.com/office/powerpoint/2010/main" val="14659818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5828" y="355390"/>
            <a:ext cx="10752666" cy="665019"/>
          </a:xfrm>
        </p:spPr>
        <p:txBody>
          <a:bodyPr>
            <a:normAutofit fontScale="90000"/>
          </a:bodyPr>
          <a:lstStyle/>
          <a:p>
            <a:pPr algn="ctr"/>
            <a:r>
              <a:rPr lang="es-MX" sz="2700" b="1" dirty="0"/>
              <a:t>1.4.1.7</a:t>
            </a:r>
            <a:r>
              <a:rPr lang="es-MX" sz="3100" b="1" dirty="0"/>
              <a:t>. </a:t>
            </a:r>
            <a:r>
              <a:rPr lang="es-MX" sz="2700" b="1" dirty="0"/>
              <a:t>Estructuración y tratamiento de observaciones y/o hallazgos </a:t>
            </a:r>
            <a:br>
              <a:rPr lang="es-MX" sz="2700" b="1" dirty="0"/>
            </a:br>
            <a:r>
              <a:rPr lang="es-MX" sz="2700" b="1" dirty="0"/>
              <a:t>(Informe IP a IF). </a:t>
            </a:r>
            <a:endParaRPr lang="es-CO" sz="2700" dirty="0"/>
          </a:p>
        </p:txBody>
      </p:sp>
      <p:sp>
        <p:nvSpPr>
          <p:cNvPr id="18" name="Marcador de contenido 3"/>
          <p:cNvSpPr>
            <a:spLocks noGrp="1"/>
          </p:cNvSpPr>
          <p:nvPr>
            <p:ph sz="half" idx="2"/>
          </p:nvPr>
        </p:nvSpPr>
        <p:spPr>
          <a:xfrm>
            <a:off x="8333455" y="1353751"/>
            <a:ext cx="3445039" cy="5060904"/>
          </a:xfrm>
        </p:spPr>
        <p:txBody>
          <a:bodyPr>
            <a:normAutofit fontScale="92500" lnSpcReduction="20000"/>
          </a:bodyPr>
          <a:lstStyle/>
          <a:p>
            <a:pPr algn="just">
              <a:buAutoNum type="arabicPeriod"/>
            </a:pPr>
            <a:r>
              <a:rPr lang="es-MX" b="1" dirty="0"/>
              <a:t>Informe Preliminar - IP</a:t>
            </a:r>
          </a:p>
          <a:p>
            <a:pPr algn="just">
              <a:buAutoNum type="arabicPeriod"/>
            </a:pPr>
            <a:r>
              <a:rPr lang="es-MX" b="1" dirty="0"/>
              <a:t>Revisión y Validación IP</a:t>
            </a:r>
          </a:p>
          <a:p>
            <a:pPr algn="just">
              <a:buAutoNum type="arabicPeriod"/>
            </a:pPr>
            <a:r>
              <a:rPr lang="es-MX" b="1" dirty="0"/>
              <a:t>Validación IP</a:t>
            </a:r>
          </a:p>
          <a:p>
            <a:pPr algn="just">
              <a:buAutoNum type="arabicPeriod"/>
            </a:pPr>
            <a:r>
              <a:rPr lang="es-MX" b="1" dirty="0"/>
              <a:t>Firma y Revisión IP</a:t>
            </a:r>
          </a:p>
          <a:p>
            <a:pPr algn="just">
              <a:buAutoNum type="arabicPeriod"/>
            </a:pPr>
            <a:r>
              <a:rPr lang="es-MX" b="1" dirty="0"/>
              <a:t>Comunicar y Trasladar IP</a:t>
            </a:r>
          </a:p>
          <a:p>
            <a:pPr algn="just">
              <a:buAutoNum type="arabicPeriod"/>
            </a:pPr>
            <a:r>
              <a:rPr lang="es-MX" b="1" dirty="0"/>
              <a:t>Presentación Controversias</a:t>
            </a:r>
          </a:p>
          <a:p>
            <a:pPr algn="just">
              <a:buAutoNum type="arabicPeriod"/>
            </a:pPr>
            <a:r>
              <a:rPr lang="es-MX" b="1" dirty="0"/>
              <a:t>Presentación Extemporánea de controversias</a:t>
            </a:r>
          </a:p>
          <a:p>
            <a:pPr algn="just">
              <a:buAutoNum type="arabicPeriod"/>
            </a:pPr>
            <a:r>
              <a:rPr lang="es-MX" b="1" dirty="0"/>
              <a:t>Evaluar y Validad Respuestas</a:t>
            </a:r>
          </a:p>
          <a:p>
            <a:pPr algn="just">
              <a:buAutoNum type="arabicPeriod"/>
            </a:pPr>
            <a:r>
              <a:rPr lang="es-MX" b="1" dirty="0"/>
              <a:t>Elaboración Informe Definitivo – IF</a:t>
            </a:r>
          </a:p>
          <a:p>
            <a:pPr algn="just">
              <a:buAutoNum type="arabicPeriod"/>
            </a:pPr>
            <a:r>
              <a:rPr lang="es-MX" b="1" dirty="0"/>
              <a:t>Revisión IF</a:t>
            </a:r>
          </a:p>
          <a:p>
            <a:pPr algn="just">
              <a:buAutoNum type="arabicPeriod"/>
            </a:pPr>
            <a:r>
              <a:rPr lang="es-MX" b="1" dirty="0"/>
              <a:t>Aprobación, Firma y Remisión IF</a:t>
            </a:r>
          </a:p>
          <a:p>
            <a:pPr>
              <a:buAutoNum type="arabicPeriod"/>
            </a:pPr>
            <a:endParaRPr lang="es-MX" dirty="0"/>
          </a:p>
          <a:p>
            <a:pPr marL="0" indent="0">
              <a:buNone/>
            </a:pPr>
            <a:endParaRPr lang="es-MX" dirty="0"/>
          </a:p>
          <a:p>
            <a:pPr marL="0" indent="0">
              <a:buNone/>
            </a:pPr>
            <a:endParaRPr lang="es-CO" dirty="0"/>
          </a:p>
        </p:txBody>
      </p:sp>
      <p:sp>
        <p:nvSpPr>
          <p:cNvPr id="16" name="Marcador de contenido 3"/>
          <p:cNvSpPr>
            <a:spLocks noGrp="1"/>
          </p:cNvSpPr>
          <p:nvPr>
            <p:ph sz="half" idx="4294967295"/>
          </p:nvPr>
        </p:nvSpPr>
        <p:spPr>
          <a:xfrm>
            <a:off x="577436" y="4133184"/>
            <a:ext cx="3444875" cy="2409825"/>
          </a:xfrm>
        </p:spPr>
        <p:txBody>
          <a:bodyPr>
            <a:normAutofit fontScale="92500" lnSpcReduction="10000"/>
          </a:bodyPr>
          <a:lstStyle/>
          <a:p>
            <a:pPr algn="just"/>
            <a:r>
              <a:rPr lang="es-MX" sz="1700" b="1" dirty="0"/>
              <a:t>CAUSA:</a:t>
            </a:r>
            <a:r>
              <a:rPr lang="es-MX" sz="1700" dirty="0"/>
              <a:t> Las razones por las cuales, a su juicio, ocurrió la condición observada, por qué ocurrió la condición. </a:t>
            </a:r>
          </a:p>
          <a:p>
            <a:pPr algn="just"/>
            <a:r>
              <a:rPr lang="es-MX" sz="1700" b="1" dirty="0"/>
              <a:t>EFECTO: </a:t>
            </a:r>
            <a:r>
              <a:rPr lang="es-MX" sz="1700" dirty="0"/>
              <a:t>Es la consecuencia real o potencial, cuantitativa o cualitativa de la condición descrita, la diferencia de lo que es y lo que debió ser</a:t>
            </a:r>
            <a:r>
              <a:rPr lang="es-MX" dirty="0"/>
              <a:t>. </a:t>
            </a:r>
          </a:p>
          <a:p>
            <a:pPr marL="0" indent="0">
              <a:buNone/>
            </a:pPr>
            <a:endParaRPr lang="es-MX" dirty="0"/>
          </a:p>
          <a:p>
            <a:pPr marL="0" indent="0">
              <a:buNone/>
            </a:pPr>
            <a:endParaRPr lang="es-CO" dirty="0"/>
          </a:p>
        </p:txBody>
      </p:sp>
      <p:sp>
        <p:nvSpPr>
          <p:cNvPr id="4" name="Marcador de contenido 3"/>
          <p:cNvSpPr>
            <a:spLocks noGrp="1"/>
          </p:cNvSpPr>
          <p:nvPr>
            <p:ph sz="half" idx="4294967295"/>
          </p:nvPr>
        </p:nvSpPr>
        <p:spPr>
          <a:xfrm>
            <a:off x="4196953" y="4050887"/>
            <a:ext cx="3587750" cy="2576513"/>
          </a:xfrm>
        </p:spPr>
        <p:txBody>
          <a:bodyPr>
            <a:normAutofit fontScale="92500" lnSpcReduction="20000"/>
          </a:bodyPr>
          <a:lstStyle/>
          <a:p>
            <a:pPr algn="just">
              <a:buFont typeface="Wingdings" panose="05000000000000000000" pitchFamily="2" charset="2"/>
              <a:buChar char="Ø"/>
            </a:pPr>
            <a:r>
              <a:rPr lang="es-MX" sz="1700" b="1" dirty="0"/>
              <a:t>CONDICIÓN: </a:t>
            </a:r>
            <a:r>
              <a:rPr lang="es-MX" sz="1700" dirty="0"/>
              <a:t>Situación deficiente encontrada, consiste en una narración descriptiva y lógica del hecho o acontecimiento, con inclusión de la fecha de su ocurrencia. </a:t>
            </a:r>
          </a:p>
          <a:p>
            <a:pPr algn="just"/>
            <a:r>
              <a:rPr lang="es-MX" sz="1700" b="1" dirty="0"/>
              <a:t>CRITERIO: </a:t>
            </a:r>
            <a:r>
              <a:rPr lang="es-MX" sz="1700" dirty="0"/>
              <a:t>Detalla el estándar contra el cual ha medido o comparado la condición, Norma. (Lo que debe o lo que debió ser). </a:t>
            </a:r>
          </a:p>
          <a:p>
            <a:pPr marL="0" indent="0">
              <a:buNone/>
            </a:pPr>
            <a:endParaRPr lang="es-MX" dirty="0"/>
          </a:p>
          <a:p>
            <a:pPr marL="0" indent="0">
              <a:buNone/>
            </a:pPr>
            <a:endParaRPr lang="es-CO" dirty="0"/>
          </a:p>
        </p:txBody>
      </p:sp>
      <p:grpSp>
        <p:nvGrpSpPr>
          <p:cNvPr id="15" name="Grupo 14"/>
          <p:cNvGrpSpPr/>
          <p:nvPr/>
        </p:nvGrpSpPr>
        <p:grpSpPr>
          <a:xfrm>
            <a:off x="-65757" y="1384270"/>
            <a:ext cx="5565850" cy="2327564"/>
            <a:chOff x="-45014" y="4204256"/>
            <a:chExt cx="4946150" cy="2327564"/>
          </a:xfrm>
        </p:grpSpPr>
        <p:sp>
          <p:nvSpPr>
            <p:cNvPr id="5" name="CuadroTexto 4"/>
            <p:cNvSpPr txBox="1"/>
            <p:nvPr/>
          </p:nvSpPr>
          <p:spPr>
            <a:xfrm>
              <a:off x="-45014" y="5135006"/>
              <a:ext cx="1891108" cy="523220"/>
            </a:xfrm>
            <a:prstGeom prst="rect">
              <a:avLst/>
            </a:prstGeom>
            <a:noFill/>
          </p:spPr>
          <p:txBody>
            <a:bodyPr wrap="square" rtlCol="0">
              <a:spAutoFit/>
            </a:bodyPr>
            <a:lstStyle/>
            <a:p>
              <a:pPr algn="ctr"/>
              <a:r>
                <a:rPr lang="es-MX" sz="1400" b="1" dirty="0">
                  <a:solidFill>
                    <a:srgbClr val="FF0000"/>
                  </a:solidFill>
                </a:rPr>
                <a:t>OBSERVACIÓN</a:t>
              </a:r>
            </a:p>
            <a:p>
              <a:pPr algn="ctr"/>
              <a:r>
                <a:rPr lang="es-MX" sz="1400" b="1" dirty="0">
                  <a:solidFill>
                    <a:srgbClr val="FF0000"/>
                  </a:solidFill>
                </a:rPr>
                <a:t> Y/O HALLAZGO</a:t>
              </a:r>
              <a:endParaRPr lang="es-CO" sz="1400" b="1" dirty="0">
                <a:solidFill>
                  <a:srgbClr val="FF0000"/>
                </a:solidFill>
              </a:endParaRPr>
            </a:p>
          </p:txBody>
        </p:sp>
        <p:sp>
          <p:nvSpPr>
            <p:cNvPr id="6" name="CuadroTexto 5"/>
            <p:cNvSpPr txBox="1"/>
            <p:nvPr/>
          </p:nvSpPr>
          <p:spPr>
            <a:xfrm flipH="1">
              <a:off x="3035065" y="4381732"/>
              <a:ext cx="541868" cy="369332"/>
            </a:xfrm>
            <a:prstGeom prst="rect">
              <a:avLst/>
            </a:prstGeom>
            <a:noFill/>
          </p:spPr>
          <p:txBody>
            <a:bodyPr wrap="square" rtlCol="0">
              <a:spAutoFit/>
            </a:bodyPr>
            <a:lstStyle/>
            <a:p>
              <a:r>
                <a:rPr lang="es-MX" dirty="0">
                  <a:solidFill>
                    <a:srgbClr val="FF0000"/>
                  </a:solidFill>
                </a:rPr>
                <a:t>VS</a:t>
              </a:r>
              <a:endParaRPr lang="es-CO" dirty="0">
                <a:solidFill>
                  <a:srgbClr val="FF0000"/>
                </a:solidFill>
              </a:endParaRPr>
            </a:p>
          </p:txBody>
        </p:sp>
        <p:sp>
          <p:nvSpPr>
            <p:cNvPr id="8" name="CuadroTexto 7"/>
            <p:cNvSpPr txBox="1"/>
            <p:nvPr/>
          </p:nvSpPr>
          <p:spPr>
            <a:xfrm>
              <a:off x="1741694" y="4304779"/>
              <a:ext cx="1295362" cy="954107"/>
            </a:xfrm>
            <a:prstGeom prst="rect">
              <a:avLst/>
            </a:prstGeom>
            <a:noFill/>
          </p:spPr>
          <p:txBody>
            <a:bodyPr wrap="square" rtlCol="0">
              <a:spAutoFit/>
            </a:bodyPr>
            <a:lstStyle/>
            <a:p>
              <a:pPr algn="ctr"/>
              <a:r>
                <a:rPr lang="es-MX" sz="1400" b="1" dirty="0">
                  <a:solidFill>
                    <a:srgbClr val="FF0000"/>
                  </a:solidFill>
                </a:rPr>
                <a:t>CONDICION ENCONTRADA</a:t>
              </a:r>
            </a:p>
            <a:p>
              <a:pPr algn="ctr"/>
              <a:r>
                <a:rPr lang="es-MX" sz="1400" b="1" dirty="0">
                  <a:solidFill>
                    <a:srgbClr val="FF0000"/>
                  </a:solidFill>
                </a:rPr>
                <a:t>(SER)</a:t>
              </a:r>
              <a:endParaRPr lang="es-CO" sz="1400" b="1" dirty="0">
                <a:solidFill>
                  <a:srgbClr val="FF0000"/>
                </a:solidFill>
              </a:endParaRPr>
            </a:p>
          </p:txBody>
        </p:sp>
        <p:sp>
          <p:nvSpPr>
            <p:cNvPr id="9" name="CuadroTexto 8"/>
            <p:cNvSpPr txBox="1"/>
            <p:nvPr/>
          </p:nvSpPr>
          <p:spPr>
            <a:xfrm>
              <a:off x="3514950" y="4319029"/>
              <a:ext cx="1386186" cy="523220"/>
            </a:xfrm>
            <a:prstGeom prst="rect">
              <a:avLst/>
            </a:prstGeom>
            <a:noFill/>
          </p:spPr>
          <p:txBody>
            <a:bodyPr wrap="square" rtlCol="0">
              <a:spAutoFit/>
            </a:bodyPr>
            <a:lstStyle/>
            <a:p>
              <a:pPr algn="ctr"/>
              <a:r>
                <a:rPr lang="es-MX" sz="1400" b="1" dirty="0">
                  <a:solidFill>
                    <a:srgbClr val="FF0000"/>
                  </a:solidFill>
                </a:rPr>
                <a:t>CRITERIO</a:t>
              </a:r>
            </a:p>
            <a:p>
              <a:pPr algn="ctr"/>
              <a:r>
                <a:rPr lang="es-MX" sz="1400" b="1" dirty="0">
                  <a:solidFill>
                    <a:srgbClr val="FF0000"/>
                  </a:solidFill>
                </a:rPr>
                <a:t>(DEBER SER)</a:t>
              </a:r>
              <a:endParaRPr lang="es-CO" sz="1400" b="1" dirty="0">
                <a:solidFill>
                  <a:srgbClr val="FF0000"/>
                </a:solidFill>
              </a:endParaRPr>
            </a:p>
          </p:txBody>
        </p:sp>
        <p:sp>
          <p:nvSpPr>
            <p:cNvPr id="10" name="Flecha abajo 9"/>
            <p:cNvSpPr/>
            <p:nvPr/>
          </p:nvSpPr>
          <p:spPr>
            <a:xfrm>
              <a:off x="3071859" y="4867111"/>
              <a:ext cx="417179" cy="3895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CuadroTexto 10"/>
            <p:cNvSpPr txBox="1"/>
            <p:nvPr/>
          </p:nvSpPr>
          <p:spPr>
            <a:xfrm>
              <a:off x="1880007" y="5365516"/>
              <a:ext cx="2949363" cy="307777"/>
            </a:xfrm>
            <a:prstGeom prst="rect">
              <a:avLst/>
            </a:prstGeom>
            <a:noFill/>
          </p:spPr>
          <p:txBody>
            <a:bodyPr wrap="square" rtlCol="0">
              <a:spAutoFit/>
            </a:bodyPr>
            <a:lstStyle/>
            <a:p>
              <a:pPr algn="ctr"/>
              <a:r>
                <a:rPr lang="es-MX" sz="1400" b="1" dirty="0"/>
                <a:t>Pruebas de Auditoría</a:t>
              </a:r>
              <a:endParaRPr lang="es-CO" sz="1400" b="1" dirty="0"/>
            </a:p>
          </p:txBody>
        </p:sp>
        <p:sp>
          <p:nvSpPr>
            <p:cNvPr id="12" name="CuadroTexto 11"/>
            <p:cNvSpPr txBox="1"/>
            <p:nvPr/>
          </p:nvSpPr>
          <p:spPr>
            <a:xfrm>
              <a:off x="1739703" y="5949115"/>
              <a:ext cx="1295362" cy="307777"/>
            </a:xfrm>
            <a:prstGeom prst="rect">
              <a:avLst/>
            </a:prstGeom>
            <a:noFill/>
          </p:spPr>
          <p:txBody>
            <a:bodyPr wrap="square" rtlCol="0">
              <a:spAutoFit/>
            </a:bodyPr>
            <a:lstStyle/>
            <a:p>
              <a:pPr algn="ctr"/>
              <a:r>
                <a:rPr lang="es-MX" sz="1400" b="1" dirty="0">
                  <a:solidFill>
                    <a:srgbClr val="FF0000"/>
                  </a:solidFill>
                </a:rPr>
                <a:t>CAUSAS</a:t>
              </a:r>
              <a:endParaRPr lang="es-CO" sz="1400" b="1" dirty="0">
                <a:solidFill>
                  <a:srgbClr val="FF0000"/>
                </a:solidFill>
              </a:endParaRPr>
            </a:p>
          </p:txBody>
        </p:sp>
        <p:sp>
          <p:nvSpPr>
            <p:cNvPr id="13" name="CuadroTexto 12"/>
            <p:cNvSpPr txBox="1"/>
            <p:nvPr/>
          </p:nvSpPr>
          <p:spPr>
            <a:xfrm>
              <a:off x="3427644" y="5948668"/>
              <a:ext cx="1295362" cy="307777"/>
            </a:xfrm>
            <a:prstGeom prst="rect">
              <a:avLst/>
            </a:prstGeom>
            <a:noFill/>
          </p:spPr>
          <p:txBody>
            <a:bodyPr wrap="square" rtlCol="0">
              <a:spAutoFit/>
            </a:bodyPr>
            <a:lstStyle/>
            <a:p>
              <a:pPr algn="ctr"/>
              <a:r>
                <a:rPr lang="es-MX" sz="1400" b="1" dirty="0">
                  <a:solidFill>
                    <a:srgbClr val="FF0000"/>
                  </a:solidFill>
                </a:rPr>
                <a:t>EFECTOS</a:t>
              </a:r>
              <a:endParaRPr lang="es-CO" sz="1400" b="1" dirty="0">
                <a:solidFill>
                  <a:srgbClr val="FF0000"/>
                </a:solidFill>
              </a:endParaRPr>
            </a:p>
          </p:txBody>
        </p:sp>
        <p:sp>
          <p:nvSpPr>
            <p:cNvPr id="14" name="Abrir llave 13"/>
            <p:cNvSpPr/>
            <p:nvPr/>
          </p:nvSpPr>
          <p:spPr>
            <a:xfrm>
              <a:off x="1534566" y="4204256"/>
              <a:ext cx="295569" cy="232756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grpSp>
      <p:sp>
        <p:nvSpPr>
          <p:cNvPr id="17" name="Cerrar llave 16"/>
          <p:cNvSpPr/>
          <p:nvPr/>
        </p:nvSpPr>
        <p:spPr>
          <a:xfrm>
            <a:off x="7819108" y="1384270"/>
            <a:ext cx="413473" cy="5030385"/>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19" name="Cerrar llave 18"/>
          <p:cNvSpPr/>
          <p:nvPr/>
        </p:nvSpPr>
        <p:spPr>
          <a:xfrm>
            <a:off x="5170793" y="1376029"/>
            <a:ext cx="312257" cy="231923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20" name="CuadroTexto 19"/>
          <p:cNvSpPr txBox="1"/>
          <p:nvPr/>
        </p:nvSpPr>
        <p:spPr>
          <a:xfrm>
            <a:off x="5380688" y="1853860"/>
            <a:ext cx="2330887" cy="1384995"/>
          </a:xfrm>
          <a:prstGeom prst="rect">
            <a:avLst/>
          </a:prstGeom>
          <a:noFill/>
        </p:spPr>
        <p:txBody>
          <a:bodyPr wrap="square" rtlCol="0">
            <a:spAutoFit/>
          </a:bodyPr>
          <a:lstStyle/>
          <a:p>
            <a:pPr marL="285750" indent="-285750" algn="ctr">
              <a:buFont typeface="Wingdings" panose="05000000000000000000" pitchFamily="2" charset="2"/>
              <a:buChar char="ü"/>
            </a:pPr>
            <a:r>
              <a:rPr lang="es-MX" sz="1400" dirty="0"/>
              <a:t>Evaluar </a:t>
            </a:r>
            <a:r>
              <a:rPr lang="es-MX" sz="1400" b="1" i="1" dirty="0">
                <a:solidFill>
                  <a:srgbClr val="FF0000"/>
                </a:solidFill>
              </a:rPr>
              <a:t>Recurrencia</a:t>
            </a:r>
          </a:p>
          <a:p>
            <a:pPr algn="ctr"/>
            <a:endParaRPr lang="es-MX" sz="1400" b="1" i="1" dirty="0">
              <a:solidFill>
                <a:srgbClr val="FF0000"/>
              </a:solidFill>
            </a:endParaRPr>
          </a:p>
          <a:p>
            <a:pPr marL="285750" indent="-285750" algn="ctr">
              <a:buFont typeface="Wingdings" panose="05000000000000000000" pitchFamily="2" charset="2"/>
              <a:buChar char="ü"/>
            </a:pPr>
            <a:r>
              <a:rPr lang="es-MX" sz="1400" b="1" i="1" dirty="0">
                <a:solidFill>
                  <a:srgbClr val="FF0000"/>
                </a:solidFill>
              </a:rPr>
              <a:t>Evidencia</a:t>
            </a:r>
            <a:r>
              <a:rPr lang="es-MX" sz="1400" dirty="0"/>
              <a:t> Suficiente</a:t>
            </a:r>
          </a:p>
          <a:p>
            <a:pPr algn="ctr"/>
            <a:endParaRPr lang="es-MX" sz="1400" dirty="0"/>
          </a:p>
          <a:p>
            <a:pPr marL="285750" indent="-285750" algn="ctr">
              <a:buFont typeface="Wingdings" panose="05000000000000000000" pitchFamily="2" charset="2"/>
              <a:buChar char="ü"/>
            </a:pPr>
            <a:r>
              <a:rPr lang="es-MX" sz="1400" dirty="0"/>
              <a:t>Identificar y valorar posibles </a:t>
            </a:r>
            <a:r>
              <a:rPr lang="es-MX" sz="1400" b="1" i="1" dirty="0">
                <a:solidFill>
                  <a:srgbClr val="FF0000"/>
                </a:solidFill>
              </a:rPr>
              <a:t>Responsables</a:t>
            </a:r>
            <a:endParaRPr lang="es-CO" sz="1400" b="1" i="1" dirty="0">
              <a:solidFill>
                <a:srgbClr val="FF0000"/>
              </a:solidFill>
            </a:endParaRPr>
          </a:p>
        </p:txBody>
      </p:sp>
    </p:spTree>
    <p:extLst>
      <p:ext uri="{BB962C8B-B14F-4D97-AF65-F5344CB8AC3E}">
        <p14:creationId xmlns:p14="http://schemas.microsoft.com/office/powerpoint/2010/main" val="4008664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07943" y="206670"/>
            <a:ext cx="9200957" cy="1320800"/>
          </a:xfrm>
        </p:spPr>
        <p:txBody>
          <a:bodyPr>
            <a:normAutofit/>
          </a:bodyPr>
          <a:lstStyle/>
          <a:p>
            <a:pPr algn="ctr"/>
            <a:r>
              <a:rPr lang="es-MX" b="1" dirty="0"/>
              <a:t>1.4.1.8. Hallazgos</a:t>
            </a:r>
            <a:r>
              <a:rPr lang="es-MX" dirty="0"/>
              <a:t> </a:t>
            </a:r>
            <a:r>
              <a:rPr lang="es-MX" b="1" dirty="0"/>
              <a:t>con incidencia fiscal</a:t>
            </a:r>
            <a:br>
              <a:rPr lang="es-MX" b="1" dirty="0"/>
            </a:br>
            <a:endParaRPr lang="es-CO" dirty="0"/>
          </a:p>
        </p:txBody>
      </p:sp>
      <p:sp>
        <p:nvSpPr>
          <p:cNvPr id="3" name="Marcador de contenido 2"/>
          <p:cNvSpPr>
            <a:spLocks noGrp="1"/>
          </p:cNvSpPr>
          <p:nvPr>
            <p:ph sz="half" idx="1"/>
          </p:nvPr>
        </p:nvSpPr>
        <p:spPr>
          <a:xfrm>
            <a:off x="1065655" y="1317692"/>
            <a:ext cx="4879146" cy="5113047"/>
          </a:xfrm>
        </p:spPr>
        <p:txBody>
          <a:bodyPr>
            <a:noAutofit/>
          </a:bodyPr>
          <a:lstStyle/>
          <a:p>
            <a:pPr algn="just"/>
            <a:r>
              <a:rPr lang="es-MX" sz="2000" dirty="0">
                <a:latin typeface="+mj-lt"/>
              </a:rPr>
              <a:t>Antes de dar traslado </a:t>
            </a:r>
            <a:r>
              <a:rPr lang="es-MX" sz="2000" dirty="0">
                <a:solidFill>
                  <a:srgbClr val="FF0000"/>
                </a:solidFill>
                <a:latin typeface="+mj-lt"/>
              </a:rPr>
              <a:t>Verificar</a:t>
            </a:r>
            <a:r>
              <a:rPr lang="es-MX" sz="2000" dirty="0">
                <a:latin typeface="+mj-lt"/>
              </a:rPr>
              <a:t> que se hayan aportado las </a:t>
            </a:r>
            <a:r>
              <a:rPr lang="es-MX" sz="2000" dirty="0">
                <a:solidFill>
                  <a:srgbClr val="FF0000"/>
                </a:solidFill>
                <a:latin typeface="+mj-lt"/>
              </a:rPr>
              <a:t>evidencias suficientes</a:t>
            </a:r>
            <a:r>
              <a:rPr lang="es-MX" sz="2000" dirty="0">
                <a:latin typeface="+mj-lt"/>
              </a:rPr>
              <a:t>, pertinentes y conducentes.</a:t>
            </a:r>
          </a:p>
          <a:p>
            <a:pPr algn="just"/>
            <a:r>
              <a:rPr lang="es-MX" sz="2000" dirty="0">
                <a:latin typeface="+mj-lt"/>
              </a:rPr>
              <a:t>Hallazgo opere como insumo para la apertura de un proceso de responsabilidad fiscal, debe tener las conclusiones soportadas en evidencias que apunten:  </a:t>
            </a:r>
          </a:p>
          <a:p>
            <a:pPr marL="0" indent="0" algn="just">
              <a:buNone/>
            </a:pPr>
            <a:r>
              <a:rPr lang="es-MX" sz="2000" dirty="0">
                <a:latin typeface="+mj-lt"/>
              </a:rPr>
              <a:t>	● </a:t>
            </a:r>
            <a:r>
              <a:rPr lang="es-MX" sz="2000" dirty="0">
                <a:solidFill>
                  <a:srgbClr val="FF0000"/>
                </a:solidFill>
                <a:latin typeface="+mj-lt"/>
              </a:rPr>
              <a:t>Daño patrimonial al Estado</a:t>
            </a:r>
          </a:p>
          <a:p>
            <a:pPr marL="0" indent="0" algn="just">
              <a:buNone/>
            </a:pPr>
            <a:r>
              <a:rPr lang="es-MX" sz="2000" dirty="0">
                <a:latin typeface="+mj-lt"/>
              </a:rPr>
              <a:t>	● Indicios serios establecidos 	sobre 	los </a:t>
            </a:r>
            <a:r>
              <a:rPr lang="es-MX" sz="2000" dirty="0">
                <a:solidFill>
                  <a:srgbClr val="FF0000"/>
                </a:solidFill>
                <a:latin typeface="+mj-lt"/>
              </a:rPr>
              <a:t>posibles autores </a:t>
            </a:r>
          </a:p>
          <a:p>
            <a:pPr marL="0" indent="0" algn="just">
              <a:buNone/>
            </a:pPr>
            <a:r>
              <a:rPr lang="es-MX" sz="2000" dirty="0">
                <a:latin typeface="+mj-lt"/>
              </a:rPr>
              <a:t>	</a:t>
            </a:r>
          </a:p>
          <a:p>
            <a:pPr marL="0" indent="0" algn="ctr">
              <a:buNone/>
            </a:pPr>
            <a:endParaRPr lang="es-MX" sz="2000" i="1" dirty="0">
              <a:latin typeface="+mj-lt"/>
            </a:endParaRPr>
          </a:p>
          <a:p>
            <a:pPr marL="0" indent="0" algn="ctr">
              <a:buNone/>
            </a:pPr>
            <a:r>
              <a:rPr lang="es-MX" sz="1600" b="1" i="1" dirty="0">
                <a:latin typeface="+mj-lt"/>
              </a:rPr>
              <a:t>Artículo 14 de la Ley 610 de 2000</a:t>
            </a:r>
            <a:endParaRPr lang="es-CO" sz="1600" b="1" i="1" dirty="0">
              <a:latin typeface="+mj-lt"/>
            </a:endParaRPr>
          </a:p>
        </p:txBody>
      </p:sp>
      <p:pic>
        <p:nvPicPr>
          <p:cNvPr id="2052" name="Picture 4" descr="Recursos Financieros. – ADMINISTRACIÓN DE RECURSOS TECNOLÓGIC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0760" y="2181341"/>
            <a:ext cx="4265614" cy="2682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180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899138" y="430679"/>
            <a:ext cx="9605473" cy="765075"/>
          </a:xfrm>
        </p:spPr>
        <p:txBody>
          <a:bodyPr/>
          <a:lstStyle/>
          <a:p>
            <a:r>
              <a:rPr lang="es-CO" b="1" dirty="0">
                <a:solidFill>
                  <a:schemeClr val="tx1"/>
                </a:solidFill>
              </a:rPr>
              <a:t>Decreto-Ley 403 de 2020</a:t>
            </a:r>
          </a:p>
        </p:txBody>
      </p:sp>
      <p:sp>
        <p:nvSpPr>
          <p:cNvPr id="6" name="Marcador de contenido 5"/>
          <p:cNvSpPr>
            <a:spLocks noGrp="1"/>
          </p:cNvSpPr>
          <p:nvPr>
            <p:ph sz="half" idx="1"/>
          </p:nvPr>
        </p:nvSpPr>
        <p:spPr>
          <a:xfrm>
            <a:off x="1090246" y="1764322"/>
            <a:ext cx="4448908" cy="4513386"/>
          </a:xfrm>
        </p:spPr>
        <p:txBody>
          <a:bodyPr>
            <a:normAutofit fontScale="85000" lnSpcReduction="20000"/>
          </a:bodyPr>
          <a:lstStyle/>
          <a:p>
            <a:pPr algn="just"/>
            <a:r>
              <a:rPr lang="es-CO" sz="2600" b="1" dirty="0">
                <a:solidFill>
                  <a:schemeClr val="tx1"/>
                </a:solidFill>
              </a:rPr>
              <a:t>Parágrafo Artículo 1º: </a:t>
            </a:r>
            <a:r>
              <a:rPr lang="es-CO" sz="2600" b="1" i="1" dirty="0"/>
              <a:t>Las disposiciones</a:t>
            </a:r>
            <a:r>
              <a:rPr lang="es-CO" sz="2600" i="1" dirty="0"/>
              <a:t> del presente Decreto Ley y las que sean dictadas por el Contralor General de la República, en ejercicio de las facultades conferidas por el artículo 268 numeral 12 de la Constitución Política</a:t>
            </a:r>
            <a:r>
              <a:rPr lang="es-CO" sz="2600" b="1" i="1" dirty="0"/>
              <a:t>, primarán en materia de control fiscal sobre las que puedan dictar otros órganos de control fiscal</a:t>
            </a:r>
            <a:r>
              <a:rPr lang="es-CO" sz="2600" i="1" dirty="0"/>
              <a:t>. </a:t>
            </a:r>
            <a:r>
              <a:rPr lang="es-CO" sz="1900" i="1" dirty="0"/>
              <a:t>Negrilla fuera de la norma)</a:t>
            </a:r>
            <a:endParaRPr lang="es-CO" sz="1900" dirty="0"/>
          </a:p>
          <a:p>
            <a:pPr marL="0" indent="0" algn="just">
              <a:buNone/>
            </a:pPr>
            <a:endParaRPr lang="es-CO" sz="2000" dirty="0"/>
          </a:p>
          <a:p>
            <a:pPr marL="0" indent="0">
              <a:buNone/>
            </a:pPr>
            <a:endParaRPr lang="es-CO" dirty="0"/>
          </a:p>
        </p:txBody>
      </p:sp>
      <p:sp>
        <p:nvSpPr>
          <p:cNvPr id="7" name="Marcador de contenido 6"/>
          <p:cNvSpPr>
            <a:spLocks noGrp="1"/>
          </p:cNvSpPr>
          <p:nvPr>
            <p:ph sz="half" idx="2"/>
          </p:nvPr>
        </p:nvSpPr>
        <p:spPr>
          <a:xfrm>
            <a:off x="6123718" y="1770182"/>
            <a:ext cx="5380893" cy="4355123"/>
          </a:xfrm>
        </p:spPr>
        <p:txBody>
          <a:bodyPr>
            <a:normAutofit fontScale="85000" lnSpcReduction="20000"/>
          </a:bodyPr>
          <a:lstStyle/>
          <a:p>
            <a:pPr algn="just"/>
            <a:r>
              <a:rPr lang="es-CO" sz="2600" b="1" i="1" dirty="0"/>
              <a:t>Artículo 4.</a:t>
            </a:r>
            <a:r>
              <a:rPr lang="es-CO" sz="2600" i="1" dirty="0"/>
              <a:t> Ámbito de competencia de las contralorías territoriales. </a:t>
            </a:r>
          </a:p>
          <a:p>
            <a:pPr marL="0" indent="0" algn="just">
              <a:buNone/>
            </a:pPr>
            <a:r>
              <a:rPr lang="es-CO" sz="2600" i="1" dirty="0"/>
              <a:t>Las contralorías territoriales vigilan y controlan la gestión fiscal según el orden al que pertenezcan, </a:t>
            </a:r>
            <a:r>
              <a:rPr lang="es-CO" sz="2600" b="1" i="1" dirty="0"/>
              <a:t>de acuerdo con los principios, sistemas y procedimientos establecidos en la Constitución y en la ley; </a:t>
            </a:r>
            <a:r>
              <a:rPr lang="es-CO" sz="2600" i="1" dirty="0"/>
              <a:t>en forma concurrente con la Contraloría General de la República de conformidad con lo dispuesto en el presente Decreto Ley y en las disposiciones que lo reglamenten, modifiquen o sustituyan.(…)(</a:t>
            </a:r>
            <a:r>
              <a:rPr lang="es-CO" sz="1700" i="1" dirty="0"/>
              <a:t>Negrilla fuera de la norma)</a:t>
            </a:r>
            <a:endParaRPr lang="es-CO" sz="1700" dirty="0"/>
          </a:p>
          <a:p>
            <a:pPr marL="0" indent="0">
              <a:buNone/>
            </a:pPr>
            <a:endParaRPr lang="es-CO" dirty="0"/>
          </a:p>
        </p:txBody>
      </p:sp>
    </p:spTree>
    <p:extLst>
      <p:ext uri="{BB962C8B-B14F-4D97-AF65-F5344CB8AC3E}">
        <p14:creationId xmlns:p14="http://schemas.microsoft.com/office/powerpoint/2010/main" val="31179673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59920" y="171679"/>
            <a:ext cx="9398874" cy="765136"/>
          </a:xfrm>
        </p:spPr>
        <p:txBody>
          <a:bodyPr>
            <a:normAutofit fontScale="90000"/>
          </a:bodyPr>
          <a:lstStyle/>
          <a:p>
            <a:pPr algn="ctr"/>
            <a:r>
              <a:rPr lang="es-MX" b="1" dirty="0"/>
              <a:t>1.4.19. Beneficios del control fiscal</a:t>
            </a:r>
            <a:br>
              <a:rPr lang="es-CO" b="1" dirty="0"/>
            </a:br>
            <a:endParaRPr lang="es-CO" dirty="0"/>
          </a:p>
        </p:txBody>
      </p:sp>
      <p:sp>
        <p:nvSpPr>
          <p:cNvPr id="3" name="Marcador de contenido 2"/>
          <p:cNvSpPr>
            <a:spLocks noGrp="1"/>
          </p:cNvSpPr>
          <p:nvPr>
            <p:ph sz="half" idx="1"/>
          </p:nvPr>
        </p:nvSpPr>
        <p:spPr>
          <a:xfrm>
            <a:off x="1238443" y="936815"/>
            <a:ext cx="11043611" cy="1386175"/>
          </a:xfrm>
        </p:spPr>
        <p:txBody>
          <a:bodyPr>
            <a:noAutofit/>
          </a:bodyPr>
          <a:lstStyle/>
          <a:p>
            <a:pPr marL="0" indent="0" algn="ctr">
              <a:buNone/>
            </a:pPr>
            <a:r>
              <a:rPr lang="es-MX" dirty="0"/>
              <a:t>Es la forma de medir el impacto (Cuantitativo – Cualitativo) de la vigilancia y control fiscal que ejercen las Contralorías Territoriales.</a:t>
            </a:r>
          </a:p>
          <a:p>
            <a:pPr marL="0" indent="0" algn="ctr">
              <a:buNone/>
            </a:pPr>
            <a:r>
              <a:rPr lang="es-MX" dirty="0"/>
              <a:t>Seguimiento de los planes de mejoramiento o que sean producto de observaciones, del tratamiento dado a las peticiones, hallazgos, pronunciamientos, o cualquiera actuación.</a:t>
            </a:r>
          </a:p>
          <a:p>
            <a:pPr marL="0" indent="0" algn="just">
              <a:buNone/>
            </a:pPr>
            <a:endParaRPr lang="es-MX" sz="2400" dirty="0"/>
          </a:p>
          <a:p>
            <a:pPr marL="0" indent="0" algn="just">
              <a:buNone/>
            </a:pPr>
            <a:r>
              <a:rPr lang="es-MX" sz="2400" dirty="0"/>
              <a:t> </a:t>
            </a:r>
          </a:p>
          <a:p>
            <a:pPr marL="0" indent="0" algn="just">
              <a:buNone/>
            </a:pPr>
            <a:endParaRPr lang="es-MX" sz="2400" dirty="0"/>
          </a:p>
          <a:p>
            <a:pPr algn="just">
              <a:buFont typeface="Wingdings" panose="05000000000000000000" pitchFamily="2" charset="2"/>
              <a:buChar char="ü"/>
            </a:pPr>
            <a:endParaRPr lang="es-MX" sz="2400" dirty="0"/>
          </a:p>
        </p:txBody>
      </p:sp>
      <p:graphicFrame>
        <p:nvGraphicFramePr>
          <p:cNvPr id="6" name="Marcador de contenido 5"/>
          <p:cNvGraphicFramePr>
            <a:graphicFrameLocks noGrp="1"/>
          </p:cNvGraphicFramePr>
          <p:nvPr>
            <p:ph sz="half" idx="2"/>
            <p:extLst>
              <p:ext uri="{D42A27DB-BD31-4B8C-83A1-F6EECF244321}">
                <p14:modId xmlns:p14="http://schemas.microsoft.com/office/powerpoint/2010/main" val="696042079"/>
              </p:ext>
            </p:extLst>
          </p:nvPr>
        </p:nvGraphicFramePr>
        <p:xfrm>
          <a:off x="734292" y="2322990"/>
          <a:ext cx="11194473" cy="4255828"/>
        </p:xfrm>
        <a:graphic>
          <a:graphicData uri="http://schemas.openxmlformats.org/drawingml/2006/table">
            <a:tbl>
              <a:tblPr firstRow="1" bandRow="1">
                <a:tableStyleId>{F5AB1C69-6EDB-4FF4-983F-18BD219EF322}</a:tableStyleId>
              </a:tblPr>
              <a:tblGrid>
                <a:gridCol w="4568788">
                  <a:extLst>
                    <a:ext uri="{9D8B030D-6E8A-4147-A177-3AD203B41FA5}">
                      <a16:colId xmlns:a16="http://schemas.microsoft.com/office/drawing/2014/main" val="3626457148"/>
                    </a:ext>
                  </a:extLst>
                </a:gridCol>
                <a:gridCol w="6625685">
                  <a:extLst>
                    <a:ext uri="{9D8B030D-6E8A-4147-A177-3AD203B41FA5}">
                      <a16:colId xmlns:a16="http://schemas.microsoft.com/office/drawing/2014/main" val="3826725841"/>
                    </a:ext>
                  </a:extLst>
                </a:gridCol>
              </a:tblGrid>
              <a:tr h="67362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z="2000" dirty="0"/>
                        <a:t>CUALITATIVOS</a:t>
                      </a:r>
                    </a:p>
                    <a:p>
                      <a:pPr algn="ctr"/>
                      <a:endParaRPr lang="es-CO" sz="2000" dirty="0">
                        <a:solidFill>
                          <a:schemeClr val="tx1"/>
                        </a:solidFill>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z="2000" dirty="0"/>
                        <a:t>CUANTITATIVOS</a:t>
                      </a:r>
                      <a:endParaRPr lang="es-MX" sz="2000" dirty="0">
                        <a:solidFill>
                          <a:schemeClr val="tx1"/>
                        </a:solidFill>
                      </a:endParaRPr>
                    </a:p>
                  </a:txBody>
                  <a:tcPr/>
                </a:tc>
                <a:extLst>
                  <a:ext uri="{0D108BD9-81ED-4DB2-BD59-A6C34878D82A}">
                    <a16:rowId xmlns:a16="http://schemas.microsoft.com/office/drawing/2014/main" val="2719205492"/>
                  </a:ext>
                </a:extLst>
              </a:tr>
              <a:tr h="3554788">
                <a:tc>
                  <a:txBody>
                    <a:bodyPr/>
                    <a:lstStyle/>
                    <a:p>
                      <a:pPr algn="just">
                        <a:buFont typeface="Wingdings" panose="05000000000000000000" pitchFamily="2" charset="2"/>
                        <a:buChar char="ü"/>
                      </a:pPr>
                      <a:r>
                        <a:rPr lang="es-MX" sz="1800" dirty="0"/>
                        <a:t>Mejoramientos alcanzados </a:t>
                      </a:r>
                    </a:p>
                    <a:p>
                      <a:pPr algn="just">
                        <a:buFont typeface="Wingdings" panose="05000000000000000000" pitchFamily="2" charset="2"/>
                        <a:buNone/>
                      </a:pPr>
                      <a:endParaRPr lang="es-MX" sz="1800" dirty="0"/>
                    </a:p>
                    <a:p>
                      <a:pPr algn="just">
                        <a:buFont typeface="Wingdings" panose="05000000000000000000" pitchFamily="2" charset="2"/>
                        <a:buChar char="ü"/>
                      </a:pPr>
                      <a:r>
                        <a:rPr lang="es-MX" sz="1800" dirty="0"/>
                        <a:t>Mejoramiento de la calidad de vida de los habitantes. </a:t>
                      </a:r>
                    </a:p>
                    <a:p>
                      <a:endParaRPr lang="es-MX" sz="1800" dirty="0"/>
                    </a:p>
                    <a:p>
                      <a:pPr marL="0" indent="0" algn="just">
                        <a:buNone/>
                      </a:pPr>
                      <a:r>
                        <a:rPr lang="es-MX" sz="1800" b="1" dirty="0"/>
                        <a:t>EJEMPLOS:</a:t>
                      </a:r>
                    </a:p>
                    <a:p>
                      <a:pPr marL="0" indent="0">
                        <a:buNone/>
                      </a:pPr>
                      <a:r>
                        <a:rPr lang="es-MX" sz="1800" dirty="0"/>
                        <a:t>1. Generación política inexistente </a:t>
                      </a:r>
                    </a:p>
                    <a:p>
                      <a:pPr marL="0" indent="0">
                        <a:buNone/>
                      </a:pPr>
                      <a:r>
                        <a:rPr lang="es-MX" sz="1800" dirty="0"/>
                        <a:t>2. Ajustes a los planes, programas, proyectos o presupuestos (liberación de saldos, etc.). </a:t>
                      </a:r>
                    </a:p>
                    <a:p>
                      <a:r>
                        <a:rPr lang="es-MX" sz="1800" dirty="0"/>
                        <a:t>3. Supresión de cobros ilegales</a:t>
                      </a:r>
                    </a:p>
                    <a:p>
                      <a:r>
                        <a:rPr lang="es-MX" sz="1800" dirty="0"/>
                        <a:t>4. Ajustes y reclasificaciones contables</a:t>
                      </a:r>
                      <a:endParaRPr lang="es-CO" sz="1800" dirty="0"/>
                    </a:p>
                  </a:txBody>
                  <a:tcPr/>
                </a:tc>
                <a:tc>
                  <a:txBody>
                    <a:bodyPr/>
                    <a:lstStyle/>
                    <a:p>
                      <a:pPr>
                        <a:buFont typeface="Wingdings" panose="05000000000000000000" pitchFamily="2" charset="2"/>
                        <a:buChar char="ü"/>
                      </a:pPr>
                      <a:r>
                        <a:rPr lang="es-CO" sz="1800" b="1" dirty="0"/>
                        <a:t>Recuperaciones: </a:t>
                      </a:r>
                      <a:r>
                        <a:rPr lang="es-MX" sz="1800" dirty="0"/>
                        <a:t>de activos (incremento) o eliminación de pasivos (disminución), reincorporación de bienes o derechos por devolución, reintegro, cancelación, supresión o reducción de obligaciones existentes</a:t>
                      </a:r>
                      <a:endParaRPr lang="es-CO" sz="1800" dirty="0"/>
                    </a:p>
                    <a:p>
                      <a:pPr>
                        <a:buFont typeface="Wingdings" panose="05000000000000000000" pitchFamily="2" charset="2"/>
                        <a:buChar char="ü"/>
                      </a:pPr>
                      <a:r>
                        <a:rPr lang="es-MX" sz="1800" b="1" dirty="0"/>
                        <a:t>Ahorros: </a:t>
                      </a:r>
                      <a:r>
                        <a:rPr lang="es-MX" sz="1800" dirty="0"/>
                        <a:t>Erogación dejada de hacer </a:t>
                      </a:r>
                    </a:p>
                    <a:p>
                      <a:pPr>
                        <a:buFont typeface="Wingdings" panose="05000000000000000000" pitchFamily="2" charset="2"/>
                        <a:buChar char="ü"/>
                      </a:pPr>
                      <a:r>
                        <a:rPr lang="es-MX" sz="1800" b="1" dirty="0"/>
                        <a:t>Compensaciones: </a:t>
                      </a:r>
                      <a:r>
                        <a:rPr lang="es-MX" sz="1800" dirty="0"/>
                        <a:t>AC hallazgo que genere el resarcimiento por el daño.</a:t>
                      </a:r>
                    </a:p>
                    <a:p>
                      <a:pPr>
                        <a:buFont typeface="Wingdings" panose="05000000000000000000" pitchFamily="2" charset="2"/>
                        <a:buNone/>
                      </a:pPr>
                      <a:endParaRPr lang="es-MX" sz="1800" dirty="0"/>
                    </a:p>
                    <a:p>
                      <a:pPr marL="0" marR="0" lvl="0" indent="0" algn="just" defTabSz="457200" rtl="0" eaLnBrk="1" fontAlgn="auto" latinLnBrk="0" hangingPunct="1">
                        <a:lnSpc>
                          <a:spcPct val="100000"/>
                        </a:lnSpc>
                        <a:spcBef>
                          <a:spcPts val="0"/>
                        </a:spcBef>
                        <a:spcAft>
                          <a:spcPts val="0"/>
                        </a:spcAft>
                        <a:buClrTx/>
                        <a:buSzTx/>
                        <a:buFontTx/>
                        <a:buNone/>
                        <a:tabLst/>
                        <a:defRPr/>
                      </a:pPr>
                      <a:r>
                        <a:rPr lang="es-MX" sz="1800" dirty="0"/>
                        <a:t>Nota: D</a:t>
                      </a:r>
                      <a:r>
                        <a:rPr lang="es-MX" sz="1800" u="none" strike="noStrike" kern="1200" baseline="0" dirty="0"/>
                        <a:t>eberá detallarse su existencia y su medición, demostrándose cómo se originaron y acompañado con soportes. </a:t>
                      </a:r>
                      <a:endParaRPr lang="es-CO" sz="1800" dirty="0"/>
                    </a:p>
                    <a:p>
                      <a:endParaRPr lang="es-CO" sz="2000" dirty="0"/>
                    </a:p>
                  </a:txBody>
                  <a:tcPr/>
                </a:tc>
                <a:extLst>
                  <a:ext uri="{0D108BD9-81ED-4DB2-BD59-A6C34878D82A}">
                    <a16:rowId xmlns:a16="http://schemas.microsoft.com/office/drawing/2014/main" val="3898999961"/>
                  </a:ext>
                </a:extLst>
              </a:tr>
            </a:tbl>
          </a:graphicData>
        </a:graphic>
      </p:graphicFrame>
    </p:spTree>
    <p:extLst>
      <p:ext uri="{BB962C8B-B14F-4D97-AF65-F5344CB8AC3E}">
        <p14:creationId xmlns:p14="http://schemas.microsoft.com/office/powerpoint/2010/main" val="36631077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717277" y="497501"/>
            <a:ext cx="9788353" cy="796727"/>
          </a:xfrm>
          <a:solidFill>
            <a:srgbClr val="BFB827"/>
          </a:solidFill>
        </p:spPr>
        <p:txBody>
          <a:bodyPr/>
          <a:lstStyle/>
          <a:p>
            <a:pPr algn="ctr"/>
            <a:r>
              <a:rPr lang="es-MX" b="1" dirty="0">
                <a:solidFill>
                  <a:schemeClr val="tx1"/>
                </a:solidFill>
              </a:rPr>
              <a:t>BENEFICIOS DE CONTROL FISCAL (1.4.1.9.)</a:t>
            </a:r>
            <a:endParaRPr lang="es-CO" b="1" dirty="0">
              <a:solidFill>
                <a:schemeClr val="tx1"/>
              </a:solidFill>
            </a:endParaRPr>
          </a:p>
        </p:txBody>
      </p:sp>
      <p:sp>
        <p:nvSpPr>
          <p:cNvPr id="9" name="Marcador de contenido 8"/>
          <p:cNvSpPr>
            <a:spLocks noGrp="1"/>
          </p:cNvSpPr>
          <p:nvPr>
            <p:ph sz="quarter" idx="4"/>
          </p:nvPr>
        </p:nvSpPr>
        <p:spPr>
          <a:xfrm>
            <a:off x="928470" y="1738668"/>
            <a:ext cx="4149968" cy="4389635"/>
          </a:xfrm>
        </p:spPr>
        <p:txBody>
          <a:bodyPr>
            <a:normAutofit/>
          </a:bodyPr>
          <a:lstStyle/>
          <a:p>
            <a:pPr marL="0" indent="0" algn="just">
              <a:buNone/>
            </a:pPr>
            <a:r>
              <a:rPr lang="es-MX" b="1" dirty="0"/>
              <a:t>2. CUALIFICABLES: </a:t>
            </a:r>
            <a:r>
              <a:rPr lang="es-MX" dirty="0"/>
              <a:t>Son acciones que contribuyen a mejorar, optimizar, corregir, potencializar, mitigar riesgos y prevenir un daño en: </a:t>
            </a:r>
          </a:p>
          <a:p>
            <a:endParaRPr lang="es-CO" dirty="0"/>
          </a:p>
          <a:p>
            <a:r>
              <a:rPr lang="es-MX" dirty="0"/>
              <a:t>La gestión del sujeto. </a:t>
            </a:r>
          </a:p>
          <a:p>
            <a:r>
              <a:rPr lang="es-MX" dirty="0"/>
              <a:t>Los bienes utilizados. </a:t>
            </a:r>
          </a:p>
          <a:p>
            <a:r>
              <a:rPr lang="es-MX" dirty="0"/>
              <a:t>Los bienes de la comunidad a la que sirven (beneficio social). </a:t>
            </a:r>
          </a:p>
          <a:p>
            <a:r>
              <a:rPr lang="es-MX" dirty="0"/>
              <a:t>La calidad de vida de los ciudadanos</a:t>
            </a:r>
          </a:p>
          <a:p>
            <a:pPr lvl="1"/>
            <a:endParaRPr lang="es-MX" dirty="0"/>
          </a:p>
        </p:txBody>
      </p:sp>
      <p:sp>
        <p:nvSpPr>
          <p:cNvPr id="10" name="Marcador de contenido 8"/>
          <p:cNvSpPr>
            <a:spLocks noGrp="1"/>
          </p:cNvSpPr>
          <p:nvPr>
            <p:ph sz="quarter" idx="4"/>
          </p:nvPr>
        </p:nvSpPr>
        <p:spPr>
          <a:xfrm>
            <a:off x="5584874" y="1727463"/>
            <a:ext cx="6189784" cy="4389635"/>
          </a:xfrm>
        </p:spPr>
        <p:txBody>
          <a:bodyPr>
            <a:normAutofit fontScale="92500" lnSpcReduction="20000"/>
          </a:bodyPr>
          <a:lstStyle/>
          <a:p>
            <a:pPr marL="0" indent="0" algn="just">
              <a:buNone/>
            </a:pPr>
            <a:r>
              <a:rPr lang="es-MX" b="1" dirty="0"/>
              <a:t>EJEMPLOS:</a:t>
            </a:r>
          </a:p>
          <a:p>
            <a:r>
              <a:rPr lang="es-MX" dirty="0"/>
              <a:t>Pronunciamientos que traen como consecuencia la generación de una política pública inexistente o ajustes a las políticas públicas vigentes. </a:t>
            </a:r>
          </a:p>
          <a:p>
            <a:r>
              <a:rPr lang="es-MX" dirty="0"/>
              <a:t>Ajustes a los planes, programas, proyectos o presupuestos (liberación de saldos, etc.). </a:t>
            </a:r>
          </a:p>
          <a:p>
            <a:r>
              <a:rPr lang="es-MX" dirty="0"/>
              <a:t>Supresión de cobros ilegales a los contribuyentes. </a:t>
            </a:r>
          </a:p>
          <a:p>
            <a:r>
              <a:rPr lang="es-MX" dirty="0"/>
              <a:t>Ajustes y reclasificaciones contables que no representen incremento del patrimonio. </a:t>
            </a:r>
          </a:p>
          <a:p>
            <a:r>
              <a:rPr lang="es-MX" dirty="0"/>
              <a:t>Programas de capacitación o actualización que mejoren la gestión pública. </a:t>
            </a:r>
          </a:p>
          <a:p>
            <a:r>
              <a:rPr lang="es-MX" dirty="0"/>
              <a:t>Mejoramiento en los procesos de planeación en la medición y control de actividades. </a:t>
            </a:r>
          </a:p>
          <a:p>
            <a:r>
              <a:rPr lang="es-MX" dirty="0"/>
              <a:t>Observaciones a obras inconclusas que generan la reactivación de dichas obras y entrega del bien contratado. </a:t>
            </a:r>
          </a:p>
        </p:txBody>
      </p:sp>
    </p:spTree>
    <p:extLst>
      <p:ext uri="{BB962C8B-B14F-4D97-AF65-F5344CB8AC3E}">
        <p14:creationId xmlns:p14="http://schemas.microsoft.com/office/powerpoint/2010/main" val="9350776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08456" y="330320"/>
            <a:ext cx="8596668" cy="802280"/>
          </a:xfrm>
        </p:spPr>
        <p:txBody>
          <a:bodyPr>
            <a:normAutofit/>
          </a:bodyPr>
          <a:lstStyle/>
          <a:p>
            <a:pPr algn="ctr"/>
            <a:r>
              <a:rPr lang="es-MX" b="1" dirty="0"/>
              <a:t>1.4.2.  Planeación Estratégica</a:t>
            </a:r>
            <a:endParaRPr lang="es-CO" b="1" dirty="0"/>
          </a:p>
        </p:txBody>
      </p:sp>
      <p:sp>
        <p:nvSpPr>
          <p:cNvPr id="3" name="Marcador de contenido 2"/>
          <p:cNvSpPr>
            <a:spLocks noGrp="1"/>
          </p:cNvSpPr>
          <p:nvPr>
            <p:ph sz="half" idx="1"/>
          </p:nvPr>
        </p:nvSpPr>
        <p:spPr>
          <a:xfrm>
            <a:off x="2578062" y="1020619"/>
            <a:ext cx="5249755" cy="420254"/>
          </a:xfrm>
        </p:spPr>
        <p:txBody>
          <a:bodyPr>
            <a:normAutofit/>
          </a:bodyPr>
          <a:lstStyle/>
          <a:p>
            <a:pPr>
              <a:buFont typeface="+mj-lt"/>
              <a:buAutoNum type="arabicPeriod"/>
            </a:pPr>
            <a:endParaRPr lang="es-MX" dirty="0"/>
          </a:p>
          <a:p>
            <a:pPr>
              <a:buFont typeface="+mj-lt"/>
              <a:buAutoNum type="arabicPeriod"/>
            </a:pPr>
            <a:endParaRPr lang="es-MX" dirty="0"/>
          </a:p>
          <a:p>
            <a:pPr>
              <a:buFont typeface="+mj-lt"/>
              <a:buAutoNum type="arabicPeriod"/>
            </a:pPr>
            <a:endParaRPr lang="es-MX" dirty="0"/>
          </a:p>
          <a:p>
            <a:pPr>
              <a:buFont typeface="+mj-lt"/>
              <a:buAutoNum type="arabicPeriod"/>
            </a:pPr>
            <a:endParaRPr lang="es-CO" dirty="0"/>
          </a:p>
        </p:txBody>
      </p:sp>
      <p:sp>
        <p:nvSpPr>
          <p:cNvPr id="5" name="Rectángulo 4"/>
          <p:cNvSpPr/>
          <p:nvPr/>
        </p:nvSpPr>
        <p:spPr>
          <a:xfrm>
            <a:off x="1077595" y="1633533"/>
            <a:ext cx="4490411" cy="707886"/>
          </a:xfrm>
          <a:prstGeom prst="rect">
            <a:avLst/>
          </a:prstGeom>
        </p:spPr>
        <p:txBody>
          <a:bodyPr wrap="square">
            <a:spAutoFit/>
          </a:bodyPr>
          <a:lstStyle/>
          <a:p>
            <a:pPr algn="ctr"/>
            <a:r>
              <a:rPr lang="es-MX" sz="2000" b="1" dirty="0">
                <a:solidFill>
                  <a:srgbClr val="AC2900"/>
                </a:solidFill>
              </a:rPr>
              <a:t>Plan de Vigilancia y Control Fiscal Territorial - PVCFT</a:t>
            </a:r>
          </a:p>
        </p:txBody>
      </p:sp>
      <p:sp>
        <p:nvSpPr>
          <p:cNvPr id="8" name="Flecha abajo 7"/>
          <p:cNvSpPr/>
          <p:nvPr/>
        </p:nvSpPr>
        <p:spPr>
          <a:xfrm>
            <a:off x="3080903" y="2541005"/>
            <a:ext cx="483793" cy="4710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p:cNvSpPr/>
          <p:nvPr/>
        </p:nvSpPr>
        <p:spPr>
          <a:xfrm>
            <a:off x="1239537" y="3211646"/>
            <a:ext cx="4650317" cy="3139321"/>
          </a:xfrm>
          <a:prstGeom prst="rect">
            <a:avLst/>
          </a:prstGeom>
        </p:spPr>
        <p:txBody>
          <a:bodyPr wrap="square">
            <a:spAutoFit/>
          </a:bodyPr>
          <a:lstStyle/>
          <a:p>
            <a:pPr algn="ctr"/>
            <a:r>
              <a:rPr lang="es-MX" dirty="0"/>
              <a:t>Horizonte de Planeación responder:</a:t>
            </a:r>
          </a:p>
          <a:p>
            <a:pPr algn="ctr"/>
            <a:endParaRPr lang="es-MX" dirty="0"/>
          </a:p>
          <a:p>
            <a:pPr marL="342900" indent="-342900">
              <a:buFont typeface="+mj-lt"/>
              <a:buAutoNum type="arabicPeriod"/>
            </a:pPr>
            <a:r>
              <a:rPr lang="es-MX" dirty="0"/>
              <a:t>Requerimientos Control Fiscal Macro</a:t>
            </a:r>
          </a:p>
          <a:p>
            <a:pPr marL="342900" indent="-342900">
              <a:buFont typeface="+mj-lt"/>
              <a:buAutoNum type="arabicPeriod"/>
            </a:pPr>
            <a:r>
              <a:rPr lang="es-MX" dirty="0"/>
              <a:t>Requerimientos Control Fiscal Micro</a:t>
            </a:r>
          </a:p>
          <a:p>
            <a:pPr marL="342900" indent="-342900">
              <a:buFont typeface="+mj-lt"/>
              <a:buAutoNum type="arabicPeriod"/>
            </a:pPr>
            <a:r>
              <a:rPr lang="es-MX" dirty="0"/>
              <a:t>Participación Ciudadana</a:t>
            </a:r>
          </a:p>
          <a:p>
            <a:pPr marL="342900" indent="-342900">
              <a:buFont typeface="+mj-lt"/>
              <a:buAutoNum type="arabicPeriod"/>
            </a:pPr>
            <a:r>
              <a:rPr lang="es-MX" dirty="0"/>
              <a:t>Proceso de Responsabilidad Fiscal</a:t>
            </a:r>
          </a:p>
          <a:p>
            <a:pPr marL="342900" indent="-342900">
              <a:buFont typeface="+mj-lt"/>
              <a:buAutoNum type="arabicPeriod"/>
            </a:pPr>
            <a:r>
              <a:rPr lang="es-MX" dirty="0"/>
              <a:t>Insumos</a:t>
            </a:r>
          </a:p>
          <a:p>
            <a:endParaRPr lang="es-MX" dirty="0">
              <a:solidFill>
                <a:srgbClr val="FF0000"/>
              </a:solidFill>
            </a:endParaRPr>
          </a:p>
          <a:p>
            <a:pPr algn="r"/>
            <a:r>
              <a:rPr lang="es-MX" b="1" i="1" dirty="0">
                <a:hlinkClick r:id="rId2" action="ppaction://hlinkfile"/>
              </a:rPr>
              <a:t>Papel de trabajo PT 01-PF Matriz de riesgo fiscal) </a:t>
            </a:r>
            <a:endParaRPr lang="es-MX" dirty="0">
              <a:solidFill>
                <a:srgbClr val="FF0000"/>
              </a:solidFill>
            </a:endParaRPr>
          </a:p>
          <a:p>
            <a:pPr algn="ctr"/>
            <a:endParaRPr lang="es-MX" dirty="0"/>
          </a:p>
        </p:txBody>
      </p:sp>
      <p:sp>
        <p:nvSpPr>
          <p:cNvPr id="10" name="Rectángulo 9"/>
          <p:cNvSpPr/>
          <p:nvPr/>
        </p:nvSpPr>
        <p:spPr>
          <a:xfrm>
            <a:off x="6931726" y="1695088"/>
            <a:ext cx="4558916" cy="5909310"/>
          </a:xfrm>
          <a:prstGeom prst="rect">
            <a:avLst/>
          </a:prstGeom>
        </p:spPr>
        <p:txBody>
          <a:bodyPr wrap="square">
            <a:spAutoFit/>
          </a:bodyPr>
          <a:lstStyle/>
          <a:p>
            <a:r>
              <a:rPr lang="es-MX" b="1" dirty="0">
                <a:solidFill>
                  <a:srgbClr val="AC2900"/>
                </a:solidFill>
              </a:rPr>
              <a:t>Objetivos:</a:t>
            </a:r>
          </a:p>
          <a:p>
            <a:endParaRPr lang="es-CO" dirty="0"/>
          </a:p>
          <a:p>
            <a:pPr marL="285750" indent="-285750">
              <a:buFont typeface="Wingdings" panose="05000000000000000000" pitchFamily="2" charset="2"/>
              <a:buChar char="ü"/>
            </a:pPr>
            <a:r>
              <a:rPr lang="es-MX" dirty="0"/>
              <a:t>Definir los sujetos de vigilancia y control fiscal</a:t>
            </a:r>
          </a:p>
          <a:p>
            <a:pPr marL="285750" indent="-285750">
              <a:buFont typeface="Wingdings" panose="05000000000000000000" pitchFamily="2" charset="2"/>
              <a:buChar char="ü"/>
            </a:pPr>
            <a:r>
              <a:rPr lang="es-MX" dirty="0"/>
              <a:t>Registrar el tipo de auditoría, el objetivo general y el asunto o materia a auditar.</a:t>
            </a:r>
          </a:p>
          <a:p>
            <a:pPr marL="285750" indent="-285750">
              <a:buFont typeface="Wingdings" panose="05000000000000000000" pitchFamily="2" charset="2"/>
              <a:buChar char="ü"/>
            </a:pPr>
            <a:r>
              <a:rPr lang="es-MX" dirty="0"/>
              <a:t>Identificar el presupuesto apropiado y ejecutado del asunto o materia a auditar. </a:t>
            </a:r>
          </a:p>
          <a:p>
            <a:pPr marL="285750" indent="-285750">
              <a:buFont typeface="Wingdings" panose="05000000000000000000" pitchFamily="2" charset="2"/>
              <a:buChar char="ü"/>
            </a:pPr>
            <a:r>
              <a:rPr lang="es-MX" dirty="0"/>
              <a:t>Establecer las fechas estimadas de inicio y de terminación. </a:t>
            </a:r>
          </a:p>
          <a:p>
            <a:pPr marL="285750" indent="-285750">
              <a:buFont typeface="Wingdings" panose="05000000000000000000" pitchFamily="2" charset="2"/>
              <a:buChar char="ü"/>
            </a:pPr>
            <a:r>
              <a:rPr lang="es-MX" dirty="0"/>
              <a:t>Considerar disponibilidad del talento humano y de los recursos físicos, tecnológicos y financieros</a:t>
            </a:r>
          </a:p>
          <a:p>
            <a:pPr marL="285750" indent="-285750">
              <a:buFont typeface="Wingdings" panose="05000000000000000000" pitchFamily="2" charset="2"/>
              <a:buChar char="ü"/>
            </a:pPr>
            <a:r>
              <a:rPr lang="es-MX" dirty="0"/>
              <a:t>Facilitar el seguimiento y control al desarrollo del proceso auditor. </a:t>
            </a:r>
          </a:p>
          <a:p>
            <a:pPr marL="342900" indent="-342900">
              <a:buFont typeface="+mj-lt"/>
              <a:buAutoNum type="arabicPeriod"/>
            </a:pPr>
            <a:endParaRPr lang="es-MX" dirty="0">
              <a:solidFill>
                <a:srgbClr val="FF0000"/>
              </a:solidFill>
            </a:endParaRPr>
          </a:p>
          <a:p>
            <a:pPr marL="342900" indent="-342900">
              <a:buFont typeface="+mj-lt"/>
              <a:buAutoNum type="arabicPeriod"/>
            </a:pPr>
            <a:endParaRPr lang="es-MX" dirty="0">
              <a:solidFill>
                <a:srgbClr val="FF0000"/>
              </a:solidFill>
            </a:endParaRPr>
          </a:p>
          <a:p>
            <a:pPr algn="ctr"/>
            <a:endParaRPr lang="es-MX" dirty="0">
              <a:solidFill>
                <a:srgbClr val="FF0000"/>
              </a:solidFill>
            </a:endParaRPr>
          </a:p>
          <a:p>
            <a:pPr algn="ctr"/>
            <a:endParaRPr lang="es-MX" dirty="0"/>
          </a:p>
        </p:txBody>
      </p:sp>
    </p:spTree>
    <p:extLst>
      <p:ext uri="{BB962C8B-B14F-4D97-AF65-F5344CB8AC3E}">
        <p14:creationId xmlns:p14="http://schemas.microsoft.com/office/powerpoint/2010/main" val="8377141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31828" y="188359"/>
            <a:ext cx="10575293" cy="1320800"/>
          </a:xfrm>
        </p:spPr>
        <p:txBody>
          <a:bodyPr>
            <a:normAutofit fontScale="90000"/>
          </a:bodyPr>
          <a:lstStyle/>
          <a:p>
            <a:pPr algn="ctr"/>
            <a:r>
              <a:rPr lang="es-MX" b="1" dirty="0">
                <a:solidFill>
                  <a:srgbClr val="AC2900"/>
                </a:solidFill>
              </a:rPr>
              <a:t>Plan de Vigilancia y Control Fiscal Territorial - PVCFT</a:t>
            </a:r>
            <a:br>
              <a:rPr lang="es-MX" b="1" dirty="0">
                <a:solidFill>
                  <a:srgbClr val="AC2900"/>
                </a:solidFill>
              </a:rPr>
            </a:br>
            <a:r>
              <a:rPr lang="es-MX" b="1" dirty="0">
                <a:solidFill>
                  <a:srgbClr val="AC2900"/>
                </a:solidFill>
              </a:rPr>
              <a:t>VS Metodología Certificación CT 5.0</a:t>
            </a:r>
            <a:endParaRPr lang="es-CO" dirty="0"/>
          </a:p>
        </p:txBody>
      </p:sp>
      <p:sp>
        <p:nvSpPr>
          <p:cNvPr id="3" name="Marcador de contenido 2"/>
          <p:cNvSpPr>
            <a:spLocks noGrp="1"/>
          </p:cNvSpPr>
          <p:nvPr>
            <p:ph sz="half" idx="1"/>
          </p:nvPr>
        </p:nvSpPr>
        <p:spPr>
          <a:xfrm>
            <a:off x="2578062" y="1020619"/>
            <a:ext cx="5249755" cy="420254"/>
          </a:xfrm>
        </p:spPr>
        <p:txBody>
          <a:bodyPr>
            <a:normAutofit/>
          </a:bodyPr>
          <a:lstStyle/>
          <a:p>
            <a:pPr>
              <a:buFont typeface="+mj-lt"/>
              <a:buAutoNum type="arabicPeriod"/>
            </a:pPr>
            <a:endParaRPr lang="es-MX" dirty="0"/>
          </a:p>
          <a:p>
            <a:pPr>
              <a:buFont typeface="+mj-lt"/>
              <a:buAutoNum type="arabicPeriod"/>
            </a:pPr>
            <a:endParaRPr lang="es-MX" dirty="0"/>
          </a:p>
          <a:p>
            <a:pPr>
              <a:buFont typeface="+mj-lt"/>
              <a:buAutoNum type="arabicPeriod"/>
            </a:pPr>
            <a:endParaRPr lang="es-MX" dirty="0"/>
          </a:p>
          <a:p>
            <a:pPr>
              <a:buFont typeface="+mj-lt"/>
              <a:buAutoNum type="arabicPeriod"/>
            </a:pPr>
            <a:endParaRPr lang="es-CO" dirty="0"/>
          </a:p>
        </p:txBody>
      </p:sp>
      <p:sp>
        <p:nvSpPr>
          <p:cNvPr id="5" name="Rectángulo 4"/>
          <p:cNvSpPr/>
          <p:nvPr/>
        </p:nvSpPr>
        <p:spPr>
          <a:xfrm>
            <a:off x="1077595" y="1633533"/>
            <a:ext cx="4490411" cy="4093428"/>
          </a:xfrm>
          <a:prstGeom prst="rect">
            <a:avLst/>
          </a:prstGeom>
        </p:spPr>
        <p:txBody>
          <a:bodyPr wrap="square">
            <a:spAutoFit/>
          </a:bodyPr>
          <a:lstStyle/>
          <a:p>
            <a:pPr algn="ctr"/>
            <a:r>
              <a:rPr lang="es-MX" sz="2000" b="1" dirty="0">
                <a:solidFill>
                  <a:srgbClr val="AC2900"/>
                </a:solidFill>
              </a:rPr>
              <a:t>Plan de Vigilancia y Control Fiscal Territorial – PVCFT</a:t>
            </a:r>
          </a:p>
          <a:p>
            <a:pPr algn="ctr"/>
            <a:endParaRPr lang="es-MX" sz="2000" b="1" dirty="0">
              <a:solidFill>
                <a:srgbClr val="AC2900"/>
              </a:solidFill>
            </a:endParaRPr>
          </a:p>
          <a:p>
            <a:pPr algn="ctr"/>
            <a:endParaRPr lang="es-MX" sz="2000" b="1" dirty="0">
              <a:solidFill>
                <a:srgbClr val="AC2900"/>
              </a:solidFill>
            </a:endParaRPr>
          </a:p>
          <a:p>
            <a:pPr algn="ctr"/>
            <a:endParaRPr lang="es-MX" sz="2000" b="1" dirty="0">
              <a:solidFill>
                <a:srgbClr val="AC2900"/>
              </a:solidFill>
            </a:endParaRPr>
          </a:p>
          <a:p>
            <a:pPr algn="ctr"/>
            <a:r>
              <a:rPr lang="es-MX" sz="2000" b="1" dirty="0">
                <a:solidFill>
                  <a:srgbClr val="AC2900"/>
                </a:solidFill>
              </a:rPr>
              <a:t>Proceso Auditor</a:t>
            </a:r>
          </a:p>
          <a:p>
            <a:pPr algn="ctr"/>
            <a:r>
              <a:rPr lang="es-MX" sz="2000" b="1" dirty="0">
                <a:solidFill>
                  <a:srgbClr val="AC2900"/>
                </a:solidFill>
              </a:rPr>
              <a:t>(Peso 20%)</a:t>
            </a:r>
          </a:p>
          <a:p>
            <a:pPr algn="ctr"/>
            <a:endParaRPr lang="es-MX" sz="2000" b="1" dirty="0">
              <a:solidFill>
                <a:srgbClr val="AC2900"/>
              </a:solidFill>
            </a:endParaRPr>
          </a:p>
          <a:p>
            <a:pPr algn="ctr"/>
            <a:r>
              <a:rPr lang="es-MX" sz="2000" b="1" dirty="0">
                <a:solidFill>
                  <a:srgbClr val="AC2900"/>
                </a:solidFill>
              </a:rPr>
              <a:t>12 Indicadores Primarios </a:t>
            </a:r>
          </a:p>
          <a:p>
            <a:pPr algn="ctr"/>
            <a:endParaRPr lang="es-MX" sz="2000" b="1" dirty="0">
              <a:solidFill>
                <a:srgbClr val="AC2900"/>
              </a:solidFill>
            </a:endParaRPr>
          </a:p>
          <a:p>
            <a:pPr algn="ctr"/>
            <a:r>
              <a:rPr lang="es-MX" sz="2000" b="1" dirty="0">
                <a:solidFill>
                  <a:srgbClr val="AC2900"/>
                </a:solidFill>
              </a:rPr>
              <a:t>Indicadores de Gestión y Resultados</a:t>
            </a:r>
          </a:p>
          <a:p>
            <a:pPr algn="ctr"/>
            <a:endParaRPr lang="es-MX" sz="2000" b="1" dirty="0">
              <a:solidFill>
                <a:srgbClr val="AC2900"/>
              </a:solidFill>
            </a:endParaRPr>
          </a:p>
        </p:txBody>
      </p:sp>
      <p:sp>
        <p:nvSpPr>
          <p:cNvPr id="8" name="Flecha abajo 7"/>
          <p:cNvSpPr/>
          <p:nvPr/>
        </p:nvSpPr>
        <p:spPr>
          <a:xfrm>
            <a:off x="3080903" y="2541005"/>
            <a:ext cx="483793" cy="4710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p:cNvSpPr/>
          <p:nvPr/>
        </p:nvSpPr>
        <p:spPr>
          <a:xfrm>
            <a:off x="6719474" y="3186841"/>
            <a:ext cx="4558916" cy="646331"/>
          </a:xfrm>
          <a:prstGeom prst="rect">
            <a:avLst/>
          </a:prstGeom>
        </p:spPr>
        <p:txBody>
          <a:bodyPr wrap="square">
            <a:spAutoFit/>
          </a:bodyPr>
          <a:lstStyle/>
          <a:p>
            <a:pPr algn="ctr"/>
            <a:r>
              <a:rPr lang="es-MX" b="1" dirty="0">
                <a:hlinkClick r:id="rId3" action="ppaction://hlinkfile"/>
              </a:rPr>
              <a:t>METODOLOGÍA CERTIFICACIÓN ANUAL DE CT - Versión 5.0 AJUSTADA.pdf</a:t>
            </a:r>
            <a:endParaRPr lang="es-MX" b="1" dirty="0"/>
          </a:p>
        </p:txBody>
      </p:sp>
    </p:spTree>
    <p:extLst>
      <p:ext uri="{BB962C8B-B14F-4D97-AF65-F5344CB8AC3E}">
        <p14:creationId xmlns:p14="http://schemas.microsoft.com/office/powerpoint/2010/main" val="6810714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23611" y="761889"/>
            <a:ext cx="8886825" cy="424732"/>
          </a:xfrm>
          <a:prstGeom prst="rect">
            <a:avLst/>
          </a:prstGeom>
          <a:solidFill>
            <a:schemeClr val="accent1">
              <a:lumMod val="40000"/>
              <a:lumOff val="60000"/>
            </a:schemeClr>
          </a:solidFill>
          <a:ln>
            <a:noFill/>
          </a:ln>
          <a:effectLst>
            <a:innerShdw blurRad="114300">
              <a:prstClr val="black"/>
            </a:innerShdw>
          </a:effectLst>
        </p:spPr>
        <p:txBody>
          <a:bodyPr vert="horz" wrap="square" lIns="91440" tIns="45720" rIns="91440" bIns="45720" rtlCol="0" anchor="ctr">
            <a:spAutoFit/>
          </a:bodyPr>
          <a:lstStyle/>
          <a:p>
            <a:pPr algn="ctr">
              <a:lnSpc>
                <a:spcPct val="90000"/>
              </a:lnSpc>
              <a:spcBef>
                <a:spcPct val="0"/>
              </a:spcBef>
            </a:pPr>
            <a:r>
              <a:rPr lang="es-CO" sz="2400" b="1" dirty="0">
                <a:cs typeface="Arial" panose="020B0604020202020204" pitchFamily="34" charset="0"/>
              </a:rPr>
              <a:t>1.4.3. ADMINISTRACIÓN Y ROLES DEL PROCESO AUDITOR</a:t>
            </a:r>
          </a:p>
        </p:txBody>
      </p:sp>
      <p:sp>
        <p:nvSpPr>
          <p:cNvPr id="5" name="AutoShape 2" descr="Resultado de imagen para comité"/>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7" name="3 Rectángulo"/>
          <p:cNvSpPr/>
          <p:nvPr/>
        </p:nvSpPr>
        <p:spPr>
          <a:xfrm>
            <a:off x="723611" y="1641446"/>
            <a:ext cx="5451517" cy="5770811"/>
          </a:xfrm>
          <a:prstGeom prst="rect">
            <a:avLst/>
          </a:prstGeom>
        </p:spPr>
        <p:txBody>
          <a:bodyPr wrap="square">
            <a:spAutoFit/>
          </a:bodyPr>
          <a:lstStyle/>
          <a:p>
            <a:pPr algn="just"/>
            <a:r>
              <a:rPr lang="es-CO" sz="2800" dirty="0"/>
              <a:t>Los </a:t>
            </a:r>
            <a:r>
              <a:rPr lang="es-CO" sz="2800" dirty="0">
                <a:solidFill>
                  <a:srgbClr val="FF0000"/>
                </a:solidFill>
              </a:rPr>
              <a:t>roles del proceso </a:t>
            </a:r>
            <a:r>
              <a:rPr lang="es-CO" sz="2800" dirty="0"/>
              <a:t>auditor se definirán en cada Contraloría Territorial de acuerdo a su </a:t>
            </a:r>
            <a:r>
              <a:rPr lang="es-CO" sz="2800" dirty="0">
                <a:solidFill>
                  <a:srgbClr val="FF0000"/>
                </a:solidFill>
              </a:rPr>
              <a:t>estructura organizacional</a:t>
            </a:r>
            <a:r>
              <a:rPr lang="es-CO" sz="2800" dirty="0"/>
              <a:t>, los cuales podrán ser: </a:t>
            </a:r>
          </a:p>
          <a:p>
            <a:pPr algn="just"/>
            <a:r>
              <a:rPr lang="es-CO" sz="2800" dirty="0"/>
              <a:t> </a:t>
            </a:r>
          </a:p>
          <a:p>
            <a:pPr marL="285750" lvl="0" indent="-285750" algn="just">
              <a:buFont typeface="Arial" panose="020B0604020202020204" pitchFamily="34" charset="0"/>
              <a:buChar char="•"/>
            </a:pPr>
            <a:r>
              <a:rPr lang="es-ES_tradnl" sz="2800" dirty="0">
                <a:solidFill>
                  <a:srgbClr val="FF0000"/>
                </a:solidFill>
              </a:rPr>
              <a:t>Supervisor</a:t>
            </a:r>
            <a:r>
              <a:rPr lang="es-ES_tradnl" sz="2800" dirty="0"/>
              <a:t> o </a:t>
            </a:r>
            <a:r>
              <a:rPr lang="es-ES_tradnl" sz="2800" dirty="0">
                <a:solidFill>
                  <a:srgbClr val="FF0000"/>
                </a:solidFill>
              </a:rPr>
              <a:t>coordinador</a:t>
            </a:r>
            <a:endParaRPr lang="es-CO" sz="2800" dirty="0">
              <a:solidFill>
                <a:srgbClr val="FF0000"/>
              </a:solidFill>
            </a:endParaRPr>
          </a:p>
          <a:p>
            <a:pPr marL="285750" lvl="0" indent="-285750" algn="just">
              <a:buFont typeface="Arial" panose="020B0604020202020204" pitchFamily="34" charset="0"/>
              <a:buChar char="•"/>
            </a:pPr>
            <a:r>
              <a:rPr lang="es-ES_tradnl" sz="2800" dirty="0">
                <a:solidFill>
                  <a:srgbClr val="FF0000"/>
                </a:solidFill>
              </a:rPr>
              <a:t>Líder</a:t>
            </a:r>
            <a:r>
              <a:rPr lang="es-ES_tradnl" sz="2800" dirty="0"/>
              <a:t> del equipo de auditoria</a:t>
            </a:r>
            <a:endParaRPr lang="es-CO" sz="2800" dirty="0"/>
          </a:p>
          <a:p>
            <a:pPr marL="285750" lvl="0" indent="-285750" algn="just">
              <a:buFont typeface="Arial" panose="020B0604020202020204" pitchFamily="34" charset="0"/>
              <a:buChar char="•"/>
            </a:pPr>
            <a:r>
              <a:rPr lang="es-ES_tradnl" sz="2800" dirty="0">
                <a:solidFill>
                  <a:srgbClr val="FF0000"/>
                </a:solidFill>
              </a:rPr>
              <a:t>Equipo</a:t>
            </a:r>
            <a:r>
              <a:rPr lang="es-ES_tradnl" sz="2800" dirty="0"/>
              <a:t> de auditoría</a:t>
            </a:r>
            <a:endParaRPr lang="es-CO" sz="2800" dirty="0"/>
          </a:p>
          <a:p>
            <a:pPr marL="285750" lvl="0" indent="-285750" algn="just">
              <a:buFont typeface="Arial" panose="020B0604020202020204" pitchFamily="34" charset="0"/>
              <a:buChar char="•"/>
            </a:pPr>
            <a:r>
              <a:rPr lang="es-ES_tradnl" sz="2800" dirty="0">
                <a:solidFill>
                  <a:srgbClr val="FF0000"/>
                </a:solidFill>
              </a:rPr>
              <a:t>Expertos</a:t>
            </a:r>
            <a:r>
              <a:rPr lang="es-ES_tradnl" sz="2800" dirty="0"/>
              <a:t> </a:t>
            </a:r>
            <a:endParaRPr lang="es-CO" sz="2800" dirty="0"/>
          </a:p>
          <a:p>
            <a:pPr algn="just">
              <a:spcBef>
                <a:spcPts val="600"/>
              </a:spcBef>
              <a:spcAft>
                <a:spcPts val="600"/>
              </a:spcAft>
            </a:pPr>
            <a:endParaRPr lang="es-CO" sz="2800" dirty="0">
              <a:solidFill>
                <a:srgbClr val="FF0000"/>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7624" y="2826327"/>
            <a:ext cx="4241642" cy="253408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047998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1978328" y="484908"/>
            <a:ext cx="8911687" cy="1060327"/>
          </a:xfrm>
        </p:spPr>
        <p:txBody>
          <a:bodyPr>
            <a:normAutofit fontScale="90000"/>
          </a:bodyPr>
          <a:lstStyle/>
          <a:p>
            <a:pPr algn="ctr"/>
            <a:r>
              <a:rPr lang="es-MX" b="1" dirty="0">
                <a:solidFill>
                  <a:srgbClr val="C00000"/>
                </a:solidFill>
              </a:rPr>
              <a:t>1.4.3.2. Roles del Proceso Auditor</a:t>
            </a:r>
            <a:br>
              <a:rPr lang="es-MX" b="1" dirty="0">
                <a:solidFill>
                  <a:srgbClr val="C00000"/>
                </a:solidFill>
              </a:rPr>
            </a:br>
            <a:r>
              <a:rPr lang="es-MX" dirty="0"/>
              <a:t> </a:t>
            </a:r>
            <a:endParaRPr lang="es-CO" dirty="0"/>
          </a:p>
        </p:txBody>
      </p:sp>
      <p:sp>
        <p:nvSpPr>
          <p:cNvPr id="3" name="Marcador de contenido 2"/>
          <p:cNvSpPr>
            <a:spLocks noGrp="1"/>
          </p:cNvSpPr>
          <p:nvPr>
            <p:ph sz="half" idx="1"/>
          </p:nvPr>
        </p:nvSpPr>
        <p:spPr>
          <a:xfrm>
            <a:off x="1758331" y="1770845"/>
            <a:ext cx="9131684" cy="3880772"/>
          </a:xfrm>
        </p:spPr>
        <p:txBody>
          <a:bodyPr>
            <a:noAutofit/>
          </a:bodyPr>
          <a:lstStyle/>
          <a:p>
            <a:pPr algn="just"/>
            <a:r>
              <a:rPr lang="es-CO" sz="2000" b="1" dirty="0"/>
              <a:t>Supervisor: </a:t>
            </a:r>
            <a:r>
              <a:rPr lang="es-CO" sz="2000" dirty="0"/>
              <a:t>G</a:t>
            </a:r>
            <a:r>
              <a:rPr lang="es-MX" sz="2000" dirty="0" err="1"/>
              <a:t>arantizar</a:t>
            </a:r>
            <a:r>
              <a:rPr lang="es-MX" sz="2000" dirty="0"/>
              <a:t> la calidad de las auditorías en todas sus fases y actividades. </a:t>
            </a:r>
            <a:r>
              <a:rPr lang="es-CO" sz="2000" dirty="0"/>
              <a:t> </a:t>
            </a:r>
          </a:p>
          <a:p>
            <a:pPr algn="just"/>
            <a:r>
              <a:rPr lang="es-MX" sz="2000" b="1" dirty="0"/>
              <a:t>Líder (coordinador) </a:t>
            </a:r>
            <a:r>
              <a:rPr lang="es-MX" sz="2000" dirty="0"/>
              <a:t>del equipo de auditoría: Orientar integralmente el proceso auditor e interactuar con el Supervisor y el Auditado - Contralor Auxiliar. </a:t>
            </a:r>
          </a:p>
          <a:p>
            <a:pPr algn="just"/>
            <a:r>
              <a:rPr lang="es-CO" sz="2000" b="1" dirty="0"/>
              <a:t>Equipo auditor: </a:t>
            </a:r>
            <a:r>
              <a:rPr lang="es-CO" sz="2000" dirty="0"/>
              <a:t>Desarrollar actividades en cada Etapa de Auditoría según su perfil.</a:t>
            </a:r>
          </a:p>
          <a:p>
            <a:pPr algn="just"/>
            <a:r>
              <a:rPr lang="es-CO" sz="2000" b="1" dirty="0"/>
              <a:t>Expertos: </a:t>
            </a:r>
            <a:r>
              <a:rPr lang="es-CO" sz="2000" dirty="0"/>
              <a:t>Apoyar o emitir conceptos técnicos, </a:t>
            </a:r>
            <a:r>
              <a:rPr lang="es-MX" sz="2000" dirty="0"/>
              <a:t>Contralores Auxiliares y/o profesionales Universitarios designados por el Contralor que reúnen los conocimientos especializados y la experiencia en un campo, profesión u oficio en </a:t>
            </a:r>
            <a:r>
              <a:rPr lang="es-CO" sz="2000" dirty="0"/>
              <a:t> particular.</a:t>
            </a:r>
          </a:p>
          <a:p>
            <a:pPr marL="0" indent="0">
              <a:buNone/>
            </a:pPr>
            <a:endParaRPr lang="es-CO" sz="2000" dirty="0"/>
          </a:p>
        </p:txBody>
      </p:sp>
    </p:spTree>
    <p:extLst>
      <p:ext uri="{BB962C8B-B14F-4D97-AF65-F5344CB8AC3E}">
        <p14:creationId xmlns:p14="http://schemas.microsoft.com/office/powerpoint/2010/main" val="6711317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1978328" y="484908"/>
            <a:ext cx="8911687" cy="1060327"/>
          </a:xfrm>
        </p:spPr>
        <p:txBody>
          <a:bodyPr>
            <a:normAutofit fontScale="90000"/>
          </a:bodyPr>
          <a:lstStyle/>
          <a:p>
            <a:pPr algn="ctr"/>
            <a:r>
              <a:rPr lang="pt-BR" b="1" dirty="0"/>
              <a:t>1.4.5 Comité Técnico de Auditorias </a:t>
            </a:r>
            <a:br>
              <a:rPr lang="es-MX" b="1" dirty="0">
                <a:solidFill>
                  <a:srgbClr val="C00000"/>
                </a:solidFill>
              </a:rPr>
            </a:br>
            <a:r>
              <a:rPr lang="es-MX" dirty="0"/>
              <a:t> </a:t>
            </a:r>
            <a:endParaRPr lang="es-CO" dirty="0"/>
          </a:p>
        </p:txBody>
      </p:sp>
      <p:sp>
        <p:nvSpPr>
          <p:cNvPr id="3" name="Marcador de contenido 2"/>
          <p:cNvSpPr>
            <a:spLocks noGrp="1"/>
          </p:cNvSpPr>
          <p:nvPr>
            <p:ph sz="half" idx="1"/>
          </p:nvPr>
        </p:nvSpPr>
        <p:spPr>
          <a:xfrm>
            <a:off x="1149928" y="1330036"/>
            <a:ext cx="10640290" cy="5237019"/>
          </a:xfrm>
        </p:spPr>
        <p:txBody>
          <a:bodyPr>
            <a:noAutofit/>
          </a:bodyPr>
          <a:lstStyle/>
          <a:p>
            <a:r>
              <a:rPr lang="es-MX" sz="2000" dirty="0"/>
              <a:t>Es la instancia técnica colegiada encargada de analizar y aprobar las cartas de observaciones e IP e IF. </a:t>
            </a:r>
          </a:p>
          <a:p>
            <a:r>
              <a:rPr lang="es-MX" sz="2000" dirty="0"/>
              <a:t>Realizar aportes que mejoren las fuentes de criterio, la condición, las causas y los efectos de las observaciones y hallazgos</a:t>
            </a:r>
          </a:p>
          <a:p>
            <a:r>
              <a:rPr lang="es-MX" sz="2000" dirty="0"/>
              <a:t>Las observaciones y hallazgos podrán ser modificados, según los análisis técnicos y jurídicos sobre sus connotaciones o alcances </a:t>
            </a:r>
          </a:p>
          <a:p>
            <a:r>
              <a:rPr lang="es-MX" sz="2000" dirty="0"/>
              <a:t>El Comité podrá convocar a los equipos de auditoría para análisis y aclaraciones</a:t>
            </a:r>
          </a:p>
          <a:p>
            <a:r>
              <a:rPr lang="es-CO" sz="2000" dirty="0"/>
              <a:t>Conformado mediante Acto administrativo expedido por el contralor </a:t>
            </a:r>
          </a:p>
          <a:p>
            <a:r>
              <a:rPr lang="es-MX" sz="2000" dirty="0"/>
              <a:t>Conformado # impar de miembros (Mínimo igual o mayor a tres (3), con voz y voto y sus decisiones serán adoptadas por mayoría simple. En caso de presentarse una controversia, la decisión final será adoptada por el líder de la dependencia que ejerce la vigilancia y control fiscal. </a:t>
            </a:r>
            <a:endParaRPr lang="es-CO" sz="2400" dirty="0"/>
          </a:p>
        </p:txBody>
      </p:sp>
    </p:spTree>
    <p:extLst>
      <p:ext uri="{BB962C8B-B14F-4D97-AF65-F5344CB8AC3E}">
        <p14:creationId xmlns:p14="http://schemas.microsoft.com/office/powerpoint/2010/main" val="15668785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21926" y="627407"/>
            <a:ext cx="8915399" cy="2880020"/>
          </a:xfrm>
          <a:solidFill>
            <a:srgbClr val="BFB827"/>
          </a:solidFill>
        </p:spPr>
        <p:txBody>
          <a:bodyPr>
            <a:normAutofit/>
          </a:bodyPr>
          <a:lstStyle/>
          <a:p>
            <a:pPr algn="ctr"/>
            <a:r>
              <a:rPr lang="es-MX" sz="4400" b="1" dirty="0">
                <a:solidFill>
                  <a:schemeClr val="tx1"/>
                </a:solidFill>
              </a:rPr>
              <a:t>CAPÍTULO 1.  ASPECTOS GENERALES, PRINCIPIOS Y FUNDAMENTOS - PF </a:t>
            </a:r>
            <a:endParaRPr lang="es-CO" sz="4400" b="1" dirty="0">
              <a:solidFill>
                <a:schemeClr val="tx1"/>
              </a:solidFill>
            </a:endParaRPr>
          </a:p>
        </p:txBody>
      </p:sp>
      <p:sp>
        <p:nvSpPr>
          <p:cNvPr id="4" name="Marcador de texto 3"/>
          <p:cNvSpPr>
            <a:spLocks noGrp="1"/>
          </p:cNvSpPr>
          <p:nvPr>
            <p:ph type="body" sz="quarter" idx="13"/>
          </p:nvPr>
        </p:nvSpPr>
        <p:spPr>
          <a:xfrm>
            <a:off x="2589213" y="3925413"/>
            <a:ext cx="8915400" cy="838200"/>
          </a:xfrm>
        </p:spPr>
        <p:txBody>
          <a:bodyPr/>
          <a:lstStyle/>
          <a:p>
            <a:r>
              <a:rPr lang="es-MX" sz="3200" b="1" dirty="0">
                <a:solidFill>
                  <a:schemeClr val="tx1"/>
                </a:solidFill>
                <a:hlinkClick r:id="rId2" action="ppaction://hlinkfile"/>
              </a:rPr>
              <a:t>CAMBIOS RELEVANTES GAT 4.0.</a:t>
            </a:r>
            <a:endParaRPr lang="es-CO" sz="3200" dirty="0"/>
          </a:p>
        </p:txBody>
      </p:sp>
      <p:sp>
        <p:nvSpPr>
          <p:cNvPr id="5" name="Marcador de texto 4"/>
          <p:cNvSpPr>
            <a:spLocks noGrp="1"/>
          </p:cNvSpPr>
          <p:nvPr>
            <p:ph type="body" sz="half" idx="2"/>
          </p:nvPr>
        </p:nvSpPr>
        <p:spPr/>
        <p:txBody>
          <a:bodyPr>
            <a:normAutofit/>
          </a:bodyPr>
          <a:lstStyle/>
          <a:p>
            <a:r>
              <a:rPr lang="es-MX" sz="2400" b="1" dirty="0"/>
              <a:t>FUNDAMENTOS Y FORMATOS, MODELOS E INSTRUCTIVOS</a:t>
            </a:r>
            <a:endParaRPr lang="es-CO" sz="2400" b="1" dirty="0"/>
          </a:p>
        </p:txBody>
      </p:sp>
    </p:spTree>
    <p:extLst>
      <p:ext uri="{BB962C8B-B14F-4D97-AF65-F5344CB8AC3E}">
        <p14:creationId xmlns:p14="http://schemas.microsoft.com/office/powerpoint/2010/main" val="7105950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2267681" y="356824"/>
            <a:ext cx="8911687" cy="852998"/>
          </a:xfrm>
        </p:spPr>
        <p:txBody>
          <a:bodyPr/>
          <a:lstStyle/>
          <a:p>
            <a:pPr algn="ctr"/>
            <a:r>
              <a:rPr lang="es-MX" b="1" dirty="0"/>
              <a:t>PAPELES DE TRABAJO - PF</a:t>
            </a:r>
            <a:endParaRPr lang="es-CO" b="1" dirty="0"/>
          </a:p>
        </p:txBody>
      </p:sp>
      <p:pic>
        <p:nvPicPr>
          <p:cNvPr id="7" name="Imagen 6"/>
          <p:cNvPicPr>
            <a:picLocks noChangeAspect="1"/>
          </p:cNvPicPr>
          <p:nvPr/>
        </p:nvPicPr>
        <p:blipFill>
          <a:blip r:embed="rId2"/>
          <a:stretch>
            <a:fillRect/>
          </a:stretch>
        </p:blipFill>
        <p:spPr>
          <a:xfrm>
            <a:off x="1873786" y="1313936"/>
            <a:ext cx="8613447" cy="5171270"/>
          </a:xfrm>
          <a:prstGeom prst="rect">
            <a:avLst/>
          </a:prstGeom>
        </p:spPr>
      </p:pic>
    </p:spTree>
    <p:extLst>
      <p:ext uri="{BB962C8B-B14F-4D97-AF65-F5344CB8AC3E}">
        <p14:creationId xmlns:p14="http://schemas.microsoft.com/office/powerpoint/2010/main" val="39566506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21926" y="627407"/>
            <a:ext cx="8915399" cy="2880020"/>
          </a:xfrm>
          <a:solidFill>
            <a:srgbClr val="BFB827"/>
          </a:solidFill>
        </p:spPr>
        <p:txBody>
          <a:bodyPr>
            <a:normAutofit/>
          </a:bodyPr>
          <a:lstStyle/>
          <a:p>
            <a:pPr algn="ctr"/>
            <a:r>
              <a:rPr lang="es-MX" sz="4400" b="1" dirty="0">
                <a:solidFill>
                  <a:schemeClr val="tx1"/>
                </a:solidFill>
              </a:rPr>
              <a:t>CAPÍTULO 2.  AUDITORÍA FINANCIERA DE GESTIÓN Y RESULTADOS (AFGR)</a:t>
            </a:r>
            <a:endParaRPr lang="es-CO" sz="4400" b="1" dirty="0">
              <a:solidFill>
                <a:schemeClr val="tx1"/>
              </a:solidFill>
            </a:endParaRPr>
          </a:p>
        </p:txBody>
      </p:sp>
      <p:sp>
        <p:nvSpPr>
          <p:cNvPr id="4" name="Marcador de texto 3"/>
          <p:cNvSpPr>
            <a:spLocks noGrp="1"/>
          </p:cNvSpPr>
          <p:nvPr>
            <p:ph type="body" sz="quarter" idx="13"/>
          </p:nvPr>
        </p:nvSpPr>
        <p:spPr>
          <a:xfrm>
            <a:off x="2589213" y="3925413"/>
            <a:ext cx="8915400" cy="838200"/>
          </a:xfrm>
        </p:spPr>
        <p:txBody>
          <a:bodyPr/>
          <a:lstStyle/>
          <a:p>
            <a:r>
              <a:rPr lang="es-MX" b="1" dirty="0">
                <a:solidFill>
                  <a:schemeClr val="tx1"/>
                </a:solidFill>
                <a:hlinkClick r:id="rId2" action="ppaction://hlinkfile"/>
              </a:rPr>
              <a:t>CAMBIOS RELEVANTES GAT 4.0.</a:t>
            </a:r>
            <a:endParaRPr lang="es-CO" dirty="0"/>
          </a:p>
        </p:txBody>
      </p:sp>
      <p:sp>
        <p:nvSpPr>
          <p:cNvPr id="5" name="Marcador de texto 4"/>
          <p:cNvSpPr>
            <a:spLocks noGrp="1"/>
          </p:cNvSpPr>
          <p:nvPr>
            <p:ph type="body" sz="half" idx="2"/>
          </p:nvPr>
        </p:nvSpPr>
        <p:spPr/>
        <p:txBody>
          <a:bodyPr>
            <a:normAutofit/>
          </a:bodyPr>
          <a:lstStyle/>
          <a:p>
            <a:r>
              <a:rPr lang="es-MX" sz="2000" b="1" dirty="0"/>
              <a:t>FUNDAMENTOS Y FORMATOS, MODELOS E INSTRUCTIVOS</a:t>
            </a:r>
            <a:endParaRPr lang="es-CO" sz="2000" b="1" dirty="0"/>
          </a:p>
        </p:txBody>
      </p:sp>
    </p:spTree>
    <p:extLst>
      <p:ext uri="{BB962C8B-B14F-4D97-AF65-F5344CB8AC3E}">
        <p14:creationId xmlns:p14="http://schemas.microsoft.com/office/powerpoint/2010/main" val="611120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2004646" y="448265"/>
            <a:ext cx="9499965" cy="800244"/>
          </a:xfrm>
        </p:spPr>
        <p:txBody>
          <a:bodyPr/>
          <a:lstStyle/>
          <a:p>
            <a:r>
              <a:rPr lang="es-CO" b="1" dirty="0">
                <a:solidFill>
                  <a:schemeClr val="tx1"/>
                </a:solidFill>
              </a:rPr>
              <a:t>Decreto-Ley 403 de 2020</a:t>
            </a:r>
            <a:endParaRPr lang="es-CO" dirty="0"/>
          </a:p>
        </p:txBody>
      </p:sp>
      <p:sp>
        <p:nvSpPr>
          <p:cNvPr id="6" name="Marcador de contenido 5"/>
          <p:cNvSpPr>
            <a:spLocks noGrp="1"/>
          </p:cNvSpPr>
          <p:nvPr>
            <p:ph sz="half" idx="1"/>
          </p:nvPr>
        </p:nvSpPr>
        <p:spPr>
          <a:xfrm>
            <a:off x="1137810" y="1521069"/>
            <a:ext cx="3341077" cy="3112478"/>
          </a:xfrm>
        </p:spPr>
        <p:txBody>
          <a:bodyPr>
            <a:normAutofit/>
          </a:bodyPr>
          <a:lstStyle/>
          <a:p>
            <a:pPr marL="0" indent="0" algn="just">
              <a:buNone/>
            </a:pPr>
            <a:r>
              <a:rPr lang="es-CO" sz="2000" dirty="0"/>
              <a:t>Determina una </a:t>
            </a:r>
            <a:r>
              <a:rPr lang="es-CO" sz="2000" b="1" dirty="0"/>
              <a:t>autonomía limitada  </a:t>
            </a:r>
            <a:r>
              <a:rPr lang="es-CO" sz="2000" dirty="0"/>
              <a:t>a los contralores territoriales para determinar los procedimientos de control fiscal en los siguientes términos: </a:t>
            </a:r>
          </a:p>
          <a:p>
            <a:pPr marL="0" indent="0">
              <a:buNone/>
            </a:pPr>
            <a:endParaRPr lang="es-CO" dirty="0"/>
          </a:p>
        </p:txBody>
      </p:sp>
      <p:sp>
        <p:nvSpPr>
          <p:cNvPr id="7" name="Marcador de contenido 6"/>
          <p:cNvSpPr>
            <a:spLocks noGrp="1"/>
          </p:cNvSpPr>
          <p:nvPr>
            <p:ph sz="half" idx="2"/>
          </p:nvPr>
        </p:nvSpPr>
        <p:spPr>
          <a:xfrm>
            <a:off x="5416062" y="1635369"/>
            <a:ext cx="6088549" cy="4268475"/>
          </a:xfrm>
        </p:spPr>
        <p:txBody>
          <a:bodyPr>
            <a:normAutofit/>
          </a:bodyPr>
          <a:lstStyle/>
          <a:p>
            <a:pPr algn="just"/>
            <a:r>
              <a:rPr lang="es-CO" dirty="0"/>
              <a:t>Artículo 5. (…) </a:t>
            </a:r>
            <a:r>
              <a:rPr lang="es-CO" b="1" dirty="0"/>
              <a:t>Los contralores territoriales podrán prescribir los procedimientos técnicos de control,</a:t>
            </a:r>
            <a:r>
              <a:rPr lang="es-CO" dirty="0"/>
              <a:t> los métodos y la forma de rendir cuentas por parte de los responsables del manejo de fondos o bienes públicos e indicar los criterios de evaluación financiera, operativa y de resultados </a:t>
            </a:r>
            <a:r>
              <a:rPr lang="es-CO" b="1" dirty="0"/>
              <a:t>que deberán seguirse dentro de su área de competencia; sin perjuicio de la facultad de unificación y estandarización de la vigilancia y control fiscal que le corresponde al Contralor General de la República, la cual tiene carácter vinculante para las contralorías territoriales</a:t>
            </a:r>
            <a:r>
              <a:rPr lang="es-CO" dirty="0"/>
              <a:t>. </a:t>
            </a:r>
            <a:r>
              <a:rPr lang="es-CO" sz="1600" dirty="0"/>
              <a:t>(Negrilla fuera de la norma)</a:t>
            </a:r>
            <a:endParaRPr lang="es-CO" dirty="0"/>
          </a:p>
          <a:p>
            <a:endParaRPr lang="es-CO" dirty="0"/>
          </a:p>
        </p:txBody>
      </p:sp>
      <p:sp>
        <p:nvSpPr>
          <p:cNvPr id="8" name="Flecha derecha 7"/>
          <p:cNvSpPr/>
          <p:nvPr/>
        </p:nvSpPr>
        <p:spPr>
          <a:xfrm>
            <a:off x="4906108" y="3077308"/>
            <a:ext cx="633046" cy="6922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4483" y="4106007"/>
            <a:ext cx="2857500" cy="1600200"/>
          </a:xfrm>
          <a:prstGeom prst="rect">
            <a:avLst/>
          </a:prstGeom>
        </p:spPr>
      </p:pic>
    </p:spTree>
    <p:extLst>
      <p:ext uri="{BB962C8B-B14F-4D97-AF65-F5344CB8AC3E}">
        <p14:creationId xmlns:p14="http://schemas.microsoft.com/office/powerpoint/2010/main" val="40105955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950643" y="516301"/>
            <a:ext cx="10534944" cy="5652024"/>
          </a:xfrm>
          <a:prstGeom prst="rect">
            <a:avLst/>
          </a:prstGeom>
        </p:spPr>
      </p:pic>
    </p:spTree>
    <p:extLst>
      <p:ext uri="{BB962C8B-B14F-4D97-AF65-F5344CB8AC3E}">
        <p14:creationId xmlns:p14="http://schemas.microsoft.com/office/powerpoint/2010/main" val="40651844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364566" y="1394848"/>
            <a:ext cx="10110289" cy="4161890"/>
          </a:xfrm>
          <a:prstGeom prst="rect">
            <a:avLst/>
          </a:prstGeom>
        </p:spPr>
      </p:pic>
    </p:spTree>
    <p:extLst>
      <p:ext uri="{BB962C8B-B14F-4D97-AF65-F5344CB8AC3E}">
        <p14:creationId xmlns:p14="http://schemas.microsoft.com/office/powerpoint/2010/main" val="29566056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384595" y="553096"/>
            <a:ext cx="9926188" cy="5460246"/>
          </a:xfrm>
          <a:prstGeom prst="rect">
            <a:avLst/>
          </a:prstGeom>
        </p:spPr>
      </p:pic>
    </p:spTree>
    <p:extLst>
      <p:ext uri="{BB962C8B-B14F-4D97-AF65-F5344CB8AC3E}">
        <p14:creationId xmlns:p14="http://schemas.microsoft.com/office/powerpoint/2010/main" val="6274377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FB0973F-7F6A-40D9-96B8-D609C1FC01D5}"/>
              </a:ext>
            </a:extLst>
          </p:cNvPr>
          <p:cNvSpPr/>
          <p:nvPr/>
        </p:nvSpPr>
        <p:spPr>
          <a:xfrm>
            <a:off x="756926" y="331934"/>
            <a:ext cx="10440727" cy="1034129"/>
          </a:xfrm>
          <a:prstGeom prst="rect">
            <a:avLst/>
          </a:prstGeom>
          <a:solidFill>
            <a:schemeClr val="accent1">
              <a:lumMod val="40000"/>
              <a:lumOff val="60000"/>
            </a:schemeClr>
          </a:solidFill>
          <a:ln>
            <a:noFill/>
          </a:ln>
          <a:effectLst>
            <a:innerShdw blurRad="114300">
              <a:prstClr val="black"/>
            </a:innerShdw>
          </a:effectLst>
        </p:spPr>
        <p:txBody>
          <a:bodyPr vert="horz" wrap="square" lIns="91440" tIns="45720" rIns="91440" bIns="45720" rtlCol="0" anchor="ctr">
            <a:spAutoFit/>
          </a:bodyPr>
          <a:lstStyle/>
          <a:p>
            <a:pPr algn="ctr">
              <a:lnSpc>
                <a:spcPct val="90000"/>
              </a:lnSpc>
              <a:spcBef>
                <a:spcPct val="0"/>
              </a:spcBef>
            </a:pPr>
            <a:endParaRPr lang="es-ES" sz="2400" b="1" dirty="0">
              <a:solidFill>
                <a:schemeClr val="tx1"/>
              </a:solidFill>
              <a:cs typeface="Arial" panose="020B0604020202020204" pitchFamily="34" charset="0"/>
            </a:endParaRPr>
          </a:p>
          <a:p>
            <a:pPr algn="ctr">
              <a:lnSpc>
                <a:spcPct val="90000"/>
              </a:lnSpc>
              <a:spcBef>
                <a:spcPct val="0"/>
              </a:spcBef>
            </a:pPr>
            <a:r>
              <a:rPr lang="es-ES" sz="4000" b="1" dirty="0">
                <a:solidFill>
                  <a:schemeClr val="tx1"/>
                </a:solidFill>
                <a:cs typeface="Arial" panose="020B0604020202020204" pitchFamily="34" charset="0"/>
              </a:rPr>
              <a:t>AUDITORÍA FINANCIERA Y DE GESTIÓN</a:t>
            </a:r>
            <a:r>
              <a:rPr lang="es-ES" sz="4400" b="1" dirty="0">
                <a:solidFill>
                  <a:schemeClr val="tx1"/>
                </a:solidFill>
                <a:cs typeface="Arial" panose="020B0604020202020204" pitchFamily="34" charset="0"/>
              </a:rPr>
              <a:t>. </a:t>
            </a:r>
          </a:p>
        </p:txBody>
      </p:sp>
      <p:sp>
        <p:nvSpPr>
          <p:cNvPr id="3" name="Rectángulo 2"/>
          <p:cNvSpPr/>
          <p:nvPr/>
        </p:nvSpPr>
        <p:spPr>
          <a:xfrm>
            <a:off x="756926" y="2974999"/>
            <a:ext cx="6096000" cy="2800767"/>
          </a:xfrm>
          <a:prstGeom prst="rect">
            <a:avLst/>
          </a:prstGeom>
        </p:spPr>
        <p:txBody>
          <a:bodyPr>
            <a:spAutoFit/>
          </a:bodyPr>
          <a:lstStyle/>
          <a:p>
            <a:pPr algn="just"/>
            <a:r>
              <a:rPr lang="es-MX" sz="2200" b="1" dirty="0">
                <a:latin typeface="Verdana" panose="020B0604030504040204" pitchFamily="34" charset="0"/>
                <a:ea typeface="Verdana" panose="020B0604030504040204" pitchFamily="34" charset="0"/>
                <a:cs typeface="Verdana" panose="020B0604030504040204" pitchFamily="34" charset="0"/>
              </a:rPr>
              <a:t>Se enfoca en determinar si la información financiera, presupuestal de una entidad se presenta de conformidad con el marco regulatorio aplicable y si la gestión </a:t>
            </a:r>
            <a:r>
              <a:rPr lang="es-CO" sz="2200" b="1" dirty="0">
                <a:latin typeface="Verdana" panose="020B0604030504040204" pitchFamily="34" charset="0"/>
                <a:ea typeface="Verdana" panose="020B0604030504040204" pitchFamily="34" charset="0"/>
                <a:cs typeface="Verdana" panose="020B0604030504040204" pitchFamily="34" charset="0"/>
              </a:rPr>
              <a:t>se realizó de forma económica, eficiente y eficaz.</a:t>
            </a:r>
            <a:endParaRPr lang="es-MX" sz="2200" b="1" dirty="0">
              <a:latin typeface="Verdana" panose="020B0604030504040204" pitchFamily="34" charset="0"/>
              <a:ea typeface="Verdana" panose="020B0604030504040204" pitchFamily="34" charset="0"/>
              <a:cs typeface="Verdana" panose="020B0604030504040204" pitchFamily="34" charset="0"/>
            </a:endParaRPr>
          </a:p>
          <a:p>
            <a:pPr algn="just"/>
            <a:endParaRPr lang="es-MX" sz="2200" b="1" dirty="0">
              <a:latin typeface="Verdana" panose="020B0604030504040204" pitchFamily="34" charset="0"/>
              <a:ea typeface="Verdana" panose="020B0604030504040204" pitchFamily="34" charset="0"/>
              <a:cs typeface="Verdana" panose="020B0604030504040204" pitchFamily="34" charset="0"/>
            </a:endParaRPr>
          </a:p>
          <a:p>
            <a:pPr algn="just"/>
            <a:r>
              <a:rPr lang="es-MX" sz="2200" b="1" dirty="0">
                <a:latin typeface="Verdana" panose="020B0604030504040204" pitchFamily="34" charset="0"/>
                <a:ea typeface="Verdana" panose="020B0604030504040204" pitchFamily="34" charset="0"/>
                <a:cs typeface="Verdana" panose="020B0604030504040204" pitchFamily="34" charset="0"/>
              </a:rPr>
              <a:t>Incluye los siguientes productos: </a:t>
            </a:r>
          </a:p>
        </p:txBody>
      </p:sp>
      <p:sp>
        <p:nvSpPr>
          <p:cNvPr id="4" name="Rectángulo 3">
            <a:extLst>
              <a:ext uri="{FF2B5EF4-FFF2-40B4-BE49-F238E27FC236}">
                <a16:creationId xmlns:a16="http://schemas.microsoft.com/office/drawing/2014/main" id="{6EDECE32-BCD0-4173-847B-CB4D3D2F69B6}"/>
              </a:ext>
            </a:extLst>
          </p:cNvPr>
          <p:cNvSpPr/>
          <p:nvPr/>
        </p:nvSpPr>
        <p:spPr>
          <a:xfrm>
            <a:off x="1041739" y="1908921"/>
            <a:ext cx="1800195" cy="523220"/>
          </a:xfrm>
          <a:prstGeom prst="rect">
            <a:avLst/>
          </a:prstGeom>
          <a:solidFill>
            <a:schemeClr val="accent1">
              <a:lumMod val="40000"/>
              <a:lumOff val="60000"/>
            </a:schemeClr>
          </a:solidFill>
          <a:ln>
            <a:noFill/>
          </a:ln>
          <a:effectLst>
            <a:innerShdw blurRad="114300">
              <a:prstClr val="black"/>
            </a:innerShdw>
          </a:effectLst>
        </p:spPr>
        <p:txBody>
          <a:bodyPr vert="horz" wrap="square" lIns="91440" tIns="45720" rIns="91440" bIns="45720" rtlCol="0" anchor="ctr">
            <a:spAutoFit/>
          </a:bodyPr>
          <a:lstStyle/>
          <a:p>
            <a:pPr algn="ctr">
              <a:lnSpc>
                <a:spcPct val="90000"/>
              </a:lnSpc>
              <a:spcBef>
                <a:spcPct val="0"/>
              </a:spcBef>
            </a:pPr>
            <a:r>
              <a:rPr lang="es-MX" sz="2400" b="1" dirty="0">
                <a:cs typeface="Arial" panose="020B0604020202020204" pitchFamily="34" charset="0"/>
              </a:rPr>
              <a:t>Objetivo </a:t>
            </a:r>
          </a:p>
        </p:txBody>
      </p:sp>
      <p:pic>
        <p:nvPicPr>
          <p:cNvPr id="5" name="Imagen 4">
            <a:extLst>
              <a:ext uri="{FF2B5EF4-FFF2-40B4-BE49-F238E27FC236}">
                <a16:creationId xmlns:a16="http://schemas.microsoft.com/office/drawing/2014/main" id="{809AF5AF-89BF-E349-BB2B-6EA35638460F}"/>
              </a:ext>
            </a:extLst>
          </p:cNvPr>
          <p:cNvPicPr>
            <a:picLocks noChangeAspect="1"/>
          </p:cNvPicPr>
          <p:nvPr/>
        </p:nvPicPr>
        <p:blipFill>
          <a:blip r:embed="rId3"/>
          <a:stretch>
            <a:fillRect/>
          </a:stretch>
        </p:blipFill>
        <p:spPr>
          <a:xfrm>
            <a:off x="7099063" y="3057103"/>
            <a:ext cx="4555274" cy="2372844"/>
          </a:xfrm>
          <a:prstGeom prst="rect">
            <a:avLst/>
          </a:prstGeom>
        </p:spPr>
      </p:pic>
    </p:spTree>
    <p:extLst>
      <p:ext uri="{BB962C8B-B14F-4D97-AF65-F5344CB8AC3E}">
        <p14:creationId xmlns:p14="http://schemas.microsoft.com/office/powerpoint/2010/main" val="41904553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FBCED884-B388-4634-A9D1-46E809D21C30}"/>
              </a:ext>
            </a:extLst>
          </p:cNvPr>
          <p:cNvSpPr/>
          <p:nvPr/>
        </p:nvSpPr>
        <p:spPr>
          <a:xfrm>
            <a:off x="901338" y="1533065"/>
            <a:ext cx="5891348" cy="5262979"/>
          </a:xfrm>
          <a:prstGeom prst="rect">
            <a:avLst/>
          </a:prstGeom>
        </p:spPr>
        <p:txBody>
          <a:bodyPr wrap="square">
            <a:spAutoFit/>
          </a:bodyPr>
          <a:lstStyle/>
          <a:p>
            <a:pPr marL="285750" indent="-285750" algn="just">
              <a:buFont typeface="Wingdings" panose="05000000000000000000" pitchFamily="2" charset="2"/>
              <a:buChar char="ü"/>
            </a:pPr>
            <a:r>
              <a:rPr lang="es-MX" b="1" dirty="0"/>
              <a:t>Concepto consolidado </a:t>
            </a:r>
            <a:r>
              <a:rPr lang="es-MX" b="1" dirty="0" err="1"/>
              <a:t>macroproceso</a:t>
            </a:r>
            <a:r>
              <a:rPr lang="es-MX" b="1" dirty="0"/>
              <a:t> presupuestal: </a:t>
            </a:r>
            <a:r>
              <a:rPr lang="es-MX" dirty="0"/>
              <a:t>Concepto </a:t>
            </a:r>
            <a:r>
              <a:rPr lang="es-MX" u="sng" dirty="0"/>
              <a:t>sobre la gestión presupuestal</a:t>
            </a:r>
            <a:r>
              <a:rPr lang="es-MX" dirty="0"/>
              <a:t>, (gestión de ingresos y ejecución de gastos), ponderado con el concepto sobre </a:t>
            </a:r>
            <a:r>
              <a:rPr lang="es-MX" u="sng" dirty="0"/>
              <a:t>la gestión y resultados, </a:t>
            </a:r>
            <a:r>
              <a:rPr lang="es-MX" dirty="0"/>
              <a:t>(calificación de la contratación y de planes y resultado). </a:t>
            </a:r>
          </a:p>
          <a:p>
            <a:pPr marL="285750" indent="-285750" algn="just">
              <a:buFont typeface="Wingdings" panose="05000000000000000000" pitchFamily="2" charset="2"/>
              <a:buChar char="ü"/>
            </a:pPr>
            <a:endParaRPr lang="es-MX" dirty="0"/>
          </a:p>
          <a:p>
            <a:pPr marL="285750" indent="-285750" algn="just">
              <a:buFont typeface="Wingdings" panose="05000000000000000000" pitchFamily="2" charset="2"/>
              <a:buChar char="ü"/>
            </a:pPr>
            <a:r>
              <a:rPr lang="es-MX" b="1" dirty="0"/>
              <a:t>Opinión sobre razonabilidad de Estados Financieros</a:t>
            </a:r>
          </a:p>
          <a:p>
            <a:pPr algn="just"/>
            <a:endParaRPr lang="es-MX" b="1" dirty="0"/>
          </a:p>
          <a:p>
            <a:pPr marL="742950" lvl="1" indent="-285750" algn="just">
              <a:buFont typeface="Wingdings" panose="05000000000000000000" pitchFamily="2" charset="2"/>
              <a:buChar char="v"/>
            </a:pPr>
            <a:r>
              <a:rPr lang="es-MX" dirty="0"/>
              <a:t>Concepto sobre el control fiscal interno </a:t>
            </a:r>
          </a:p>
          <a:p>
            <a:pPr marL="742950" lvl="1" indent="-285750">
              <a:buFont typeface="Wingdings" panose="05000000000000000000" pitchFamily="2" charset="2"/>
              <a:buChar char="v"/>
            </a:pPr>
            <a:r>
              <a:rPr lang="es-MX" dirty="0"/>
              <a:t>Evaluar la oportunidad, suficiencia y calidad de la información rendida </a:t>
            </a:r>
          </a:p>
          <a:p>
            <a:pPr marL="742950" lvl="1" indent="-285750">
              <a:buFont typeface="Wingdings" panose="05000000000000000000" pitchFamily="2" charset="2"/>
              <a:buChar char="v"/>
            </a:pPr>
            <a:r>
              <a:rPr lang="es-MX" dirty="0"/>
              <a:t>Evaluar el cumplimiento y la efectividad del plan de mejoramiento y expresar un concepto. </a:t>
            </a:r>
          </a:p>
          <a:p>
            <a:pPr marL="800100" lvl="1" indent="-342900" algn="just">
              <a:buFont typeface="Wingdings" panose="05000000000000000000" pitchFamily="2" charset="2"/>
              <a:buChar char="v"/>
            </a:pPr>
            <a:endParaRPr lang="es-MX" sz="2400" dirty="0"/>
          </a:p>
          <a:p>
            <a:pPr marL="285750" indent="-285750" algn="just">
              <a:buFont typeface="Wingdings" panose="05000000000000000000" pitchFamily="2" charset="2"/>
              <a:buChar char="ü"/>
            </a:pPr>
            <a:endParaRPr lang="es-MX" sz="2400" dirty="0"/>
          </a:p>
        </p:txBody>
      </p:sp>
      <p:sp>
        <p:nvSpPr>
          <p:cNvPr id="5" name="Rectángulo 4">
            <a:extLst>
              <a:ext uri="{FF2B5EF4-FFF2-40B4-BE49-F238E27FC236}">
                <a16:creationId xmlns:a16="http://schemas.microsoft.com/office/drawing/2014/main" id="{E40F14D8-1323-4371-9BBD-68EB1CC81951}"/>
              </a:ext>
            </a:extLst>
          </p:cNvPr>
          <p:cNvSpPr/>
          <p:nvPr/>
        </p:nvSpPr>
        <p:spPr>
          <a:xfrm>
            <a:off x="1777571" y="637484"/>
            <a:ext cx="9360121" cy="480131"/>
          </a:xfrm>
          <a:prstGeom prst="rect">
            <a:avLst/>
          </a:prstGeom>
          <a:solidFill>
            <a:schemeClr val="accent1">
              <a:lumMod val="40000"/>
              <a:lumOff val="60000"/>
            </a:schemeClr>
          </a:solidFill>
          <a:ln>
            <a:noFill/>
          </a:ln>
          <a:effectLst>
            <a:innerShdw blurRad="114300">
              <a:prstClr val="black"/>
            </a:innerShdw>
          </a:effectLst>
        </p:spPr>
        <p:txBody>
          <a:bodyPr vert="horz" wrap="square" lIns="91440" tIns="45720" rIns="91440" bIns="45720" rtlCol="0" anchor="ctr">
            <a:spAutoFit/>
          </a:bodyPr>
          <a:lstStyle/>
          <a:p>
            <a:pPr algn="ctr">
              <a:lnSpc>
                <a:spcPct val="90000"/>
              </a:lnSpc>
              <a:spcBef>
                <a:spcPct val="0"/>
              </a:spcBef>
            </a:pPr>
            <a:r>
              <a:rPr lang="es-MX" sz="2800" b="1" dirty="0">
                <a:cs typeface="Arial" panose="020B0604020202020204" pitchFamily="34" charset="0"/>
              </a:rPr>
              <a:t>OBJETIVOS DE AUDITORIA FINANCIERA Y DE GESTION</a:t>
            </a:r>
            <a:endParaRPr lang="es-CO" sz="2800" b="1" dirty="0">
              <a:cs typeface="Arial" panose="020B0604020202020204" pitchFamily="34" charset="0"/>
            </a:endParaRPr>
          </a:p>
        </p:txBody>
      </p:sp>
      <p:pic>
        <p:nvPicPr>
          <p:cNvPr id="3074" name="Picture 2" descr="Auditoria financiera. Por qué es importante para mi empresa"/>
          <p:cNvPicPr>
            <a:picLocks noChangeAspect="1" noChangeArrowheads="1"/>
          </p:cNvPicPr>
          <p:nvPr/>
        </p:nvPicPr>
        <p:blipFill rotWithShape="1">
          <a:blip r:embed="rId3">
            <a:extLst>
              <a:ext uri="{28A0092B-C50C-407E-A947-70E740481C1C}">
                <a14:useLocalDpi xmlns:a14="http://schemas.microsoft.com/office/drawing/2010/main" val="0"/>
              </a:ext>
            </a:extLst>
          </a:blip>
          <a:srcRect l="15979" r="18497"/>
          <a:stretch/>
        </p:blipFill>
        <p:spPr bwMode="auto">
          <a:xfrm>
            <a:off x="7053943" y="2398857"/>
            <a:ext cx="4517155" cy="287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18691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9C511156-9DD1-4BD0-9674-9209098CACB5}"/>
              </a:ext>
            </a:extLst>
          </p:cNvPr>
          <p:cNvSpPr/>
          <p:nvPr/>
        </p:nvSpPr>
        <p:spPr>
          <a:xfrm>
            <a:off x="1688040" y="364736"/>
            <a:ext cx="9164839" cy="424732"/>
          </a:xfrm>
          <a:prstGeom prst="rect">
            <a:avLst/>
          </a:prstGeom>
          <a:solidFill>
            <a:schemeClr val="accent1">
              <a:lumMod val="40000"/>
              <a:lumOff val="60000"/>
            </a:schemeClr>
          </a:solidFill>
          <a:ln>
            <a:noFill/>
          </a:ln>
          <a:effectLst>
            <a:innerShdw blurRad="114300">
              <a:prstClr val="black"/>
            </a:innerShdw>
          </a:effectLst>
        </p:spPr>
        <p:txBody>
          <a:bodyPr vert="horz" wrap="square" lIns="91440" tIns="45720" rIns="91440" bIns="45720" rtlCol="0" anchor="ctr">
            <a:spAutoFit/>
          </a:bodyPr>
          <a:lstStyle/>
          <a:p>
            <a:pPr algn="ctr">
              <a:lnSpc>
                <a:spcPct val="90000"/>
              </a:lnSpc>
              <a:spcBef>
                <a:spcPct val="0"/>
              </a:spcBef>
            </a:pPr>
            <a:r>
              <a:rPr lang="es-MX" sz="2400" b="1" dirty="0">
                <a:cs typeface="Arial" panose="020B0604020202020204" pitchFamily="34" charset="0"/>
              </a:rPr>
              <a:t>Fases del proceso de auditoría financiera y de gestión</a:t>
            </a:r>
            <a:endParaRPr lang="es-CO" sz="2400" b="1" dirty="0">
              <a:cs typeface="Arial" panose="020B0604020202020204" pitchFamily="34" charset="0"/>
            </a:endParaRPr>
          </a:p>
        </p:txBody>
      </p:sp>
      <p:pic>
        <p:nvPicPr>
          <p:cNvPr id="2" name="Imagen 1"/>
          <p:cNvPicPr>
            <a:picLocks noChangeAspect="1"/>
          </p:cNvPicPr>
          <p:nvPr/>
        </p:nvPicPr>
        <p:blipFill>
          <a:blip r:embed="rId3"/>
          <a:stretch>
            <a:fillRect/>
          </a:stretch>
        </p:blipFill>
        <p:spPr>
          <a:xfrm>
            <a:off x="2043073" y="1222737"/>
            <a:ext cx="8809806" cy="4946325"/>
          </a:xfrm>
          <a:prstGeom prst="rect">
            <a:avLst/>
          </a:prstGeom>
        </p:spPr>
      </p:pic>
    </p:spTree>
    <p:extLst>
      <p:ext uri="{BB962C8B-B14F-4D97-AF65-F5344CB8AC3E}">
        <p14:creationId xmlns:p14="http://schemas.microsoft.com/office/powerpoint/2010/main" val="31026832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EBB7A0F2-45AE-42B9-8EA8-E41656B8D40A}"/>
              </a:ext>
            </a:extLst>
          </p:cNvPr>
          <p:cNvSpPr/>
          <p:nvPr/>
        </p:nvSpPr>
        <p:spPr>
          <a:xfrm>
            <a:off x="1727290" y="279642"/>
            <a:ext cx="9781729" cy="424732"/>
          </a:xfrm>
          <a:prstGeom prst="rect">
            <a:avLst/>
          </a:prstGeom>
          <a:solidFill>
            <a:schemeClr val="accent1">
              <a:lumMod val="40000"/>
              <a:lumOff val="60000"/>
            </a:schemeClr>
          </a:solidFill>
          <a:ln>
            <a:noFill/>
          </a:ln>
          <a:effectLst>
            <a:innerShdw blurRad="114300">
              <a:prstClr val="black"/>
            </a:innerShdw>
          </a:effectLst>
        </p:spPr>
        <p:txBody>
          <a:bodyPr vert="horz" wrap="square" lIns="91440" tIns="45720" rIns="91440" bIns="45720" rtlCol="0" anchor="ctr">
            <a:spAutoFit/>
          </a:bodyPr>
          <a:lstStyle/>
          <a:p>
            <a:pPr algn="ctr">
              <a:lnSpc>
                <a:spcPct val="90000"/>
              </a:lnSpc>
              <a:spcBef>
                <a:spcPct val="0"/>
              </a:spcBef>
            </a:pPr>
            <a:r>
              <a:rPr lang="es-MX" sz="2400" b="1" dirty="0">
                <a:cs typeface="Arial" panose="020B0604020202020204" pitchFamily="34" charset="0"/>
              </a:rPr>
              <a:t>ESTRUCTURA ETAPA PLANEACIÓN AFYG</a:t>
            </a:r>
            <a:endParaRPr lang="es-CO" sz="2400" b="1" dirty="0">
              <a:cs typeface="Arial" panose="020B0604020202020204" pitchFamily="34" charset="0"/>
            </a:endParaRPr>
          </a:p>
        </p:txBody>
      </p:sp>
      <p:pic>
        <p:nvPicPr>
          <p:cNvPr id="2" name="Imagen 1"/>
          <p:cNvPicPr>
            <a:picLocks noChangeAspect="1"/>
          </p:cNvPicPr>
          <p:nvPr/>
        </p:nvPicPr>
        <p:blipFill>
          <a:blip r:embed="rId3"/>
          <a:stretch>
            <a:fillRect/>
          </a:stretch>
        </p:blipFill>
        <p:spPr>
          <a:xfrm>
            <a:off x="2117407" y="939505"/>
            <a:ext cx="8763953" cy="5725949"/>
          </a:xfrm>
          <a:prstGeom prst="rect">
            <a:avLst/>
          </a:prstGeom>
        </p:spPr>
      </p:pic>
    </p:spTree>
    <p:extLst>
      <p:ext uri="{BB962C8B-B14F-4D97-AF65-F5344CB8AC3E}">
        <p14:creationId xmlns:p14="http://schemas.microsoft.com/office/powerpoint/2010/main" val="34247522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sz="half" idx="1"/>
          </p:nvPr>
        </p:nvSpPr>
        <p:spPr>
          <a:xfrm>
            <a:off x="1189701" y="1338582"/>
            <a:ext cx="3894665" cy="4895966"/>
          </a:xfrm>
        </p:spPr>
        <p:txBody>
          <a:bodyPr>
            <a:normAutofit fontScale="85000" lnSpcReduction="10000"/>
          </a:bodyPr>
          <a:lstStyle/>
          <a:p>
            <a:pPr marL="0" indent="0" algn="ctr">
              <a:buNone/>
            </a:pPr>
            <a:r>
              <a:rPr lang="es-MX" sz="1900" b="1" i="1" dirty="0"/>
              <a:t>El auditor debe tener un conocimiento claro de la entidad auditada y de su entorno, incluyendo los procedimientos de control interno que sean relevantes para la auditoría </a:t>
            </a:r>
          </a:p>
          <a:p>
            <a:pPr marL="0" indent="0" algn="ctr">
              <a:buNone/>
            </a:pPr>
            <a:endParaRPr lang="es-MX" sz="1900" b="1" i="1" dirty="0"/>
          </a:p>
          <a:p>
            <a:pPr marL="0" indent="0">
              <a:buNone/>
            </a:pPr>
            <a:r>
              <a:rPr lang="es-MX" sz="1900" b="1" i="1" dirty="0"/>
              <a:t>Aspectos como:</a:t>
            </a:r>
          </a:p>
          <a:p>
            <a:pPr>
              <a:buFont typeface="Wingdings" panose="05000000000000000000" pitchFamily="2" charset="2"/>
              <a:buChar char="§"/>
            </a:pPr>
            <a:r>
              <a:rPr lang="es-CO" sz="1900" dirty="0"/>
              <a:t>Ambiente macro y sector </a:t>
            </a:r>
          </a:p>
          <a:p>
            <a:pPr>
              <a:buFont typeface="Wingdings" panose="05000000000000000000" pitchFamily="2" charset="2"/>
              <a:buChar char="§"/>
            </a:pPr>
            <a:r>
              <a:rPr lang="es-MX" sz="1900" dirty="0"/>
              <a:t>Marco regulatorio aplicable al sujeto de control </a:t>
            </a:r>
          </a:p>
          <a:p>
            <a:pPr>
              <a:buFont typeface="Wingdings" panose="05000000000000000000" pitchFamily="2" charset="2"/>
              <a:buChar char="§"/>
            </a:pPr>
            <a:r>
              <a:rPr lang="es-CO" sz="1900" dirty="0"/>
              <a:t>Infraestructura tecnológica </a:t>
            </a:r>
          </a:p>
          <a:p>
            <a:pPr>
              <a:buFont typeface="Wingdings" panose="05000000000000000000" pitchFamily="2" charset="2"/>
              <a:buChar char="§"/>
            </a:pPr>
            <a:r>
              <a:rPr lang="es-MX" sz="1900" dirty="0"/>
              <a:t>Análisis de los estados financieros</a:t>
            </a:r>
          </a:p>
          <a:p>
            <a:pPr>
              <a:buFont typeface="Wingdings" panose="05000000000000000000" pitchFamily="2" charset="2"/>
              <a:buChar char="§"/>
            </a:pPr>
            <a:r>
              <a:rPr lang="es-CO" sz="1900" dirty="0"/>
              <a:t>Análisis de presupuesto</a:t>
            </a:r>
          </a:p>
          <a:p>
            <a:pPr>
              <a:buFont typeface="Wingdings" panose="05000000000000000000" pitchFamily="2" charset="2"/>
              <a:buChar char="§"/>
            </a:pPr>
            <a:r>
              <a:rPr lang="es-MX" sz="1900" dirty="0"/>
              <a:t>Conocimiento preliminar del plan de mejoramiento. </a:t>
            </a:r>
            <a:r>
              <a:rPr lang="es-CO" sz="1900" dirty="0"/>
              <a:t> </a:t>
            </a:r>
            <a:r>
              <a:rPr lang="es-MX" sz="1900" dirty="0"/>
              <a:t> </a:t>
            </a:r>
            <a:endParaRPr lang="es-CO" b="1" dirty="0"/>
          </a:p>
        </p:txBody>
      </p:sp>
      <p:sp>
        <p:nvSpPr>
          <p:cNvPr id="8" name="Rectángulo 7">
            <a:extLst>
              <a:ext uri="{FF2B5EF4-FFF2-40B4-BE49-F238E27FC236}">
                <a16:creationId xmlns:a16="http://schemas.microsoft.com/office/drawing/2014/main" id="{EBB7A0F2-45AE-42B9-8EA8-E41656B8D40A}"/>
              </a:ext>
            </a:extLst>
          </p:cNvPr>
          <p:cNvSpPr/>
          <p:nvPr/>
        </p:nvSpPr>
        <p:spPr>
          <a:xfrm>
            <a:off x="3137033" y="337480"/>
            <a:ext cx="6739453" cy="400110"/>
          </a:xfrm>
          <a:prstGeom prst="rect">
            <a:avLst/>
          </a:prstGeom>
          <a:solidFill>
            <a:schemeClr val="accent1">
              <a:lumMod val="40000"/>
              <a:lumOff val="60000"/>
            </a:schemeClr>
          </a:solidFill>
          <a:ln>
            <a:noFill/>
          </a:ln>
          <a:effectLst>
            <a:innerShdw blurRad="114300">
              <a:prstClr val="black"/>
            </a:innerShdw>
          </a:effectLst>
        </p:spPr>
        <p:txBody>
          <a:bodyPr vert="horz" wrap="square" lIns="91440" tIns="45720" rIns="91440" bIns="45720" rtlCol="0" anchor="ctr">
            <a:spAutoFit/>
          </a:bodyPr>
          <a:lstStyle/>
          <a:p>
            <a:pPr algn="ctr"/>
            <a:r>
              <a:rPr lang="es-MX" sz="2000" b="1" dirty="0"/>
              <a:t>1.1. ENTENDIMIENTO SUJETO DE CONTROL</a:t>
            </a:r>
          </a:p>
        </p:txBody>
      </p:sp>
      <p:pic>
        <p:nvPicPr>
          <p:cNvPr id="3" name="Imagen 2" descr="El complejo mundo de enseñar, adquirir y evaluar habilidades blandas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8840" y="1045029"/>
            <a:ext cx="5290457" cy="5290457"/>
          </a:xfrm>
          <a:prstGeom prst="rect">
            <a:avLst/>
          </a:prstGeom>
        </p:spPr>
      </p:pic>
    </p:spTree>
    <p:extLst>
      <p:ext uri="{BB962C8B-B14F-4D97-AF65-F5344CB8AC3E}">
        <p14:creationId xmlns:p14="http://schemas.microsoft.com/office/powerpoint/2010/main" val="41243539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719794" y="1881051"/>
            <a:ext cx="7898737" cy="4872446"/>
          </a:xfrm>
          <a:prstGeom prst="rect">
            <a:avLst/>
          </a:prstGeom>
        </p:spPr>
      </p:pic>
      <p:sp>
        <p:nvSpPr>
          <p:cNvPr id="6" name="Rectángulo 5">
            <a:extLst>
              <a:ext uri="{FF2B5EF4-FFF2-40B4-BE49-F238E27FC236}">
                <a16:creationId xmlns:a16="http://schemas.microsoft.com/office/drawing/2014/main" id="{EBB7A0F2-45AE-42B9-8EA8-E41656B8D40A}"/>
              </a:ext>
            </a:extLst>
          </p:cNvPr>
          <p:cNvSpPr/>
          <p:nvPr/>
        </p:nvSpPr>
        <p:spPr>
          <a:xfrm>
            <a:off x="1959429" y="507297"/>
            <a:ext cx="9573872" cy="400110"/>
          </a:xfrm>
          <a:prstGeom prst="rect">
            <a:avLst/>
          </a:prstGeom>
          <a:solidFill>
            <a:schemeClr val="accent1">
              <a:lumMod val="40000"/>
              <a:lumOff val="60000"/>
            </a:schemeClr>
          </a:solidFill>
          <a:ln>
            <a:noFill/>
          </a:ln>
          <a:effectLst>
            <a:innerShdw blurRad="114300">
              <a:prstClr val="black"/>
            </a:innerShdw>
          </a:effectLst>
        </p:spPr>
        <p:txBody>
          <a:bodyPr vert="horz" wrap="square" lIns="91440" tIns="45720" rIns="91440" bIns="45720" rtlCol="0" anchor="ctr">
            <a:spAutoFit/>
          </a:bodyPr>
          <a:lstStyle/>
          <a:p>
            <a:pPr algn="ctr"/>
            <a:r>
              <a:rPr lang="es-MX" sz="2000" b="1" dirty="0"/>
              <a:t>1.2. ENTENDIMIENTO POR MACROPROCESOS Y/O PROCESOS CLAVE </a:t>
            </a:r>
          </a:p>
        </p:txBody>
      </p:sp>
      <p:sp>
        <p:nvSpPr>
          <p:cNvPr id="7" name="Marcador de contenido 4"/>
          <p:cNvSpPr txBox="1">
            <a:spLocks/>
          </p:cNvSpPr>
          <p:nvPr/>
        </p:nvSpPr>
        <p:spPr>
          <a:xfrm>
            <a:off x="1515291" y="1061295"/>
            <a:ext cx="10242863" cy="6020165"/>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just">
              <a:buFont typeface="Wingdings 3" charset="2"/>
              <a:buNone/>
            </a:pPr>
            <a:r>
              <a:rPr lang="es-MX" dirty="0"/>
              <a:t>El auditor debe identificar los procesos clave del sujeto de control, es decir, aquellos que tienen impacto en los </a:t>
            </a:r>
            <a:r>
              <a:rPr lang="es-MX" b="1" dirty="0">
                <a:solidFill>
                  <a:srgbClr val="FF0000"/>
                </a:solidFill>
              </a:rPr>
              <a:t>estados financieros</a:t>
            </a:r>
            <a:r>
              <a:rPr lang="es-MX" dirty="0"/>
              <a:t> y en el </a:t>
            </a:r>
            <a:r>
              <a:rPr lang="es-MX" b="1" dirty="0">
                <a:solidFill>
                  <a:srgbClr val="FF0000"/>
                </a:solidFill>
              </a:rPr>
              <a:t>presupuesto</a:t>
            </a:r>
            <a:r>
              <a:rPr lang="es-MX" dirty="0"/>
              <a:t> del sujeto de control. </a:t>
            </a:r>
          </a:p>
          <a:p>
            <a:pPr marL="0" indent="0" algn="just">
              <a:buNone/>
            </a:pPr>
            <a:endParaRPr lang="es-MX" dirty="0"/>
          </a:p>
        </p:txBody>
      </p:sp>
    </p:spTree>
    <p:extLst>
      <p:ext uri="{BB962C8B-B14F-4D97-AF65-F5344CB8AC3E}">
        <p14:creationId xmlns:p14="http://schemas.microsoft.com/office/powerpoint/2010/main" val="2073770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5"/>
          <p:cNvSpPr>
            <a:spLocks noGrp="1"/>
          </p:cNvSpPr>
          <p:nvPr>
            <p:ph idx="1"/>
          </p:nvPr>
        </p:nvSpPr>
        <p:spPr>
          <a:xfrm>
            <a:off x="2086056" y="1491917"/>
            <a:ext cx="9076267" cy="4549446"/>
          </a:xfrm>
        </p:spPr>
        <p:txBody>
          <a:bodyPr>
            <a:normAutofit lnSpcReduction="10000"/>
          </a:bodyPr>
          <a:lstStyle/>
          <a:p>
            <a:pPr marL="0" indent="0" algn="just">
              <a:buNone/>
            </a:pPr>
            <a:r>
              <a:rPr lang="es-MX" sz="2400" dirty="0"/>
              <a:t>El equipo auditor debe identificar los riesgos de incorrecciones materiales que puedan estar afectando los estados contables y el presupuesto, así como determinar si los controles que ha establecido la administración del sujeto de control son apropiados y eficaces. </a:t>
            </a:r>
          </a:p>
          <a:p>
            <a:pPr marL="0" indent="0" algn="just">
              <a:buNone/>
            </a:pPr>
            <a:endParaRPr lang="es-MX" sz="2400" dirty="0"/>
          </a:p>
          <a:p>
            <a:pPr algn="just">
              <a:buFont typeface="Wingdings" panose="05000000000000000000" pitchFamily="2" charset="2"/>
              <a:buChar char="v"/>
            </a:pPr>
            <a:r>
              <a:rPr lang="es-CO" sz="2400" b="1" dirty="0"/>
              <a:t>Pruebas de recorrido </a:t>
            </a:r>
          </a:p>
          <a:p>
            <a:pPr algn="just">
              <a:buFont typeface="Wingdings" panose="05000000000000000000" pitchFamily="2" charset="2"/>
              <a:buChar char="v"/>
            </a:pPr>
            <a:r>
              <a:rPr lang="es-MX" sz="2400" b="1" dirty="0"/>
              <a:t>Evaluación del control interno financiero por componentes </a:t>
            </a:r>
          </a:p>
          <a:p>
            <a:pPr algn="just">
              <a:buFont typeface="Wingdings" panose="05000000000000000000" pitchFamily="2" charset="2"/>
              <a:buChar char="v"/>
            </a:pPr>
            <a:r>
              <a:rPr lang="es-MX" sz="2400" b="1" dirty="0"/>
              <a:t>Identificación y valoración de riesgo </a:t>
            </a:r>
          </a:p>
          <a:p>
            <a:pPr algn="just">
              <a:buFont typeface="Wingdings" panose="05000000000000000000" pitchFamily="2" charset="2"/>
              <a:buChar char="v"/>
            </a:pPr>
            <a:r>
              <a:rPr lang="es-MX" sz="2400" b="1" dirty="0"/>
              <a:t>Evaluación del diseño de control </a:t>
            </a:r>
          </a:p>
        </p:txBody>
      </p:sp>
      <p:sp>
        <p:nvSpPr>
          <p:cNvPr id="4" name="Rectángulo 3">
            <a:extLst>
              <a:ext uri="{FF2B5EF4-FFF2-40B4-BE49-F238E27FC236}">
                <a16:creationId xmlns:a16="http://schemas.microsoft.com/office/drawing/2014/main" id="{EBB7A0F2-45AE-42B9-8EA8-E41656B8D40A}"/>
              </a:ext>
            </a:extLst>
          </p:cNvPr>
          <p:cNvSpPr/>
          <p:nvPr/>
        </p:nvSpPr>
        <p:spPr>
          <a:xfrm>
            <a:off x="1950794" y="601676"/>
            <a:ext cx="9346793" cy="523220"/>
          </a:xfrm>
          <a:prstGeom prst="rect">
            <a:avLst/>
          </a:prstGeom>
          <a:solidFill>
            <a:schemeClr val="accent1">
              <a:lumMod val="40000"/>
              <a:lumOff val="60000"/>
            </a:schemeClr>
          </a:solidFill>
          <a:ln>
            <a:noFill/>
          </a:ln>
          <a:effectLst>
            <a:innerShdw blurRad="114300">
              <a:prstClr val="black"/>
            </a:innerShdw>
          </a:effectLst>
        </p:spPr>
        <p:txBody>
          <a:bodyPr vert="horz" wrap="square" lIns="91440" tIns="45720" rIns="91440" bIns="45720" rtlCol="0" anchor="ctr">
            <a:spAutoFit/>
          </a:bodyPr>
          <a:lstStyle/>
          <a:p>
            <a:pPr algn="ctr"/>
            <a:r>
              <a:rPr lang="es-MX" sz="2800" b="1" dirty="0"/>
              <a:t>2. RIESGOS Y CONTROLES</a:t>
            </a:r>
          </a:p>
        </p:txBody>
      </p:sp>
    </p:spTree>
    <p:extLst>
      <p:ext uri="{BB962C8B-B14F-4D97-AF65-F5344CB8AC3E}">
        <p14:creationId xmlns:p14="http://schemas.microsoft.com/office/powerpoint/2010/main" val="1860408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78524" y="219377"/>
            <a:ext cx="9452352" cy="1069777"/>
          </a:xfrm>
        </p:spPr>
        <p:txBody>
          <a:bodyPr>
            <a:normAutofit/>
          </a:bodyPr>
          <a:lstStyle/>
          <a:p>
            <a:pPr algn="ctr"/>
            <a:r>
              <a:rPr lang="es-MX" sz="2800" b="1" spc="-10" dirty="0">
                <a:solidFill>
                  <a:srgbClr val="AC2900"/>
                </a:solidFill>
              </a:rPr>
              <a:t>RESUMEN </a:t>
            </a:r>
            <a:r>
              <a:rPr lang="es-MX" sz="2800" b="1" spc="85" dirty="0">
                <a:solidFill>
                  <a:srgbClr val="AC2900"/>
                </a:solidFill>
              </a:rPr>
              <a:t>DE</a:t>
            </a:r>
            <a:r>
              <a:rPr lang="es-MX" sz="2800" b="1" spc="-215" dirty="0">
                <a:solidFill>
                  <a:srgbClr val="AC2900"/>
                </a:solidFill>
              </a:rPr>
              <a:t> </a:t>
            </a:r>
            <a:r>
              <a:rPr lang="es-MX" sz="2800" b="1" spc="110" dirty="0">
                <a:solidFill>
                  <a:srgbClr val="AC2900"/>
                </a:solidFill>
              </a:rPr>
              <a:t>LOS</a:t>
            </a:r>
            <a:r>
              <a:rPr lang="es-MX" sz="2800" b="1" spc="-215" dirty="0">
                <a:solidFill>
                  <a:srgbClr val="AC2900"/>
                </a:solidFill>
              </a:rPr>
              <a:t> </a:t>
            </a:r>
            <a:r>
              <a:rPr lang="es-MX" sz="2800" b="1" dirty="0">
                <a:solidFill>
                  <a:srgbClr val="AC2900"/>
                </a:solidFill>
              </a:rPr>
              <a:t>EFECTOS</a:t>
            </a:r>
            <a:r>
              <a:rPr lang="es-MX" sz="2800" b="1" spc="-215" dirty="0">
                <a:solidFill>
                  <a:srgbClr val="AC2900"/>
                </a:solidFill>
              </a:rPr>
              <a:t> </a:t>
            </a:r>
            <a:r>
              <a:rPr lang="es-MX" sz="2800" b="1" spc="85" dirty="0">
                <a:solidFill>
                  <a:srgbClr val="AC2900"/>
                </a:solidFill>
              </a:rPr>
              <a:t>DE</a:t>
            </a:r>
            <a:r>
              <a:rPr lang="es-MX" sz="2800" b="1" spc="-215" dirty="0">
                <a:solidFill>
                  <a:srgbClr val="AC2900"/>
                </a:solidFill>
              </a:rPr>
              <a:t> </a:t>
            </a:r>
            <a:r>
              <a:rPr lang="es-MX" sz="2800" b="1" spc="60" dirty="0">
                <a:solidFill>
                  <a:srgbClr val="AC2900"/>
                </a:solidFill>
              </a:rPr>
              <a:t>LAS</a:t>
            </a:r>
            <a:r>
              <a:rPr lang="es-MX" sz="2800" b="1" spc="-215" dirty="0">
                <a:solidFill>
                  <a:srgbClr val="AC2900"/>
                </a:solidFill>
              </a:rPr>
              <a:t> </a:t>
            </a:r>
            <a:r>
              <a:rPr lang="es-MX" sz="2800" b="1" spc="-10" dirty="0">
                <a:solidFill>
                  <a:srgbClr val="AC2900"/>
                </a:solidFill>
              </a:rPr>
              <a:t>SENTENCIAS INEXEQUIBILIDAD DECRETO 403 DE 2020</a:t>
            </a:r>
            <a:endParaRPr lang="es-CO" sz="2800" b="1" dirty="0">
              <a:solidFill>
                <a:srgbClr val="AC2900"/>
              </a:solidFill>
            </a:endParaRPr>
          </a:p>
        </p:txBody>
      </p:sp>
      <p:sp>
        <p:nvSpPr>
          <p:cNvPr id="3" name="Marcador de contenido 2"/>
          <p:cNvSpPr>
            <a:spLocks noGrp="1"/>
          </p:cNvSpPr>
          <p:nvPr>
            <p:ph type="body" idx="1"/>
          </p:nvPr>
        </p:nvSpPr>
        <p:spPr>
          <a:xfrm>
            <a:off x="752889" y="1657562"/>
            <a:ext cx="4633380" cy="576262"/>
          </a:xfrm>
        </p:spPr>
        <p:txBody>
          <a:bodyPr/>
          <a:lstStyle/>
          <a:p>
            <a:pPr algn="ctr">
              <a:spcBef>
                <a:spcPts val="0"/>
              </a:spcBef>
            </a:pPr>
            <a:r>
              <a:rPr lang="es-CO" b="1" spc="-90" dirty="0">
                <a:latin typeface="Lucida Sans Unicode"/>
                <a:cs typeface="Lucida Sans Unicode"/>
              </a:rPr>
              <a:t>SENTENCIA</a:t>
            </a:r>
            <a:r>
              <a:rPr lang="es-CO" b="1" spc="-285" dirty="0">
                <a:latin typeface="Lucida Sans Unicode"/>
                <a:cs typeface="Lucida Sans Unicode"/>
              </a:rPr>
              <a:t> </a:t>
            </a:r>
            <a:r>
              <a:rPr lang="es-CO" b="1" spc="-490" dirty="0">
                <a:latin typeface="Lucida Sans Unicode"/>
                <a:cs typeface="Lucida Sans Unicode"/>
              </a:rPr>
              <a:t>C  -   090</a:t>
            </a:r>
            <a:r>
              <a:rPr lang="es-CO" b="1" spc="-275" dirty="0">
                <a:latin typeface="Lucida Sans Unicode"/>
                <a:cs typeface="Lucida Sans Unicode"/>
              </a:rPr>
              <a:t>  </a:t>
            </a:r>
            <a:r>
              <a:rPr lang="es-CO" b="1" dirty="0">
                <a:latin typeface="Lucida Sans Unicode"/>
                <a:cs typeface="Lucida Sans Unicode"/>
              </a:rPr>
              <a:t>DE</a:t>
            </a:r>
            <a:r>
              <a:rPr lang="es-CO" b="1" spc="-280" dirty="0">
                <a:latin typeface="Lucida Sans Unicode"/>
                <a:cs typeface="Lucida Sans Unicode"/>
              </a:rPr>
              <a:t> </a:t>
            </a:r>
            <a:r>
              <a:rPr lang="es-CO" b="1" spc="-325" dirty="0">
                <a:latin typeface="Lucida Sans Unicode"/>
                <a:cs typeface="Lucida Sans Unicode"/>
              </a:rPr>
              <a:t>2022</a:t>
            </a:r>
          </a:p>
          <a:p>
            <a:pPr algn="ctr">
              <a:spcBef>
                <a:spcPts val="0"/>
              </a:spcBef>
            </a:pPr>
            <a:r>
              <a:rPr lang="es-MX" sz="1800" b="1" dirty="0"/>
              <a:t>Contra el título XIII -artículos 124 a 148</a:t>
            </a:r>
          </a:p>
          <a:p>
            <a:pPr algn="ctr">
              <a:spcBef>
                <a:spcPts val="0"/>
              </a:spcBef>
            </a:pPr>
            <a:r>
              <a:rPr lang="es-MX" sz="1400" b="1" dirty="0"/>
              <a:t>“</a:t>
            </a:r>
            <a:r>
              <a:rPr lang="es-CO" sz="1400" b="1" dirty="0"/>
              <a:t>PROCESO DE RESPONSABILIDAD FISCAL”</a:t>
            </a:r>
          </a:p>
        </p:txBody>
      </p:sp>
      <p:sp>
        <p:nvSpPr>
          <p:cNvPr id="5" name="Marcador de contenido 4"/>
          <p:cNvSpPr>
            <a:spLocks noGrp="1"/>
          </p:cNvSpPr>
          <p:nvPr>
            <p:ph sz="half" idx="2"/>
          </p:nvPr>
        </p:nvSpPr>
        <p:spPr>
          <a:xfrm>
            <a:off x="605387" y="2528156"/>
            <a:ext cx="4928383" cy="3959994"/>
          </a:xfrm>
        </p:spPr>
        <p:style>
          <a:lnRef idx="1">
            <a:schemeClr val="accent5"/>
          </a:lnRef>
          <a:fillRef idx="2">
            <a:schemeClr val="accent5"/>
          </a:fillRef>
          <a:effectRef idx="1">
            <a:schemeClr val="accent5"/>
          </a:effectRef>
          <a:fontRef idx="minor">
            <a:schemeClr val="dk1"/>
          </a:fontRef>
        </p:style>
        <p:txBody>
          <a:bodyPr>
            <a:normAutofit lnSpcReduction="10000"/>
          </a:bodyPr>
          <a:lstStyle/>
          <a:p>
            <a:pPr algn="just"/>
            <a:r>
              <a:rPr lang="es-MX" dirty="0"/>
              <a:t>Declarar </a:t>
            </a:r>
            <a:r>
              <a:rPr lang="es-MX" b="1" dirty="0"/>
              <a:t>INEXEQUIBLE </a:t>
            </a:r>
            <a:r>
              <a:rPr lang="es-MX" dirty="0"/>
              <a:t>el título XIII</a:t>
            </a:r>
            <a:r>
              <a:rPr lang="es-MX" b="1" dirty="0"/>
              <a:t> </a:t>
            </a:r>
            <a:r>
              <a:rPr lang="es-MX" dirty="0"/>
              <a:t>-artículos 124, 125, 126, 127, 128, 129, 130, 131, 132, 133, 134, 135, 136, 137, 138, 139, 140, 141, 142, 143, 144, 145, 146, 147, y 148</a:t>
            </a:r>
          </a:p>
          <a:p>
            <a:pPr marL="0" indent="0" algn="just">
              <a:buNone/>
            </a:pPr>
            <a:endParaRPr lang="es-CO" sz="1600" dirty="0"/>
          </a:p>
          <a:p>
            <a:r>
              <a:rPr lang="es-MX" dirty="0"/>
              <a:t>Declarar</a:t>
            </a:r>
            <a:r>
              <a:rPr lang="es-MX" b="1" dirty="0"/>
              <a:t> REVIVISCENCIA </a:t>
            </a:r>
            <a:r>
              <a:rPr lang="es-MX" dirty="0"/>
              <a:t>de los artículos 4, 5, 6, 9, 12, 13, 14, 16, 18, 20, 37, 39, 42, 43, 49, 50, y 57 de la Ley 610 de 2000, los artículos 100, 101, y 110 de la Ley 1474 de 2011</a:t>
            </a:r>
            <a:endParaRPr lang="es-CO" sz="1600" dirty="0"/>
          </a:p>
          <a:p>
            <a:pPr algn="just"/>
            <a:r>
              <a:rPr lang="es-MX" b="1" dirty="0"/>
              <a:t>Causa: </a:t>
            </a:r>
            <a:r>
              <a:rPr lang="es-MX" dirty="0"/>
              <a:t>No conexidad </a:t>
            </a:r>
            <a:r>
              <a:rPr lang="es-MX" i="1" dirty="0"/>
              <a:t>presidente extralimitación en el ejercicio de la competencia legislativa </a:t>
            </a:r>
            <a:endParaRPr lang="es-CO" dirty="0"/>
          </a:p>
        </p:txBody>
      </p:sp>
      <p:sp>
        <p:nvSpPr>
          <p:cNvPr id="6" name="Marcador de texto 5"/>
          <p:cNvSpPr>
            <a:spLocks noGrp="1"/>
          </p:cNvSpPr>
          <p:nvPr>
            <p:ph type="body" sz="quarter" idx="3"/>
          </p:nvPr>
        </p:nvSpPr>
        <p:spPr>
          <a:xfrm>
            <a:off x="6100997" y="1814316"/>
            <a:ext cx="5801193" cy="576262"/>
          </a:xfrm>
        </p:spPr>
        <p:txBody>
          <a:bodyPr/>
          <a:lstStyle/>
          <a:p>
            <a:pPr algn="ctr">
              <a:spcBef>
                <a:spcPts val="0"/>
              </a:spcBef>
            </a:pPr>
            <a:r>
              <a:rPr lang="es-CO" b="1" spc="-90" dirty="0">
                <a:latin typeface="Lucida Sans Unicode"/>
                <a:cs typeface="Lucida Sans Unicode"/>
              </a:rPr>
              <a:t>SENTENCIA</a:t>
            </a:r>
            <a:r>
              <a:rPr lang="es-CO" b="1" spc="-285" dirty="0">
                <a:latin typeface="Lucida Sans Unicode"/>
                <a:cs typeface="Lucida Sans Unicode"/>
              </a:rPr>
              <a:t> </a:t>
            </a:r>
            <a:r>
              <a:rPr lang="es-CO" b="1" spc="-490" dirty="0">
                <a:latin typeface="Lucida Sans Unicode"/>
                <a:cs typeface="Lucida Sans Unicode"/>
              </a:rPr>
              <a:t>C  -   090</a:t>
            </a:r>
            <a:r>
              <a:rPr lang="es-CO" b="1" spc="-275" dirty="0">
                <a:latin typeface="Lucida Sans Unicode"/>
                <a:cs typeface="Lucida Sans Unicode"/>
              </a:rPr>
              <a:t>  </a:t>
            </a:r>
            <a:r>
              <a:rPr lang="es-CO" b="1" dirty="0">
                <a:latin typeface="Lucida Sans Unicode"/>
                <a:cs typeface="Lucida Sans Unicode"/>
              </a:rPr>
              <a:t>DE</a:t>
            </a:r>
            <a:r>
              <a:rPr lang="es-CO" b="1" spc="-280" dirty="0">
                <a:latin typeface="Lucida Sans Unicode"/>
                <a:cs typeface="Lucida Sans Unicode"/>
              </a:rPr>
              <a:t> </a:t>
            </a:r>
            <a:r>
              <a:rPr lang="es-CO" b="1" spc="-325" dirty="0">
                <a:latin typeface="Lucida Sans Unicode"/>
                <a:cs typeface="Lucida Sans Unicode"/>
              </a:rPr>
              <a:t>2022</a:t>
            </a:r>
          </a:p>
          <a:p>
            <a:pPr algn="ctr">
              <a:spcBef>
                <a:spcPts val="0"/>
              </a:spcBef>
            </a:pPr>
            <a:r>
              <a:rPr lang="es-MX" sz="1600" b="1" dirty="0"/>
              <a:t>Contra </a:t>
            </a:r>
            <a:r>
              <a:rPr lang="es-MX" sz="1600" b="1" u="sng" dirty="0"/>
              <a:t>Arts.  23 y 45 </a:t>
            </a:r>
            <a:r>
              <a:rPr lang="es-MX" sz="1600" b="1" dirty="0"/>
              <a:t>de la Ley 2080 de 2021</a:t>
            </a:r>
          </a:p>
          <a:p>
            <a:pPr algn="ctr">
              <a:spcBef>
                <a:spcPts val="0"/>
              </a:spcBef>
            </a:pPr>
            <a:r>
              <a:rPr lang="es-MX" sz="1400" b="1" dirty="0"/>
              <a:t>Violan el derecho de acceso a la administración de justicia en condiciones de igualdad</a:t>
            </a:r>
          </a:p>
        </p:txBody>
      </p:sp>
      <p:sp>
        <p:nvSpPr>
          <p:cNvPr id="7" name="Marcador de contenido 6"/>
          <p:cNvSpPr>
            <a:spLocks noGrp="1"/>
          </p:cNvSpPr>
          <p:nvPr>
            <p:ph sz="quarter" idx="4"/>
          </p:nvPr>
        </p:nvSpPr>
        <p:spPr>
          <a:xfrm>
            <a:off x="5981076" y="2545737"/>
            <a:ext cx="6041036" cy="3959994"/>
          </a:xfrm>
        </p:spPr>
        <p:style>
          <a:lnRef idx="1">
            <a:schemeClr val="accent5"/>
          </a:lnRef>
          <a:fillRef idx="2">
            <a:schemeClr val="accent5"/>
          </a:fillRef>
          <a:effectRef idx="1">
            <a:schemeClr val="accent5"/>
          </a:effectRef>
          <a:fontRef idx="minor">
            <a:schemeClr val="dk1"/>
          </a:fontRef>
        </p:style>
        <p:txBody>
          <a:bodyPr>
            <a:normAutofit fontScale="92500" lnSpcReduction="20000"/>
          </a:bodyPr>
          <a:lstStyle/>
          <a:p>
            <a:pPr marL="0" indent="0" algn="ctr">
              <a:buNone/>
            </a:pPr>
            <a:r>
              <a:rPr lang="es-MX" b="1" dirty="0"/>
              <a:t>CONSIDERACIONES</a:t>
            </a:r>
          </a:p>
          <a:p>
            <a:pPr algn="just"/>
            <a:r>
              <a:rPr lang="es-MX" dirty="0"/>
              <a:t>La Sala Plena del Consejo de Estado, confirmó la posición de </a:t>
            </a:r>
            <a:r>
              <a:rPr lang="es-MX" dirty="0" err="1"/>
              <a:t>inaplicar</a:t>
            </a:r>
            <a:r>
              <a:rPr lang="es-MX" dirty="0"/>
              <a:t> los artículos 23 y 45 de la Ley 2080 de 2021 por ser incompatibles con los artículos 29, 229 y 238 de la Constitución Política y los artículos 2, 8.1, 23.2, 24 y 25.1 de la Convención Americana de Derechos Humanos.</a:t>
            </a:r>
          </a:p>
          <a:p>
            <a:pPr marL="0" indent="0" algn="ctr">
              <a:buNone/>
            </a:pPr>
            <a:r>
              <a:rPr lang="es-MX" b="1" dirty="0"/>
              <a:t>DECISIÓN</a:t>
            </a:r>
          </a:p>
          <a:p>
            <a:pPr algn="just"/>
            <a:r>
              <a:rPr lang="es-MX" dirty="0"/>
              <a:t>INEXEQUIBLES </a:t>
            </a:r>
            <a:r>
              <a:rPr lang="es-MX" dirty="0" err="1"/>
              <a:t>Arts</a:t>
            </a:r>
            <a:r>
              <a:rPr lang="es-MX" dirty="0"/>
              <a:t> 23 y 45 de la Ley 2080 de 2021 pues </a:t>
            </a:r>
            <a:r>
              <a:rPr lang="es-MX" dirty="0">
                <a:solidFill>
                  <a:srgbClr val="9E2600"/>
                </a:solidFill>
              </a:rPr>
              <a:t>vulneran el derecho de acceso a la administración de justicia en condiciones de igualdad y las garantías del debido proceso</a:t>
            </a:r>
          </a:p>
          <a:p>
            <a:pPr algn="just"/>
            <a:r>
              <a:rPr lang="es-MX" dirty="0"/>
              <a:t>Se otorgan EFECTOS RETROACTIVOS a la presente sentencia a partir de la fecha de promulgación de la Ley 2080 de 2021 (25 de enero de 2021)</a:t>
            </a:r>
            <a:endParaRPr lang="es-CO" dirty="0"/>
          </a:p>
        </p:txBody>
      </p:sp>
    </p:spTree>
    <p:extLst>
      <p:ext uri="{BB962C8B-B14F-4D97-AF65-F5344CB8AC3E}">
        <p14:creationId xmlns:p14="http://schemas.microsoft.com/office/powerpoint/2010/main" val="25365373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a:blip r:embed="rId2">
            <a:extLst>
              <a:ext uri="{28A0092B-C50C-407E-A947-70E740481C1C}">
                <a14:useLocalDpi xmlns:a14="http://schemas.microsoft.com/office/drawing/2010/main" val="0"/>
              </a:ext>
            </a:extLst>
          </a:blip>
          <a:srcRect/>
          <a:stretch>
            <a:fillRect/>
          </a:stretch>
        </p:blipFill>
        <p:spPr bwMode="auto">
          <a:xfrm>
            <a:off x="1354454" y="856279"/>
            <a:ext cx="10307894" cy="5619471"/>
          </a:xfrm>
          <a:prstGeom prst="rect">
            <a:avLst/>
          </a:prstGeom>
          <a:noFill/>
          <a:ln>
            <a:noFill/>
          </a:ln>
        </p:spPr>
      </p:pic>
      <p:sp>
        <p:nvSpPr>
          <p:cNvPr id="4" name="Rectángulo 3">
            <a:extLst>
              <a:ext uri="{FF2B5EF4-FFF2-40B4-BE49-F238E27FC236}">
                <a16:creationId xmlns:a16="http://schemas.microsoft.com/office/drawing/2014/main" id="{EBB7A0F2-45AE-42B9-8EA8-E41656B8D40A}"/>
              </a:ext>
            </a:extLst>
          </p:cNvPr>
          <p:cNvSpPr/>
          <p:nvPr/>
        </p:nvSpPr>
        <p:spPr>
          <a:xfrm>
            <a:off x="357067" y="149234"/>
            <a:ext cx="11545123" cy="523220"/>
          </a:xfrm>
          <a:prstGeom prst="rect">
            <a:avLst/>
          </a:prstGeom>
          <a:solidFill>
            <a:schemeClr val="accent1">
              <a:lumMod val="40000"/>
              <a:lumOff val="60000"/>
            </a:schemeClr>
          </a:solidFill>
          <a:ln>
            <a:noFill/>
          </a:ln>
          <a:effectLst>
            <a:innerShdw blurRad="114300">
              <a:prstClr val="black"/>
            </a:innerShdw>
          </a:effectLst>
        </p:spPr>
        <p:txBody>
          <a:bodyPr vert="horz" wrap="square" lIns="91440" tIns="45720" rIns="91440" bIns="45720" rtlCol="0" anchor="ctr">
            <a:spAutoFit/>
          </a:bodyPr>
          <a:lstStyle/>
          <a:p>
            <a:pPr algn="ctr"/>
            <a:r>
              <a:rPr lang="es-MX" sz="2800" dirty="0"/>
              <a:t>Procedimiento para la identificación y valoración de riesgos. </a:t>
            </a:r>
            <a:endParaRPr lang="es-MX" sz="2800" b="1" dirty="0"/>
          </a:p>
        </p:txBody>
      </p:sp>
    </p:spTree>
    <p:extLst>
      <p:ext uri="{BB962C8B-B14F-4D97-AF65-F5344CB8AC3E}">
        <p14:creationId xmlns:p14="http://schemas.microsoft.com/office/powerpoint/2010/main" val="5750686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275494" y="273910"/>
            <a:ext cx="10970021" cy="6367522"/>
            <a:chOff x="275494" y="273910"/>
            <a:chExt cx="10970021" cy="6367522"/>
          </a:xfrm>
        </p:grpSpPr>
        <p:pic>
          <p:nvPicPr>
            <p:cNvPr id="2" name="Imagen 1"/>
            <p:cNvPicPr/>
            <p:nvPr/>
          </p:nvPicPr>
          <p:blipFill>
            <a:blip r:embed="rId2">
              <a:extLst>
                <a:ext uri="{28A0092B-C50C-407E-A947-70E740481C1C}">
                  <a14:useLocalDpi xmlns:a14="http://schemas.microsoft.com/office/drawing/2010/main" val="0"/>
                </a:ext>
              </a:extLst>
            </a:blip>
            <a:srcRect/>
            <a:stretch>
              <a:fillRect/>
            </a:stretch>
          </p:blipFill>
          <p:spPr bwMode="auto">
            <a:xfrm>
              <a:off x="275494" y="273910"/>
              <a:ext cx="10970021" cy="6367522"/>
            </a:xfrm>
            <a:prstGeom prst="rect">
              <a:avLst/>
            </a:prstGeom>
            <a:noFill/>
            <a:ln>
              <a:noFill/>
            </a:ln>
          </p:spPr>
        </p:pic>
        <p:sp>
          <p:nvSpPr>
            <p:cNvPr id="4" name="Elipse 3"/>
            <p:cNvSpPr/>
            <p:nvPr/>
          </p:nvSpPr>
          <p:spPr>
            <a:xfrm>
              <a:off x="2777835" y="5361708"/>
              <a:ext cx="2985656" cy="6373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CuadroTexto 5"/>
            <p:cNvSpPr txBox="1"/>
            <p:nvPr/>
          </p:nvSpPr>
          <p:spPr>
            <a:xfrm>
              <a:off x="3875808" y="5512012"/>
              <a:ext cx="789709" cy="369332"/>
            </a:xfrm>
            <a:prstGeom prst="rect">
              <a:avLst/>
            </a:prstGeom>
            <a:noFill/>
          </p:spPr>
          <p:txBody>
            <a:bodyPr wrap="square" rtlCol="0">
              <a:spAutoFit/>
            </a:bodyPr>
            <a:lstStyle/>
            <a:p>
              <a:r>
                <a:rPr lang="es-MX" b="1" dirty="0">
                  <a:solidFill>
                    <a:srgbClr val="FF0000"/>
                  </a:solidFill>
                  <a:latin typeface="Arial Black" panose="020B0A04020102020204" pitchFamily="34" charset="0"/>
                </a:rPr>
                <a:t>25%</a:t>
              </a:r>
              <a:endParaRPr lang="es-CO" b="1" dirty="0">
                <a:solidFill>
                  <a:srgbClr val="FF0000"/>
                </a:solidFill>
                <a:latin typeface="Arial Black" panose="020B0A04020102020204" pitchFamily="34" charset="0"/>
              </a:endParaRPr>
            </a:p>
          </p:txBody>
        </p:sp>
      </p:grpSp>
    </p:spTree>
    <p:extLst>
      <p:ext uri="{BB962C8B-B14F-4D97-AF65-F5344CB8AC3E}">
        <p14:creationId xmlns:p14="http://schemas.microsoft.com/office/powerpoint/2010/main" val="37412706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5"/>
          <p:cNvSpPr>
            <a:spLocks noGrp="1"/>
          </p:cNvSpPr>
          <p:nvPr>
            <p:ph idx="1"/>
          </p:nvPr>
        </p:nvSpPr>
        <p:spPr>
          <a:xfrm>
            <a:off x="677333" y="1491917"/>
            <a:ext cx="10159280" cy="4986704"/>
          </a:xfrm>
        </p:spPr>
        <p:txBody>
          <a:bodyPr>
            <a:normAutofit/>
          </a:bodyPr>
          <a:lstStyle/>
          <a:p>
            <a:pPr marL="0" indent="0">
              <a:buNone/>
            </a:pPr>
            <a:r>
              <a:rPr lang="es-MX" sz="2000" dirty="0"/>
              <a:t>El enfoque de auditoría puede ser: </a:t>
            </a:r>
          </a:p>
          <a:p>
            <a:pPr algn="just"/>
            <a:r>
              <a:rPr lang="es-MX" sz="2000" dirty="0">
                <a:solidFill>
                  <a:srgbClr val="FF0000"/>
                </a:solidFill>
              </a:rPr>
              <a:t>De control. </a:t>
            </a:r>
            <a:r>
              <a:rPr lang="es-MX" sz="2000" dirty="0"/>
              <a:t>Cuando la evaluación del diseño de control es adecuada, entonces existe la confianza en él y, por lo tanto, se realizan pruebas con el fin de determinar la efectividad del mismo. </a:t>
            </a:r>
          </a:p>
          <a:p>
            <a:pPr algn="just"/>
            <a:r>
              <a:rPr lang="es-CO" sz="2000" dirty="0">
                <a:solidFill>
                  <a:srgbClr val="FF0000"/>
                </a:solidFill>
              </a:rPr>
              <a:t>Combinado. </a:t>
            </a:r>
            <a:r>
              <a:rPr lang="es-CO" sz="2000" dirty="0"/>
              <a:t>Cuando se determina que se aplicarán tanto pruebas de controles como sustantivas. </a:t>
            </a:r>
          </a:p>
          <a:p>
            <a:pPr algn="just"/>
            <a:r>
              <a:rPr lang="es-MX" sz="2000" dirty="0">
                <a:solidFill>
                  <a:srgbClr val="FF0000"/>
                </a:solidFill>
              </a:rPr>
              <a:t>Sustantivo. </a:t>
            </a:r>
            <a:r>
              <a:rPr lang="es-MX" sz="2000" dirty="0"/>
              <a:t>Cuando la evaluación del diseño de controles es inadecuado o inexistente, se aplicarán pruebas de detalle y analíticas. </a:t>
            </a:r>
          </a:p>
          <a:p>
            <a:endParaRPr lang="es-MX" sz="2000" dirty="0"/>
          </a:p>
          <a:p>
            <a:pPr marL="0" indent="0" algn="just">
              <a:buNone/>
            </a:pPr>
            <a:r>
              <a:rPr lang="es-MX" sz="2000" dirty="0"/>
              <a:t>Para este efecto, el equipo auditor debe analizar la calificación final de los riesgos combinados contenida en el AF Matriz Riesgos Controles, con el fin de establecer prioridades en el diseño de los procedimientos para los procesos claves</a:t>
            </a:r>
          </a:p>
          <a:p>
            <a:pPr marL="0" indent="0">
              <a:buNone/>
            </a:pPr>
            <a:endParaRPr lang="es-MX" sz="2400" b="1" dirty="0"/>
          </a:p>
        </p:txBody>
      </p:sp>
      <p:sp>
        <p:nvSpPr>
          <p:cNvPr id="4" name="Rectángulo 3">
            <a:extLst>
              <a:ext uri="{FF2B5EF4-FFF2-40B4-BE49-F238E27FC236}">
                <a16:creationId xmlns:a16="http://schemas.microsoft.com/office/drawing/2014/main" id="{EBB7A0F2-45AE-42B9-8EA8-E41656B8D40A}"/>
              </a:ext>
            </a:extLst>
          </p:cNvPr>
          <p:cNvSpPr/>
          <p:nvPr/>
        </p:nvSpPr>
        <p:spPr>
          <a:xfrm>
            <a:off x="1489820" y="406803"/>
            <a:ext cx="9346793" cy="523220"/>
          </a:xfrm>
          <a:prstGeom prst="rect">
            <a:avLst/>
          </a:prstGeom>
          <a:solidFill>
            <a:schemeClr val="accent1">
              <a:lumMod val="40000"/>
              <a:lumOff val="60000"/>
            </a:schemeClr>
          </a:solidFill>
          <a:ln>
            <a:noFill/>
          </a:ln>
          <a:effectLst>
            <a:innerShdw blurRad="114300">
              <a:prstClr val="black"/>
            </a:innerShdw>
          </a:effectLst>
        </p:spPr>
        <p:txBody>
          <a:bodyPr vert="horz" wrap="square" lIns="91440" tIns="45720" rIns="91440" bIns="45720" rtlCol="0" anchor="ctr">
            <a:spAutoFit/>
          </a:bodyPr>
          <a:lstStyle/>
          <a:p>
            <a:pPr algn="ctr"/>
            <a:r>
              <a:rPr lang="es-MX" sz="2800" b="1" dirty="0"/>
              <a:t>3. DETERMINAR EL ENFOQUE DE AUDITORÍA</a:t>
            </a:r>
          </a:p>
        </p:txBody>
      </p:sp>
    </p:spTree>
    <p:extLst>
      <p:ext uri="{BB962C8B-B14F-4D97-AF65-F5344CB8AC3E}">
        <p14:creationId xmlns:p14="http://schemas.microsoft.com/office/powerpoint/2010/main" val="3199791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EBB7A0F2-45AE-42B9-8EA8-E41656B8D40A}"/>
              </a:ext>
            </a:extLst>
          </p:cNvPr>
          <p:cNvSpPr/>
          <p:nvPr/>
        </p:nvSpPr>
        <p:spPr>
          <a:xfrm>
            <a:off x="1702172" y="147045"/>
            <a:ext cx="9346793" cy="523220"/>
          </a:xfrm>
          <a:prstGeom prst="rect">
            <a:avLst/>
          </a:prstGeom>
          <a:solidFill>
            <a:schemeClr val="accent1">
              <a:lumMod val="40000"/>
              <a:lumOff val="60000"/>
            </a:schemeClr>
          </a:solidFill>
          <a:ln>
            <a:noFill/>
          </a:ln>
          <a:effectLst>
            <a:innerShdw blurRad="114300">
              <a:prstClr val="black"/>
            </a:innerShdw>
          </a:effectLst>
        </p:spPr>
        <p:txBody>
          <a:bodyPr vert="horz" wrap="square" lIns="91440" tIns="45720" rIns="91440" bIns="45720" rtlCol="0" anchor="ctr">
            <a:spAutoFit/>
          </a:bodyPr>
          <a:lstStyle/>
          <a:p>
            <a:pPr algn="ctr"/>
            <a:r>
              <a:rPr lang="es-MX" sz="2800" b="1" dirty="0"/>
              <a:t>4. ESTRATEGIA DE AUDITORÍA</a:t>
            </a:r>
          </a:p>
        </p:txBody>
      </p:sp>
      <p:pic>
        <p:nvPicPr>
          <p:cNvPr id="3" name="Imagen 2"/>
          <p:cNvPicPr>
            <a:picLocks noChangeAspect="1"/>
          </p:cNvPicPr>
          <p:nvPr/>
        </p:nvPicPr>
        <p:blipFill>
          <a:blip r:embed="rId2"/>
          <a:stretch>
            <a:fillRect/>
          </a:stretch>
        </p:blipFill>
        <p:spPr>
          <a:xfrm>
            <a:off x="1784540" y="670265"/>
            <a:ext cx="9186047" cy="6190289"/>
          </a:xfrm>
          <a:prstGeom prst="rect">
            <a:avLst/>
          </a:prstGeom>
        </p:spPr>
      </p:pic>
    </p:spTree>
    <p:extLst>
      <p:ext uri="{BB962C8B-B14F-4D97-AF65-F5344CB8AC3E}">
        <p14:creationId xmlns:p14="http://schemas.microsoft.com/office/powerpoint/2010/main" val="25856754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BB7A0F2-45AE-42B9-8EA8-E41656B8D40A}"/>
              </a:ext>
            </a:extLst>
          </p:cNvPr>
          <p:cNvSpPr/>
          <p:nvPr/>
        </p:nvSpPr>
        <p:spPr>
          <a:xfrm>
            <a:off x="1486900" y="282071"/>
            <a:ext cx="10505231" cy="480131"/>
          </a:xfrm>
          <a:prstGeom prst="rect">
            <a:avLst/>
          </a:prstGeom>
          <a:solidFill>
            <a:schemeClr val="accent1">
              <a:lumMod val="40000"/>
              <a:lumOff val="60000"/>
            </a:schemeClr>
          </a:solidFill>
          <a:ln>
            <a:noFill/>
          </a:ln>
          <a:effectLst>
            <a:innerShdw blurRad="114300">
              <a:prstClr val="black"/>
            </a:innerShdw>
          </a:effectLst>
        </p:spPr>
        <p:txBody>
          <a:bodyPr vert="horz" wrap="square" lIns="91440" tIns="45720" rIns="91440" bIns="45720" rtlCol="0" anchor="ctr">
            <a:spAutoFit/>
          </a:bodyPr>
          <a:lstStyle/>
          <a:p>
            <a:pPr algn="ctr">
              <a:lnSpc>
                <a:spcPct val="90000"/>
              </a:lnSpc>
              <a:spcBef>
                <a:spcPct val="0"/>
              </a:spcBef>
            </a:pPr>
            <a:r>
              <a:rPr lang="es-MX" sz="2800" b="1" dirty="0">
                <a:cs typeface="Arial" panose="020B0604020202020204" pitchFamily="34" charset="0"/>
              </a:rPr>
              <a:t>EJECUCIÓN DE LA AUDITORÍA FINANCIERA Y DE GESTIÓN</a:t>
            </a:r>
            <a:endParaRPr lang="es-CO" sz="2800" b="1" dirty="0">
              <a:cs typeface="Arial" panose="020B0604020202020204" pitchFamily="34" charset="0"/>
            </a:endParaRPr>
          </a:p>
        </p:txBody>
      </p:sp>
      <p:sp>
        <p:nvSpPr>
          <p:cNvPr id="12" name="Rectángulo 11">
            <a:extLst>
              <a:ext uri="{FF2B5EF4-FFF2-40B4-BE49-F238E27FC236}">
                <a16:creationId xmlns:a16="http://schemas.microsoft.com/office/drawing/2014/main" id="{A13A3AD8-E8B6-4F72-9B5A-17501CFBA51C}"/>
              </a:ext>
            </a:extLst>
          </p:cNvPr>
          <p:cNvSpPr/>
          <p:nvPr/>
        </p:nvSpPr>
        <p:spPr>
          <a:xfrm>
            <a:off x="2234539" y="1111247"/>
            <a:ext cx="8571590" cy="4970591"/>
          </a:xfrm>
          <a:prstGeom prst="rect">
            <a:avLst/>
          </a:prstGeom>
        </p:spPr>
        <p:txBody>
          <a:bodyPr wrap="square">
            <a:spAutoFit/>
          </a:bodyPr>
          <a:lstStyle/>
          <a:p>
            <a:pPr algn="just"/>
            <a:r>
              <a:rPr lang="es-MX" sz="2400" b="1" dirty="0">
                <a:latin typeface="Verdana" panose="020B0604030504040204" pitchFamily="34" charset="0"/>
                <a:ea typeface="Verdana" panose="020B0604030504040204" pitchFamily="34" charset="0"/>
                <a:cs typeface="Verdana" panose="020B0604030504040204" pitchFamily="34" charset="0"/>
              </a:rPr>
              <a:t>Se desarrolla el plan de trabajo que incluye el programa de auditoría y la ejecución de los procedimientos, a fin de obtener evidencia suficiente, pertinente y útil que respalde la opinión sobre estados financieros, la opinión sobre el presupuesto y los resultados.</a:t>
            </a:r>
          </a:p>
          <a:p>
            <a:pPr algn="just"/>
            <a:endParaRPr lang="es-MX" sz="2400" b="1" dirty="0">
              <a:latin typeface="Verdana" panose="020B0604030504040204" pitchFamily="34" charset="0"/>
              <a:ea typeface="Verdana" panose="020B0604030504040204" pitchFamily="34" charset="0"/>
              <a:cs typeface="Verdana" panose="020B0604030504040204" pitchFamily="34" charset="0"/>
            </a:endParaRPr>
          </a:p>
          <a:p>
            <a:pPr algn="ctr">
              <a:spcBef>
                <a:spcPts val="200"/>
              </a:spcBef>
            </a:pPr>
            <a:r>
              <a:rPr lang="es-CO" sz="2400" b="1" dirty="0">
                <a:latin typeface="Arial" panose="020B0604020202020204" pitchFamily="34" charset="0"/>
                <a:cs typeface="Times New Roman" panose="02020603050405020304" pitchFamily="18" charset="0"/>
              </a:rPr>
              <a:t>Aplicación de pruebas (PT Y SOPORTES) – (Incorrecciones e  Imposibilidades) </a:t>
            </a:r>
          </a:p>
          <a:p>
            <a:pPr algn="just">
              <a:spcBef>
                <a:spcPts val="200"/>
              </a:spcBef>
            </a:pPr>
            <a:endParaRPr lang="es-CO" sz="2400" b="1" dirty="0">
              <a:latin typeface="Arial" panose="020B0604020202020204" pitchFamily="34" charset="0"/>
              <a:cs typeface="Times New Roman" panose="02020603050405020304" pitchFamily="18" charset="0"/>
            </a:endParaRPr>
          </a:p>
          <a:p>
            <a:pPr algn="ctr">
              <a:spcBef>
                <a:spcPts val="200"/>
              </a:spcBef>
            </a:pPr>
            <a:r>
              <a:rPr lang="es-CO" sz="2400" b="1" dirty="0">
                <a:latin typeface="Arial" panose="020B0604020202020204" pitchFamily="34" charset="0"/>
                <a:cs typeface="Times New Roman" panose="02020603050405020304" pitchFamily="18" charset="0"/>
              </a:rPr>
              <a:t>Evaluación y análisis de incorrecciones identificadas durante la auditoría </a:t>
            </a:r>
          </a:p>
          <a:p>
            <a:pPr algn="just"/>
            <a:endParaRPr lang="es-CO" sz="2400" b="1"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433002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extLst>
              <a:ext uri="{28A0092B-C50C-407E-A947-70E740481C1C}">
                <a14:useLocalDpi xmlns:a14="http://schemas.microsoft.com/office/drawing/2010/main" val="0"/>
              </a:ext>
            </a:extLst>
          </a:blip>
          <a:srcRect t="12316"/>
          <a:stretch/>
        </p:blipFill>
        <p:spPr bwMode="auto">
          <a:xfrm>
            <a:off x="432202" y="983673"/>
            <a:ext cx="11302597" cy="5624945"/>
          </a:xfrm>
          <a:prstGeom prst="rect">
            <a:avLst/>
          </a:prstGeom>
          <a:noFill/>
          <a:ln>
            <a:noFill/>
          </a:ln>
        </p:spPr>
      </p:pic>
      <p:sp>
        <p:nvSpPr>
          <p:cNvPr id="3" name="Título 2"/>
          <p:cNvSpPr>
            <a:spLocks noGrp="1"/>
          </p:cNvSpPr>
          <p:nvPr>
            <p:ph type="title"/>
          </p:nvPr>
        </p:nvSpPr>
        <p:spPr>
          <a:xfrm>
            <a:off x="829734" y="221673"/>
            <a:ext cx="8596668" cy="554182"/>
          </a:xfrm>
        </p:spPr>
        <p:txBody>
          <a:bodyPr>
            <a:normAutofit fontScale="90000"/>
          </a:bodyPr>
          <a:lstStyle/>
          <a:p>
            <a:pPr algn="ctr"/>
            <a:r>
              <a:rPr lang="es-MX" dirty="0">
                <a:solidFill>
                  <a:schemeClr val="tx1"/>
                </a:solidFill>
              </a:rPr>
              <a:t>EJECUCIÓN DE AUDITORÍA FINANCIERA</a:t>
            </a:r>
            <a:endParaRPr lang="es-CO" dirty="0">
              <a:solidFill>
                <a:schemeClr val="tx1"/>
              </a:solidFill>
            </a:endParaRPr>
          </a:p>
        </p:txBody>
      </p:sp>
    </p:spTree>
    <p:extLst>
      <p:ext uri="{BB962C8B-B14F-4D97-AF65-F5344CB8AC3E}">
        <p14:creationId xmlns:p14="http://schemas.microsoft.com/office/powerpoint/2010/main" val="23236350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71816" y="377899"/>
            <a:ext cx="8596668" cy="713874"/>
          </a:xfrm>
        </p:spPr>
        <p:txBody>
          <a:bodyPr>
            <a:normAutofit fontScale="90000"/>
          </a:bodyPr>
          <a:lstStyle/>
          <a:p>
            <a:pPr algn="ctr"/>
            <a:r>
              <a:rPr lang="es-MX" b="1" dirty="0"/>
              <a:t>EVIDENCIA DE AUDITORÍA </a:t>
            </a:r>
            <a:br>
              <a:rPr lang="es-MX" b="1" dirty="0"/>
            </a:br>
            <a:r>
              <a:rPr lang="es-MX" sz="2200" dirty="0"/>
              <a:t>Soporta la opinión, conceptos, resultados y conclusiones</a:t>
            </a:r>
            <a:endParaRPr lang="es-CO" sz="2200" dirty="0"/>
          </a:p>
        </p:txBody>
      </p:sp>
      <p:sp>
        <p:nvSpPr>
          <p:cNvPr id="3" name="Marcador de contenido 2"/>
          <p:cNvSpPr>
            <a:spLocks noGrp="1"/>
          </p:cNvSpPr>
          <p:nvPr>
            <p:ph sz="half" idx="1"/>
          </p:nvPr>
        </p:nvSpPr>
        <p:spPr>
          <a:xfrm>
            <a:off x="1132148" y="1577777"/>
            <a:ext cx="7034912" cy="4649285"/>
          </a:xfrm>
        </p:spPr>
        <p:txBody>
          <a:bodyPr>
            <a:normAutofit fontScale="92500"/>
          </a:bodyPr>
          <a:lstStyle/>
          <a:p>
            <a:pPr algn="just"/>
            <a:r>
              <a:rPr lang="es-MX" b="1" dirty="0"/>
              <a:t>Métodos</a:t>
            </a:r>
            <a:r>
              <a:rPr lang="es-MX" dirty="0"/>
              <a:t> para obtener la evidencia: Inspección, observación, indagación, confirmación, recalculo, repetición, procedimientos analíticos y/u otras técnicas de investigación </a:t>
            </a:r>
          </a:p>
          <a:p>
            <a:pPr marL="0" indent="0" algn="just">
              <a:buNone/>
            </a:pPr>
            <a:endParaRPr lang="es-MX" dirty="0"/>
          </a:p>
          <a:p>
            <a:pPr algn="just"/>
            <a:r>
              <a:rPr lang="es-MX" b="1" dirty="0"/>
              <a:t>Atributos</a:t>
            </a:r>
            <a:r>
              <a:rPr lang="es-MX" dirty="0"/>
              <a:t>: Pertinente, suficiente, oportuna, relevante, fiable.</a:t>
            </a:r>
          </a:p>
          <a:p>
            <a:pPr marL="0" indent="0" algn="just">
              <a:buNone/>
            </a:pPr>
            <a:endParaRPr lang="es-MX" dirty="0"/>
          </a:p>
          <a:p>
            <a:pPr algn="just"/>
            <a:endParaRPr lang="es-MX" b="1" dirty="0"/>
          </a:p>
          <a:p>
            <a:pPr marL="0" indent="0" algn="just">
              <a:buNone/>
            </a:pPr>
            <a:endParaRPr lang="es-MX" b="1" dirty="0"/>
          </a:p>
          <a:p>
            <a:pPr marL="0" indent="0" algn="just">
              <a:buNone/>
            </a:pPr>
            <a:endParaRPr lang="es-MX" b="1" dirty="0"/>
          </a:p>
          <a:p>
            <a:pPr algn="just"/>
            <a:r>
              <a:rPr lang="es-MX" b="1" dirty="0"/>
              <a:t>Tipos </a:t>
            </a:r>
            <a:r>
              <a:rPr lang="es-MX" dirty="0"/>
              <a:t>de Evidencia: </a:t>
            </a:r>
            <a:r>
              <a:rPr lang="es-CO" dirty="0"/>
              <a:t>Analítica, Física , Documental , Testimonial, Informática </a:t>
            </a:r>
          </a:p>
          <a:p>
            <a:endParaRPr lang="es-MX" i="1" dirty="0">
              <a:solidFill>
                <a:srgbClr val="00B050"/>
              </a:solidFill>
            </a:endParaRPr>
          </a:p>
          <a:p>
            <a:pPr marL="0" indent="0">
              <a:buNone/>
            </a:pPr>
            <a:r>
              <a:rPr lang="es-CO" i="1" dirty="0">
                <a:solidFill>
                  <a:srgbClr val="00B050"/>
                </a:solidFill>
                <a:hlinkClick r:id="rId2" action="ppaction://hlinkfile"/>
              </a:rPr>
              <a:t>PF Técnicas de auditoría para obtener evidencia. </a:t>
            </a:r>
            <a:endParaRPr lang="es-CO" i="1" dirty="0">
              <a:solidFill>
                <a:srgbClr val="00B050"/>
              </a:solidFill>
            </a:endParaRPr>
          </a:p>
          <a:p>
            <a:pPr marL="0" indent="0">
              <a:buNone/>
            </a:pPr>
            <a:endParaRPr lang="es-CO" i="1" dirty="0">
              <a:solidFill>
                <a:srgbClr val="00B050"/>
              </a:solidFill>
            </a:endParaRPr>
          </a:p>
          <a:p>
            <a:pPr algn="just"/>
            <a:endParaRPr lang="es-CO" dirty="0"/>
          </a:p>
          <a:p>
            <a:pPr algn="just"/>
            <a:endParaRPr lang="es-CO" dirty="0"/>
          </a:p>
          <a:p>
            <a:pPr marL="0" indent="0" algn="just">
              <a:buNone/>
            </a:pPr>
            <a:endParaRPr lang="es-MX" dirty="0">
              <a:solidFill>
                <a:srgbClr val="FF0000"/>
              </a:solidFill>
            </a:endParaRPr>
          </a:p>
          <a:p>
            <a:pPr marL="0" indent="0">
              <a:buNone/>
            </a:pPr>
            <a:endParaRPr lang="es-CO" dirty="0"/>
          </a:p>
        </p:txBody>
      </p:sp>
      <p:pic>
        <p:nvPicPr>
          <p:cNvPr id="5122" name="Picture 2" descr="PRINCIPIO DE AUDITORIA: ENFOQUE BASADO EN LA EVIDENCIA | FORMACIÓN EN  AUDITORIA INTERNA DE CALIDAD"/>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939734" y="2289004"/>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p:cNvSpPr txBox="1"/>
          <p:nvPr/>
        </p:nvSpPr>
        <p:spPr>
          <a:xfrm>
            <a:off x="1132148" y="3450386"/>
            <a:ext cx="1792705" cy="830997"/>
          </a:xfrm>
          <a:prstGeom prst="rect">
            <a:avLst/>
          </a:prstGeom>
          <a:solidFill>
            <a:schemeClr val="accent2">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MX" sz="1200" b="1" dirty="0"/>
              <a:t>Suficiente</a:t>
            </a:r>
            <a:r>
              <a:rPr lang="es-MX" sz="1200" dirty="0"/>
              <a:t>: cuanto mayor sean los riesgos valorados mayor será la evidencia</a:t>
            </a:r>
          </a:p>
        </p:txBody>
      </p:sp>
      <p:sp>
        <p:nvSpPr>
          <p:cNvPr id="15" name="CuadroTexto 14"/>
          <p:cNvSpPr txBox="1"/>
          <p:nvPr/>
        </p:nvSpPr>
        <p:spPr>
          <a:xfrm>
            <a:off x="3462220" y="3419336"/>
            <a:ext cx="1756610" cy="830997"/>
          </a:xfrm>
          <a:prstGeom prst="rect">
            <a:avLst/>
          </a:prstGeom>
          <a:solidFill>
            <a:schemeClr val="accent2">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s-MX" sz="1200" b="1" dirty="0"/>
              <a:t>Adecuada: </a:t>
            </a:r>
            <a:r>
              <a:rPr lang="es-MX" sz="1200" dirty="0"/>
              <a:t>Relevancia y fiabilidad para sustentar las conclusiones </a:t>
            </a:r>
          </a:p>
        </p:txBody>
      </p:sp>
      <p:sp>
        <p:nvSpPr>
          <p:cNvPr id="18" name="CuadroTexto 17"/>
          <p:cNvSpPr txBox="1"/>
          <p:nvPr/>
        </p:nvSpPr>
        <p:spPr>
          <a:xfrm>
            <a:off x="5910403" y="3563880"/>
            <a:ext cx="1606603" cy="646331"/>
          </a:xfrm>
          <a:prstGeom prst="rect">
            <a:avLst/>
          </a:prstGeom>
          <a:solidFill>
            <a:schemeClr val="accent2">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MX" b="1" dirty="0"/>
              <a:t>SEGURIDAD RAZONABLE</a:t>
            </a:r>
            <a:endParaRPr lang="es-MX" dirty="0"/>
          </a:p>
        </p:txBody>
      </p:sp>
      <p:sp>
        <p:nvSpPr>
          <p:cNvPr id="17" name="CuadroTexto 16"/>
          <p:cNvSpPr txBox="1"/>
          <p:nvPr/>
        </p:nvSpPr>
        <p:spPr>
          <a:xfrm>
            <a:off x="2924853" y="3669037"/>
            <a:ext cx="757989" cy="1569660"/>
          </a:xfrm>
          <a:prstGeom prst="rect">
            <a:avLst/>
          </a:prstGeom>
          <a:noFill/>
        </p:spPr>
        <p:txBody>
          <a:bodyPr wrap="square" rtlCol="0">
            <a:spAutoFit/>
          </a:bodyPr>
          <a:lstStyle/>
          <a:p>
            <a:r>
              <a:rPr lang="es-MX" sz="2400" dirty="0">
                <a:solidFill>
                  <a:srgbClr val="FF0000"/>
                </a:solidFill>
              </a:rPr>
              <a:t>+</a:t>
            </a:r>
            <a:r>
              <a:rPr lang="es-MX" dirty="0">
                <a:solidFill>
                  <a:srgbClr val="FF0000"/>
                </a:solidFill>
              </a:rPr>
              <a:t>					</a:t>
            </a:r>
            <a:endParaRPr lang="es-CO" dirty="0"/>
          </a:p>
        </p:txBody>
      </p:sp>
      <p:sp>
        <p:nvSpPr>
          <p:cNvPr id="19" name="Rectángulo 18"/>
          <p:cNvSpPr/>
          <p:nvPr/>
        </p:nvSpPr>
        <p:spPr>
          <a:xfrm>
            <a:off x="5370819" y="3717754"/>
            <a:ext cx="306494" cy="369332"/>
          </a:xfrm>
          <a:prstGeom prst="rect">
            <a:avLst/>
          </a:prstGeom>
        </p:spPr>
        <p:txBody>
          <a:bodyPr wrap="none">
            <a:spAutoFit/>
          </a:bodyPr>
          <a:lstStyle/>
          <a:p>
            <a:r>
              <a:rPr lang="es-MX" dirty="0">
                <a:solidFill>
                  <a:srgbClr val="FF0000"/>
                </a:solidFill>
              </a:rPr>
              <a:t>=</a:t>
            </a:r>
            <a:endParaRPr lang="es-CO" dirty="0"/>
          </a:p>
        </p:txBody>
      </p:sp>
    </p:spTree>
    <p:extLst>
      <p:ext uri="{BB962C8B-B14F-4D97-AF65-F5344CB8AC3E}">
        <p14:creationId xmlns:p14="http://schemas.microsoft.com/office/powerpoint/2010/main" val="9830476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BB7A0F2-45AE-42B9-8EA8-E41656B8D40A}"/>
              </a:ext>
            </a:extLst>
          </p:cNvPr>
          <p:cNvSpPr/>
          <p:nvPr/>
        </p:nvSpPr>
        <p:spPr>
          <a:xfrm>
            <a:off x="2034839" y="413096"/>
            <a:ext cx="8584295" cy="424732"/>
          </a:xfrm>
          <a:prstGeom prst="rect">
            <a:avLst/>
          </a:prstGeom>
          <a:solidFill>
            <a:schemeClr val="accent1">
              <a:lumMod val="40000"/>
              <a:lumOff val="60000"/>
            </a:schemeClr>
          </a:solidFill>
          <a:ln>
            <a:noFill/>
          </a:ln>
          <a:effectLst>
            <a:innerShdw blurRad="114300">
              <a:prstClr val="black"/>
            </a:innerShdw>
          </a:effectLst>
        </p:spPr>
        <p:txBody>
          <a:bodyPr vert="horz" wrap="square" lIns="91440" tIns="45720" rIns="91440" bIns="45720" rtlCol="0" anchor="ctr">
            <a:spAutoFit/>
          </a:bodyPr>
          <a:lstStyle/>
          <a:p>
            <a:pPr algn="ctr">
              <a:lnSpc>
                <a:spcPct val="90000"/>
              </a:lnSpc>
              <a:spcBef>
                <a:spcPct val="0"/>
              </a:spcBef>
            </a:pPr>
            <a:r>
              <a:rPr lang="es-MX" sz="2400" b="1" dirty="0">
                <a:cs typeface="Arial" panose="020B0604020202020204" pitchFamily="34" charset="0"/>
              </a:rPr>
              <a:t>EJECUCIÓN DE LA AUDITORÍA FINANCIERA Y DE GESTIÓN</a:t>
            </a:r>
            <a:endParaRPr lang="es-CO" sz="2400" b="1" dirty="0">
              <a:cs typeface="Arial" panose="020B0604020202020204" pitchFamily="34" charset="0"/>
            </a:endParaRPr>
          </a:p>
        </p:txBody>
      </p:sp>
      <p:sp>
        <p:nvSpPr>
          <p:cNvPr id="10" name="Rectángulo 9">
            <a:extLst>
              <a:ext uri="{FF2B5EF4-FFF2-40B4-BE49-F238E27FC236}">
                <a16:creationId xmlns:a16="http://schemas.microsoft.com/office/drawing/2014/main" id="{DB4D10C9-65AB-4B1D-8B31-AB70FDA581F8}"/>
              </a:ext>
            </a:extLst>
          </p:cNvPr>
          <p:cNvSpPr/>
          <p:nvPr/>
        </p:nvSpPr>
        <p:spPr>
          <a:xfrm>
            <a:off x="1163975" y="1205362"/>
            <a:ext cx="10228549" cy="4857740"/>
          </a:xfrm>
          <a:prstGeom prst="rect">
            <a:avLst/>
          </a:prstGeom>
        </p:spPr>
        <p:txBody>
          <a:bodyPr wrap="square">
            <a:spAutoFit/>
          </a:bodyPr>
          <a:lstStyle/>
          <a:p>
            <a:r>
              <a:rPr lang="es-MX" b="1" dirty="0"/>
              <a:t>¿Qué son Incorrecciones e Imposibilidades EEFF?</a:t>
            </a:r>
            <a:endParaRPr lang="es-CO" b="1" dirty="0"/>
          </a:p>
          <a:p>
            <a:r>
              <a:rPr lang="es-MX" b="1" dirty="0"/>
              <a:t> </a:t>
            </a:r>
            <a:endParaRPr lang="es-CO" b="1" dirty="0"/>
          </a:p>
          <a:p>
            <a:pPr algn="just"/>
            <a:r>
              <a:rPr lang="es-ES" b="1" i="1" dirty="0"/>
              <a:t>Incorrección:</a:t>
            </a:r>
            <a:r>
              <a:rPr lang="es-ES" b="1" dirty="0"/>
              <a:t> </a:t>
            </a:r>
            <a:r>
              <a:rPr lang="es-ES" dirty="0"/>
              <a:t>Diferencia entre la cantidad, clasificación, presentación o información revelada respecto de una partida incluida en los estados financieros y la cantidad, clasificación, presentación o revelación de información requeridas respecto de dicha partida de conformidad con el marco de información financiera aplicable. Las incorrecciones pueden deberse a errores o fraudes. (Definido en NIA 200.13(i).</a:t>
            </a:r>
            <a:endParaRPr lang="es-CO" dirty="0"/>
          </a:p>
          <a:p>
            <a:r>
              <a:rPr lang="es-ES" dirty="0"/>
              <a:t> </a:t>
            </a:r>
            <a:endParaRPr lang="es-CO" dirty="0"/>
          </a:p>
          <a:p>
            <a:pPr marL="285750" indent="-285750">
              <a:buFont typeface="Arial" panose="020B0604020202020204" pitchFamily="34" charset="0"/>
              <a:buChar char="•"/>
            </a:pPr>
            <a:r>
              <a:rPr lang="es-ES" dirty="0"/>
              <a:t>Incorrecciones cuantitativas:  Se pueden valorar. (</a:t>
            </a:r>
            <a:r>
              <a:rPr lang="es-ES" b="1" dirty="0"/>
              <a:t>Subestimaciones y Sobrestimaciones)</a:t>
            </a:r>
            <a:endParaRPr lang="es-CO" b="1" dirty="0"/>
          </a:p>
          <a:p>
            <a:r>
              <a:rPr lang="es-ES" dirty="0"/>
              <a:t> </a:t>
            </a:r>
            <a:endParaRPr lang="es-CO" dirty="0"/>
          </a:p>
          <a:p>
            <a:pPr marL="285750" indent="-285750">
              <a:buFont typeface="Arial" panose="020B0604020202020204" pitchFamily="34" charset="0"/>
              <a:buChar char="•"/>
            </a:pPr>
            <a:r>
              <a:rPr lang="es-ES" dirty="0"/>
              <a:t>Incorrecciones cualitativas:  Clasificación, presentación, revelación o circunstancias de los estados financieros y en el presupuesto.</a:t>
            </a:r>
            <a:endParaRPr lang="es-CO" dirty="0"/>
          </a:p>
          <a:p>
            <a:r>
              <a:rPr lang="es-ES" dirty="0"/>
              <a:t> </a:t>
            </a:r>
            <a:endParaRPr lang="es-CO" b="1" dirty="0"/>
          </a:p>
          <a:p>
            <a:pPr algn="just"/>
            <a:r>
              <a:rPr lang="es-ES" b="1" i="1" dirty="0"/>
              <a:t>Imposibilidad:</a:t>
            </a:r>
            <a:r>
              <a:rPr lang="es-ES" b="1" dirty="0"/>
              <a:t>  </a:t>
            </a:r>
            <a:r>
              <a:rPr lang="es-ES" dirty="0"/>
              <a:t>Cuando a juicio del auditor no es posible formarse una opinión o concepto o cuando existen múltiples incertidumbres. </a:t>
            </a:r>
            <a:r>
              <a:rPr lang="es-ES" b="1" dirty="0"/>
              <a:t>(Incertidumbres)</a:t>
            </a:r>
            <a:endParaRPr lang="es-CO" b="1" dirty="0"/>
          </a:p>
          <a:p>
            <a:pPr algn="just">
              <a:spcBef>
                <a:spcPts val="200"/>
              </a:spcBef>
            </a:pPr>
            <a:endParaRPr lang="es-MX" sz="2000" b="1" dirty="0">
              <a:solidFill>
                <a:schemeClr val="accent1">
                  <a:lumMod val="75000"/>
                </a:schemeClr>
              </a:solidFill>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1657457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BB7A0F2-45AE-42B9-8EA8-E41656B8D40A}"/>
              </a:ext>
            </a:extLst>
          </p:cNvPr>
          <p:cNvSpPr/>
          <p:nvPr/>
        </p:nvSpPr>
        <p:spPr>
          <a:xfrm>
            <a:off x="2034839" y="413096"/>
            <a:ext cx="8584295" cy="424732"/>
          </a:xfrm>
          <a:prstGeom prst="rect">
            <a:avLst/>
          </a:prstGeom>
          <a:solidFill>
            <a:schemeClr val="accent1">
              <a:lumMod val="40000"/>
              <a:lumOff val="60000"/>
            </a:schemeClr>
          </a:solidFill>
          <a:ln>
            <a:noFill/>
          </a:ln>
          <a:effectLst>
            <a:innerShdw blurRad="114300">
              <a:prstClr val="black"/>
            </a:innerShdw>
          </a:effectLst>
        </p:spPr>
        <p:txBody>
          <a:bodyPr vert="horz" wrap="square" lIns="91440" tIns="45720" rIns="91440" bIns="45720" rtlCol="0" anchor="ctr">
            <a:spAutoFit/>
          </a:bodyPr>
          <a:lstStyle/>
          <a:p>
            <a:pPr algn="ctr">
              <a:lnSpc>
                <a:spcPct val="90000"/>
              </a:lnSpc>
              <a:spcBef>
                <a:spcPct val="0"/>
              </a:spcBef>
            </a:pPr>
            <a:r>
              <a:rPr lang="es-MX" sz="2400" b="1" dirty="0">
                <a:cs typeface="Arial" panose="020B0604020202020204" pitchFamily="34" charset="0"/>
              </a:rPr>
              <a:t>EJECUCIÓN DE LA AUDITORÍA FINANCIERA Y DE GESTIÓN</a:t>
            </a:r>
            <a:endParaRPr lang="es-CO" sz="2400" b="1" dirty="0">
              <a:cs typeface="Arial" panose="020B0604020202020204" pitchFamily="34" charset="0"/>
            </a:endParaRPr>
          </a:p>
        </p:txBody>
      </p:sp>
      <p:sp>
        <p:nvSpPr>
          <p:cNvPr id="10" name="Rectángulo 9">
            <a:extLst>
              <a:ext uri="{FF2B5EF4-FFF2-40B4-BE49-F238E27FC236}">
                <a16:creationId xmlns:a16="http://schemas.microsoft.com/office/drawing/2014/main" id="{DB4D10C9-65AB-4B1D-8B31-AB70FDA581F8}"/>
              </a:ext>
            </a:extLst>
          </p:cNvPr>
          <p:cNvSpPr/>
          <p:nvPr/>
        </p:nvSpPr>
        <p:spPr>
          <a:xfrm>
            <a:off x="1163975" y="1205362"/>
            <a:ext cx="10228549" cy="5134739"/>
          </a:xfrm>
          <a:prstGeom prst="rect">
            <a:avLst/>
          </a:prstGeom>
        </p:spPr>
        <p:txBody>
          <a:bodyPr wrap="square">
            <a:spAutoFit/>
          </a:bodyPr>
          <a:lstStyle/>
          <a:p>
            <a:r>
              <a:rPr lang="es-MX" b="1" dirty="0"/>
              <a:t>¿Qué son Incorrecciones e Imposibilidades PRESUPUESTO?</a:t>
            </a:r>
            <a:endParaRPr lang="es-CO" b="1" dirty="0"/>
          </a:p>
          <a:p>
            <a:r>
              <a:rPr lang="es-MX" b="1" dirty="0"/>
              <a:t> </a:t>
            </a:r>
            <a:endParaRPr lang="es-CO" b="1" dirty="0"/>
          </a:p>
          <a:p>
            <a:r>
              <a:rPr lang="es-ES" b="1" i="1" dirty="0"/>
              <a:t>Incorrección:</a:t>
            </a:r>
            <a:r>
              <a:rPr lang="es-ES" b="1" dirty="0"/>
              <a:t> </a:t>
            </a:r>
            <a:endParaRPr lang="es-CO" dirty="0"/>
          </a:p>
          <a:p>
            <a:r>
              <a:rPr lang="es-MX" dirty="0"/>
              <a:t>Incorrecciones de cantidad; y las incorrecciones cualitativas en el presupuesto son de tipo circunstancia o clasificación; también se puede presentar imposibilidad de obtener evidencia </a:t>
            </a:r>
          </a:p>
          <a:p>
            <a:r>
              <a:rPr lang="es-ES" dirty="0"/>
              <a:t> </a:t>
            </a:r>
            <a:endParaRPr lang="es-CO" dirty="0"/>
          </a:p>
          <a:p>
            <a:pPr marL="285750" indent="-285750" algn="just">
              <a:buFont typeface="Arial" panose="020B0604020202020204" pitchFamily="34" charset="0"/>
              <a:buChar char="•"/>
            </a:pPr>
            <a:r>
              <a:rPr lang="es-MX" b="1" dirty="0"/>
              <a:t>Incorrecciones de hecho. </a:t>
            </a:r>
            <a:r>
              <a:rPr lang="es-MX" dirty="0"/>
              <a:t>Son aquellas sobre las cuales no existe duda. </a:t>
            </a:r>
          </a:p>
          <a:p>
            <a:pPr algn="just"/>
            <a:endParaRPr lang="es-CO" dirty="0"/>
          </a:p>
          <a:p>
            <a:pPr marL="285750" indent="-285750" algn="just">
              <a:buFont typeface="Arial" panose="020B0604020202020204" pitchFamily="34" charset="0"/>
              <a:buChar char="•"/>
            </a:pPr>
            <a:r>
              <a:rPr lang="es-MX" b="1" dirty="0"/>
              <a:t>Incorrecciones de juicio. </a:t>
            </a:r>
            <a:r>
              <a:rPr lang="es-MX" dirty="0"/>
              <a:t>Son diferencias derivadas de los juicios de la dirección en relación con estimaciones contables que el auditor no considera razonables, o relativas a la selección o aplicación de políticas contables que el auditor considera inadecuadas. </a:t>
            </a:r>
          </a:p>
          <a:p>
            <a:pPr algn="just"/>
            <a:endParaRPr lang="es-MX" dirty="0"/>
          </a:p>
          <a:p>
            <a:pPr marL="285750" indent="-285750" algn="just">
              <a:buFont typeface="Arial" panose="020B0604020202020204" pitchFamily="34" charset="0"/>
              <a:buChar char="•"/>
            </a:pPr>
            <a:r>
              <a:rPr lang="es-MX" b="1" dirty="0"/>
              <a:t>Incorrecciones extrapoladas. </a:t>
            </a:r>
            <a:r>
              <a:rPr lang="es-MX" dirty="0"/>
              <a:t>Son la mejor estimación del auditor de incorrecciones en las poblaciones, lo cual implica la proyección de incorrecciones identificadas en muestras de auditoría al total de las poblaciones de las que se extrajeron las muestras. </a:t>
            </a:r>
          </a:p>
          <a:p>
            <a:pPr algn="just">
              <a:spcBef>
                <a:spcPts val="200"/>
              </a:spcBef>
            </a:pPr>
            <a:endParaRPr lang="es-MX" sz="2000" b="1" dirty="0">
              <a:solidFill>
                <a:schemeClr val="accent1">
                  <a:lumMod val="75000"/>
                </a:schemeClr>
              </a:solidFill>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0240908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E34430CF-25A6-473A-A920-3C6C56205E3C}"/>
              </a:ext>
            </a:extLst>
          </p:cNvPr>
          <p:cNvSpPr/>
          <p:nvPr/>
        </p:nvSpPr>
        <p:spPr>
          <a:xfrm>
            <a:off x="870813" y="1603889"/>
            <a:ext cx="4537810" cy="4196020"/>
          </a:xfrm>
          <a:prstGeom prst="rect">
            <a:avLst/>
          </a:prstGeom>
        </p:spPr>
        <p:txBody>
          <a:bodyPr wrap="square">
            <a:spAutoFit/>
          </a:bodyPr>
          <a:lstStyle/>
          <a:p>
            <a:pPr algn="just">
              <a:spcBef>
                <a:spcPts val="200"/>
              </a:spcBef>
            </a:pPr>
            <a:r>
              <a:rPr lang="es-MX" sz="2400" dirty="0">
                <a:ea typeface="Verdana" panose="020B0604030504040204" pitchFamily="34" charset="0"/>
                <a:cs typeface="Times New Roman" panose="02020603050405020304" pitchFamily="18" charset="0"/>
              </a:rPr>
              <a:t>La evaluación de la </a:t>
            </a:r>
            <a:r>
              <a:rPr lang="es-MX" sz="2400" b="1" dirty="0">
                <a:solidFill>
                  <a:srgbClr val="FF0000"/>
                </a:solidFill>
                <a:ea typeface="Verdana" panose="020B0604030504040204" pitchFamily="34" charset="0"/>
                <a:cs typeface="Times New Roman" panose="02020603050405020304" pitchFamily="18" charset="0"/>
              </a:rPr>
              <a:t>efectividad del control</a:t>
            </a:r>
            <a:r>
              <a:rPr lang="es-MX" sz="2400" dirty="0">
                <a:ea typeface="Verdana" panose="020B0604030504040204" pitchFamily="34" charset="0"/>
                <a:cs typeface="Times New Roman" panose="02020603050405020304" pitchFamily="18" charset="0"/>
              </a:rPr>
              <a:t> se basa en tres (3) aspectos importantes: </a:t>
            </a:r>
          </a:p>
          <a:p>
            <a:pPr algn="just">
              <a:spcBef>
                <a:spcPts val="200"/>
              </a:spcBef>
            </a:pPr>
            <a:endParaRPr lang="es-MX" sz="2400" dirty="0">
              <a:ea typeface="Verdana" panose="020B0604030504040204" pitchFamily="34" charset="0"/>
              <a:cs typeface="Times New Roman" panose="02020603050405020304" pitchFamily="18" charset="0"/>
            </a:endParaRPr>
          </a:p>
          <a:p>
            <a:pPr marL="457200" indent="-457200" algn="just">
              <a:spcBef>
                <a:spcPts val="200"/>
              </a:spcBef>
              <a:buFont typeface="+mj-lt"/>
              <a:buAutoNum type="arabicPeriod"/>
            </a:pPr>
            <a:r>
              <a:rPr lang="es-MX" sz="2000" dirty="0">
                <a:ea typeface="Verdana" panose="020B0604030504040204" pitchFamily="34" charset="0"/>
                <a:cs typeface="Times New Roman" panose="02020603050405020304" pitchFamily="18" charset="0"/>
              </a:rPr>
              <a:t>Si existe evidencia del uso del control </a:t>
            </a:r>
          </a:p>
          <a:p>
            <a:pPr marL="457200" indent="-457200" algn="just">
              <a:spcBef>
                <a:spcPts val="200"/>
              </a:spcBef>
              <a:buFont typeface="+mj-lt"/>
              <a:buAutoNum type="arabicPeriod"/>
            </a:pPr>
            <a:r>
              <a:rPr lang="es-MX" sz="2000" dirty="0">
                <a:ea typeface="Verdana" panose="020B0604030504040204" pitchFamily="34" charset="0"/>
                <a:cs typeface="Times New Roman" panose="02020603050405020304" pitchFamily="18" charset="0"/>
              </a:rPr>
              <a:t>Si se detectaron hallazgos materiales </a:t>
            </a:r>
          </a:p>
          <a:p>
            <a:pPr marL="457200" indent="-457200" algn="just">
              <a:spcBef>
                <a:spcPts val="200"/>
              </a:spcBef>
              <a:buFont typeface="+mj-lt"/>
              <a:buAutoNum type="arabicPeriod"/>
            </a:pPr>
            <a:r>
              <a:rPr lang="es-MX" sz="2000" dirty="0">
                <a:ea typeface="Verdana" panose="020B0604030504040204" pitchFamily="34" charset="0"/>
                <a:cs typeface="Times New Roman" panose="02020603050405020304" pitchFamily="18" charset="0"/>
              </a:rPr>
              <a:t>Si hay reincidencia de hallazgos detectados en la auditoría anterior </a:t>
            </a:r>
          </a:p>
        </p:txBody>
      </p:sp>
      <p:sp>
        <p:nvSpPr>
          <p:cNvPr id="12" name="Rectángulo 11">
            <a:extLst>
              <a:ext uri="{FF2B5EF4-FFF2-40B4-BE49-F238E27FC236}">
                <a16:creationId xmlns:a16="http://schemas.microsoft.com/office/drawing/2014/main" id="{EBB7A0F2-45AE-42B9-8EA8-E41656B8D40A}"/>
              </a:ext>
            </a:extLst>
          </p:cNvPr>
          <p:cNvSpPr/>
          <p:nvPr/>
        </p:nvSpPr>
        <p:spPr>
          <a:xfrm>
            <a:off x="1407651" y="748451"/>
            <a:ext cx="10466486" cy="461665"/>
          </a:xfrm>
          <a:prstGeom prst="rect">
            <a:avLst/>
          </a:prstGeom>
          <a:solidFill>
            <a:schemeClr val="accent1">
              <a:lumMod val="40000"/>
              <a:lumOff val="60000"/>
            </a:schemeClr>
          </a:solidFill>
          <a:ln>
            <a:noFill/>
          </a:ln>
          <a:effectLst>
            <a:innerShdw blurRad="114300">
              <a:prstClr val="black"/>
            </a:innerShdw>
          </a:effectLst>
        </p:spPr>
        <p:txBody>
          <a:bodyPr vert="horz" wrap="square" lIns="91440" tIns="45720" rIns="91440" bIns="45720" rtlCol="0" anchor="ctr">
            <a:spAutoFit/>
          </a:bodyPr>
          <a:lstStyle/>
          <a:p>
            <a:pPr algn="ctr">
              <a:spcBef>
                <a:spcPts val="200"/>
              </a:spcBef>
            </a:pPr>
            <a:r>
              <a:rPr lang="es-MX" sz="2400" b="1" dirty="0">
                <a:latin typeface="Arial" panose="020B0604020202020204" pitchFamily="34" charset="0"/>
                <a:ea typeface="Times New Roman" panose="02020603050405020304" pitchFamily="18" charset="0"/>
                <a:cs typeface="Times New Roman" panose="02020603050405020304" pitchFamily="18" charset="0"/>
              </a:rPr>
              <a:t>EVALUACIÓN DE LA EFECTIVIDAD DEL CONTROL FISCAL INTERNO </a:t>
            </a:r>
            <a:endParaRPr lang="es-MX" sz="2400" b="1" dirty="0">
              <a:latin typeface="Arial" panose="020B0604020202020204" pitchFamily="34" charset="0"/>
              <a:cs typeface="Times New Roman" panose="02020603050405020304" pitchFamily="18" charset="0"/>
            </a:endParaRPr>
          </a:p>
        </p:txBody>
      </p:sp>
      <p:pic>
        <p:nvPicPr>
          <p:cNvPr id="3" name="Imagen 2"/>
          <p:cNvPicPr>
            <a:picLocks noChangeAspect="1"/>
          </p:cNvPicPr>
          <p:nvPr/>
        </p:nvPicPr>
        <p:blipFill>
          <a:blip r:embed="rId3"/>
          <a:stretch>
            <a:fillRect/>
          </a:stretch>
        </p:blipFill>
        <p:spPr>
          <a:xfrm>
            <a:off x="5565377" y="2012904"/>
            <a:ext cx="6308760" cy="3692121"/>
          </a:xfrm>
          <a:prstGeom prst="rect">
            <a:avLst/>
          </a:prstGeom>
        </p:spPr>
      </p:pic>
    </p:spTree>
    <p:extLst>
      <p:ext uri="{BB962C8B-B14F-4D97-AF65-F5344CB8AC3E}">
        <p14:creationId xmlns:p14="http://schemas.microsoft.com/office/powerpoint/2010/main" val="2185057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78524" y="219377"/>
            <a:ext cx="9452352" cy="1069777"/>
          </a:xfrm>
        </p:spPr>
        <p:txBody>
          <a:bodyPr>
            <a:normAutofit/>
          </a:bodyPr>
          <a:lstStyle/>
          <a:p>
            <a:pPr algn="ctr"/>
            <a:r>
              <a:rPr lang="es-MX" sz="2800" b="1" spc="-10" dirty="0">
                <a:solidFill>
                  <a:srgbClr val="AC2900"/>
                </a:solidFill>
              </a:rPr>
              <a:t>RESUMEN </a:t>
            </a:r>
            <a:r>
              <a:rPr lang="es-MX" sz="2800" b="1" spc="85" dirty="0">
                <a:solidFill>
                  <a:srgbClr val="AC2900"/>
                </a:solidFill>
              </a:rPr>
              <a:t>DE</a:t>
            </a:r>
            <a:r>
              <a:rPr lang="es-MX" sz="2800" b="1" spc="-215" dirty="0">
                <a:solidFill>
                  <a:srgbClr val="AC2900"/>
                </a:solidFill>
              </a:rPr>
              <a:t> </a:t>
            </a:r>
            <a:r>
              <a:rPr lang="es-MX" sz="2800" b="1" spc="110" dirty="0">
                <a:solidFill>
                  <a:srgbClr val="AC2900"/>
                </a:solidFill>
              </a:rPr>
              <a:t>LOS</a:t>
            </a:r>
            <a:r>
              <a:rPr lang="es-MX" sz="2800" b="1" spc="-215" dirty="0">
                <a:solidFill>
                  <a:srgbClr val="AC2900"/>
                </a:solidFill>
              </a:rPr>
              <a:t> </a:t>
            </a:r>
            <a:r>
              <a:rPr lang="es-MX" sz="2800" b="1" dirty="0">
                <a:solidFill>
                  <a:srgbClr val="AC2900"/>
                </a:solidFill>
              </a:rPr>
              <a:t>EFECTOS</a:t>
            </a:r>
            <a:r>
              <a:rPr lang="es-MX" sz="2800" b="1" spc="-215" dirty="0">
                <a:solidFill>
                  <a:srgbClr val="AC2900"/>
                </a:solidFill>
              </a:rPr>
              <a:t> </a:t>
            </a:r>
            <a:r>
              <a:rPr lang="es-MX" sz="2800" b="1" spc="85" dirty="0">
                <a:solidFill>
                  <a:srgbClr val="AC2900"/>
                </a:solidFill>
              </a:rPr>
              <a:t>DE</a:t>
            </a:r>
            <a:r>
              <a:rPr lang="es-MX" sz="2800" b="1" spc="-215" dirty="0">
                <a:solidFill>
                  <a:srgbClr val="AC2900"/>
                </a:solidFill>
              </a:rPr>
              <a:t> </a:t>
            </a:r>
            <a:r>
              <a:rPr lang="es-MX" sz="2800" b="1" spc="60" dirty="0">
                <a:solidFill>
                  <a:srgbClr val="AC2900"/>
                </a:solidFill>
              </a:rPr>
              <a:t>LAS</a:t>
            </a:r>
            <a:r>
              <a:rPr lang="es-MX" sz="2800" b="1" spc="-215" dirty="0">
                <a:solidFill>
                  <a:srgbClr val="AC2900"/>
                </a:solidFill>
              </a:rPr>
              <a:t> </a:t>
            </a:r>
            <a:r>
              <a:rPr lang="es-MX" sz="2800" b="1" spc="-10" dirty="0">
                <a:solidFill>
                  <a:srgbClr val="AC2900"/>
                </a:solidFill>
              </a:rPr>
              <a:t>SENTENCIAS INEXEQUIBILIDAD DECRETO 403 DE 2020</a:t>
            </a:r>
            <a:endParaRPr lang="es-CO" sz="2800" b="1" dirty="0">
              <a:solidFill>
                <a:srgbClr val="AC2900"/>
              </a:solidFill>
            </a:endParaRPr>
          </a:p>
        </p:txBody>
      </p:sp>
      <p:sp>
        <p:nvSpPr>
          <p:cNvPr id="6" name="Marcador de texto 5"/>
          <p:cNvSpPr>
            <a:spLocks noGrp="1"/>
          </p:cNvSpPr>
          <p:nvPr>
            <p:ph type="body" sz="quarter" idx="3"/>
          </p:nvPr>
        </p:nvSpPr>
        <p:spPr>
          <a:xfrm>
            <a:off x="2580259" y="1341183"/>
            <a:ext cx="7115143" cy="576262"/>
          </a:xfrm>
        </p:spPr>
        <p:txBody>
          <a:bodyPr/>
          <a:lstStyle/>
          <a:p>
            <a:pPr algn="ctr">
              <a:spcBef>
                <a:spcPts val="0"/>
              </a:spcBef>
            </a:pPr>
            <a:r>
              <a:rPr lang="es-CO" b="1" spc="-90" dirty="0">
                <a:latin typeface="Lucida Sans Unicode"/>
                <a:cs typeface="Lucida Sans Unicode"/>
              </a:rPr>
              <a:t>SENTENCIA</a:t>
            </a:r>
            <a:r>
              <a:rPr lang="es-CO" b="1" spc="-285" dirty="0">
                <a:latin typeface="Lucida Sans Unicode"/>
                <a:cs typeface="Lucida Sans Unicode"/>
              </a:rPr>
              <a:t> </a:t>
            </a:r>
            <a:r>
              <a:rPr lang="es-CO" b="1" spc="-490" dirty="0">
                <a:latin typeface="Lucida Sans Unicode"/>
                <a:cs typeface="Lucida Sans Unicode"/>
              </a:rPr>
              <a:t>C  -   237</a:t>
            </a:r>
            <a:r>
              <a:rPr lang="es-CO" b="1" spc="-275" dirty="0">
                <a:latin typeface="Lucida Sans Unicode"/>
                <a:cs typeface="Lucida Sans Unicode"/>
              </a:rPr>
              <a:t>  </a:t>
            </a:r>
            <a:r>
              <a:rPr lang="es-CO" b="1" dirty="0">
                <a:latin typeface="Lucida Sans Unicode"/>
                <a:cs typeface="Lucida Sans Unicode"/>
              </a:rPr>
              <a:t>DE</a:t>
            </a:r>
            <a:r>
              <a:rPr lang="es-CO" b="1" spc="-280" dirty="0">
                <a:latin typeface="Lucida Sans Unicode"/>
                <a:cs typeface="Lucida Sans Unicode"/>
              </a:rPr>
              <a:t> </a:t>
            </a:r>
            <a:r>
              <a:rPr lang="es-CO" b="1" spc="-325" dirty="0">
                <a:latin typeface="Lucida Sans Unicode"/>
                <a:cs typeface="Lucida Sans Unicode"/>
              </a:rPr>
              <a:t>2022</a:t>
            </a:r>
          </a:p>
          <a:p>
            <a:pPr algn="ctr">
              <a:spcBef>
                <a:spcPts val="0"/>
              </a:spcBef>
            </a:pPr>
            <a:r>
              <a:rPr lang="es-MX" sz="1600" b="1" dirty="0"/>
              <a:t>Contra Artículos 2º (parcial), 45 a 52, 124 (parcial) y 126 (parcial)</a:t>
            </a:r>
          </a:p>
        </p:txBody>
      </p:sp>
      <p:sp>
        <p:nvSpPr>
          <p:cNvPr id="10" name="Marcador de contenido 6"/>
          <p:cNvSpPr>
            <a:spLocks noGrp="1"/>
          </p:cNvSpPr>
          <p:nvPr>
            <p:ph sz="quarter" idx="4"/>
          </p:nvPr>
        </p:nvSpPr>
        <p:spPr>
          <a:xfrm>
            <a:off x="673201" y="2179977"/>
            <a:ext cx="4943828" cy="4325754"/>
          </a:xfrm>
        </p:spPr>
        <p:style>
          <a:lnRef idx="1">
            <a:schemeClr val="accent5"/>
          </a:lnRef>
          <a:fillRef idx="2">
            <a:schemeClr val="accent5"/>
          </a:fillRef>
          <a:effectRef idx="1">
            <a:schemeClr val="accent5"/>
          </a:effectRef>
          <a:fontRef idx="minor">
            <a:schemeClr val="dk1"/>
          </a:fontRef>
        </p:style>
        <p:txBody>
          <a:bodyPr>
            <a:normAutofit/>
          </a:bodyPr>
          <a:lstStyle/>
          <a:p>
            <a:pPr algn="just"/>
            <a:r>
              <a:rPr lang="es-MX" dirty="0"/>
              <a:t>ESTARSE A LO RESUELTO en la sentencia C-090 de 2022, en relación con el cargo propuesto en contra de los artículos 124 (parcial) y 126 (parcial) del Decreto Ley 403 de 2020. </a:t>
            </a:r>
          </a:p>
          <a:p>
            <a:pPr algn="just"/>
            <a:r>
              <a:rPr lang="es-MX" dirty="0"/>
              <a:t>Declararse INHIBIDA para emitir un pronunciamiento de fondo acerca de la </a:t>
            </a:r>
            <a:r>
              <a:rPr lang="es-MX" b="1" u="sng" dirty="0">
                <a:solidFill>
                  <a:srgbClr val="AC2900"/>
                </a:solidFill>
              </a:rPr>
              <a:t>constitucionalidad del artículo 2 (parcial) del Decreto Ley 403 de 2020. </a:t>
            </a:r>
          </a:p>
          <a:p>
            <a:pPr algn="just"/>
            <a:r>
              <a:rPr lang="es-MX" dirty="0"/>
              <a:t>Opera la reviviscencia de los artículos </a:t>
            </a:r>
            <a:r>
              <a:rPr lang="es-MX" b="1" dirty="0">
                <a:solidFill>
                  <a:srgbClr val="9E2600"/>
                </a:solidFill>
              </a:rPr>
              <a:t>9 a 18 y 21 de la Ley 42 de 1993,</a:t>
            </a:r>
            <a:r>
              <a:rPr lang="es-MX" dirty="0">
                <a:solidFill>
                  <a:srgbClr val="9E2600"/>
                </a:solidFill>
              </a:rPr>
              <a:t> </a:t>
            </a:r>
            <a:r>
              <a:rPr lang="es-MX" dirty="0"/>
              <a:t>los cuales habían sido derogados por el artículo 166 del Decreto 403.</a:t>
            </a:r>
          </a:p>
          <a:p>
            <a:pPr algn="just"/>
            <a:endParaRPr lang="es-CO" dirty="0"/>
          </a:p>
        </p:txBody>
      </p:sp>
      <p:sp>
        <p:nvSpPr>
          <p:cNvPr id="8" name="Marcador de contenido 6"/>
          <p:cNvSpPr>
            <a:spLocks noGrp="1"/>
          </p:cNvSpPr>
          <p:nvPr>
            <p:ph sz="quarter" idx="4"/>
          </p:nvPr>
        </p:nvSpPr>
        <p:spPr>
          <a:xfrm>
            <a:off x="5906857" y="2179976"/>
            <a:ext cx="5836652" cy="4325754"/>
          </a:xfrm>
        </p:spPr>
        <p:style>
          <a:lnRef idx="1">
            <a:schemeClr val="accent5"/>
          </a:lnRef>
          <a:fillRef idx="2">
            <a:schemeClr val="accent5"/>
          </a:fillRef>
          <a:effectRef idx="1">
            <a:schemeClr val="accent5"/>
          </a:effectRef>
          <a:fontRef idx="minor">
            <a:schemeClr val="dk1"/>
          </a:fontRef>
        </p:style>
        <p:txBody>
          <a:bodyPr>
            <a:normAutofit fontScale="85000" lnSpcReduction="10000"/>
          </a:bodyPr>
          <a:lstStyle/>
          <a:p>
            <a:pPr algn="just"/>
            <a:r>
              <a:rPr lang="es-MX" dirty="0"/>
              <a:t>Declarar INEXEQUIBLES los artículos 45, 46, 47, 48, 49, 50, 51 y 52 del Decreto Ley 403 de 2020.</a:t>
            </a:r>
          </a:p>
          <a:p>
            <a:pPr algn="just"/>
            <a:endParaRPr lang="es-MX" dirty="0"/>
          </a:p>
          <a:p>
            <a:pPr algn="just"/>
            <a:endParaRPr lang="es-MX" dirty="0"/>
          </a:p>
          <a:p>
            <a:pPr algn="just"/>
            <a:endParaRPr lang="es-MX" dirty="0"/>
          </a:p>
          <a:p>
            <a:pPr algn="just"/>
            <a:endParaRPr lang="es-MX" dirty="0"/>
          </a:p>
          <a:p>
            <a:pPr algn="just"/>
            <a:endParaRPr lang="es-MX" dirty="0"/>
          </a:p>
          <a:p>
            <a:pPr algn="just"/>
            <a:endParaRPr lang="es-MX" dirty="0"/>
          </a:p>
          <a:p>
            <a:pPr marL="0" indent="0" algn="just">
              <a:buNone/>
            </a:pPr>
            <a:endParaRPr lang="es-MX" dirty="0"/>
          </a:p>
          <a:p>
            <a:pPr algn="just"/>
            <a:endParaRPr lang="es-MX" dirty="0"/>
          </a:p>
          <a:p>
            <a:pPr algn="just"/>
            <a:r>
              <a:rPr lang="es-MX" dirty="0"/>
              <a:t>Mantendrá vigencia todo aquello que tenga </a:t>
            </a:r>
            <a:r>
              <a:rPr lang="es-MX" b="1" u="sng" dirty="0"/>
              <a:t>conexidad con el control concomitante y preventivo </a:t>
            </a:r>
            <a:r>
              <a:rPr lang="es-MX" dirty="0"/>
              <a:t>o relación de materia con la unificación de competencias que introduce el Acto Legislativo 04 de 2019</a:t>
            </a:r>
            <a:endParaRPr lang="es-CO" dirty="0"/>
          </a:p>
        </p:txBody>
      </p:sp>
      <p:pic>
        <p:nvPicPr>
          <p:cNvPr id="7" name="Imagen 6"/>
          <p:cNvPicPr>
            <a:picLocks noChangeAspect="1"/>
          </p:cNvPicPr>
          <p:nvPr/>
        </p:nvPicPr>
        <p:blipFill>
          <a:blip r:embed="rId2"/>
          <a:stretch>
            <a:fillRect/>
          </a:stretch>
        </p:blipFill>
        <p:spPr>
          <a:xfrm>
            <a:off x="6137347" y="2808268"/>
            <a:ext cx="5148962" cy="2504446"/>
          </a:xfrm>
          <a:prstGeom prst="rect">
            <a:avLst/>
          </a:prstGeom>
        </p:spPr>
      </p:pic>
    </p:spTree>
    <p:extLst>
      <p:ext uri="{BB962C8B-B14F-4D97-AF65-F5344CB8AC3E}">
        <p14:creationId xmlns:p14="http://schemas.microsoft.com/office/powerpoint/2010/main" val="23908060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a:stretch>
            <a:fillRect/>
          </a:stretch>
        </p:blipFill>
        <p:spPr>
          <a:xfrm>
            <a:off x="1511877" y="314757"/>
            <a:ext cx="10219984" cy="6224588"/>
          </a:xfrm>
          <a:prstGeom prst="rect">
            <a:avLst/>
          </a:prstGeom>
        </p:spPr>
      </p:pic>
    </p:spTree>
    <p:extLst>
      <p:ext uri="{BB962C8B-B14F-4D97-AF65-F5344CB8AC3E}">
        <p14:creationId xmlns:p14="http://schemas.microsoft.com/office/powerpoint/2010/main" val="26284269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18679" y="292515"/>
            <a:ext cx="8911687" cy="595759"/>
          </a:xfrm>
        </p:spPr>
        <p:txBody>
          <a:bodyPr>
            <a:normAutofit fontScale="90000"/>
          </a:bodyPr>
          <a:lstStyle/>
          <a:p>
            <a:pPr algn="ctr"/>
            <a:r>
              <a:rPr lang="es-MX" b="1" dirty="0">
                <a:solidFill>
                  <a:srgbClr val="AC2900"/>
                </a:solidFill>
              </a:rPr>
              <a:t>CONTENIDO AFGR VS ABREVIADA</a:t>
            </a:r>
            <a:endParaRPr lang="es-CO" b="1" dirty="0">
              <a:solidFill>
                <a:srgbClr val="AC2900"/>
              </a:solidFill>
            </a:endParaRPr>
          </a:p>
        </p:txBody>
      </p:sp>
      <p:sp>
        <p:nvSpPr>
          <p:cNvPr id="3" name="Marcador de contenido 2"/>
          <p:cNvSpPr>
            <a:spLocks noGrp="1"/>
          </p:cNvSpPr>
          <p:nvPr>
            <p:ph sz="half" idx="1"/>
          </p:nvPr>
        </p:nvSpPr>
        <p:spPr>
          <a:xfrm>
            <a:off x="651889" y="1310137"/>
            <a:ext cx="5892602" cy="5260480"/>
          </a:xfrm>
        </p:spPr>
        <p:txBody>
          <a:bodyPr>
            <a:normAutofit fontScale="77500" lnSpcReduction="20000"/>
          </a:bodyPr>
          <a:lstStyle/>
          <a:p>
            <a:pPr lvl="0"/>
            <a:endParaRPr lang="es-CO" b="1" dirty="0"/>
          </a:p>
          <a:p>
            <a:pPr lvl="0"/>
            <a:r>
              <a:rPr lang="es-CO" b="1" dirty="0"/>
              <a:t>PRUEBA RECORRIDO-RIESGOS - HOJA 1	</a:t>
            </a:r>
          </a:p>
          <a:p>
            <a:pPr lvl="0"/>
            <a:r>
              <a:rPr lang="es-CO" b="1" dirty="0"/>
              <a:t>RIESGOS DE AUDITORÍA - HOJA 2	</a:t>
            </a:r>
          </a:p>
          <a:p>
            <a:pPr lvl="0"/>
            <a:r>
              <a:rPr lang="es-CO" b="1" dirty="0"/>
              <a:t>MATERIALIDAD FINANCIERA - HOJA 3	</a:t>
            </a:r>
          </a:p>
          <a:p>
            <a:pPr lvl="0"/>
            <a:r>
              <a:rPr lang="es-CO" b="1" dirty="0"/>
              <a:t>MATERIALIDAD PRESUPUESTO - HOJA 4	</a:t>
            </a:r>
          </a:p>
          <a:p>
            <a:pPr lvl="0"/>
            <a:r>
              <a:rPr lang="es-CO" b="1" dirty="0"/>
              <a:t>PROCEDIMIENTOS AUDITORÍA - HOJA 5	</a:t>
            </a:r>
          </a:p>
          <a:p>
            <a:pPr lvl="0"/>
            <a:r>
              <a:rPr lang="es-CO" b="1" dirty="0"/>
              <a:t>GESTIÓN CONTRACTUAL - Hoja 6	</a:t>
            </a:r>
          </a:p>
          <a:p>
            <a:pPr lvl="0"/>
            <a:r>
              <a:rPr lang="es-CO" b="1" dirty="0"/>
              <a:t>PLANEACIÓN Y RESULTADOS - HOJA 7	</a:t>
            </a:r>
          </a:p>
          <a:p>
            <a:pPr lvl="0"/>
            <a:r>
              <a:rPr lang="es-CO" b="1" dirty="0"/>
              <a:t>ANÁLISIS DE HALLAZGOS PARA OPINIÓN FINANCIERA - HOJA 8	</a:t>
            </a:r>
          </a:p>
          <a:p>
            <a:pPr lvl="0"/>
            <a:r>
              <a:rPr lang="es-CO" b="1" dirty="0"/>
              <a:t>ANÁLISIS DE HALLAZGOS PARA CONCEPTO PRESUPUESTAL - HOJA 9	</a:t>
            </a:r>
          </a:p>
          <a:p>
            <a:pPr lvl="0"/>
            <a:r>
              <a:rPr lang="es-CO" b="1" dirty="0"/>
              <a:t>FENECIMIENTO - HOJA 10	</a:t>
            </a:r>
          </a:p>
          <a:p>
            <a:pPr lvl="0"/>
            <a:r>
              <a:rPr lang="es-CO" b="1" dirty="0"/>
              <a:t>REFERENCIA - MARCAS - HOJA 11	</a:t>
            </a:r>
          </a:p>
          <a:p>
            <a:pPr lvl="0"/>
            <a:endParaRPr lang="es-MX" b="1" dirty="0"/>
          </a:p>
          <a:p>
            <a:pPr marL="0" lvl="0" indent="0" algn="r">
              <a:lnSpc>
                <a:spcPct val="120000"/>
              </a:lnSpc>
              <a:spcBef>
                <a:spcPts val="0"/>
              </a:spcBef>
              <a:buNone/>
            </a:pPr>
            <a:r>
              <a:rPr lang="es-MX" b="1" dirty="0">
                <a:hlinkClick r:id="rId2" action="ppaction://hlinkfile"/>
              </a:rPr>
              <a:t>Papel de Trabajo 04-AFGR Matriz de planeación de</a:t>
            </a:r>
          </a:p>
          <a:p>
            <a:pPr marL="0" lvl="0" indent="0" algn="r">
              <a:lnSpc>
                <a:spcPct val="120000"/>
              </a:lnSpc>
              <a:spcBef>
                <a:spcPts val="0"/>
              </a:spcBef>
              <a:buNone/>
            </a:pPr>
            <a:r>
              <a:rPr lang="es-MX" b="1" dirty="0">
                <a:hlinkClick r:id="rId2" action="ppaction://hlinkfile"/>
              </a:rPr>
              <a:t> la auditoría y evaluación de gestión AFGR</a:t>
            </a:r>
            <a:endParaRPr lang="es-MX" b="1" dirty="0"/>
          </a:p>
          <a:p>
            <a:pPr lvl="0" algn="r">
              <a:lnSpc>
                <a:spcPct val="120000"/>
              </a:lnSpc>
              <a:spcBef>
                <a:spcPts val="0"/>
              </a:spcBef>
            </a:pPr>
            <a:endParaRPr lang="es-MX" b="1" dirty="0"/>
          </a:p>
          <a:p>
            <a:pPr marL="0" lvl="0" indent="0" algn="r">
              <a:lnSpc>
                <a:spcPct val="120000"/>
              </a:lnSpc>
              <a:spcBef>
                <a:spcPts val="0"/>
              </a:spcBef>
              <a:buNone/>
            </a:pPr>
            <a:r>
              <a:rPr lang="es-MX" b="1" dirty="0">
                <a:hlinkClick r:id="rId3" action="ppaction://hlinkfile"/>
              </a:rPr>
              <a:t>Anexo 05-AFGR Instructivo matriz de planeación y </a:t>
            </a:r>
          </a:p>
          <a:p>
            <a:pPr marL="0" lvl="0" indent="0" algn="r">
              <a:lnSpc>
                <a:spcPct val="120000"/>
              </a:lnSpc>
              <a:spcBef>
                <a:spcPts val="0"/>
              </a:spcBef>
              <a:buNone/>
            </a:pPr>
            <a:r>
              <a:rPr lang="es-MX" b="1" dirty="0">
                <a:hlinkClick r:id="rId3" action="ppaction://hlinkfile"/>
              </a:rPr>
              <a:t>evaluación de la gestión fiscal AFGR</a:t>
            </a:r>
            <a:endParaRPr lang="es-CO" b="1" dirty="0"/>
          </a:p>
          <a:p>
            <a:endParaRPr lang="es-CO" dirty="0"/>
          </a:p>
        </p:txBody>
      </p:sp>
      <p:sp>
        <p:nvSpPr>
          <p:cNvPr id="4" name="Marcador de contenido 3"/>
          <p:cNvSpPr>
            <a:spLocks noGrp="1"/>
          </p:cNvSpPr>
          <p:nvPr>
            <p:ph sz="half" idx="2"/>
          </p:nvPr>
        </p:nvSpPr>
        <p:spPr>
          <a:xfrm>
            <a:off x="6779623" y="1310137"/>
            <a:ext cx="4984988" cy="4881657"/>
          </a:xfrm>
        </p:spPr>
        <p:txBody>
          <a:bodyPr>
            <a:normAutofit fontScale="77500" lnSpcReduction="20000"/>
          </a:bodyPr>
          <a:lstStyle/>
          <a:p>
            <a:pPr lvl="0"/>
            <a:endParaRPr lang="es-CO" b="1" dirty="0"/>
          </a:p>
          <a:p>
            <a:pPr lvl="0"/>
            <a:r>
              <a:rPr lang="es-CO" b="1" dirty="0"/>
              <a:t>INFORMACIÓN DE LA CUENTA RENDIDA - HOJA 1	</a:t>
            </a:r>
          </a:p>
          <a:p>
            <a:pPr lvl="0"/>
            <a:r>
              <a:rPr lang="es-CO" b="1" dirty="0"/>
              <a:t>RIESGOS Y CONTROLES HOJA 2	</a:t>
            </a:r>
          </a:p>
          <a:p>
            <a:pPr lvl="0"/>
            <a:r>
              <a:rPr lang="es-CO" b="1" dirty="0"/>
              <a:t>MATERIALIDAD FINANCIERA - HOJA 3	</a:t>
            </a:r>
          </a:p>
          <a:p>
            <a:pPr lvl="0"/>
            <a:r>
              <a:rPr lang="es-CO" b="1" dirty="0"/>
              <a:t>MATERIALIDAD PRESUPUESTO - HOJA 4	</a:t>
            </a:r>
          </a:p>
          <a:p>
            <a:pPr lvl="0"/>
            <a:r>
              <a:rPr lang="es-CO" b="1" dirty="0"/>
              <a:t>ANÁLISIS DE HALLAZGOS PARA OPINIÓN FINANCIERA - HOJA 5	</a:t>
            </a:r>
          </a:p>
          <a:p>
            <a:pPr lvl="0"/>
            <a:r>
              <a:rPr lang="es-CO" b="1" dirty="0"/>
              <a:t>ANÁLISIS DE HALLAZGOS PARA CONCEPTO PRESUPUESTAL - HOJA 6	</a:t>
            </a:r>
          </a:p>
          <a:p>
            <a:pPr lvl="0"/>
            <a:r>
              <a:rPr lang="es-CO" b="1" dirty="0"/>
              <a:t>FENECIMIENTO - HOJA 7	</a:t>
            </a:r>
          </a:p>
          <a:p>
            <a:pPr lvl="0"/>
            <a:endParaRPr lang="es-CO" b="1" dirty="0"/>
          </a:p>
          <a:p>
            <a:pPr lvl="0"/>
            <a:endParaRPr lang="es-MX" b="1" dirty="0"/>
          </a:p>
          <a:p>
            <a:pPr lvl="0"/>
            <a:endParaRPr lang="es-MX" b="1" dirty="0"/>
          </a:p>
          <a:p>
            <a:pPr marL="0" lvl="0" indent="0">
              <a:buNone/>
            </a:pPr>
            <a:r>
              <a:rPr lang="es-MX" b="1" dirty="0">
                <a:hlinkClick r:id="rId4" action="ppaction://hlinkfile"/>
              </a:rPr>
              <a:t>Papel de Trabajo 13 AFGR Matriz gestión fiscal auditoría abreviada</a:t>
            </a:r>
            <a:endParaRPr lang="es-MX" b="1" dirty="0"/>
          </a:p>
          <a:p>
            <a:pPr marL="0" lvl="0" indent="0">
              <a:buNone/>
            </a:pPr>
            <a:endParaRPr lang="es-CO" b="1" dirty="0"/>
          </a:p>
          <a:p>
            <a:pPr marL="0" lvl="0" indent="0">
              <a:buNone/>
            </a:pPr>
            <a:r>
              <a:rPr lang="es-CO" b="1" dirty="0">
                <a:hlinkClick r:id="rId5" action="ppaction://hlinkfile"/>
              </a:rPr>
              <a:t>Anexo 14-AFGR Instructivo matriz de gestión fiscal auditoría abreviada</a:t>
            </a:r>
            <a:endParaRPr lang="es-CO" b="1" dirty="0"/>
          </a:p>
          <a:p>
            <a:endParaRPr lang="es-CO" dirty="0"/>
          </a:p>
        </p:txBody>
      </p:sp>
      <p:sp>
        <p:nvSpPr>
          <p:cNvPr id="7" name="Título 1"/>
          <p:cNvSpPr txBox="1">
            <a:spLocks/>
          </p:cNvSpPr>
          <p:nvPr/>
        </p:nvSpPr>
        <p:spPr>
          <a:xfrm>
            <a:off x="651889" y="1099205"/>
            <a:ext cx="4473412" cy="421863"/>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1600" b="1" dirty="0">
                <a:solidFill>
                  <a:srgbClr val="AC2900"/>
                </a:solidFill>
              </a:rPr>
              <a:t>AFGR</a:t>
            </a:r>
            <a:endParaRPr lang="es-CO" sz="1600" b="1" dirty="0">
              <a:solidFill>
                <a:srgbClr val="AC2900"/>
              </a:solidFill>
            </a:endParaRPr>
          </a:p>
        </p:txBody>
      </p:sp>
      <p:sp>
        <p:nvSpPr>
          <p:cNvPr id="8" name="Título 1"/>
          <p:cNvSpPr txBox="1">
            <a:spLocks/>
          </p:cNvSpPr>
          <p:nvPr/>
        </p:nvSpPr>
        <p:spPr>
          <a:xfrm>
            <a:off x="6544491" y="1099204"/>
            <a:ext cx="4473412" cy="421863"/>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1600" b="1" dirty="0">
                <a:solidFill>
                  <a:srgbClr val="AC2900"/>
                </a:solidFill>
              </a:rPr>
              <a:t>ABREVIADA</a:t>
            </a:r>
            <a:endParaRPr lang="es-CO" sz="1600" b="1" dirty="0">
              <a:solidFill>
                <a:srgbClr val="AC2900"/>
              </a:solidFill>
            </a:endParaRPr>
          </a:p>
        </p:txBody>
      </p:sp>
    </p:spTree>
    <p:extLst>
      <p:ext uri="{BB962C8B-B14F-4D97-AF65-F5344CB8AC3E}">
        <p14:creationId xmlns:p14="http://schemas.microsoft.com/office/powerpoint/2010/main" val="33029330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18679" y="292515"/>
            <a:ext cx="8911687" cy="595759"/>
          </a:xfrm>
        </p:spPr>
        <p:txBody>
          <a:bodyPr>
            <a:normAutofit fontScale="90000"/>
          </a:bodyPr>
          <a:lstStyle/>
          <a:p>
            <a:pPr algn="ctr"/>
            <a:r>
              <a:rPr lang="es-MX" b="1" dirty="0">
                <a:solidFill>
                  <a:srgbClr val="AC2900"/>
                </a:solidFill>
              </a:rPr>
              <a:t>FENECIMIENTO AFGR</a:t>
            </a:r>
            <a:endParaRPr lang="es-CO" b="1" dirty="0">
              <a:solidFill>
                <a:srgbClr val="AC2900"/>
              </a:solidFill>
            </a:endParaRPr>
          </a:p>
        </p:txBody>
      </p:sp>
      <p:graphicFrame>
        <p:nvGraphicFramePr>
          <p:cNvPr id="7" name="Tabla 6"/>
          <p:cNvGraphicFramePr>
            <a:graphicFrameLocks noGrp="1"/>
          </p:cNvGraphicFramePr>
          <p:nvPr>
            <p:extLst>
              <p:ext uri="{D42A27DB-BD31-4B8C-83A1-F6EECF244321}">
                <p14:modId xmlns:p14="http://schemas.microsoft.com/office/powerpoint/2010/main" val="674772768"/>
              </p:ext>
            </p:extLst>
          </p:nvPr>
        </p:nvGraphicFramePr>
        <p:xfrm>
          <a:off x="1023922" y="1345475"/>
          <a:ext cx="10588959" cy="5159827"/>
        </p:xfrm>
        <a:graphic>
          <a:graphicData uri="http://schemas.openxmlformats.org/drawingml/2006/table">
            <a:tbl>
              <a:tblPr/>
              <a:tblGrid>
                <a:gridCol w="1608023">
                  <a:extLst>
                    <a:ext uri="{9D8B030D-6E8A-4147-A177-3AD203B41FA5}">
                      <a16:colId xmlns:a16="http://schemas.microsoft.com/office/drawing/2014/main" val="1039737864"/>
                    </a:ext>
                  </a:extLst>
                </a:gridCol>
                <a:gridCol w="464790">
                  <a:extLst>
                    <a:ext uri="{9D8B030D-6E8A-4147-A177-3AD203B41FA5}">
                      <a16:colId xmlns:a16="http://schemas.microsoft.com/office/drawing/2014/main" val="3357771599"/>
                    </a:ext>
                  </a:extLst>
                </a:gridCol>
                <a:gridCol w="1004546">
                  <a:extLst>
                    <a:ext uri="{9D8B030D-6E8A-4147-A177-3AD203B41FA5}">
                      <a16:colId xmlns:a16="http://schemas.microsoft.com/office/drawing/2014/main" val="1634051981"/>
                    </a:ext>
                  </a:extLst>
                </a:gridCol>
                <a:gridCol w="974560">
                  <a:extLst>
                    <a:ext uri="{9D8B030D-6E8A-4147-A177-3AD203B41FA5}">
                      <a16:colId xmlns:a16="http://schemas.microsoft.com/office/drawing/2014/main" val="868274831"/>
                    </a:ext>
                  </a:extLst>
                </a:gridCol>
                <a:gridCol w="959566">
                  <a:extLst>
                    <a:ext uri="{9D8B030D-6E8A-4147-A177-3AD203B41FA5}">
                      <a16:colId xmlns:a16="http://schemas.microsoft.com/office/drawing/2014/main" val="1068311807"/>
                    </a:ext>
                  </a:extLst>
                </a:gridCol>
                <a:gridCol w="1049524">
                  <a:extLst>
                    <a:ext uri="{9D8B030D-6E8A-4147-A177-3AD203B41FA5}">
                      <a16:colId xmlns:a16="http://schemas.microsoft.com/office/drawing/2014/main" val="3903498145"/>
                    </a:ext>
                  </a:extLst>
                </a:gridCol>
                <a:gridCol w="1064519">
                  <a:extLst>
                    <a:ext uri="{9D8B030D-6E8A-4147-A177-3AD203B41FA5}">
                      <a16:colId xmlns:a16="http://schemas.microsoft.com/office/drawing/2014/main" val="4194217757"/>
                    </a:ext>
                  </a:extLst>
                </a:gridCol>
                <a:gridCol w="1109498">
                  <a:extLst>
                    <a:ext uri="{9D8B030D-6E8A-4147-A177-3AD203B41FA5}">
                      <a16:colId xmlns:a16="http://schemas.microsoft.com/office/drawing/2014/main" val="1054220856"/>
                    </a:ext>
                  </a:extLst>
                </a:gridCol>
                <a:gridCol w="1109498">
                  <a:extLst>
                    <a:ext uri="{9D8B030D-6E8A-4147-A177-3AD203B41FA5}">
                      <a16:colId xmlns:a16="http://schemas.microsoft.com/office/drawing/2014/main" val="2508471779"/>
                    </a:ext>
                  </a:extLst>
                </a:gridCol>
                <a:gridCol w="1244435">
                  <a:extLst>
                    <a:ext uri="{9D8B030D-6E8A-4147-A177-3AD203B41FA5}">
                      <a16:colId xmlns:a16="http://schemas.microsoft.com/office/drawing/2014/main" val="1410240966"/>
                    </a:ext>
                  </a:extLst>
                </a:gridCol>
              </a:tblGrid>
              <a:tr h="297422">
                <a:tc rowSpan="2" gridSpan="2">
                  <a:txBody>
                    <a:bodyPr/>
                    <a:lstStyle/>
                    <a:p>
                      <a:pPr algn="ctr" fontAlgn="ctr"/>
                      <a:r>
                        <a:rPr lang="es-CO" sz="800" b="1" i="0" u="none" strike="noStrike">
                          <a:solidFill>
                            <a:srgbClr val="000000"/>
                          </a:solidFill>
                          <a:effectLst/>
                          <a:latin typeface="Arial" panose="020B0604020202020204" pitchFamily="34" charset="0"/>
                        </a:rPr>
                        <a:t>MACROPROCESO</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rowSpan="2" hMerge="1">
                  <a:txBody>
                    <a:bodyPr/>
                    <a:lstStyle/>
                    <a:p>
                      <a:endParaRPr lang="es-CO"/>
                    </a:p>
                  </a:txBody>
                  <a:tcPr/>
                </a:tc>
                <a:tc rowSpan="2" gridSpan="2">
                  <a:txBody>
                    <a:bodyPr/>
                    <a:lstStyle/>
                    <a:p>
                      <a:pPr algn="ctr" fontAlgn="ctr"/>
                      <a:r>
                        <a:rPr lang="es-CO" sz="800" b="1" i="0" u="none" strike="noStrike">
                          <a:solidFill>
                            <a:srgbClr val="000000"/>
                          </a:solidFill>
                          <a:effectLst/>
                          <a:latin typeface="Arial" panose="020B0604020202020204" pitchFamily="34" charset="0"/>
                        </a:rPr>
                        <a:t>PROCESO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rowSpan="2" hMerge="1">
                  <a:txBody>
                    <a:bodyPr/>
                    <a:lstStyle/>
                    <a:p>
                      <a:endParaRPr lang="es-CO"/>
                    </a:p>
                  </a:txBody>
                  <a:tcPr/>
                </a:tc>
                <a:tc rowSpan="2">
                  <a:txBody>
                    <a:bodyPr/>
                    <a:lstStyle/>
                    <a:p>
                      <a:pPr algn="ctr" fontAlgn="ctr"/>
                      <a:r>
                        <a:rPr lang="es-CO" sz="800" b="1" i="0" u="none" strike="noStrike">
                          <a:solidFill>
                            <a:srgbClr val="000000"/>
                          </a:solidFill>
                          <a:effectLst/>
                          <a:latin typeface="Arial" panose="020B0604020202020204" pitchFamily="34" charset="0"/>
                        </a:rPr>
                        <a:t>PONDERACIÓN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gridSpan="3">
                  <a:txBody>
                    <a:bodyPr/>
                    <a:lstStyle/>
                    <a:p>
                      <a:pPr algn="ctr" fontAlgn="ctr"/>
                      <a:r>
                        <a:rPr lang="es-MX" sz="800" b="1" i="0" u="none" strike="noStrike">
                          <a:solidFill>
                            <a:srgbClr val="000000"/>
                          </a:solidFill>
                          <a:effectLst/>
                          <a:latin typeface="Arial" panose="020B0604020202020204" pitchFamily="34" charset="0"/>
                        </a:rPr>
                        <a:t>PRINCIPIOS DE LA GESTIÓN FISCAL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tc hMerge="1">
                  <a:txBody>
                    <a:bodyPr/>
                    <a:lstStyle/>
                    <a:p>
                      <a:endParaRPr lang="es-CO"/>
                    </a:p>
                  </a:txBody>
                  <a:tcPr/>
                </a:tc>
                <a:tc gridSpan="2">
                  <a:txBody>
                    <a:bodyPr/>
                    <a:lstStyle/>
                    <a:p>
                      <a:pPr algn="ctr" fontAlgn="ctr"/>
                      <a:r>
                        <a:rPr lang="es-CO" sz="800" b="1" i="0" u="none" strike="noStrike">
                          <a:solidFill>
                            <a:srgbClr val="000000"/>
                          </a:solidFill>
                          <a:effectLst/>
                          <a:latin typeface="Arial" panose="020B0604020202020204" pitchFamily="34" charset="0"/>
                        </a:rPr>
                        <a:t>CONCEPTOS Y OPINIÓN</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extLst>
                  <a:ext uri="{0D108BD9-81ED-4DB2-BD59-A6C34878D82A}">
                    <a16:rowId xmlns:a16="http://schemas.microsoft.com/office/drawing/2014/main" val="3928348231"/>
                  </a:ext>
                </a:extLst>
              </a:tr>
              <a:tr h="452080">
                <a:tc gridSpan="2" vMerge="1">
                  <a:txBody>
                    <a:bodyPr/>
                    <a:lstStyle/>
                    <a:p>
                      <a:endParaRPr lang="es-CO"/>
                    </a:p>
                  </a:txBody>
                  <a:tcPr/>
                </a:tc>
                <a:tc hMerge="1" vMerge="1">
                  <a:txBody>
                    <a:bodyPr/>
                    <a:lstStyle/>
                    <a:p>
                      <a:endParaRPr lang="es-CO"/>
                    </a:p>
                  </a:txBody>
                  <a:tcPr/>
                </a:tc>
                <a:tc gridSpan="2" vMerge="1">
                  <a:txBody>
                    <a:bodyPr/>
                    <a:lstStyle/>
                    <a:p>
                      <a:endParaRPr lang="es-CO"/>
                    </a:p>
                  </a:txBody>
                  <a:tcPr/>
                </a:tc>
                <a:tc hMerge="1" vMerge="1">
                  <a:txBody>
                    <a:bodyPr/>
                    <a:lstStyle/>
                    <a:p>
                      <a:endParaRPr lang="es-CO"/>
                    </a:p>
                  </a:txBody>
                  <a:tcPr/>
                </a:tc>
                <a:tc vMerge="1">
                  <a:txBody>
                    <a:bodyPr/>
                    <a:lstStyle/>
                    <a:p>
                      <a:endParaRPr lang="es-CO"/>
                    </a:p>
                  </a:txBody>
                  <a:tcPr/>
                </a:tc>
                <a:tc>
                  <a:txBody>
                    <a:bodyPr/>
                    <a:lstStyle/>
                    <a:p>
                      <a:pPr algn="ctr" fontAlgn="ctr"/>
                      <a:r>
                        <a:rPr lang="es-CO" sz="800" b="1" i="0" u="none" strike="noStrike">
                          <a:solidFill>
                            <a:srgbClr val="000000"/>
                          </a:solidFill>
                          <a:effectLst/>
                          <a:latin typeface="Arial" panose="020B0604020202020204" pitchFamily="34" charset="0"/>
                        </a:rPr>
                        <a:t>EFICACIA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CO" sz="800" b="1" i="0" u="none" strike="noStrike">
                          <a:solidFill>
                            <a:srgbClr val="000000"/>
                          </a:solidFill>
                          <a:effectLst/>
                          <a:latin typeface="Arial" panose="020B0604020202020204" pitchFamily="34" charset="0"/>
                        </a:rPr>
                        <a:t>EFICIENCIA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CO" sz="800" b="1" i="0" u="none" strike="noStrike">
                          <a:solidFill>
                            <a:srgbClr val="000000"/>
                          </a:solidFill>
                          <a:effectLst/>
                          <a:latin typeface="Arial" panose="020B0604020202020204" pitchFamily="34" charset="0"/>
                        </a:rPr>
                        <a:t>ECONOMIA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gridSpan="2">
                  <a:txBody>
                    <a:bodyPr/>
                    <a:lstStyle/>
                    <a:p>
                      <a:pPr algn="ctr" fontAlgn="ctr"/>
                      <a:r>
                        <a:rPr lang="es-CO" sz="800" b="1" i="0" u="none" strike="noStrike">
                          <a:solidFill>
                            <a:srgbClr val="000000"/>
                          </a:solidFill>
                          <a:effectLst/>
                          <a:latin typeface="Arial" panose="020B0604020202020204" pitchFamily="34" charset="0"/>
                        </a:rPr>
                        <a:t>CONCEPTO CONSOLIDADO  MACROPROCESO PRESUPUESTAL</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extLst>
                  <a:ext uri="{0D108BD9-81ED-4DB2-BD59-A6C34878D82A}">
                    <a16:rowId xmlns:a16="http://schemas.microsoft.com/office/drawing/2014/main" val="3437856683"/>
                  </a:ext>
                </a:extLst>
              </a:tr>
              <a:tr h="773295">
                <a:tc rowSpan="7">
                  <a:txBody>
                    <a:bodyPr/>
                    <a:lstStyle/>
                    <a:p>
                      <a:pPr algn="ctr" fontAlgn="ctr"/>
                      <a:r>
                        <a:rPr lang="es-CO" sz="900" b="1" i="0" u="none" strike="noStrike">
                          <a:solidFill>
                            <a:srgbClr val="000000"/>
                          </a:solidFill>
                          <a:effectLst/>
                          <a:latin typeface="Arial" panose="020B0604020202020204" pitchFamily="34" charset="0"/>
                        </a:rPr>
                        <a:t>PRESUPUESTAL Y RESULTADOS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rowSpan="7">
                  <a:txBody>
                    <a:bodyPr/>
                    <a:lstStyle/>
                    <a:p>
                      <a:pPr algn="ctr" fontAlgn="ctr"/>
                      <a:r>
                        <a:rPr lang="es-CO" sz="900" b="1" i="0" u="none" strike="noStrike">
                          <a:solidFill>
                            <a:srgbClr val="000000"/>
                          </a:solidFill>
                          <a:effectLst/>
                          <a:latin typeface="Arial" panose="020B0604020202020204" pitchFamily="34" charset="0"/>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rowSpan="3">
                  <a:txBody>
                    <a:bodyPr/>
                    <a:lstStyle/>
                    <a:p>
                      <a:pPr algn="ctr" fontAlgn="ctr"/>
                      <a:r>
                        <a:rPr lang="es-CO" sz="800" b="0" i="0" u="none" strike="noStrike">
                          <a:solidFill>
                            <a:srgbClr val="000000"/>
                          </a:solidFill>
                          <a:effectLst/>
                          <a:latin typeface="Arial" panose="020B0604020202020204" pitchFamily="34" charset="0"/>
                        </a:rPr>
                        <a:t>GESTIÓN PRESUPUESTAL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2">
                  <a:txBody>
                    <a:bodyPr/>
                    <a:lstStyle/>
                    <a:p>
                      <a:pPr algn="ctr" fontAlgn="ctr"/>
                      <a:r>
                        <a:rPr lang="es-CO" sz="800" b="0" i="0" u="none" strike="noStrike">
                          <a:solidFill>
                            <a:srgbClr val="000000"/>
                          </a:solidFill>
                          <a:effectLst/>
                          <a:latin typeface="Arial" panose="020B0604020202020204" pitchFamily="34" charset="0"/>
                        </a:rPr>
                        <a:t>EJECUCIÓN DE INGRESOS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2">
                  <a:txBody>
                    <a:bodyPr/>
                    <a:lstStyle/>
                    <a:p>
                      <a:pPr algn="ctr" fontAlgn="ctr"/>
                      <a:r>
                        <a:rPr lang="es-CO" sz="900" b="0" i="0" u="none" strike="noStrike">
                          <a:solidFill>
                            <a:srgbClr val="000000"/>
                          </a:solidFill>
                          <a:effectLst/>
                          <a:latin typeface="Arial" panose="020B0604020202020204" pitchFamily="34" charset="0"/>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es-CO" sz="900" b="0" i="0" u="none" strike="noStrike">
                          <a:solidFill>
                            <a:srgbClr val="000000"/>
                          </a:solidFill>
                          <a:effectLst/>
                          <a:latin typeface="Arial" panose="020B0604020202020204" pitchFamily="34" charset="0"/>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2">
                  <a:txBody>
                    <a:bodyPr/>
                    <a:lstStyle/>
                    <a:p>
                      <a:pPr algn="ctr" fontAlgn="b"/>
                      <a:r>
                        <a:rPr lang="es-CO" sz="900" b="0" i="0" u="none" strike="noStrike">
                          <a:solidFill>
                            <a:srgbClr val="FF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BFBFBF"/>
                      </a:fgClr>
                      <a:bgClr>
                        <a:srgbClr val="FFFFFF"/>
                      </a:bgClr>
                    </a:pattFill>
                  </a:tcPr>
                </a:tc>
                <a:tc rowSpan="2">
                  <a:txBody>
                    <a:bodyPr/>
                    <a:lstStyle/>
                    <a:p>
                      <a:pPr algn="ctr" fontAlgn="b"/>
                      <a:r>
                        <a:rPr lang="es-CO" sz="900" b="0" i="0" u="none" strike="noStrike">
                          <a:solidFill>
                            <a:srgbClr val="FF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BFBFBF"/>
                      </a:fgClr>
                      <a:bgClr>
                        <a:srgbClr val="FFFFFF"/>
                      </a:bgClr>
                    </a:pattFill>
                  </a:tcPr>
                </a:tc>
                <a:tc>
                  <a:txBody>
                    <a:bodyPr/>
                    <a:lstStyle/>
                    <a:p>
                      <a:pPr algn="ctr" fontAlgn="ctr"/>
                      <a:r>
                        <a:rPr lang="es-CO" sz="800" b="1" i="0" u="none" strike="noStrike">
                          <a:solidFill>
                            <a:srgbClr val="000000"/>
                          </a:solidFill>
                          <a:effectLst/>
                          <a:latin typeface="Calibri" panose="020F0502020204030204" pitchFamily="34" charset="0"/>
                        </a:rPr>
                        <a:t> CONCEPTO GESTIÓN PRESUPUESTAL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rowSpan="6">
                  <a:txBody>
                    <a:bodyPr/>
                    <a:lstStyle/>
                    <a:p>
                      <a:pPr algn="ctr" fontAlgn="ctr"/>
                      <a:r>
                        <a:rPr lang="es-CO" sz="900" b="1" i="0" u="none" strike="noStrike">
                          <a:solidFill>
                            <a:srgbClr val="FFFFFF"/>
                          </a:solidFill>
                          <a:effectLst/>
                          <a:latin typeface="Arial" panose="020B0604020202020204" pitchFamily="34" charset="0"/>
                        </a:rPr>
                        <a:t>No razonable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851404477"/>
                  </a:ext>
                </a:extLst>
              </a:tr>
              <a:tr h="33321">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rowSpan="2">
                  <a:txBody>
                    <a:bodyPr/>
                    <a:lstStyle/>
                    <a:p>
                      <a:pPr algn="ctr" fontAlgn="ctr"/>
                      <a:r>
                        <a:rPr lang="es-CO" sz="900" b="1" i="0" u="none" strike="noStrike">
                          <a:solidFill>
                            <a:srgbClr val="FFFFFF"/>
                          </a:solidFill>
                          <a:effectLst/>
                          <a:latin typeface="Arial" panose="020B0604020202020204" pitchFamily="34" charset="0"/>
                        </a:rPr>
                        <a:t>No razonable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vMerge="1">
                  <a:txBody>
                    <a:bodyPr/>
                    <a:lstStyle/>
                    <a:p>
                      <a:endParaRPr lang="es-CO"/>
                    </a:p>
                  </a:txBody>
                  <a:tcPr/>
                </a:tc>
                <a:extLst>
                  <a:ext uri="{0D108BD9-81ED-4DB2-BD59-A6C34878D82A}">
                    <a16:rowId xmlns:a16="http://schemas.microsoft.com/office/drawing/2014/main" val="187568197"/>
                  </a:ext>
                </a:extLst>
              </a:tr>
              <a:tr h="559152">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fontAlgn="ctr"/>
                      <a:r>
                        <a:rPr lang="es-CO" sz="800" b="0" i="0" u="none" strike="noStrike">
                          <a:solidFill>
                            <a:srgbClr val="000000"/>
                          </a:solidFill>
                          <a:effectLst/>
                          <a:latin typeface="Arial" panose="020B0604020202020204" pitchFamily="34" charset="0"/>
                        </a:rPr>
                        <a:t>EJECUCIÓN DE GASTOS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CO" sz="900" b="0" i="0" u="none" strike="noStrike">
                          <a:solidFill>
                            <a:srgbClr val="000000"/>
                          </a:solidFill>
                          <a:effectLst/>
                          <a:latin typeface="Arial" panose="020B0604020202020204" pitchFamily="34" charset="0"/>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s-CO" sz="900" b="0" i="0" u="none" strike="noStrike">
                          <a:solidFill>
                            <a:srgbClr val="000000"/>
                          </a:solidFill>
                          <a:effectLst/>
                          <a:latin typeface="Arial" panose="020B0604020202020204" pitchFamily="34" charset="0"/>
                        </a:rPr>
                        <a:t>100,0%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s-CO" sz="900" b="0" i="0" u="none" strike="noStrike">
                          <a:solidFill>
                            <a:srgbClr val="FF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BFBFBF"/>
                      </a:fgClr>
                      <a:bgClr>
                        <a:srgbClr val="FFFFFF"/>
                      </a:bgClr>
                    </a:pattFill>
                  </a:tcPr>
                </a:tc>
                <a:tc>
                  <a:txBody>
                    <a:bodyPr/>
                    <a:lstStyle/>
                    <a:p>
                      <a:pPr algn="l" fontAlgn="b"/>
                      <a:r>
                        <a:rPr lang="es-CO" sz="900" b="0" i="0" u="none" strike="noStrike">
                          <a:solidFill>
                            <a:srgbClr val="FF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BFBFBF"/>
                      </a:fgClr>
                      <a:bgClr>
                        <a:srgbClr val="FFFFFF"/>
                      </a:bgClr>
                    </a:pattFill>
                  </a:tcPr>
                </a:tc>
                <a:tc vMerge="1">
                  <a:txBody>
                    <a:bodyPr/>
                    <a:lstStyle/>
                    <a:p>
                      <a:endParaRPr lang="es-CO"/>
                    </a:p>
                  </a:txBody>
                  <a:tcPr/>
                </a:tc>
                <a:tc vMerge="1">
                  <a:txBody>
                    <a:bodyPr/>
                    <a:lstStyle/>
                    <a:p>
                      <a:endParaRPr lang="es-CO"/>
                    </a:p>
                  </a:txBody>
                  <a:tcPr/>
                </a:tc>
                <a:extLst>
                  <a:ext uri="{0D108BD9-81ED-4DB2-BD59-A6C34878D82A}">
                    <a16:rowId xmlns:a16="http://schemas.microsoft.com/office/drawing/2014/main" val="4024947376"/>
                  </a:ext>
                </a:extLst>
              </a:tr>
              <a:tr h="571050">
                <a:tc vMerge="1">
                  <a:txBody>
                    <a:bodyPr/>
                    <a:lstStyle/>
                    <a:p>
                      <a:endParaRPr lang="es-CO"/>
                    </a:p>
                  </a:txBody>
                  <a:tcPr/>
                </a:tc>
                <a:tc vMerge="1">
                  <a:txBody>
                    <a:bodyPr/>
                    <a:lstStyle/>
                    <a:p>
                      <a:endParaRPr lang="es-CO"/>
                    </a:p>
                  </a:txBody>
                  <a:tcPr/>
                </a:tc>
                <a:tc rowSpan="3">
                  <a:txBody>
                    <a:bodyPr/>
                    <a:lstStyle/>
                    <a:p>
                      <a:pPr algn="ctr" fontAlgn="ctr"/>
                      <a:r>
                        <a:rPr lang="es-CO" sz="800" b="0" i="0" u="none" strike="noStrike">
                          <a:solidFill>
                            <a:srgbClr val="000000"/>
                          </a:solidFill>
                          <a:effectLst/>
                          <a:latin typeface="Arial" panose="020B0604020202020204" pitchFamily="34" charset="0"/>
                        </a:rPr>
                        <a:t>GESTIÓN Y RESULTADOS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2">
                  <a:txBody>
                    <a:bodyPr/>
                    <a:lstStyle/>
                    <a:p>
                      <a:pPr algn="ctr" fontAlgn="ctr"/>
                      <a:r>
                        <a:rPr lang="es-CO" sz="800" b="0" i="0" u="none" strike="noStrike" dirty="0">
                          <a:solidFill>
                            <a:srgbClr val="000000"/>
                          </a:solidFill>
                          <a:effectLst/>
                          <a:latin typeface="Arial" panose="020B0604020202020204" pitchFamily="34" charset="0"/>
                        </a:rPr>
                        <a:t>PLANEACIÓN Y RESULTADOS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2">
                  <a:txBody>
                    <a:bodyPr/>
                    <a:lstStyle/>
                    <a:p>
                      <a:pPr algn="ctr" fontAlgn="ctr"/>
                      <a:r>
                        <a:rPr lang="es-CO" sz="900" b="0" i="0" u="none" strike="noStrike">
                          <a:solidFill>
                            <a:srgbClr val="000000"/>
                          </a:solidFill>
                          <a:effectLst/>
                          <a:latin typeface="Arial" panose="020B0604020202020204" pitchFamily="34" charset="0"/>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2">
                  <a:txBody>
                    <a:bodyPr/>
                    <a:lstStyle/>
                    <a:p>
                      <a:pPr algn="ctr" fontAlgn="ctr"/>
                      <a:r>
                        <a:rPr lang="es-CO" sz="900" b="0" i="0" u="none" strike="noStrike">
                          <a:solidFill>
                            <a:srgbClr val="000000"/>
                          </a:solidFill>
                          <a:effectLst/>
                          <a:latin typeface="Arial" panose="020B0604020202020204" pitchFamily="34" charset="0"/>
                        </a:rPr>
                        <a:t>90,0%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2">
                  <a:txBody>
                    <a:bodyPr/>
                    <a:lstStyle/>
                    <a:p>
                      <a:pPr algn="ctr" fontAlgn="ctr"/>
                      <a:r>
                        <a:rPr lang="es-CO" sz="900" b="0" i="0" u="none" strike="noStrike">
                          <a:solidFill>
                            <a:srgbClr val="000000"/>
                          </a:solidFill>
                          <a:effectLst/>
                          <a:latin typeface="Arial" panose="020B0604020202020204" pitchFamily="34" charset="0"/>
                        </a:rPr>
                        <a:t>81,8%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2">
                  <a:txBody>
                    <a:bodyPr/>
                    <a:lstStyle/>
                    <a:p>
                      <a:pPr algn="ctr" fontAlgn="b"/>
                      <a:r>
                        <a:rPr lang="es-CO" sz="900" b="0" i="0" u="none" strike="noStrike">
                          <a:solidFill>
                            <a:srgbClr val="FF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BFBFBF"/>
                      </a:fgClr>
                      <a:bgClr>
                        <a:srgbClr val="FFFFFF"/>
                      </a:bgClr>
                    </a:pattFill>
                  </a:tcPr>
                </a:tc>
                <a:tc>
                  <a:txBody>
                    <a:bodyPr/>
                    <a:lstStyle/>
                    <a:p>
                      <a:pPr algn="ctr" fontAlgn="ctr"/>
                      <a:r>
                        <a:rPr lang="es-CO" sz="800" b="1" i="0" u="none" strike="noStrike">
                          <a:solidFill>
                            <a:srgbClr val="000000"/>
                          </a:solidFill>
                          <a:effectLst/>
                          <a:latin typeface="Calibri" panose="020F0502020204030204" pitchFamily="34" charset="0"/>
                        </a:rPr>
                        <a:t> CONCEPTO GESTIÓN Y RESULTADOS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vMerge="1">
                  <a:txBody>
                    <a:bodyPr/>
                    <a:lstStyle/>
                    <a:p>
                      <a:endParaRPr lang="es-CO"/>
                    </a:p>
                  </a:txBody>
                  <a:tcPr/>
                </a:tc>
                <a:extLst>
                  <a:ext uri="{0D108BD9-81ED-4DB2-BD59-A6C34878D82A}">
                    <a16:rowId xmlns:a16="http://schemas.microsoft.com/office/drawing/2014/main" val="1419607368"/>
                  </a:ext>
                </a:extLst>
              </a:tr>
              <a:tr h="33321">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rowSpan="2">
                  <a:txBody>
                    <a:bodyPr/>
                    <a:lstStyle/>
                    <a:p>
                      <a:pPr algn="ctr" fontAlgn="ctr"/>
                      <a:r>
                        <a:rPr lang="es-CO" sz="900" b="1" i="0" u="none" strike="noStrike">
                          <a:solidFill>
                            <a:srgbClr val="000000"/>
                          </a:solidFill>
                          <a:effectLst/>
                          <a:latin typeface="Arial" panose="020B0604020202020204" pitchFamily="34" charset="0"/>
                        </a:rPr>
                        <a:t>Favorable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es-CO"/>
                    </a:p>
                  </a:txBody>
                  <a:tcPr/>
                </a:tc>
                <a:extLst>
                  <a:ext uri="{0D108BD9-81ED-4DB2-BD59-A6C34878D82A}">
                    <a16:rowId xmlns:a16="http://schemas.microsoft.com/office/drawing/2014/main" val="3373424869"/>
                  </a:ext>
                </a:extLst>
              </a:tr>
              <a:tr h="319888">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fontAlgn="ctr"/>
                      <a:r>
                        <a:rPr lang="es-CO" sz="800" b="0" i="0" u="none" strike="noStrike">
                          <a:solidFill>
                            <a:srgbClr val="000000"/>
                          </a:solidFill>
                          <a:effectLst/>
                          <a:latin typeface="Arial" panose="020B0604020202020204" pitchFamily="34" charset="0"/>
                        </a:rPr>
                        <a:t>GESTIÓN CONTRACTUAL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CO" sz="900" b="0" i="0" u="none" strike="noStrike">
                          <a:solidFill>
                            <a:srgbClr val="000000"/>
                          </a:solidFill>
                          <a:effectLst/>
                          <a:latin typeface="Arial" panose="020B0604020202020204" pitchFamily="34" charset="0"/>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s-CO" sz="900" b="0" i="0" u="none" strike="noStrike">
                          <a:solidFill>
                            <a:srgbClr val="000000"/>
                          </a:solidFill>
                          <a:effectLst/>
                          <a:latin typeface="Arial" panose="020B0604020202020204" pitchFamily="34" charset="0"/>
                        </a:rPr>
                        <a:t>91,9%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CO" sz="900" b="0" i="0" u="none" strike="noStrike">
                          <a:solidFill>
                            <a:srgbClr val="000000"/>
                          </a:solidFill>
                          <a:effectLst/>
                          <a:latin typeface="Arial" panose="020B0604020202020204" pitchFamily="34" charset="0"/>
                        </a:rPr>
                        <a:t>91,9%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CO" sz="900" b="0" i="0" u="none" strike="noStrike">
                          <a:solidFill>
                            <a:srgbClr val="000000"/>
                          </a:solidFill>
                          <a:effectLst/>
                          <a:latin typeface="Arial" panose="020B0604020202020204" pitchFamily="34" charset="0"/>
                        </a:rPr>
                        <a:t>62,2%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vMerge="1">
                  <a:txBody>
                    <a:bodyPr/>
                    <a:lstStyle/>
                    <a:p>
                      <a:endParaRPr lang="es-CO"/>
                    </a:p>
                  </a:txBody>
                  <a:tcPr/>
                </a:tc>
                <a:tc vMerge="1">
                  <a:txBody>
                    <a:bodyPr/>
                    <a:lstStyle/>
                    <a:p>
                      <a:endParaRPr lang="es-CO"/>
                    </a:p>
                  </a:txBody>
                  <a:tcPr/>
                </a:tc>
                <a:extLst>
                  <a:ext uri="{0D108BD9-81ED-4DB2-BD59-A6C34878D82A}">
                    <a16:rowId xmlns:a16="http://schemas.microsoft.com/office/drawing/2014/main" val="1573818443"/>
                  </a:ext>
                </a:extLst>
              </a:tr>
              <a:tr h="359873">
                <a:tc vMerge="1">
                  <a:txBody>
                    <a:bodyPr/>
                    <a:lstStyle/>
                    <a:p>
                      <a:endParaRPr lang="es-CO"/>
                    </a:p>
                  </a:txBody>
                  <a:tcPr/>
                </a:tc>
                <a:tc vMerge="1">
                  <a:txBody>
                    <a:bodyPr/>
                    <a:lstStyle/>
                    <a:p>
                      <a:endParaRPr lang="es-CO"/>
                    </a:p>
                  </a:txBody>
                  <a:tcPr/>
                </a:tc>
                <a:tc gridSpan="2">
                  <a:txBody>
                    <a:bodyPr/>
                    <a:lstStyle/>
                    <a:p>
                      <a:pPr algn="ctr" fontAlgn="ctr"/>
                      <a:r>
                        <a:rPr lang="es-CO" sz="900" b="1" i="0" u="none" strike="noStrike">
                          <a:solidFill>
                            <a:srgbClr val="000000"/>
                          </a:solidFill>
                          <a:effectLst/>
                          <a:latin typeface="Arial" panose="020B0604020202020204" pitchFamily="34" charset="0"/>
                        </a:rPr>
                        <a:t>TOTAL MACROPROCESO GESTIÓN PRESUPUESTAL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s-CO"/>
                    </a:p>
                  </a:txBody>
                  <a:tcPr/>
                </a:tc>
                <a:tc>
                  <a:txBody>
                    <a:bodyPr/>
                    <a:lstStyle/>
                    <a:p>
                      <a:pPr algn="ctr" fontAlgn="ctr"/>
                      <a:r>
                        <a:rPr lang="es-CO" sz="900" b="1" i="0" u="none" strike="noStrike">
                          <a:solidFill>
                            <a:srgbClr val="000000"/>
                          </a:solidFill>
                          <a:effectLst/>
                          <a:latin typeface="Arial" panose="020B060402020202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s-CO" sz="900" b="1" i="0" u="none" strike="noStrike">
                          <a:solidFill>
                            <a:srgbClr val="000000"/>
                          </a:solidFill>
                          <a:effectLst/>
                          <a:latin typeface="Arial" panose="020B0604020202020204" pitchFamily="34" charset="0"/>
                        </a:rPr>
                        <a:t>74,6%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CO" sz="900" b="1" i="0" u="none" strike="noStrike">
                          <a:solidFill>
                            <a:srgbClr val="000000"/>
                          </a:solidFill>
                          <a:effectLst/>
                          <a:latin typeface="Arial" panose="020B0604020202020204" pitchFamily="34" charset="0"/>
                        </a:rPr>
                        <a:t>86,8%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CO" sz="900" b="1" i="0" u="none" strike="noStrike">
                          <a:solidFill>
                            <a:srgbClr val="000000"/>
                          </a:solidFill>
                          <a:effectLst/>
                          <a:latin typeface="Arial" panose="020B0604020202020204" pitchFamily="34" charset="0"/>
                        </a:rPr>
                        <a:t>62,2%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2">
                  <a:txBody>
                    <a:bodyPr/>
                    <a:lstStyle/>
                    <a:p>
                      <a:pPr algn="ctr" fontAlgn="b"/>
                      <a:r>
                        <a:rPr lang="es-CO" sz="1000" b="0" i="0" u="none" strike="noStrike">
                          <a:solidFill>
                            <a:srgbClr val="FF0000"/>
                          </a:solidFill>
                          <a:effectLst/>
                          <a:latin typeface="Arial" panose="020B0604020202020204" pitchFamily="34" charset="0"/>
                        </a:rPr>
                        <a:t>,</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ltUpDiag">
                      <a:fgClr>
                        <a:srgbClr val="BFBFBF"/>
                      </a:fgClr>
                      <a:bgClr>
                        <a:srgbClr val="FFFFFF"/>
                      </a:bgClr>
                    </a:pattFill>
                  </a:tcPr>
                </a:tc>
                <a:tc hMerge="1">
                  <a:txBody>
                    <a:bodyPr/>
                    <a:lstStyle/>
                    <a:p>
                      <a:endParaRPr lang="es-CO"/>
                    </a:p>
                  </a:txBody>
                  <a:tcPr/>
                </a:tc>
                <a:extLst>
                  <a:ext uri="{0D108BD9-81ED-4DB2-BD59-A6C34878D82A}">
                    <a16:rowId xmlns:a16="http://schemas.microsoft.com/office/drawing/2014/main" val="75106646"/>
                  </a:ext>
                </a:extLst>
              </a:tr>
              <a:tr h="261730">
                <a:tc rowSpan="4">
                  <a:txBody>
                    <a:bodyPr/>
                    <a:lstStyle/>
                    <a:p>
                      <a:pPr algn="ctr" fontAlgn="ctr"/>
                      <a:r>
                        <a:rPr lang="es-CO" sz="900" b="1" i="0" u="none" strike="noStrike">
                          <a:solidFill>
                            <a:srgbClr val="000000"/>
                          </a:solidFill>
                          <a:effectLst/>
                          <a:latin typeface="Arial" panose="020B0604020202020204" pitchFamily="34" charset="0"/>
                        </a:rPr>
                        <a:t>GESTIÓN FINANCIERA</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rowSpan="4">
                  <a:txBody>
                    <a:bodyPr/>
                    <a:lstStyle/>
                    <a:p>
                      <a:pPr algn="ctr" fontAlgn="ctr"/>
                      <a:r>
                        <a:rPr lang="es-CO" sz="900" b="1" i="0" u="none" strike="noStrike">
                          <a:solidFill>
                            <a:srgbClr val="000000"/>
                          </a:solidFill>
                          <a:effectLst/>
                          <a:latin typeface="Arial" panose="020B0604020202020204" pitchFamily="34" charset="0"/>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rowSpan="3" gridSpan="2">
                  <a:txBody>
                    <a:bodyPr/>
                    <a:lstStyle/>
                    <a:p>
                      <a:pPr algn="ctr" fontAlgn="ctr"/>
                      <a:r>
                        <a:rPr lang="es-CO" sz="900" b="0" i="0" u="none" strike="noStrike">
                          <a:solidFill>
                            <a:srgbClr val="000000"/>
                          </a:solidFill>
                          <a:effectLst/>
                          <a:latin typeface="Arial" panose="020B0604020202020204" pitchFamily="34" charset="0"/>
                        </a:rPr>
                        <a:t>ESTADOS FINANCIEROS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rowSpan="3" hMerge="1">
                  <a:txBody>
                    <a:bodyPr/>
                    <a:lstStyle/>
                    <a:p>
                      <a:endParaRPr lang="es-CO"/>
                    </a:p>
                  </a:txBody>
                  <a:tcPr/>
                </a:tc>
                <a:tc rowSpan="3">
                  <a:txBody>
                    <a:bodyPr/>
                    <a:lstStyle/>
                    <a:p>
                      <a:pPr algn="ctr" fontAlgn="ctr"/>
                      <a:r>
                        <a:rPr lang="es-CO" sz="900" b="0" i="0" u="none" strike="noStrike">
                          <a:solidFill>
                            <a:srgbClr val="000000"/>
                          </a:solidFill>
                          <a:effectLst/>
                          <a:latin typeface="Arial" panose="020B060402020202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rowSpan="3">
                  <a:txBody>
                    <a:bodyPr/>
                    <a:lstStyle/>
                    <a:p>
                      <a:pPr algn="ctr" fontAlgn="ctr"/>
                      <a:r>
                        <a:rPr lang="es-CO" sz="900" b="0" i="0" u="none" strike="noStrike">
                          <a:solidFill>
                            <a:srgbClr val="000000"/>
                          </a:solidFill>
                          <a:effectLst/>
                          <a:latin typeface="Arial" panose="020B0604020202020204" pitchFamily="34" charset="0"/>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s-CO" sz="900" b="0" i="0" u="none" strike="noStrike">
                          <a:solidFill>
                            <a:srgbClr val="FF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pattFill prst="ltUpDiag">
                      <a:fgClr>
                        <a:srgbClr val="BFBFBF"/>
                      </a:fgClr>
                      <a:bgClr>
                        <a:srgbClr val="FFFFFF"/>
                      </a:bgClr>
                    </a:pattFill>
                  </a:tcPr>
                </a:tc>
                <a:tc>
                  <a:txBody>
                    <a:bodyPr/>
                    <a:lstStyle/>
                    <a:p>
                      <a:pPr algn="l" fontAlgn="b"/>
                      <a:r>
                        <a:rPr lang="es-CO" sz="900" b="0" i="0" u="none" strike="noStrike">
                          <a:solidFill>
                            <a:srgbClr val="FF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pattFill prst="ltUpDiag">
                      <a:fgClr>
                        <a:srgbClr val="BFBFBF"/>
                      </a:fgClr>
                      <a:bgClr>
                        <a:srgbClr val="FFFFFF"/>
                      </a:bgClr>
                    </a:pattFill>
                  </a:tcPr>
                </a:tc>
                <a:tc gridSpan="2">
                  <a:txBody>
                    <a:bodyPr/>
                    <a:lstStyle/>
                    <a:p>
                      <a:pPr algn="ctr" fontAlgn="ctr"/>
                      <a:r>
                        <a:rPr lang="es-CO" sz="800" b="1" i="0" u="none" strike="noStrike">
                          <a:solidFill>
                            <a:srgbClr val="000000"/>
                          </a:solidFill>
                          <a:effectLst/>
                          <a:latin typeface="Arial" panose="020B0604020202020204" pitchFamily="34" charset="0"/>
                        </a:rPr>
                        <a:t>OPINION ESTADOS FINANCIEROS</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lang="es-CO"/>
                    </a:p>
                  </a:txBody>
                  <a:tcPr/>
                </a:tc>
                <a:extLst>
                  <a:ext uri="{0D108BD9-81ED-4DB2-BD59-A6C34878D82A}">
                    <a16:rowId xmlns:a16="http://schemas.microsoft.com/office/drawing/2014/main" val="2076543653"/>
                  </a:ext>
                </a:extLst>
              </a:tr>
              <a:tr h="214143">
                <a:tc vMerge="1">
                  <a:txBody>
                    <a:bodyPr/>
                    <a:lstStyle/>
                    <a:p>
                      <a:endParaRPr lang="es-CO"/>
                    </a:p>
                  </a:txBody>
                  <a:tcPr/>
                </a:tc>
                <a:tc vMerge="1">
                  <a:txBody>
                    <a:bodyPr/>
                    <a:lstStyle/>
                    <a:p>
                      <a:endParaRPr lang="es-CO"/>
                    </a:p>
                  </a:txBody>
                  <a:tcPr/>
                </a:tc>
                <a:tc gridSpan="2" vMerge="1">
                  <a:txBody>
                    <a:bodyPr/>
                    <a:lstStyle/>
                    <a:p>
                      <a:endParaRPr lang="es-CO"/>
                    </a:p>
                  </a:txBody>
                  <a:tcPr/>
                </a:tc>
                <a:tc hMerge="1"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l" fontAlgn="b"/>
                      <a:r>
                        <a:rPr lang="es-CO" sz="900" b="0" i="0" u="none" strike="noStrike">
                          <a:solidFill>
                            <a:srgbClr val="FF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pattFill prst="ltUpDiag">
                      <a:fgClr>
                        <a:srgbClr val="BFBFBF"/>
                      </a:fgClr>
                      <a:bgClr>
                        <a:srgbClr val="FFFFFF"/>
                      </a:bgClr>
                    </a:pattFill>
                  </a:tcPr>
                </a:tc>
                <a:tc>
                  <a:txBody>
                    <a:bodyPr/>
                    <a:lstStyle/>
                    <a:p>
                      <a:pPr algn="l" fontAlgn="b"/>
                      <a:r>
                        <a:rPr lang="es-CO" sz="900" b="0" i="0" u="none" strike="noStrike">
                          <a:solidFill>
                            <a:srgbClr val="FF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pattFill prst="ltUpDiag">
                      <a:fgClr>
                        <a:srgbClr val="BFBFBF"/>
                      </a:fgClr>
                      <a:bgClr>
                        <a:srgbClr val="FFFFFF"/>
                      </a:bgClr>
                    </a:pattFill>
                  </a:tcPr>
                </a:tc>
                <a:tc rowSpan="2" gridSpan="2">
                  <a:txBody>
                    <a:bodyPr/>
                    <a:lstStyle/>
                    <a:p>
                      <a:pPr algn="ctr" fontAlgn="ctr"/>
                      <a:r>
                        <a:rPr lang="es-CO" sz="900" b="1" i="0" u="none" strike="noStrike">
                          <a:solidFill>
                            <a:srgbClr val="9C0006"/>
                          </a:solidFill>
                          <a:effectLst/>
                          <a:latin typeface="Arial" panose="020B0604020202020204" pitchFamily="34" charset="0"/>
                        </a:rPr>
                        <a:t>Negativa</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rowSpan="2" hMerge="1">
                  <a:txBody>
                    <a:bodyPr/>
                    <a:lstStyle/>
                    <a:p>
                      <a:endParaRPr lang="es-CO"/>
                    </a:p>
                  </a:txBody>
                  <a:tcPr/>
                </a:tc>
                <a:extLst>
                  <a:ext uri="{0D108BD9-81ED-4DB2-BD59-A6C34878D82A}">
                    <a16:rowId xmlns:a16="http://schemas.microsoft.com/office/drawing/2014/main" val="1753492485"/>
                  </a:ext>
                </a:extLst>
              </a:tr>
              <a:tr h="321215">
                <a:tc vMerge="1">
                  <a:txBody>
                    <a:bodyPr/>
                    <a:lstStyle/>
                    <a:p>
                      <a:endParaRPr lang="es-CO"/>
                    </a:p>
                  </a:txBody>
                  <a:tcPr/>
                </a:tc>
                <a:tc vMerge="1">
                  <a:txBody>
                    <a:bodyPr/>
                    <a:lstStyle/>
                    <a:p>
                      <a:endParaRPr lang="es-CO"/>
                    </a:p>
                  </a:txBody>
                  <a:tcPr/>
                </a:tc>
                <a:tc gridSpan="2" vMerge="1">
                  <a:txBody>
                    <a:bodyPr/>
                    <a:lstStyle/>
                    <a:p>
                      <a:endParaRPr lang="es-CO"/>
                    </a:p>
                  </a:txBody>
                  <a:tcPr/>
                </a:tc>
                <a:tc hMerge="1"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l" fontAlgn="b"/>
                      <a:r>
                        <a:rPr lang="es-CO" sz="900" b="0" i="0" u="none" strike="noStrike">
                          <a:solidFill>
                            <a:srgbClr val="FF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pattFill prst="ltUpDiag">
                      <a:fgClr>
                        <a:srgbClr val="BFBFBF"/>
                      </a:fgClr>
                      <a:bgClr>
                        <a:srgbClr val="FFFFFF"/>
                      </a:bgClr>
                    </a:pattFill>
                  </a:tcPr>
                </a:tc>
                <a:tc>
                  <a:txBody>
                    <a:bodyPr/>
                    <a:lstStyle/>
                    <a:p>
                      <a:pPr algn="l" fontAlgn="b"/>
                      <a:r>
                        <a:rPr lang="es-CO" sz="900" b="0" i="0" u="none" strike="noStrike">
                          <a:solidFill>
                            <a:srgbClr val="FF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pattFill prst="ltUpDiag">
                      <a:fgClr>
                        <a:srgbClr val="BFBFBF"/>
                      </a:fgClr>
                      <a:bgClr>
                        <a:srgbClr val="FFFFFF"/>
                      </a:bgClr>
                    </a:pattFill>
                  </a:tcPr>
                </a:tc>
                <a:tc gridSpan="2" vMerge="1">
                  <a:txBody>
                    <a:bodyPr/>
                    <a:lstStyle/>
                    <a:p>
                      <a:endParaRPr lang="es-CO"/>
                    </a:p>
                  </a:txBody>
                  <a:tcPr/>
                </a:tc>
                <a:tc hMerge="1" vMerge="1">
                  <a:txBody>
                    <a:bodyPr/>
                    <a:lstStyle/>
                    <a:p>
                      <a:endParaRPr lang="es-CO"/>
                    </a:p>
                  </a:txBody>
                  <a:tcPr/>
                </a:tc>
                <a:extLst>
                  <a:ext uri="{0D108BD9-81ED-4DB2-BD59-A6C34878D82A}">
                    <a16:rowId xmlns:a16="http://schemas.microsoft.com/office/drawing/2014/main" val="1018354564"/>
                  </a:ext>
                </a:extLst>
              </a:tr>
              <a:tr h="359873">
                <a:tc vMerge="1">
                  <a:txBody>
                    <a:bodyPr/>
                    <a:lstStyle/>
                    <a:p>
                      <a:endParaRPr lang="es-CO"/>
                    </a:p>
                  </a:txBody>
                  <a:tcPr/>
                </a:tc>
                <a:tc vMerge="1">
                  <a:txBody>
                    <a:bodyPr/>
                    <a:lstStyle/>
                    <a:p>
                      <a:endParaRPr lang="es-CO"/>
                    </a:p>
                  </a:txBody>
                  <a:tcPr/>
                </a:tc>
                <a:tc gridSpan="2">
                  <a:txBody>
                    <a:bodyPr/>
                    <a:lstStyle/>
                    <a:p>
                      <a:pPr algn="l" fontAlgn="ctr"/>
                      <a:r>
                        <a:rPr lang="es-CO" sz="900" b="1" i="0" u="none" strike="noStrike">
                          <a:solidFill>
                            <a:srgbClr val="000000"/>
                          </a:solidFill>
                          <a:effectLst/>
                          <a:latin typeface="Arial" panose="020B0604020202020204" pitchFamily="34" charset="0"/>
                        </a:rPr>
                        <a:t>TOTAL MACROPROCESO GESTIÓN FINANCIERA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s-CO"/>
                    </a:p>
                  </a:txBody>
                  <a:tcPr/>
                </a:tc>
                <a:tc>
                  <a:txBody>
                    <a:bodyPr/>
                    <a:lstStyle/>
                    <a:p>
                      <a:pPr algn="ctr" fontAlgn="ctr"/>
                      <a:r>
                        <a:rPr lang="es-CO" sz="900" b="1" i="0" u="none" strike="noStrike">
                          <a:solidFill>
                            <a:srgbClr val="000000"/>
                          </a:solidFill>
                          <a:effectLst/>
                          <a:latin typeface="Arial" panose="020B060402020202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fontAlgn="ctr"/>
                      <a:r>
                        <a:rPr lang="es-CO" sz="900" b="1" i="0" u="none" strike="noStrike">
                          <a:solidFill>
                            <a:srgbClr val="000000"/>
                          </a:solidFill>
                          <a:effectLst/>
                          <a:latin typeface="Arial" panose="020B0604020202020204" pitchFamily="34" charset="0"/>
                        </a:rPr>
                        <a:t>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b"/>
                      <a:r>
                        <a:rPr lang="es-CO" sz="1000" b="0" i="0" u="none" strike="noStrike">
                          <a:solidFill>
                            <a:srgbClr val="FF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ltUpDiag">
                      <a:fgClr>
                        <a:srgbClr val="BFBFBF"/>
                      </a:fgClr>
                      <a:bgClr>
                        <a:srgbClr val="FFFFFF"/>
                      </a:bgClr>
                    </a:pattFill>
                  </a:tcPr>
                </a:tc>
                <a:tc>
                  <a:txBody>
                    <a:bodyPr/>
                    <a:lstStyle/>
                    <a:p>
                      <a:pPr algn="l" fontAlgn="b"/>
                      <a:r>
                        <a:rPr lang="es-CO" sz="1000" b="0" i="0" u="none" strike="noStrike">
                          <a:solidFill>
                            <a:srgbClr val="FF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ltUpDiag">
                      <a:fgClr>
                        <a:srgbClr val="BFBFBF"/>
                      </a:fgClr>
                      <a:bgClr>
                        <a:srgbClr val="FFFFFF"/>
                      </a:bgClr>
                    </a:pattFill>
                  </a:tcPr>
                </a:tc>
                <a:tc gridSpan="2">
                  <a:txBody>
                    <a:bodyPr/>
                    <a:lstStyle/>
                    <a:p>
                      <a:pPr algn="ctr" fontAlgn="b"/>
                      <a:r>
                        <a:rPr lang="es-CO" sz="1000" b="0" i="0" u="none" strike="noStrike">
                          <a:solidFill>
                            <a:srgbClr val="FF0000"/>
                          </a:solidFill>
                          <a:effectLst/>
                          <a:latin typeface="Arial" panose="020B060402020202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ltUpDiag">
                      <a:fgClr>
                        <a:srgbClr val="BFBFBF"/>
                      </a:fgClr>
                      <a:bgClr>
                        <a:srgbClr val="FFFFFF"/>
                      </a:bgClr>
                    </a:pattFill>
                  </a:tcPr>
                </a:tc>
                <a:tc hMerge="1">
                  <a:txBody>
                    <a:bodyPr/>
                    <a:lstStyle/>
                    <a:p>
                      <a:endParaRPr lang="es-CO"/>
                    </a:p>
                  </a:txBody>
                  <a:tcPr/>
                </a:tc>
                <a:extLst>
                  <a:ext uri="{0D108BD9-81ED-4DB2-BD59-A6C34878D82A}">
                    <a16:rowId xmlns:a16="http://schemas.microsoft.com/office/drawing/2014/main" val="3735368099"/>
                  </a:ext>
                </a:extLst>
              </a:tr>
              <a:tr h="209384">
                <a:tc>
                  <a:txBody>
                    <a:bodyPr/>
                    <a:lstStyle/>
                    <a:p>
                      <a:pPr algn="ctr" fontAlgn="ctr"/>
                      <a:endParaRPr lang="es-CO" sz="900" b="1" i="0" u="none" strike="noStrike">
                        <a:solidFill>
                          <a:srgbClr val="000000"/>
                        </a:solidFill>
                        <a:effectLst/>
                        <a:latin typeface="Arial" panose="020B060402020202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O" sz="900" b="1" i="0" u="none" strike="noStrike">
                        <a:solidFill>
                          <a:srgbClr val="000000"/>
                        </a:solidFill>
                        <a:effectLst/>
                        <a:latin typeface="Arial" panose="020B060402020202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es-CO" sz="900" b="1" i="0" u="none" strike="noStrike">
                        <a:solidFill>
                          <a:srgbClr val="000000"/>
                        </a:solidFill>
                        <a:effectLst/>
                        <a:latin typeface="Arial" panose="020B060402020202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es-CO" sz="900" b="1" i="0" u="none" strike="noStrike">
                        <a:solidFill>
                          <a:srgbClr val="000000"/>
                        </a:solidFill>
                        <a:effectLst/>
                        <a:latin typeface="Arial" panose="020B060402020202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O" sz="900" b="1" i="0" u="none" strike="noStrike">
                        <a:solidFill>
                          <a:srgbClr val="000000"/>
                        </a:solidFill>
                        <a:effectLst/>
                        <a:latin typeface="Arial" panose="020B060402020202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O" sz="900" b="1" i="0" u="none" strike="noStrike">
                        <a:solidFill>
                          <a:srgbClr val="000000"/>
                        </a:solidFill>
                        <a:effectLst/>
                        <a:latin typeface="Arial" panose="020B0604020202020204" pitchFamily="34"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CO" sz="1000" b="0" i="0" u="none" strike="noStrike">
                        <a:solidFill>
                          <a:srgbClr val="FF0000"/>
                        </a:solidFill>
                        <a:effectLst/>
                        <a:latin typeface="Arial" panose="020B0604020202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FF0000"/>
                          </a:solidFill>
                          <a:effectLst/>
                          <a:latin typeface="Arial" panose="020B060402020202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s-CO" sz="1000" b="1"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s-CO" sz="1000" b="0" i="0" u="none" strike="noStrike">
                          <a:solidFill>
                            <a:srgbClr val="000000"/>
                          </a:solidFill>
                          <a:effectLst/>
                          <a:latin typeface="Calibri" panose="020F0502020204030204" pitchFamily="34" charset="0"/>
                        </a:rPr>
                        <a:t> </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4474221"/>
                  </a:ext>
                </a:extLst>
              </a:tr>
              <a:tr h="179937">
                <a:tc rowSpan="2">
                  <a:txBody>
                    <a:bodyPr/>
                    <a:lstStyle/>
                    <a:p>
                      <a:pPr algn="ctr" fontAlgn="ctr"/>
                      <a:r>
                        <a:rPr lang="es-CO" sz="900" b="1" i="0" u="none" strike="noStrike">
                          <a:solidFill>
                            <a:srgbClr val="000000"/>
                          </a:solidFill>
                          <a:effectLst/>
                          <a:latin typeface="Arial" panose="020B0604020202020204" pitchFamily="34" charset="0"/>
                        </a:rPr>
                        <a:t>TOTAL PONDERADO</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rowSpan="2">
                  <a:txBody>
                    <a:bodyPr/>
                    <a:lstStyle/>
                    <a:p>
                      <a:pPr algn="ctr" fontAlgn="ctr"/>
                      <a:r>
                        <a:rPr lang="es-CO" sz="900" b="1" i="0" u="none" strike="noStrike">
                          <a:solidFill>
                            <a:srgbClr val="000000"/>
                          </a:solidFill>
                          <a:effectLst/>
                          <a:latin typeface="Arial" panose="020B060402020202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gridSpan="3">
                  <a:txBody>
                    <a:bodyPr/>
                    <a:lstStyle/>
                    <a:p>
                      <a:pPr algn="l" fontAlgn="ctr"/>
                      <a:r>
                        <a:rPr lang="es-CO" sz="900" b="1" i="0" u="none" strike="noStrike">
                          <a:solidFill>
                            <a:srgbClr val="000000"/>
                          </a:solidFill>
                          <a:effectLst/>
                          <a:latin typeface="Arial" panose="020B0604020202020204" pitchFamily="34" charset="0"/>
                        </a:rPr>
                        <a:t>TOTALES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hMerge="1">
                  <a:txBody>
                    <a:bodyPr/>
                    <a:lstStyle/>
                    <a:p>
                      <a:endParaRPr lang="es-CO"/>
                    </a:p>
                  </a:txBody>
                  <a:tcPr/>
                </a:tc>
                <a:tc hMerge="1">
                  <a:txBody>
                    <a:bodyPr/>
                    <a:lstStyle/>
                    <a:p>
                      <a:endParaRPr lang="es-CO"/>
                    </a:p>
                  </a:txBody>
                  <a:tcPr/>
                </a:tc>
                <a:tc>
                  <a:txBody>
                    <a:bodyPr/>
                    <a:lstStyle/>
                    <a:p>
                      <a:pPr algn="ctr" fontAlgn="ctr"/>
                      <a:r>
                        <a:rPr lang="es-CO" sz="800" b="1" i="0" u="none" strike="noStrike">
                          <a:solidFill>
                            <a:srgbClr val="FFFFFF"/>
                          </a:solidFill>
                          <a:effectLst/>
                          <a:latin typeface="Arial" panose="020B0604020202020204" pitchFamily="34" charset="0"/>
                        </a:rPr>
                        <a:t>44,7%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CO" sz="800" b="1" i="0" u="none" strike="noStrike">
                          <a:solidFill>
                            <a:srgbClr val="000000"/>
                          </a:solidFill>
                          <a:effectLst/>
                          <a:latin typeface="Arial" panose="020B0604020202020204" pitchFamily="34" charset="0"/>
                        </a:rPr>
                        <a:t>86,8%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800" b="1" i="0" u="none" strike="noStrike">
                          <a:solidFill>
                            <a:srgbClr val="FFFFFF"/>
                          </a:solidFill>
                          <a:effectLst/>
                          <a:latin typeface="Arial" panose="020B0604020202020204" pitchFamily="34" charset="0"/>
                        </a:rPr>
                        <a:t>62,2%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rowSpan="2" gridSpan="2">
                  <a:txBody>
                    <a:bodyPr/>
                    <a:lstStyle/>
                    <a:p>
                      <a:pPr algn="ctr" fontAlgn="ctr"/>
                      <a:r>
                        <a:rPr lang="es-CO" sz="900" b="1" i="0" u="none" strike="noStrike">
                          <a:solidFill>
                            <a:srgbClr val="FFFFFF"/>
                          </a:solidFill>
                          <a:effectLst/>
                          <a:latin typeface="Arial" panose="020B0604020202020204" pitchFamily="34" charset="0"/>
                        </a:rPr>
                        <a:t> NO FENECE </a:t>
                      </a:r>
                    </a:p>
                  </a:txBody>
                  <a:tcPr marL="0" marR="0" marT="0" marB="0" anchor="ctr">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0000"/>
                    </a:solidFill>
                  </a:tcPr>
                </a:tc>
                <a:tc rowSpan="2" hMerge="1">
                  <a:txBody>
                    <a:bodyPr/>
                    <a:lstStyle/>
                    <a:p>
                      <a:endParaRPr lang="es-CO"/>
                    </a:p>
                  </a:txBody>
                  <a:tcPr/>
                </a:tc>
                <a:extLst>
                  <a:ext uri="{0D108BD9-81ED-4DB2-BD59-A6C34878D82A}">
                    <a16:rowId xmlns:a16="http://schemas.microsoft.com/office/drawing/2014/main" val="4185153882"/>
                  </a:ext>
                </a:extLst>
              </a:tr>
              <a:tr h="214143">
                <a:tc vMerge="1">
                  <a:txBody>
                    <a:bodyPr/>
                    <a:lstStyle/>
                    <a:p>
                      <a:endParaRPr lang="es-CO"/>
                    </a:p>
                  </a:txBody>
                  <a:tcPr/>
                </a:tc>
                <a:tc vMerge="1">
                  <a:txBody>
                    <a:bodyPr/>
                    <a:lstStyle/>
                    <a:p>
                      <a:endParaRPr lang="es-CO"/>
                    </a:p>
                  </a:txBody>
                  <a:tcPr/>
                </a:tc>
                <a:tc gridSpan="3">
                  <a:txBody>
                    <a:bodyPr/>
                    <a:lstStyle/>
                    <a:p>
                      <a:pPr algn="l" fontAlgn="ctr"/>
                      <a:r>
                        <a:rPr lang="es-CO" sz="900" b="1" i="0" u="none" strike="noStrike">
                          <a:solidFill>
                            <a:srgbClr val="000000"/>
                          </a:solidFill>
                          <a:effectLst/>
                          <a:latin typeface="Arial" panose="020B0604020202020204" pitchFamily="34" charset="0"/>
                        </a:rPr>
                        <a:t>CONCEPTO DE GESTIÓN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s-CO"/>
                    </a:p>
                  </a:txBody>
                  <a:tcPr/>
                </a:tc>
                <a:tc hMerge="1">
                  <a:txBody>
                    <a:bodyPr/>
                    <a:lstStyle/>
                    <a:p>
                      <a:endParaRPr lang="es-CO"/>
                    </a:p>
                  </a:txBody>
                  <a:tcPr/>
                </a:tc>
                <a:tc>
                  <a:txBody>
                    <a:bodyPr/>
                    <a:lstStyle/>
                    <a:p>
                      <a:pPr algn="ctr" fontAlgn="ctr"/>
                      <a:r>
                        <a:rPr lang="es-CO" sz="800" b="1" i="0" u="none" strike="noStrike">
                          <a:solidFill>
                            <a:srgbClr val="FFFFFF"/>
                          </a:solidFill>
                          <a:effectLst/>
                          <a:latin typeface="Arial" panose="020B0604020202020204" pitchFamily="34" charset="0"/>
                        </a:rPr>
                        <a:t>INEFICAZ</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CO" sz="800" b="1" i="0" u="none" strike="noStrike">
                          <a:solidFill>
                            <a:srgbClr val="000000"/>
                          </a:solidFill>
                          <a:effectLst/>
                          <a:latin typeface="Arial" panose="020B0604020202020204" pitchFamily="34" charset="0"/>
                        </a:rPr>
                        <a:t>EFICIENTE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CO" sz="800" b="1" i="0" u="none" strike="noStrike" dirty="0">
                          <a:solidFill>
                            <a:srgbClr val="FFFFFF"/>
                          </a:solidFill>
                          <a:effectLst/>
                          <a:latin typeface="Arial" panose="020B0604020202020204" pitchFamily="34" charset="0"/>
                        </a:rPr>
                        <a:t>ANTIECONOMICA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gridSpan="2" vMerge="1">
                  <a:txBody>
                    <a:bodyPr/>
                    <a:lstStyle/>
                    <a:p>
                      <a:endParaRPr lang="es-CO"/>
                    </a:p>
                  </a:txBody>
                  <a:tcPr/>
                </a:tc>
                <a:tc hMerge="1" vMerge="1">
                  <a:txBody>
                    <a:bodyPr/>
                    <a:lstStyle/>
                    <a:p>
                      <a:endParaRPr lang="es-CO"/>
                    </a:p>
                  </a:txBody>
                  <a:tcPr/>
                </a:tc>
                <a:extLst>
                  <a:ext uri="{0D108BD9-81ED-4DB2-BD59-A6C34878D82A}">
                    <a16:rowId xmlns:a16="http://schemas.microsoft.com/office/drawing/2014/main" val="4136281339"/>
                  </a:ext>
                </a:extLst>
              </a:tr>
            </a:tbl>
          </a:graphicData>
        </a:graphic>
      </p:graphicFrame>
    </p:spTree>
    <p:extLst>
      <p:ext uri="{BB962C8B-B14F-4D97-AF65-F5344CB8AC3E}">
        <p14:creationId xmlns:p14="http://schemas.microsoft.com/office/powerpoint/2010/main" val="2236649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18677" y="449269"/>
            <a:ext cx="8911687" cy="595759"/>
          </a:xfrm>
        </p:spPr>
        <p:txBody>
          <a:bodyPr>
            <a:normAutofit fontScale="90000"/>
          </a:bodyPr>
          <a:lstStyle/>
          <a:p>
            <a:pPr algn="ctr"/>
            <a:r>
              <a:rPr lang="es-MX" b="1" dirty="0">
                <a:solidFill>
                  <a:srgbClr val="AC2900"/>
                </a:solidFill>
              </a:rPr>
              <a:t>FENECIMIENTO AFGR ABREVIADA</a:t>
            </a:r>
            <a:endParaRPr lang="es-CO" b="1" dirty="0">
              <a:solidFill>
                <a:srgbClr val="AC2900"/>
              </a:solidFill>
            </a:endParaRPr>
          </a:p>
        </p:txBody>
      </p:sp>
      <p:pic>
        <p:nvPicPr>
          <p:cNvPr id="3" name="Imagen 2"/>
          <p:cNvPicPr>
            <a:picLocks noChangeAspect="1"/>
          </p:cNvPicPr>
          <p:nvPr/>
        </p:nvPicPr>
        <p:blipFill>
          <a:blip r:embed="rId2"/>
          <a:stretch>
            <a:fillRect/>
          </a:stretch>
        </p:blipFill>
        <p:spPr>
          <a:xfrm>
            <a:off x="1047232" y="1648641"/>
            <a:ext cx="10654579" cy="4464776"/>
          </a:xfrm>
          <a:prstGeom prst="rect">
            <a:avLst/>
          </a:prstGeom>
        </p:spPr>
      </p:pic>
    </p:spTree>
    <p:extLst>
      <p:ext uri="{BB962C8B-B14F-4D97-AF65-F5344CB8AC3E}">
        <p14:creationId xmlns:p14="http://schemas.microsoft.com/office/powerpoint/2010/main" val="7669426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adroTexto 23">
            <a:extLst>
              <a:ext uri="{FF2B5EF4-FFF2-40B4-BE49-F238E27FC236}">
                <a16:creationId xmlns:a16="http://schemas.microsoft.com/office/drawing/2014/main" id="{8A418B79-D0F5-44D9-971C-0149AC4010C2}"/>
              </a:ext>
            </a:extLst>
          </p:cNvPr>
          <p:cNvSpPr txBox="1"/>
          <p:nvPr/>
        </p:nvSpPr>
        <p:spPr>
          <a:xfrm>
            <a:off x="1779478" y="257227"/>
            <a:ext cx="8855968" cy="424732"/>
          </a:xfrm>
          <a:prstGeom prst="rect">
            <a:avLst/>
          </a:prstGeom>
          <a:solidFill>
            <a:schemeClr val="accent1">
              <a:lumMod val="40000"/>
              <a:lumOff val="60000"/>
            </a:schemeClr>
          </a:solidFill>
          <a:ln>
            <a:noFill/>
          </a:ln>
          <a:effectLst>
            <a:innerShdw blurRad="114300">
              <a:prstClr val="black"/>
            </a:innerShdw>
          </a:effectLst>
        </p:spPr>
        <p:txBody>
          <a:bodyPr vert="horz" wrap="square" lIns="91440" tIns="45720" rIns="91440" bIns="45720" rtlCol="0" anchor="ctr">
            <a:spAutoFit/>
          </a:bodyPr>
          <a:lstStyle>
            <a:defPPr>
              <a:defRPr lang="es-CO"/>
            </a:defPPr>
            <a:lvl1pPr algn="ctr">
              <a:lnSpc>
                <a:spcPct val="90000"/>
              </a:lnSpc>
              <a:spcBef>
                <a:spcPct val="0"/>
              </a:spcBef>
              <a:defRPr sz="2400" b="1">
                <a:cs typeface="Arial" panose="020B0604020202020204" pitchFamily="34" charset="0"/>
              </a:defRPr>
            </a:lvl1pPr>
          </a:lstStyle>
          <a:p>
            <a:r>
              <a:rPr lang="es-MX" i="1" dirty="0"/>
              <a:t>2.2.3.1 Opinión, conceptos y fenecimiento </a:t>
            </a:r>
            <a:endParaRPr lang="es-CO" dirty="0"/>
          </a:p>
        </p:txBody>
      </p:sp>
      <p:pic>
        <p:nvPicPr>
          <p:cNvPr id="2" name="Imagen 1"/>
          <p:cNvPicPr>
            <a:picLocks noChangeAspect="1"/>
          </p:cNvPicPr>
          <p:nvPr/>
        </p:nvPicPr>
        <p:blipFill>
          <a:blip r:embed="rId3"/>
          <a:stretch>
            <a:fillRect/>
          </a:stretch>
        </p:blipFill>
        <p:spPr>
          <a:xfrm>
            <a:off x="667136" y="1534206"/>
            <a:ext cx="11083792" cy="3939132"/>
          </a:xfrm>
          <a:prstGeom prst="rect">
            <a:avLst/>
          </a:prstGeom>
        </p:spPr>
      </p:pic>
    </p:spTree>
    <p:extLst>
      <p:ext uri="{BB962C8B-B14F-4D97-AF65-F5344CB8AC3E}">
        <p14:creationId xmlns:p14="http://schemas.microsoft.com/office/powerpoint/2010/main" val="10863873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230901" y="1936024"/>
            <a:ext cx="10307563" cy="3916135"/>
          </a:xfrm>
          <a:prstGeom prst="rect">
            <a:avLst/>
          </a:prstGeom>
        </p:spPr>
      </p:pic>
      <p:sp>
        <p:nvSpPr>
          <p:cNvPr id="3" name="Rectángulo 2"/>
          <p:cNvSpPr/>
          <p:nvPr/>
        </p:nvSpPr>
        <p:spPr>
          <a:xfrm>
            <a:off x="2362013" y="631762"/>
            <a:ext cx="8315097" cy="523220"/>
          </a:xfrm>
          <a:prstGeom prst="rect">
            <a:avLst/>
          </a:prstGeom>
        </p:spPr>
        <p:txBody>
          <a:bodyPr wrap="none">
            <a:spAutoFit/>
          </a:bodyPr>
          <a:lstStyle/>
          <a:p>
            <a:r>
              <a:rPr lang="es-MX" sz="2800" b="1" i="1" dirty="0">
                <a:solidFill>
                  <a:srgbClr val="000000"/>
                </a:solidFill>
                <a:latin typeface="Arial" panose="020B0604020202020204" pitchFamily="34" charset="0"/>
              </a:rPr>
              <a:t>2.2.3.1.1 Opinión sobre los estados financieros </a:t>
            </a:r>
            <a:endParaRPr lang="es-CO" sz="2800" dirty="0"/>
          </a:p>
        </p:txBody>
      </p:sp>
    </p:spTree>
    <p:extLst>
      <p:ext uri="{BB962C8B-B14F-4D97-AF65-F5344CB8AC3E}">
        <p14:creationId xmlns:p14="http://schemas.microsoft.com/office/powerpoint/2010/main" val="42262094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741712" y="532452"/>
            <a:ext cx="9923419" cy="830997"/>
          </a:xfrm>
          <a:prstGeom prst="rect">
            <a:avLst/>
          </a:prstGeom>
        </p:spPr>
        <p:txBody>
          <a:bodyPr wrap="square">
            <a:spAutoFit/>
          </a:bodyPr>
          <a:lstStyle/>
          <a:p>
            <a:pPr algn="ctr"/>
            <a:r>
              <a:rPr lang="es-MX" sz="2400" b="1" i="1" dirty="0">
                <a:solidFill>
                  <a:srgbClr val="000000"/>
                </a:solidFill>
                <a:latin typeface="Arial" panose="020B0604020202020204" pitchFamily="34" charset="0"/>
              </a:rPr>
              <a:t>2.2.3.1.2 Concepto consolidado sobre la gestión presupuestal y los resultados </a:t>
            </a:r>
            <a:endParaRPr lang="es-CO" sz="2400" b="1" dirty="0"/>
          </a:p>
        </p:txBody>
      </p:sp>
      <p:pic>
        <p:nvPicPr>
          <p:cNvPr id="3" name="Imagen 2"/>
          <p:cNvPicPr>
            <a:picLocks noChangeAspect="1"/>
          </p:cNvPicPr>
          <p:nvPr/>
        </p:nvPicPr>
        <p:blipFill>
          <a:blip r:embed="rId2"/>
          <a:stretch>
            <a:fillRect/>
          </a:stretch>
        </p:blipFill>
        <p:spPr>
          <a:xfrm>
            <a:off x="471215" y="1613735"/>
            <a:ext cx="6899694" cy="5048324"/>
          </a:xfrm>
          <a:prstGeom prst="rect">
            <a:avLst/>
          </a:prstGeom>
        </p:spPr>
      </p:pic>
      <p:pic>
        <p:nvPicPr>
          <p:cNvPr id="4" name="Imagen 3"/>
          <p:cNvPicPr>
            <a:picLocks noChangeAspect="1"/>
          </p:cNvPicPr>
          <p:nvPr/>
        </p:nvPicPr>
        <p:blipFill>
          <a:blip r:embed="rId3"/>
          <a:stretch>
            <a:fillRect/>
          </a:stretch>
        </p:blipFill>
        <p:spPr>
          <a:xfrm>
            <a:off x="7188381" y="1823085"/>
            <a:ext cx="4476750" cy="1200150"/>
          </a:xfrm>
          <a:prstGeom prst="rect">
            <a:avLst/>
          </a:prstGeom>
        </p:spPr>
      </p:pic>
    </p:spTree>
    <p:extLst>
      <p:ext uri="{BB962C8B-B14F-4D97-AF65-F5344CB8AC3E}">
        <p14:creationId xmlns:p14="http://schemas.microsoft.com/office/powerpoint/2010/main" val="4539331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32857" y="388979"/>
            <a:ext cx="10306595" cy="1280890"/>
          </a:xfrm>
        </p:spPr>
        <p:txBody>
          <a:bodyPr>
            <a:normAutofit/>
          </a:bodyPr>
          <a:lstStyle/>
          <a:p>
            <a:pPr algn="ctr"/>
            <a:r>
              <a:rPr lang="es-MX" sz="2800" b="1" dirty="0">
                <a:solidFill>
                  <a:srgbClr val="AC2900"/>
                </a:solidFill>
              </a:rPr>
              <a:t>Concepto </a:t>
            </a:r>
            <a:r>
              <a:rPr lang="es-MX" sz="2800" b="1" dirty="0" err="1">
                <a:solidFill>
                  <a:srgbClr val="AC2900"/>
                </a:solidFill>
              </a:rPr>
              <a:t>Macroproceso</a:t>
            </a:r>
            <a:r>
              <a:rPr lang="es-MX" sz="2800" b="1" dirty="0">
                <a:solidFill>
                  <a:srgbClr val="AC2900"/>
                </a:solidFill>
              </a:rPr>
              <a:t> Gestión Presupuestal y de Resultados</a:t>
            </a:r>
            <a:endParaRPr lang="es-CO" sz="2800" b="1" dirty="0">
              <a:solidFill>
                <a:srgbClr val="AC2900"/>
              </a:solidFill>
            </a:endParaRPr>
          </a:p>
        </p:txBody>
      </p:sp>
      <p:pic>
        <p:nvPicPr>
          <p:cNvPr id="4" name="Imagen 3"/>
          <p:cNvPicPr>
            <a:picLocks noChangeAspect="1"/>
          </p:cNvPicPr>
          <p:nvPr/>
        </p:nvPicPr>
        <p:blipFill>
          <a:blip r:embed="rId2"/>
          <a:stretch>
            <a:fillRect/>
          </a:stretch>
        </p:blipFill>
        <p:spPr>
          <a:xfrm>
            <a:off x="1632857" y="1439499"/>
            <a:ext cx="9355047" cy="5136420"/>
          </a:xfrm>
          <a:prstGeom prst="rect">
            <a:avLst/>
          </a:prstGeom>
        </p:spPr>
      </p:pic>
    </p:spTree>
    <p:extLst>
      <p:ext uri="{BB962C8B-B14F-4D97-AF65-F5344CB8AC3E}">
        <p14:creationId xmlns:p14="http://schemas.microsoft.com/office/powerpoint/2010/main" val="105602912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76549" y="624110"/>
            <a:ext cx="10215154" cy="1280890"/>
          </a:xfrm>
        </p:spPr>
        <p:txBody>
          <a:bodyPr>
            <a:normAutofit/>
          </a:bodyPr>
          <a:lstStyle/>
          <a:p>
            <a:pPr algn="ctr"/>
            <a:r>
              <a:rPr lang="es-MX" sz="2800" b="1" i="1" dirty="0"/>
              <a:t>2.2.3.2 Aplicación de criterios para el fenecimiento de la cuenta </a:t>
            </a:r>
            <a:endParaRPr lang="es-CO" sz="2800" dirty="0"/>
          </a:p>
        </p:txBody>
      </p:sp>
      <p:pic>
        <p:nvPicPr>
          <p:cNvPr id="4" name="Marcador de contenido 3"/>
          <p:cNvPicPr>
            <a:picLocks noGrp="1" noChangeAspect="1"/>
          </p:cNvPicPr>
          <p:nvPr>
            <p:ph idx="1"/>
          </p:nvPr>
        </p:nvPicPr>
        <p:blipFill rotWithShape="1">
          <a:blip r:embed="rId2"/>
          <a:srcRect l="10907" t="10581" r="6627" b="7408"/>
          <a:stretch/>
        </p:blipFill>
        <p:spPr>
          <a:xfrm>
            <a:off x="1005839" y="2351316"/>
            <a:ext cx="10469881" cy="2718310"/>
          </a:xfrm>
          <a:prstGeom prst="rect">
            <a:avLst/>
          </a:prstGeom>
        </p:spPr>
      </p:pic>
    </p:spTree>
    <p:extLst>
      <p:ext uri="{BB962C8B-B14F-4D97-AF65-F5344CB8AC3E}">
        <p14:creationId xmlns:p14="http://schemas.microsoft.com/office/powerpoint/2010/main" val="40174656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59468" y="626349"/>
            <a:ext cx="9502943" cy="817418"/>
          </a:xfrm>
        </p:spPr>
        <p:txBody>
          <a:bodyPr>
            <a:normAutofit/>
          </a:bodyPr>
          <a:lstStyle/>
          <a:p>
            <a:pPr algn="ctr"/>
            <a:r>
              <a:rPr lang="es-MX" sz="2800" dirty="0"/>
              <a:t>INFORME DE AUDITORIA FINANCIERA Y DE GESTION</a:t>
            </a:r>
            <a:endParaRPr lang="es-CO" sz="2800" dirty="0"/>
          </a:p>
        </p:txBody>
      </p:sp>
      <p:sp>
        <p:nvSpPr>
          <p:cNvPr id="3" name="Marcador de contenido 2"/>
          <p:cNvSpPr>
            <a:spLocks noGrp="1"/>
          </p:cNvSpPr>
          <p:nvPr>
            <p:ph idx="1"/>
          </p:nvPr>
        </p:nvSpPr>
        <p:spPr>
          <a:xfrm>
            <a:off x="1659468" y="1686034"/>
            <a:ext cx="9666029" cy="755511"/>
          </a:xfrm>
        </p:spPr>
        <p:txBody>
          <a:bodyPr>
            <a:normAutofit/>
          </a:bodyPr>
          <a:lstStyle/>
          <a:p>
            <a:pPr marL="0" indent="0">
              <a:buNone/>
            </a:pPr>
            <a:r>
              <a:rPr lang="es-MX" sz="2000" b="1" dirty="0"/>
              <a:t>CONTENIDO: </a:t>
            </a:r>
            <a:r>
              <a:rPr lang="es-MX" dirty="0"/>
              <a:t>La CT definirá si elabora IP </a:t>
            </a:r>
            <a:r>
              <a:rPr lang="es-MX" b="1" i="1" u="sng" dirty="0">
                <a:solidFill>
                  <a:srgbClr val="AC2900"/>
                </a:solidFill>
                <a:hlinkClick r:id="rId2" action="ppaction://hlinkfile"/>
              </a:rPr>
              <a:t>(Modelo 10-AFGR IP AFGR) </a:t>
            </a:r>
            <a:r>
              <a:rPr lang="es-MX" dirty="0"/>
              <a:t>o carta de observaciones </a:t>
            </a:r>
            <a:r>
              <a:rPr lang="es-MX" b="1" i="1" u="sng" dirty="0">
                <a:solidFill>
                  <a:srgbClr val="AC2900"/>
                </a:solidFill>
                <a:hlinkClick r:id="rId3" action="ppaction://hlinkfile"/>
              </a:rPr>
              <a:t>Modelo 09-AFGR </a:t>
            </a:r>
            <a:r>
              <a:rPr lang="es-MX" i="1" dirty="0"/>
              <a:t>para</a:t>
            </a:r>
            <a:r>
              <a:rPr lang="es-MX" dirty="0"/>
              <a:t> garantizar el derecho a la contradicción </a:t>
            </a:r>
          </a:p>
          <a:p>
            <a:pPr marL="0" indent="0">
              <a:buNone/>
            </a:pPr>
            <a:endParaRPr lang="es-MX" sz="2000" b="1" dirty="0"/>
          </a:p>
          <a:p>
            <a:pPr marL="0" indent="0">
              <a:buNone/>
            </a:pPr>
            <a:endParaRPr lang="es-MX" sz="2000" b="1" dirty="0"/>
          </a:p>
          <a:p>
            <a:pPr marL="0" indent="0">
              <a:buNone/>
            </a:pPr>
            <a:endParaRPr lang="es-MX" sz="2000" b="1" dirty="0"/>
          </a:p>
          <a:p>
            <a:pPr marL="0" indent="0">
              <a:buNone/>
            </a:pPr>
            <a:endParaRPr lang="es-MX" dirty="0"/>
          </a:p>
          <a:p>
            <a:pPr marL="0" indent="0">
              <a:buNone/>
            </a:pPr>
            <a:endParaRPr lang="es-CO" dirty="0"/>
          </a:p>
        </p:txBody>
      </p:sp>
      <p:sp>
        <p:nvSpPr>
          <p:cNvPr id="5" name="Marcador de contenido 2"/>
          <p:cNvSpPr txBox="1">
            <a:spLocks/>
          </p:cNvSpPr>
          <p:nvPr/>
        </p:nvSpPr>
        <p:spPr>
          <a:xfrm>
            <a:off x="1496382" y="2926080"/>
            <a:ext cx="9666029" cy="296526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MX" sz="2000" b="1" dirty="0"/>
              <a:t>Además el IP</a:t>
            </a:r>
          </a:p>
          <a:p>
            <a:pPr marL="0" indent="0">
              <a:buFont typeface="Wingdings 3" charset="2"/>
              <a:buNone/>
            </a:pPr>
            <a:endParaRPr lang="es-MX" sz="2000" b="1" dirty="0"/>
          </a:p>
          <a:p>
            <a:r>
              <a:rPr lang="es-MX" dirty="0"/>
              <a:t>Pronunciamiento evaluación del plan de mejoramiento</a:t>
            </a:r>
          </a:p>
          <a:p>
            <a:r>
              <a:rPr lang="es-MX" dirty="0"/>
              <a:t>Pronunciamiento sobre la revisión de la información rendida en la cuenta anual consolidada</a:t>
            </a:r>
          </a:p>
          <a:p>
            <a:r>
              <a:rPr lang="es-MX" dirty="0"/>
              <a:t>La calificación de la calidad y eficiencia del control fiscal interno</a:t>
            </a:r>
            <a:r>
              <a:rPr lang="es-MX" i="1" dirty="0"/>
              <a:t>. </a:t>
            </a:r>
            <a:r>
              <a:rPr lang="es-MX" sz="2000" b="1" dirty="0"/>
              <a:t> </a:t>
            </a:r>
            <a:endParaRPr lang="es-MX" dirty="0"/>
          </a:p>
          <a:p>
            <a:pPr marL="0" indent="0">
              <a:buFont typeface="Wingdings 3" charset="2"/>
              <a:buNone/>
            </a:pPr>
            <a:endParaRPr lang="es-MX" sz="2000" b="1" dirty="0"/>
          </a:p>
          <a:p>
            <a:pPr marL="0" indent="0">
              <a:buFont typeface="Wingdings 3" charset="2"/>
              <a:buNone/>
            </a:pPr>
            <a:endParaRPr lang="es-MX" dirty="0"/>
          </a:p>
          <a:p>
            <a:pPr marL="0" indent="0">
              <a:buFont typeface="Wingdings 3" charset="2"/>
              <a:buNone/>
            </a:pPr>
            <a:endParaRPr lang="es-CO" dirty="0"/>
          </a:p>
        </p:txBody>
      </p:sp>
    </p:spTree>
    <p:extLst>
      <p:ext uri="{BB962C8B-B14F-4D97-AF65-F5344CB8AC3E}">
        <p14:creationId xmlns:p14="http://schemas.microsoft.com/office/powerpoint/2010/main" val="3730785971"/>
      </p:ext>
    </p:extLst>
  </p:cSld>
  <p:clrMapOvr>
    <a:masterClrMapping/>
  </p:clrMapOvr>
</p:sld>
</file>

<file path=ppt/theme/theme1.xml><?xml version="1.0" encoding="utf-8"?>
<a:theme xmlns:a="http://schemas.openxmlformats.org/drawingml/2006/main" name="Espiral">
  <a:themeElements>
    <a:clrScheme name="Espiral">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6172</TotalTime>
  <Words>11579</Words>
  <Application>Microsoft Office PowerPoint</Application>
  <PresentationFormat>Panorámica</PresentationFormat>
  <Paragraphs>1369</Paragraphs>
  <Slides>166</Slides>
  <Notes>49</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166</vt:i4>
      </vt:variant>
    </vt:vector>
  </HeadingPairs>
  <TitlesOfParts>
    <vt:vector size="179" baseType="lpstr">
      <vt:lpstr>Arial</vt:lpstr>
      <vt:lpstr>Arial Black</vt:lpstr>
      <vt:lpstr>Arial MT</vt:lpstr>
      <vt:lpstr>Bahnschrift Light Condensed</vt:lpstr>
      <vt:lpstr>Berlin Sans FB Demi</vt:lpstr>
      <vt:lpstr>Calibri</vt:lpstr>
      <vt:lpstr>Century Gothic</vt:lpstr>
      <vt:lpstr>Lucida Sans Unicode</vt:lpstr>
      <vt:lpstr>Roboto</vt:lpstr>
      <vt:lpstr>Verdana</vt:lpstr>
      <vt:lpstr>Wingdings</vt:lpstr>
      <vt:lpstr>Wingdings 3</vt:lpstr>
      <vt:lpstr>Espiral</vt:lpstr>
      <vt:lpstr>Presentación de PowerPoint</vt:lpstr>
      <vt:lpstr>OBJETIVO </vt:lpstr>
      <vt:lpstr> </vt:lpstr>
      <vt:lpstr>Presentación de PowerPoint</vt:lpstr>
      <vt:lpstr>Ley 14 74 de 2011 – Estatuto Anticorrupción.</vt:lpstr>
      <vt:lpstr>Decreto-Ley 403 de 2020</vt:lpstr>
      <vt:lpstr>Decreto-Ley 403 de 2020</vt:lpstr>
      <vt:lpstr>RESUMEN DE LOS EFECTOS DE LAS SENTENCIAS INEXEQUIBILIDAD DECRETO 403 DE 2020</vt:lpstr>
      <vt:lpstr>RESUMEN DE LOS EFECTOS DE LAS SENTENCIAS INEXEQUIBILIDAD DECRETO 403 DE 2020</vt:lpstr>
      <vt:lpstr>Líneas motivacionales del  ACTO LEGISLATIVO 04 DE 2019 </vt:lpstr>
      <vt:lpstr>ESCENCIA CONCEPTUAL DEL CONTROL FISCAL  </vt:lpstr>
      <vt:lpstr>VIGILANCIA Y CONTROL FISCAL </vt:lpstr>
      <vt:lpstr>MODELO DE CONTROL FISCAL </vt:lpstr>
      <vt:lpstr>4 Enfoques - INTOSAI  Contribuir al seguimiento de los ODS</vt:lpstr>
      <vt:lpstr>GAT 4.0.</vt:lpstr>
      <vt:lpstr>II. Estado Actual: Versiones GAT</vt:lpstr>
      <vt:lpstr>III. Novedades GAT Versión 4.0 - 2024 </vt:lpstr>
      <vt:lpstr>Generalidades y Cambios Relevantes GAT V 4.0</vt:lpstr>
      <vt:lpstr>Generalidades y Cambios Relevantes GAT V 4.0</vt:lpstr>
      <vt:lpstr>Generalidades y Cambios Relevantes GAT V 4.0</vt:lpstr>
      <vt:lpstr>Generalidades y Cambios Relevantes GAT V 4.0</vt:lpstr>
      <vt:lpstr>Presentación de PowerPoint</vt:lpstr>
      <vt:lpstr>Presentación de PowerPoint</vt:lpstr>
      <vt:lpstr>Presentación de PowerPoint</vt:lpstr>
      <vt:lpstr>ESTRUCTURA DE LA GUIA DE AUDITORIA TERRITORIAL 4.0.</vt:lpstr>
      <vt:lpstr>Presentación de PowerPoint</vt:lpstr>
      <vt:lpstr>Presentación de PowerPoint</vt:lpstr>
      <vt:lpstr>CONTROL DE CAMBIOS</vt:lpstr>
      <vt:lpstr>Presentación de PowerPoint</vt:lpstr>
      <vt:lpstr>Presentación de PowerPoint</vt:lpstr>
      <vt:lpstr>Presentación de PowerPoint</vt:lpstr>
      <vt:lpstr>Presentación de PowerPoint</vt:lpstr>
      <vt:lpstr>GENERALIDADES DE LA AUDITORÍA (Num 1.2.) </vt:lpstr>
      <vt:lpstr>1.2.3. Tipos de Auditoría</vt:lpstr>
      <vt:lpstr>1.2.4. Enfoque de Auditoría : </vt:lpstr>
      <vt:lpstr>1.2.4. Enfoque de Auditoría :</vt:lpstr>
      <vt:lpstr>Presentación de PowerPoint</vt:lpstr>
      <vt:lpstr>1.3. Principios de la Auditoría 1.3.1. Principios de la vigilancia y el control fiscal  </vt:lpstr>
      <vt:lpstr>1.3.2 PRINCIPIOS GENERALES DE LA AUDITORÍA  </vt:lpstr>
      <vt:lpstr>1.3.3 Principios relacionados con el proceso de auditoría </vt:lpstr>
      <vt:lpstr>1.3.3.5. Plan de mejoramiento y seguimiento </vt:lpstr>
      <vt:lpstr>Presentación de PowerPoint</vt:lpstr>
      <vt:lpstr>Presentación de PowerPoint</vt:lpstr>
      <vt:lpstr>Presentación de PowerPoint</vt:lpstr>
      <vt:lpstr>Presentación de PowerPoint</vt:lpstr>
      <vt:lpstr>Presentación de PowerPoint</vt:lpstr>
      <vt:lpstr>Presentación de PowerPoint</vt:lpstr>
      <vt:lpstr>3. Formulación y Seguimiento de   AC y AP</vt:lpstr>
      <vt:lpstr>ROLES: Plan Mejoramiento</vt:lpstr>
      <vt:lpstr>1.4.1. ELEMENTOS PROCESO AUDITOR</vt:lpstr>
      <vt:lpstr>1.4.1. ELEMENTOS PROCESO AUDITOR</vt:lpstr>
      <vt:lpstr>CUMPLIMIENTO EN RENDICIÓN Y REVISIÓN  DE LA CUENTA</vt:lpstr>
      <vt:lpstr>1.4.1. ELEMENTOS PROCESO AUDITOR</vt:lpstr>
      <vt:lpstr>TIPOS FENECIMIENTO DE LA CUENTA</vt:lpstr>
      <vt:lpstr>1.4.13. Evaluación del Control Fiscal Interno </vt:lpstr>
      <vt:lpstr>1.4.14. PLAN DE TRABAJO Y PROGRAMA DE AUDITORÍA </vt:lpstr>
      <vt:lpstr>5. Control selectivo</vt:lpstr>
      <vt:lpstr>1.4.1.7. Estructuración y tratamiento de observaciones y/o hallazgos  (Informe IP a IF). </vt:lpstr>
      <vt:lpstr>1.4.1.8. Hallazgos con incidencia fiscal </vt:lpstr>
      <vt:lpstr>1.4.19. Beneficios del control fiscal </vt:lpstr>
      <vt:lpstr>BENEFICIOS DE CONTROL FISCAL (1.4.1.9.)</vt:lpstr>
      <vt:lpstr>1.4.2.  Planeación Estratégica</vt:lpstr>
      <vt:lpstr>Plan de Vigilancia y Control Fiscal Territorial - PVCFT VS Metodología Certificación CT 5.0</vt:lpstr>
      <vt:lpstr>Presentación de PowerPoint</vt:lpstr>
      <vt:lpstr>1.4.3.2. Roles del Proceso Auditor  </vt:lpstr>
      <vt:lpstr>1.4.5 Comité Técnico de Auditorias   </vt:lpstr>
      <vt:lpstr>CAPÍTULO 1.  ASPECTOS GENERALES, PRINCIPIOS Y FUNDAMENTOS - PF </vt:lpstr>
      <vt:lpstr>PAPELES DE TRABAJO - PF</vt:lpstr>
      <vt:lpstr>CAPÍTULO 2.  AUDITORÍA FINANCIERA DE GESTIÓN Y RESULTADOS (AFGR)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EJECUCIÓN DE AUDITORÍA FINANCIERA</vt:lpstr>
      <vt:lpstr>EVIDENCIA DE AUDITORÍA  Soporta la opinión, conceptos, resultados y conclusiones</vt:lpstr>
      <vt:lpstr>Presentación de PowerPoint</vt:lpstr>
      <vt:lpstr>Presentación de PowerPoint</vt:lpstr>
      <vt:lpstr>Presentación de PowerPoint</vt:lpstr>
      <vt:lpstr>Presentación de PowerPoint</vt:lpstr>
      <vt:lpstr>CONTENIDO AFGR VS ABREVIADA</vt:lpstr>
      <vt:lpstr>FENECIMIENTO AFGR</vt:lpstr>
      <vt:lpstr>FENECIMIENTO AFGR ABREVIADA</vt:lpstr>
      <vt:lpstr>Presentación de PowerPoint</vt:lpstr>
      <vt:lpstr>Presentación de PowerPoint</vt:lpstr>
      <vt:lpstr>Presentación de PowerPoint</vt:lpstr>
      <vt:lpstr>Concepto Macroproceso Gestión Presupuestal y de Resultados</vt:lpstr>
      <vt:lpstr>2.2.3.2 Aplicación de criterios para el fenecimiento de la cuenta </vt:lpstr>
      <vt:lpstr>INFORME DE AUDITORIA FINANCIERA Y DE GESTION</vt:lpstr>
      <vt:lpstr>2.3. CALIDAD DEL PROCESO AUDITOR</vt:lpstr>
      <vt:lpstr>PASO A PASO: AFGR</vt:lpstr>
      <vt:lpstr>CAPÍTULO 3.  AUDITORÍA DE DESEMPEÑO (AD)</vt:lpstr>
      <vt:lpstr>Presentación de PowerPoint</vt:lpstr>
      <vt:lpstr>Presentación de PowerPoint</vt:lpstr>
      <vt:lpstr>Gestión Pública Orientada a Resultados</vt:lpstr>
      <vt:lpstr>Gestión Pública Orientada a Resultados</vt:lpstr>
      <vt:lpstr>Reflexión sobre el pensamiento estratégico: Importancia de entender y concertar lo que se quiere lograr</vt:lpstr>
      <vt:lpstr>Gestión Pública Orientada a Resultados</vt:lpstr>
      <vt:lpstr>Calidad de las políticas públicas</vt:lpstr>
      <vt:lpstr>Gestión Pública Orientada a Resultados</vt:lpstr>
      <vt:lpstr>Mediciones de desempeño - Cadena de Valor</vt:lpstr>
      <vt:lpstr>Cadena de Valor</vt:lpstr>
      <vt:lpstr>Cadena de Valor</vt:lpstr>
      <vt:lpstr>Cadena de Valor</vt:lpstr>
      <vt:lpstr>Cadena de Valor</vt:lpstr>
      <vt:lpstr>Cadena de Valor</vt:lpstr>
      <vt:lpstr>Los planes de desarrollo y la cadena de valor</vt:lpstr>
      <vt:lpstr>Presentación de PowerPoint</vt:lpstr>
      <vt:lpstr>Presentación de PowerPoint</vt:lpstr>
      <vt:lpstr>Síntesis: La Cadena de Valor</vt:lpstr>
      <vt:lpstr>Síntesis: La Cadena de Valor</vt:lpstr>
      <vt:lpstr>Indicador</vt:lpstr>
      <vt:lpstr>Características de los indicadores</vt:lpstr>
      <vt:lpstr>Ejemplos de indicadores</vt:lpstr>
      <vt:lpstr>Tipología de indicadores según nivel de intervención</vt:lpstr>
      <vt:lpstr>Tipología de indicadores por eslabón de la Cadena de Valor</vt:lpstr>
      <vt:lpstr>Resumen</vt:lpstr>
      <vt:lpstr>Presentación de PowerPoint</vt:lpstr>
      <vt:lpstr>Principios </vt:lpstr>
      <vt:lpstr>Enfoques</vt:lpstr>
      <vt:lpstr>Enfoque orientado a resultados</vt:lpstr>
      <vt:lpstr>Enfoque orientado al problema</vt:lpstr>
      <vt:lpstr>Enfoque puede ser alcanzado</vt:lpstr>
      <vt:lpstr>Características de la auditoria desempeño</vt:lpstr>
      <vt:lpstr>FASES DE LA AUDITORÍA DE DESEMPEÑO</vt:lpstr>
      <vt:lpstr>Presentación de PowerPoint</vt:lpstr>
      <vt:lpstr>Presentación de PowerPoint</vt:lpstr>
      <vt:lpstr>Presentación de PowerPoint</vt:lpstr>
      <vt:lpstr>Presentación de PowerPoint</vt:lpstr>
      <vt:lpstr>PASO A PASO: AD</vt:lpstr>
      <vt:lpstr>CAPÍTULO 4.  AUDITORÍA DE CUMPLIMIENTO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Caso Práctico</vt:lpstr>
      <vt:lpstr>Casos Prácticos</vt:lpstr>
      <vt:lpstr>ASUNTOS: Fondos de Servicios Educativos</vt:lpstr>
      <vt:lpstr>Presentación de PowerPoint</vt:lpstr>
      <vt:lpstr>Presentación de PowerPoint</vt:lpstr>
      <vt:lpstr>Presentación de PowerPoint</vt:lpstr>
      <vt:lpstr>PASO A PASO: AC</vt:lpstr>
      <vt:lpstr>CAPÍTULO 5.  ACTUACIÓN ESPECIAL DE FISCALIZACIÓN</vt:lpstr>
      <vt:lpstr>Presentación de PowerPoint</vt:lpstr>
      <vt:lpstr>Presentación de PowerPoint</vt:lpstr>
      <vt:lpstr>“Actuación especial de fiscalización”</vt:lpstr>
      <vt:lpstr>“Actuación especial de fiscalización”</vt:lpstr>
      <vt:lpstr>“Análisis de criterios de procedencia ”</vt:lpstr>
      <vt:lpstr>“Lineamientos de Operación AEF”</vt:lpstr>
      <vt:lpstr>UTILIDAD INFORMES FINALES DE AUDITORIA</vt:lpstr>
      <vt:lpstr>Presentación de PowerPoint</vt:lpstr>
      <vt:lpstr>Mónica Marcela Sandoval Sánchez Mail: mmsandovals.contadora@gmail.com Cel: 3112679768</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MONICA MARCELA SANDOVAL SANCHEZ</dc:creator>
  <cp:lastModifiedBy>Paula Andrea Mazo Posada</cp:lastModifiedBy>
  <cp:revision>312</cp:revision>
  <dcterms:created xsi:type="dcterms:W3CDTF">2020-05-16T15:25:07Z</dcterms:created>
  <dcterms:modified xsi:type="dcterms:W3CDTF">2024-10-29T13:26:57Z</dcterms:modified>
  <cp:contentStatus/>
</cp:coreProperties>
</file>