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396" r:id="rId6"/>
    <p:sldId id="263" r:id="rId7"/>
    <p:sldId id="397" r:id="rId8"/>
    <p:sldId id="398" r:id="rId9"/>
    <p:sldId id="262" r:id="rId10"/>
    <p:sldId id="264" r:id="rId11"/>
    <p:sldId id="303" r:id="rId12"/>
    <p:sldId id="304" r:id="rId13"/>
    <p:sldId id="369" r:id="rId14"/>
    <p:sldId id="370" r:id="rId15"/>
    <p:sldId id="358"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D7EAAE-1D95-4140-9D71-84DF30410D66}" v="11" dt="2024-06-14T14:13:19.8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0" d="100"/>
          <a:sy n="80" d="100"/>
        </p:scale>
        <p:origin x="37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wing Jose Arteaga Padilla" userId="4359e7956fb580a4" providerId="LiveId" clId="{41D7EAAE-1D95-4140-9D71-84DF30410D66}"/>
    <pc:docChg chg="undo custSel addSld delSld modSld">
      <pc:chgData name="Stewing Jose Arteaga Padilla" userId="4359e7956fb580a4" providerId="LiveId" clId="{41D7EAAE-1D95-4140-9D71-84DF30410D66}" dt="2023-12-15T19:01:14.286" v="135" actId="47"/>
      <pc:docMkLst>
        <pc:docMk/>
      </pc:docMkLst>
      <pc:sldChg chg="modSp">
        <pc:chgData name="Stewing Jose Arteaga Padilla" userId="4359e7956fb580a4" providerId="LiveId" clId="{41D7EAAE-1D95-4140-9D71-84DF30410D66}" dt="2023-11-29T01:36:06.957" v="1" actId="123"/>
        <pc:sldMkLst>
          <pc:docMk/>
          <pc:sldMk cId="941232241" sldId="262"/>
        </pc:sldMkLst>
        <pc:graphicFrameChg chg="mod">
          <ac:chgData name="Stewing Jose Arteaga Padilla" userId="4359e7956fb580a4" providerId="LiveId" clId="{41D7EAAE-1D95-4140-9D71-84DF30410D66}" dt="2023-11-29T01:36:06.957" v="1" actId="123"/>
          <ac:graphicFrameMkLst>
            <pc:docMk/>
            <pc:sldMk cId="941232241" sldId="262"/>
            <ac:graphicFrameMk id="5" creationId="{7FE69E8E-E4B8-48AF-787A-122B221EBB41}"/>
          </ac:graphicFrameMkLst>
        </pc:graphicFrameChg>
      </pc:sldChg>
      <pc:sldChg chg="new del">
        <pc:chgData name="Stewing Jose Arteaga Padilla" userId="4359e7956fb580a4" providerId="LiveId" clId="{41D7EAAE-1D95-4140-9D71-84DF30410D66}" dt="2023-12-01T18:09:24.799" v="133" actId="47"/>
        <pc:sldMkLst>
          <pc:docMk/>
          <pc:sldMk cId="3157596453" sldId="396"/>
        </pc:sldMkLst>
      </pc:sldChg>
      <pc:sldChg chg="modSp add del mod">
        <pc:chgData name="Stewing Jose Arteaga Padilla" userId="4359e7956fb580a4" providerId="LiveId" clId="{41D7EAAE-1D95-4140-9D71-84DF30410D66}" dt="2023-12-15T19:01:14.286" v="135" actId="47"/>
        <pc:sldMkLst>
          <pc:docMk/>
          <pc:sldMk cId="875661690" sldId="397"/>
        </pc:sldMkLst>
        <pc:spChg chg="mod">
          <ac:chgData name="Stewing Jose Arteaga Padilla" userId="4359e7956fb580a4" providerId="LiveId" clId="{41D7EAAE-1D95-4140-9D71-84DF30410D66}" dt="2023-12-01T18:09:04.700" v="132" actId="1076"/>
          <ac:spMkLst>
            <pc:docMk/>
            <pc:sldMk cId="875661690" sldId="397"/>
            <ac:spMk id="2" creationId="{00000000-0000-0000-0000-000000000000}"/>
          </ac:spMkLst>
        </pc:spChg>
        <pc:spChg chg="mod">
          <ac:chgData name="Stewing Jose Arteaga Padilla" userId="4359e7956fb580a4" providerId="LiveId" clId="{41D7EAAE-1D95-4140-9D71-84DF30410D66}" dt="2023-12-01T18:09:36.962" v="134" actId="113"/>
          <ac:spMkLst>
            <pc:docMk/>
            <pc:sldMk cId="875661690" sldId="397"/>
            <ac:spMk id="3" creationId="{00000000-0000-0000-0000-000000000000}"/>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94F659-E27A-459A-97D4-998239AC0C44}" type="doc">
      <dgm:prSet loTypeId="urn:microsoft.com/office/officeart/2018/5/layout/IconCircle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962D0709-58DF-46D8-BCEE-7FD0D8C6AE77}">
      <dgm:prSet/>
      <dgm:spPr/>
      <dgm:t>
        <a:bodyPr/>
        <a:lstStyle/>
        <a:p>
          <a:pPr>
            <a:lnSpc>
              <a:spcPct val="100000"/>
            </a:lnSpc>
            <a:defRPr cap="all"/>
          </a:pPr>
          <a:r>
            <a:rPr lang="es-CO" b="1" dirty="0">
              <a:latin typeface="Book Antiqua" panose="02040602050305030304" pitchFamily="18" charset="0"/>
            </a:rPr>
            <a:t>CONCEPTO</a:t>
          </a:r>
          <a:endParaRPr lang="en-US" b="1" dirty="0">
            <a:latin typeface="Book Antiqua" panose="02040602050305030304" pitchFamily="18" charset="0"/>
          </a:endParaRPr>
        </a:p>
      </dgm:t>
    </dgm:pt>
    <dgm:pt modelId="{B15686BE-96F7-4B60-B913-C1EE2E910ECE}" type="parTrans" cxnId="{342368C8-232E-43B0-9F07-0B1490AC2E5B}">
      <dgm:prSet/>
      <dgm:spPr/>
      <dgm:t>
        <a:bodyPr/>
        <a:lstStyle/>
        <a:p>
          <a:endParaRPr lang="en-US"/>
        </a:p>
      </dgm:t>
    </dgm:pt>
    <dgm:pt modelId="{DCE7D50C-C80D-476B-A4DD-C2A6F24B9DD9}" type="sibTrans" cxnId="{342368C8-232E-43B0-9F07-0B1490AC2E5B}">
      <dgm:prSet/>
      <dgm:spPr/>
      <dgm:t>
        <a:bodyPr/>
        <a:lstStyle/>
        <a:p>
          <a:endParaRPr lang="en-US"/>
        </a:p>
      </dgm:t>
    </dgm:pt>
    <dgm:pt modelId="{A70CD42D-80FD-4A79-8146-42F40D189918}">
      <dgm:prSet/>
      <dgm:spPr/>
      <dgm:t>
        <a:bodyPr/>
        <a:lstStyle/>
        <a:p>
          <a:pPr>
            <a:lnSpc>
              <a:spcPct val="100000"/>
            </a:lnSpc>
            <a:defRPr cap="all"/>
          </a:pPr>
          <a:r>
            <a:rPr lang="es-CO" b="1" dirty="0">
              <a:latin typeface="Book Antiqua" panose="02040602050305030304" pitchFamily="18" charset="0"/>
            </a:rPr>
            <a:t>MARCO LEGAL </a:t>
          </a:r>
          <a:endParaRPr lang="en-US" b="1" dirty="0">
            <a:latin typeface="Book Antiqua" panose="02040602050305030304" pitchFamily="18" charset="0"/>
          </a:endParaRPr>
        </a:p>
      </dgm:t>
    </dgm:pt>
    <dgm:pt modelId="{65418E90-C564-4EA2-8AA0-422CE9777FC4}" type="parTrans" cxnId="{19CACBAF-D47E-4696-825D-D98D23C64AA6}">
      <dgm:prSet/>
      <dgm:spPr/>
      <dgm:t>
        <a:bodyPr/>
        <a:lstStyle/>
        <a:p>
          <a:endParaRPr lang="en-US"/>
        </a:p>
      </dgm:t>
    </dgm:pt>
    <dgm:pt modelId="{5A1A2678-125E-41EA-B83F-281455F97780}" type="sibTrans" cxnId="{19CACBAF-D47E-4696-825D-D98D23C64AA6}">
      <dgm:prSet/>
      <dgm:spPr/>
      <dgm:t>
        <a:bodyPr/>
        <a:lstStyle/>
        <a:p>
          <a:endParaRPr lang="en-US"/>
        </a:p>
      </dgm:t>
    </dgm:pt>
    <dgm:pt modelId="{276B965F-798A-4496-B453-58EF4BC2120F}">
      <dgm:prSet/>
      <dgm:spPr/>
      <dgm:t>
        <a:bodyPr/>
        <a:lstStyle/>
        <a:p>
          <a:pPr>
            <a:lnSpc>
              <a:spcPct val="100000"/>
            </a:lnSpc>
            <a:defRPr cap="all"/>
          </a:pPr>
          <a:r>
            <a:rPr lang="es-CO" b="1" dirty="0">
              <a:latin typeface="Book Antiqua" panose="02040602050305030304" pitchFamily="18" charset="0"/>
            </a:rPr>
            <a:t>TIPOS DE RESPONSABILIDADES </a:t>
          </a:r>
          <a:endParaRPr lang="en-US" b="1" dirty="0">
            <a:latin typeface="Book Antiqua" panose="02040602050305030304" pitchFamily="18" charset="0"/>
          </a:endParaRPr>
        </a:p>
      </dgm:t>
    </dgm:pt>
    <dgm:pt modelId="{4B6D172F-0542-4C81-BA2B-128C6D70A469}" type="parTrans" cxnId="{981DA813-8003-4C57-A986-669308FA6E6E}">
      <dgm:prSet/>
      <dgm:spPr/>
      <dgm:t>
        <a:bodyPr/>
        <a:lstStyle/>
        <a:p>
          <a:endParaRPr lang="en-US"/>
        </a:p>
      </dgm:t>
    </dgm:pt>
    <dgm:pt modelId="{7A63C69D-B0FB-47F1-B0C4-13335EB89C44}" type="sibTrans" cxnId="{981DA813-8003-4C57-A986-669308FA6E6E}">
      <dgm:prSet/>
      <dgm:spPr/>
      <dgm:t>
        <a:bodyPr/>
        <a:lstStyle/>
        <a:p>
          <a:endParaRPr lang="en-US"/>
        </a:p>
      </dgm:t>
    </dgm:pt>
    <dgm:pt modelId="{E93020C9-3C7F-440A-9125-9E554D1E10A2}" type="pres">
      <dgm:prSet presAssocID="{3694F659-E27A-459A-97D4-998239AC0C44}" presName="root" presStyleCnt="0">
        <dgm:presLayoutVars>
          <dgm:dir/>
          <dgm:resizeHandles val="exact"/>
        </dgm:presLayoutVars>
      </dgm:prSet>
      <dgm:spPr/>
    </dgm:pt>
    <dgm:pt modelId="{49D1D3C6-35D1-4CEB-B153-0E06FB6CA737}" type="pres">
      <dgm:prSet presAssocID="{962D0709-58DF-46D8-BCEE-7FD0D8C6AE77}" presName="compNode" presStyleCnt="0"/>
      <dgm:spPr/>
    </dgm:pt>
    <dgm:pt modelId="{4DF3734B-B278-45F2-8DD3-25C4EBE5DBA7}" type="pres">
      <dgm:prSet presAssocID="{962D0709-58DF-46D8-BCEE-7FD0D8C6AE77}" presName="iconBgRect" presStyleLbl="bgShp" presStyleIdx="0" presStyleCnt="3"/>
      <dgm:spPr/>
    </dgm:pt>
    <dgm:pt modelId="{730A1366-45A6-4315-AE8C-98588079B54D}" type="pres">
      <dgm:prSet presAssocID="{962D0709-58DF-46D8-BCEE-7FD0D8C6AE7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Thought bubble"/>
        </a:ext>
      </dgm:extLst>
    </dgm:pt>
    <dgm:pt modelId="{8A96ADC2-1EC1-4713-A3A8-2E5F4418A547}" type="pres">
      <dgm:prSet presAssocID="{962D0709-58DF-46D8-BCEE-7FD0D8C6AE77}" presName="spaceRect" presStyleCnt="0"/>
      <dgm:spPr/>
    </dgm:pt>
    <dgm:pt modelId="{09AA6AFA-FD11-4F8C-A43D-A0FCD730F9F5}" type="pres">
      <dgm:prSet presAssocID="{962D0709-58DF-46D8-BCEE-7FD0D8C6AE77}" presName="textRect" presStyleLbl="revTx" presStyleIdx="0" presStyleCnt="3">
        <dgm:presLayoutVars>
          <dgm:chMax val="1"/>
          <dgm:chPref val="1"/>
        </dgm:presLayoutVars>
      </dgm:prSet>
      <dgm:spPr/>
    </dgm:pt>
    <dgm:pt modelId="{6BBB8113-0A5B-4506-AA72-799DE210AE2F}" type="pres">
      <dgm:prSet presAssocID="{DCE7D50C-C80D-476B-A4DD-C2A6F24B9DD9}" presName="sibTrans" presStyleCnt="0"/>
      <dgm:spPr/>
    </dgm:pt>
    <dgm:pt modelId="{EBFB0AD7-7AEA-4447-A952-8B492D352B84}" type="pres">
      <dgm:prSet presAssocID="{A70CD42D-80FD-4A79-8146-42F40D189918}" presName="compNode" presStyleCnt="0"/>
      <dgm:spPr/>
    </dgm:pt>
    <dgm:pt modelId="{39411CED-993D-48AA-BE79-6CABD60A8A47}" type="pres">
      <dgm:prSet presAssocID="{A70CD42D-80FD-4A79-8146-42F40D189918}" presName="iconBgRect" presStyleLbl="bgShp" presStyleIdx="1" presStyleCnt="3"/>
      <dgm:spPr/>
    </dgm:pt>
    <dgm:pt modelId="{02ABFB0F-25ED-4037-AE81-E18987B9B0C5}" type="pres">
      <dgm:prSet presAssocID="{A70CD42D-80FD-4A79-8146-42F40D18991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ales of Justice"/>
        </a:ext>
      </dgm:extLst>
    </dgm:pt>
    <dgm:pt modelId="{93DAF8BD-1F8F-42B5-A940-C6022787D006}" type="pres">
      <dgm:prSet presAssocID="{A70CD42D-80FD-4A79-8146-42F40D189918}" presName="spaceRect" presStyleCnt="0"/>
      <dgm:spPr/>
    </dgm:pt>
    <dgm:pt modelId="{54AE7CA2-201C-4FD3-A8A9-7838AA11F735}" type="pres">
      <dgm:prSet presAssocID="{A70CD42D-80FD-4A79-8146-42F40D189918}" presName="textRect" presStyleLbl="revTx" presStyleIdx="1" presStyleCnt="3">
        <dgm:presLayoutVars>
          <dgm:chMax val="1"/>
          <dgm:chPref val="1"/>
        </dgm:presLayoutVars>
      </dgm:prSet>
      <dgm:spPr/>
    </dgm:pt>
    <dgm:pt modelId="{9044CA1A-0455-4DB5-B19B-417C3A10CD97}" type="pres">
      <dgm:prSet presAssocID="{5A1A2678-125E-41EA-B83F-281455F97780}" presName="sibTrans" presStyleCnt="0"/>
      <dgm:spPr/>
    </dgm:pt>
    <dgm:pt modelId="{1C5E7F65-C3DB-4C4F-B38E-E85CAF5C3FC4}" type="pres">
      <dgm:prSet presAssocID="{276B965F-798A-4496-B453-58EF4BC2120F}" presName="compNode" presStyleCnt="0"/>
      <dgm:spPr/>
    </dgm:pt>
    <dgm:pt modelId="{0E346C56-6E5E-4CBC-AB20-363ABE1254A2}" type="pres">
      <dgm:prSet presAssocID="{276B965F-798A-4496-B453-58EF4BC2120F}" presName="iconBgRect" presStyleLbl="bgShp" presStyleIdx="2" presStyleCnt="3" custLinFactNeighborY="-432"/>
      <dgm:spPr/>
    </dgm:pt>
    <dgm:pt modelId="{9006BB8B-C705-422F-A8C2-60F083F39B42}" type="pres">
      <dgm:prSet presAssocID="{276B965F-798A-4496-B453-58EF4BC2120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inero"/>
        </a:ext>
      </dgm:extLst>
    </dgm:pt>
    <dgm:pt modelId="{26F8901E-786E-442E-AA71-38D6973C3848}" type="pres">
      <dgm:prSet presAssocID="{276B965F-798A-4496-B453-58EF4BC2120F}" presName="spaceRect" presStyleCnt="0"/>
      <dgm:spPr/>
    </dgm:pt>
    <dgm:pt modelId="{3B9A23E3-E497-4DB2-AB92-751AE58C50FD}" type="pres">
      <dgm:prSet presAssocID="{276B965F-798A-4496-B453-58EF4BC2120F}" presName="textRect" presStyleLbl="revTx" presStyleIdx="2" presStyleCnt="3" custScaleX="113946">
        <dgm:presLayoutVars>
          <dgm:chMax val="1"/>
          <dgm:chPref val="1"/>
        </dgm:presLayoutVars>
      </dgm:prSet>
      <dgm:spPr/>
    </dgm:pt>
  </dgm:ptLst>
  <dgm:cxnLst>
    <dgm:cxn modelId="{981DA813-8003-4C57-A986-669308FA6E6E}" srcId="{3694F659-E27A-459A-97D4-998239AC0C44}" destId="{276B965F-798A-4496-B453-58EF4BC2120F}" srcOrd="2" destOrd="0" parTransId="{4B6D172F-0542-4C81-BA2B-128C6D70A469}" sibTransId="{7A63C69D-B0FB-47F1-B0C4-13335EB89C44}"/>
    <dgm:cxn modelId="{E11FE71C-8AAE-40B7-8958-4C406EC67962}" type="presOf" srcId="{962D0709-58DF-46D8-BCEE-7FD0D8C6AE77}" destId="{09AA6AFA-FD11-4F8C-A43D-A0FCD730F9F5}" srcOrd="0" destOrd="0" presId="urn:microsoft.com/office/officeart/2018/5/layout/IconCircleLabelList"/>
    <dgm:cxn modelId="{92802326-A502-41DD-80BC-8426B9839DA8}" type="presOf" srcId="{A70CD42D-80FD-4A79-8146-42F40D189918}" destId="{54AE7CA2-201C-4FD3-A8A9-7838AA11F735}" srcOrd="0" destOrd="0" presId="urn:microsoft.com/office/officeart/2018/5/layout/IconCircleLabelList"/>
    <dgm:cxn modelId="{60952751-4A12-466F-AE0B-352A1E2FF424}" type="presOf" srcId="{276B965F-798A-4496-B453-58EF4BC2120F}" destId="{3B9A23E3-E497-4DB2-AB92-751AE58C50FD}" srcOrd="0" destOrd="0" presId="urn:microsoft.com/office/officeart/2018/5/layout/IconCircleLabelList"/>
    <dgm:cxn modelId="{21132FA6-7237-48AA-9643-D8EF96379B10}" type="presOf" srcId="{3694F659-E27A-459A-97D4-998239AC0C44}" destId="{E93020C9-3C7F-440A-9125-9E554D1E10A2}" srcOrd="0" destOrd="0" presId="urn:microsoft.com/office/officeart/2018/5/layout/IconCircleLabelList"/>
    <dgm:cxn modelId="{19CACBAF-D47E-4696-825D-D98D23C64AA6}" srcId="{3694F659-E27A-459A-97D4-998239AC0C44}" destId="{A70CD42D-80FD-4A79-8146-42F40D189918}" srcOrd="1" destOrd="0" parTransId="{65418E90-C564-4EA2-8AA0-422CE9777FC4}" sibTransId="{5A1A2678-125E-41EA-B83F-281455F97780}"/>
    <dgm:cxn modelId="{342368C8-232E-43B0-9F07-0B1490AC2E5B}" srcId="{3694F659-E27A-459A-97D4-998239AC0C44}" destId="{962D0709-58DF-46D8-BCEE-7FD0D8C6AE77}" srcOrd="0" destOrd="0" parTransId="{B15686BE-96F7-4B60-B913-C1EE2E910ECE}" sibTransId="{DCE7D50C-C80D-476B-A4DD-C2A6F24B9DD9}"/>
    <dgm:cxn modelId="{A16195D8-27C3-44BA-86E7-4DCBC4E667FC}" type="presParOf" srcId="{E93020C9-3C7F-440A-9125-9E554D1E10A2}" destId="{49D1D3C6-35D1-4CEB-B153-0E06FB6CA737}" srcOrd="0" destOrd="0" presId="urn:microsoft.com/office/officeart/2018/5/layout/IconCircleLabelList"/>
    <dgm:cxn modelId="{D865139F-9643-4ED9-A3EB-6AE5993D6F3D}" type="presParOf" srcId="{49D1D3C6-35D1-4CEB-B153-0E06FB6CA737}" destId="{4DF3734B-B278-45F2-8DD3-25C4EBE5DBA7}" srcOrd="0" destOrd="0" presId="urn:microsoft.com/office/officeart/2018/5/layout/IconCircleLabelList"/>
    <dgm:cxn modelId="{12A0745A-C044-4727-8EBD-AA9BA7B76F22}" type="presParOf" srcId="{49D1D3C6-35D1-4CEB-B153-0E06FB6CA737}" destId="{730A1366-45A6-4315-AE8C-98588079B54D}" srcOrd="1" destOrd="0" presId="urn:microsoft.com/office/officeart/2018/5/layout/IconCircleLabelList"/>
    <dgm:cxn modelId="{763C68D5-D795-4568-9BF6-F708E7343282}" type="presParOf" srcId="{49D1D3C6-35D1-4CEB-B153-0E06FB6CA737}" destId="{8A96ADC2-1EC1-4713-A3A8-2E5F4418A547}" srcOrd="2" destOrd="0" presId="urn:microsoft.com/office/officeart/2018/5/layout/IconCircleLabelList"/>
    <dgm:cxn modelId="{79462444-DE3A-4ED4-829A-043A1F3D32B4}" type="presParOf" srcId="{49D1D3C6-35D1-4CEB-B153-0E06FB6CA737}" destId="{09AA6AFA-FD11-4F8C-A43D-A0FCD730F9F5}" srcOrd="3" destOrd="0" presId="urn:microsoft.com/office/officeart/2018/5/layout/IconCircleLabelList"/>
    <dgm:cxn modelId="{CF3F8BE2-33AE-42C6-AC4E-7E85332F2948}" type="presParOf" srcId="{E93020C9-3C7F-440A-9125-9E554D1E10A2}" destId="{6BBB8113-0A5B-4506-AA72-799DE210AE2F}" srcOrd="1" destOrd="0" presId="urn:microsoft.com/office/officeart/2018/5/layout/IconCircleLabelList"/>
    <dgm:cxn modelId="{46EB2C09-CF99-40E2-9321-EFFB338C3D41}" type="presParOf" srcId="{E93020C9-3C7F-440A-9125-9E554D1E10A2}" destId="{EBFB0AD7-7AEA-4447-A952-8B492D352B84}" srcOrd="2" destOrd="0" presId="urn:microsoft.com/office/officeart/2018/5/layout/IconCircleLabelList"/>
    <dgm:cxn modelId="{7A88DED0-4211-42AD-857C-AE888ACED687}" type="presParOf" srcId="{EBFB0AD7-7AEA-4447-A952-8B492D352B84}" destId="{39411CED-993D-48AA-BE79-6CABD60A8A47}" srcOrd="0" destOrd="0" presId="urn:microsoft.com/office/officeart/2018/5/layout/IconCircleLabelList"/>
    <dgm:cxn modelId="{F6E00C31-3F5A-4CDA-A4F6-97AE015CB1D5}" type="presParOf" srcId="{EBFB0AD7-7AEA-4447-A952-8B492D352B84}" destId="{02ABFB0F-25ED-4037-AE81-E18987B9B0C5}" srcOrd="1" destOrd="0" presId="urn:microsoft.com/office/officeart/2018/5/layout/IconCircleLabelList"/>
    <dgm:cxn modelId="{2C40FD91-B649-400B-B9EB-119DC1CA14E6}" type="presParOf" srcId="{EBFB0AD7-7AEA-4447-A952-8B492D352B84}" destId="{93DAF8BD-1F8F-42B5-A940-C6022787D006}" srcOrd="2" destOrd="0" presId="urn:microsoft.com/office/officeart/2018/5/layout/IconCircleLabelList"/>
    <dgm:cxn modelId="{9EA5F4E1-C265-4F71-8279-5358490E4959}" type="presParOf" srcId="{EBFB0AD7-7AEA-4447-A952-8B492D352B84}" destId="{54AE7CA2-201C-4FD3-A8A9-7838AA11F735}" srcOrd="3" destOrd="0" presId="urn:microsoft.com/office/officeart/2018/5/layout/IconCircleLabelList"/>
    <dgm:cxn modelId="{EB08F9AF-F6C7-45B5-AE0E-70DCB5A585C9}" type="presParOf" srcId="{E93020C9-3C7F-440A-9125-9E554D1E10A2}" destId="{9044CA1A-0455-4DB5-B19B-417C3A10CD97}" srcOrd="3" destOrd="0" presId="urn:microsoft.com/office/officeart/2018/5/layout/IconCircleLabelList"/>
    <dgm:cxn modelId="{205D3EDC-50A6-49B9-AE02-400B319808D7}" type="presParOf" srcId="{E93020C9-3C7F-440A-9125-9E554D1E10A2}" destId="{1C5E7F65-C3DB-4C4F-B38E-E85CAF5C3FC4}" srcOrd="4" destOrd="0" presId="urn:microsoft.com/office/officeart/2018/5/layout/IconCircleLabelList"/>
    <dgm:cxn modelId="{303A4EF4-9AB5-4C3A-9063-13A312E6619F}" type="presParOf" srcId="{1C5E7F65-C3DB-4C4F-B38E-E85CAF5C3FC4}" destId="{0E346C56-6E5E-4CBC-AB20-363ABE1254A2}" srcOrd="0" destOrd="0" presId="urn:microsoft.com/office/officeart/2018/5/layout/IconCircleLabelList"/>
    <dgm:cxn modelId="{0A0ED27F-948A-488B-98FD-131752884C2E}" type="presParOf" srcId="{1C5E7F65-C3DB-4C4F-B38E-E85CAF5C3FC4}" destId="{9006BB8B-C705-422F-A8C2-60F083F39B42}" srcOrd="1" destOrd="0" presId="urn:microsoft.com/office/officeart/2018/5/layout/IconCircleLabelList"/>
    <dgm:cxn modelId="{0A22836D-3406-4013-8A1D-3CA814B36C55}" type="presParOf" srcId="{1C5E7F65-C3DB-4C4F-B38E-E85CAF5C3FC4}" destId="{26F8901E-786E-442E-AA71-38D6973C3848}" srcOrd="2" destOrd="0" presId="urn:microsoft.com/office/officeart/2018/5/layout/IconCircleLabelList"/>
    <dgm:cxn modelId="{966C0EBD-6604-4E3D-B133-F1D0FF449C20}" type="presParOf" srcId="{1C5E7F65-C3DB-4C4F-B38E-E85CAF5C3FC4}" destId="{3B9A23E3-E497-4DB2-AB92-751AE58C50FD}"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DB588D-9C79-4737-A752-2729772CFD76}" type="doc">
      <dgm:prSet loTypeId="urn:microsoft.com/office/officeart/2018/2/layout/IconVerticalSolidList" loCatId="icon" qsTypeId="urn:microsoft.com/office/officeart/2005/8/quickstyle/simple4" qsCatId="simple" csTypeId="urn:microsoft.com/office/officeart/2005/8/colors/accent1_2" csCatId="accent1" phldr="1"/>
      <dgm:spPr/>
      <dgm:t>
        <a:bodyPr/>
        <a:lstStyle/>
        <a:p>
          <a:endParaRPr lang="en-US"/>
        </a:p>
      </dgm:t>
    </dgm:pt>
    <dgm:pt modelId="{DB643C95-CF37-4680-96B2-74519DBDC221}">
      <dgm:prSet custT="1"/>
      <dgm:spPr/>
      <dgm:t>
        <a:bodyPr/>
        <a:lstStyle/>
        <a:p>
          <a:pPr algn="just">
            <a:lnSpc>
              <a:spcPct val="100000"/>
            </a:lnSpc>
          </a:pPr>
          <a:r>
            <a:rPr lang="es-MX" sz="2400" dirty="0">
              <a:latin typeface="Book Antiqua" panose="02040602050305030304" pitchFamily="18" charset="0"/>
            </a:rPr>
            <a:t>Tiene como objetivo la determinación de la responsabilidad, con el fin de recuperar los dineros sustraídos al erario y, en general buscar el resarcimiento de los daños del patrimonio público.</a:t>
          </a:r>
          <a:endParaRPr lang="en-US" sz="2400" dirty="0">
            <a:latin typeface="Book Antiqua" panose="02040602050305030304" pitchFamily="18" charset="0"/>
          </a:endParaRPr>
        </a:p>
      </dgm:t>
    </dgm:pt>
    <dgm:pt modelId="{9B3DF20B-BDC9-4E4E-A53C-E18D29BB2F0F}" type="parTrans" cxnId="{CEE8182C-CB7F-44FB-962C-C7A5A04B1498}">
      <dgm:prSet/>
      <dgm:spPr/>
      <dgm:t>
        <a:bodyPr/>
        <a:lstStyle/>
        <a:p>
          <a:endParaRPr lang="en-US"/>
        </a:p>
      </dgm:t>
    </dgm:pt>
    <dgm:pt modelId="{9AC002A1-28E8-4911-8536-244C1E5E5B0C}" type="sibTrans" cxnId="{CEE8182C-CB7F-44FB-962C-C7A5A04B1498}">
      <dgm:prSet/>
      <dgm:spPr/>
      <dgm:t>
        <a:bodyPr/>
        <a:lstStyle/>
        <a:p>
          <a:endParaRPr lang="en-US"/>
        </a:p>
      </dgm:t>
    </dgm:pt>
    <dgm:pt modelId="{39508DB6-1E37-4EF2-9B3F-987DBFBCF8AF}">
      <dgm:prSet custT="1"/>
      <dgm:spPr/>
      <dgm:t>
        <a:bodyPr/>
        <a:lstStyle/>
        <a:p>
          <a:pPr algn="just">
            <a:lnSpc>
              <a:spcPct val="100000"/>
            </a:lnSpc>
          </a:pPr>
          <a:r>
            <a:rPr lang="es-MX" sz="2400" dirty="0">
              <a:latin typeface="Book Antiqua" panose="02040602050305030304" pitchFamily="18" charset="0"/>
            </a:rPr>
            <a:t>Mediante el proceso de responsabilidad fiscal se procura recuperar dineros públicos malversados o extraviados como consecuencia de una inadecuada función fiscal (</a:t>
          </a:r>
          <a:r>
            <a:rPr lang="es-MX" sz="2400" i="1" dirty="0">
              <a:latin typeface="Book Antiqua" panose="02040602050305030304" pitchFamily="18" charset="0"/>
            </a:rPr>
            <a:t>fuente Contraloría General de la República) </a:t>
          </a:r>
          <a:endParaRPr lang="en-US" sz="2400" dirty="0">
            <a:latin typeface="Book Antiqua" panose="02040602050305030304" pitchFamily="18" charset="0"/>
          </a:endParaRPr>
        </a:p>
      </dgm:t>
    </dgm:pt>
    <dgm:pt modelId="{3F64CAF0-79B5-4DEB-8B3F-1772EF1FB075}" type="parTrans" cxnId="{FBA69F7D-C973-404B-9390-4B7145AAB7C3}">
      <dgm:prSet/>
      <dgm:spPr/>
      <dgm:t>
        <a:bodyPr/>
        <a:lstStyle/>
        <a:p>
          <a:endParaRPr lang="en-US"/>
        </a:p>
      </dgm:t>
    </dgm:pt>
    <dgm:pt modelId="{546868D3-AC5B-4F66-A820-F694D44CA99D}" type="sibTrans" cxnId="{FBA69F7D-C973-404B-9390-4B7145AAB7C3}">
      <dgm:prSet/>
      <dgm:spPr/>
      <dgm:t>
        <a:bodyPr/>
        <a:lstStyle/>
        <a:p>
          <a:endParaRPr lang="en-US"/>
        </a:p>
      </dgm:t>
    </dgm:pt>
    <dgm:pt modelId="{549BEAE6-31D4-4F97-9476-44FBACC4CC46}" type="pres">
      <dgm:prSet presAssocID="{F3DB588D-9C79-4737-A752-2729772CFD76}" presName="root" presStyleCnt="0">
        <dgm:presLayoutVars>
          <dgm:dir/>
          <dgm:resizeHandles val="exact"/>
        </dgm:presLayoutVars>
      </dgm:prSet>
      <dgm:spPr/>
    </dgm:pt>
    <dgm:pt modelId="{0D8BE17F-9C32-4F4C-84DA-D339E88221EC}" type="pres">
      <dgm:prSet presAssocID="{DB643C95-CF37-4680-96B2-74519DBDC221}" presName="compNode" presStyleCnt="0"/>
      <dgm:spPr/>
    </dgm:pt>
    <dgm:pt modelId="{B9F7101A-F881-4BCB-A167-E0F3B1553163}" type="pres">
      <dgm:prSet presAssocID="{DB643C95-CF37-4680-96B2-74519DBDC221}" presName="bgRect" presStyleLbl="bgShp" presStyleIdx="0" presStyleCnt="2" custScaleY="99977"/>
      <dgm:spPr>
        <a:ln>
          <a:solidFill>
            <a:schemeClr val="tx1"/>
          </a:solidFill>
        </a:ln>
      </dgm:spPr>
    </dgm:pt>
    <dgm:pt modelId="{09352ACB-3720-4CE2-969C-304994179247}" type="pres">
      <dgm:prSet presAssocID="{DB643C95-CF37-4680-96B2-74519DBDC22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iana"/>
        </a:ext>
      </dgm:extLst>
    </dgm:pt>
    <dgm:pt modelId="{F65118C3-30B3-4809-90A6-5DF8E783F3D5}" type="pres">
      <dgm:prSet presAssocID="{DB643C95-CF37-4680-96B2-74519DBDC221}" presName="spaceRect" presStyleCnt="0"/>
      <dgm:spPr/>
    </dgm:pt>
    <dgm:pt modelId="{5185DDE2-ABF2-4118-9EDB-14CEF0AE09DB}" type="pres">
      <dgm:prSet presAssocID="{DB643C95-CF37-4680-96B2-74519DBDC221}" presName="parTx" presStyleLbl="revTx" presStyleIdx="0" presStyleCnt="2">
        <dgm:presLayoutVars>
          <dgm:chMax val="0"/>
          <dgm:chPref val="0"/>
        </dgm:presLayoutVars>
      </dgm:prSet>
      <dgm:spPr/>
    </dgm:pt>
    <dgm:pt modelId="{CD696FB9-A570-48F5-A186-AE05524BAFDA}" type="pres">
      <dgm:prSet presAssocID="{9AC002A1-28E8-4911-8536-244C1E5E5B0C}" presName="sibTrans" presStyleCnt="0"/>
      <dgm:spPr/>
    </dgm:pt>
    <dgm:pt modelId="{14061CC8-2F90-4FF7-A590-6430175E353F}" type="pres">
      <dgm:prSet presAssocID="{39508DB6-1E37-4EF2-9B3F-987DBFBCF8AF}" presName="compNode" presStyleCnt="0"/>
      <dgm:spPr/>
    </dgm:pt>
    <dgm:pt modelId="{F52AFEA2-2B28-448F-BD7C-FD33AA03EA0E}" type="pres">
      <dgm:prSet presAssocID="{39508DB6-1E37-4EF2-9B3F-987DBFBCF8AF}" presName="bgRect" presStyleLbl="bgShp" presStyleIdx="1" presStyleCnt="2"/>
      <dgm:spPr>
        <a:ln>
          <a:solidFill>
            <a:schemeClr val="tx1"/>
          </a:solidFill>
        </a:ln>
      </dgm:spPr>
    </dgm:pt>
    <dgm:pt modelId="{8A8BD4DE-D621-4786-A00B-7B33E3CEC625}" type="pres">
      <dgm:prSet presAssocID="{39508DB6-1E37-4EF2-9B3F-987DBFBCF8AF}"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Juez"/>
        </a:ext>
      </dgm:extLst>
    </dgm:pt>
    <dgm:pt modelId="{F7265438-728C-439A-AE02-91B901595385}" type="pres">
      <dgm:prSet presAssocID="{39508DB6-1E37-4EF2-9B3F-987DBFBCF8AF}" presName="spaceRect" presStyleCnt="0"/>
      <dgm:spPr/>
    </dgm:pt>
    <dgm:pt modelId="{79751F3C-3C7F-4990-8B6E-CF66222847CF}" type="pres">
      <dgm:prSet presAssocID="{39508DB6-1E37-4EF2-9B3F-987DBFBCF8AF}" presName="parTx" presStyleLbl="revTx" presStyleIdx="1" presStyleCnt="2">
        <dgm:presLayoutVars>
          <dgm:chMax val="0"/>
          <dgm:chPref val="0"/>
        </dgm:presLayoutVars>
      </dgm:prSet>
      <dgm:spPr/>
    </dgm:pt>
  </dgm:ptLst>
  <dgm:cxnLst>
    <dgm:cxn modelId="{CF3B0A0A-5036-46EC-8C8D-7CFD2300F1AC}" type="presOf" srcId="{F3DB588D-9C79-4737-A752-2729772CFD76}" destId="{549BEAE6-31D4-4F97-9476-44FBACC4CC46}" srcOrd="0" destOrd="0" presId="urn:microsoft.com/office/officeart/2018/2/layout/IconVerticalSolidList"/>
    <dgm:cxn modelId="{CEE8182C-CB7F-44FB-962C-C7A5A04B1498}" srcId="{F3DB588D-9C79-4737-A752-2729772CFD76}" destId="{DB643C95-CF37-4680-96B2-74519DBDC221}" srcOrd="0" destOrd="0" parTransId="{9B3DF20B-BDC9-4E4E-A53C-E18D29BB2F0F}" sibTransId="{9AC002A1-28E8-4911-8536-244C1E5E5B0C}"/>
    <dgm:cxn modelId="{4375BC5F-BF6B-4C1C-9196-A5FF92A07B21}" type="presOf" srcId="{39508DB6-1E37-4EF2-9B3F-987DBFBCF8AF}" destId="{79751F3C-3C7F-4990-8B6E-CF66222847CF}" srcOrd="0" destOrd="0" presId="urn:microsoft.com/office/officeart/2018/2/layout/IconVerticalSolidList"/>
    <dgm:cxn modelId="{FBA69F7D-C973-404B-9390-4B7145AAB7C3}" srcId="{F3DB588D-9C79-4737-A752-2729772CFD76}" destId="{39508DB6-1E37-4EF2-9B3F-987DBFBCF8AF}" srcOrd="1" destOrd="0" parTransId="{3F64CAF0-79B5-4DEB-8B3F-1772EF1FB075}" sibTransId="{546868D3-AC5B-4F66-A820-F694D44CA99D}"/>
    <dgm:cxn modelId="{525545D4-FC1C-4A19-9BC3-EA459C630C58}" type="presOf" srcId="{DB643C95-CF37-4680-96B2-74519DBDC221}" destId="{5185DDE2-ABF2-4118-9EDB-14CEF0AE09DB}" srcOrd="0" destOrd="0" presId="urn:microsoft.com/office/officeart/2018/2/layout/IconVerticalSolidList"/>
    <dgm:cxn modelId="{621DA796-8A56-4813-BEC3-2BB52733276D}" type="presParOf" srcId="{549BEAE6-31D4-4F97-9476-44FBACC4CC46}" destId="{0D8BE17F-9C32-4F4C-84DA-D339E88221EC}" srcOrd="0" destOrd="0" presId="urn:microsoft.com/office/officeart/2018/2/layout/IconVerticalSolidList"/>
    <dgm:cxn modelId="{9348A34C-7991-4A47-A103-37DAADFBCCB6}" type="presParOf" srcId="{0D8BE17F-9C32-4F4C-84DA-D339E88221EC}" destId="{B9F7101A-F881-4BCB-A167-E0F3B1553163}" srcOrd="0" destOrd="0" presId="urn:microsoft.com/office/officeart/2018/2/layout/IconVerticalSolidList"/>
    <dgm:cxn modelId="{291B0AFE-AE33-4EB2-8E5A-4C5E5358F60E}" type="presParOf" srcId="{0D8BE17F-9C32-4F4C-84DA-D339E88221EC}" destId="{09352ACB-3720-4CE2-969C-304994179247}" srcOrd="1" destOrd="0" presId="urn:microsoft.com/office/officeart/2018/2/layout/IconVerticalSolidList"/>
    <dgm:cxn modelId="{5FF2CC10-50B0-460F-89B3-411D1B7F45FD}" type="presParOf" srcId="{0D8BE17F-9C32-4F4C-84DA-D339E88221EC}" destId="{F65118C3-30B3-4809-90A6-5DF8E783F3D5}" srcOrd="2" destOrd="0" presId="urn:microsoft.com/office/officeart/2018/2/layout/IconVerticalSolidList"/>
    <dgm:cxn modelId="{3472475A-F4A3-4C90-BCAA-48FF6ACA8A88}" type="presParOf" srcId="{0D8BE17F-9C32-4F4C-84DA-D339E88221EC}" destId="{5185DDE2-ABF2-4118-9EDB-14CEF0AE09DB}" srcOrd="3" destOrd="0" presId="urn:microsoft.com/office/officeart/2018/2/layout/IconVerticalSolidList"/>
    <dgm:cxn modelId="{78C10766-371B-4DBE-824C-FBBA0B179F3E}" type="presParOf" srcId="{549BEAE6-31D4-4F97-9476-44FBACC4CC46}" destId="{CD696FB9-A570-48F5-A186-AE05524BAFDA}" srcOrd="1" destOrd="0" presId="urn:microsoft.com/office/officeart/2018/2/layout/IconVerticalSolidList"/>
    <dgm:cxn modelId="{6079CEA7-9DFD-4543-83C9-67D263E403B7}" type="presParOf" srcId="{549BEAE6-31D4-4F97-9476-44FBACC4CC46}" destId="{14061CC8-2F90-4FF7-A590-6430175E353F}" srcOrd="2" destOrd="0" presId="urn:microsoft.com/office/officeart/2018/2/layout/IconVerticalSolidList"/>
    <dgm:cxn modelId="{3D3C9D60-A2C5-451B-A100-321E3D852BEF}" type="presParOf" srcId="{14061CC8-2F90-4FF7-A590-6430175E353F}" destId="{F52AFEA2-2B28-448F-BD7C-FD33AA03EA0E}" srcOrd="0" destOrd="0" presId="urn:microsoft.com/office/officeart/2018/2/layout/IconVerticalSolidList"/>
    <dgm:cxn modelId="{901DAB6E-4A93-43E4-AC36-D09CAE6BD42D}" type="presParOf" srcId="{14061CC8-2F90-4FF7-A590-6430175E353F}" destId="{8A8BD4DE-D621-4786-A00B-7B33E3CEC625}" srcOrd="1" destOrd="0" presId="urn:microsoft.com/office/officeart/2018/2/layout/IconVerticalSolidList"/>
    <dgm:cxn modelId="{A238019E-90C9-4AD2-B0DF-08156617BE52}" type="presParOf" srcId="{14061CC8-2F90-4FF7-A590-6430175E353F}" destId="{F7265438-728C-439A-AE02-91B901595385}" srcOrd="2" destOrd="0" presId="urn:microsoft.com/office/officeart/2018/2/layout/IconVerticalSolidList"/>
    <dgm:cxn modelId="{C1C5BCE2-161F-4B71-AE8A-5266294ECA09}" type="presParOf" srcId="{14061CC8-2F90-4FF7-A590-6430175E353F}" destId="{79751F3C-3C7F-4990-8B6E-CF66222847C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3734B-B278-45F2-8DD3-25C4EBE5DBA7}">
      <dsp:nvSpPr>
        <dsp:cNvPr id="0" name=""/>
        <dsp:cNvSpPr/>
      </dsp:nvSpPr>
      <dsp:spPr>
        <a:xfrm>
          <a:off x="629577" y="578771"/>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0A1366-45A6-4315-AE8C-98588079B54D}">
      <dsp:nvSpPr>
        <dsp:cNvPr id="0" name=""/>
        <dsp:cNvSpPr/>
      </dsp:nvSpPr>
      <dsp:spPr>
        <a:xfrm>
          <a:off x="1031764" y="980959"/>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AA6AFA-FD11-4F8C-A43D-A0FCD730F9F5}">
      <dsp:nvSpPr>
        <dsp:cNvPr id="0" name=""/>
        <dsp:cNvSpPr/>
      </dsp:nvSpPr>
      <dsp:spPr>
        <a:xfrm>
          <a:off x="26296" y="3053772"/>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s-CO" sz="2100" b="1" kern="1200" dirty="0">
              <a:latin typeface="Book Antiqua" panose="02040602050305030304" pitchFamily="18" charset="0"/>
            </a:rPr>
            <a:t>CONCEPTO</a:t>
          </a:r>
          <a:endParaRPr lang="en-US" sz="2100" b="1" kern="1200" dirty="0">
            <a:latin typeface="Book Antiqua" panose="02040602050305030304" pitchFamily="18" charset="0"/>
          </a:endParaRPr>
        </a:p>
      </dsp:txBody>
      <dsp:txXfrm>
        <a:off x="26296" y="3053772"/>
        <a:ext cx="3093750" cy="720000"/>
      </dsp:txXfrm>
    </dsp:sp>
    <dsp:sp modelId="{39411CED-993D-48AA-BE79-6CABD60A8A47}">
      <dsp:nvSpPr>
        <dsp:cNvPr id="0" name=""/>
        <dsp:cNvSpPr/>
      </dsp:nvSpPr>
      <dsp:spPr>
        <a:xfrm>
          <a:off x="4264733" y="578771"/>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ABFB0F-25ED-4037-AE81-E18987B9B0C5}">
      <dsp:nvSpPr>
        <dsp:cNvPr id="0" name=""/>
        <dsp:cNvSpPr/>
      </dsp:nvSpPr>
      <dsp:spPr>
        <a:xfrm>
          <a:off x="4666921" y="980959"/>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AE7CA2-201C-4FD3-A8A9-7838AA11F735}">
      <dsp:nvSpPr>
        <dsp:cNvPr id="0" name=""/>
        <dsp:cNvSpPr/>
      </dsp:nvSpPr>
      <dsp:spPr>
        <a:xfrm>
          <a:off x="3661452" y="3053772"/>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s-CO" sz="2100" b="1" kern="1200" dirty="0">
              <a:latin typeface="Book Antiqua" panose="02040602050305030304" pitchFamily="18" charset="0"/>
            </a:rPr>
            <a:t>MARCO LEGAL </a:t>
          </a:r>
          <a:endParaRPr lang="en-US" sz="2100" b="1" kern="1200" dirty="0">
            <a:latin typeface="Book Antiqua" panose="02040602050305030304" pitchFamily="18" charset="0"/>
          </a:endParaRPr>
        </a:p>
      </dsp:txBody>
      <dsp:txXfrm>
        <a:off x="3661452" y="3053772"/>
        <a:ext cx="3093750" cy="720000"/>
      </dsp:txXfrm>
    </dsp:sp>
    <dsp:sp modelId="{0E346C56-6E5E-4CBC-AB20-363ABE1254A2}">
      <dsp:nvSpPr>
        <dsp:cNvPr id="0" name=""/>
        <dsp:cNvSpPr/>
      </dsp:nvSpPr>
      <dsp:spPr>
        <a:xfrm>
          <a:off x="8115617" y="570619"/>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06BB8B-C705-422F-A8C2-60F083F39B42}">
      <dsp:nvSpPr>
        <dsp:cNvPr id="0" name=""/>
        <dsp:cNvSpPr/>
      </dsp:nvSpPr>
      <dsp:spPr>
        <a:xfrm>
          <a:off x="8517804" y="980959"/>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9A23E3-E497-4DB2-AB92-751AE58C50FD}">
      <dsp:nvSpPr>
        <dsp:cNvPr id="0" name=""/>
        <dsp:cNvSpPr/>
      </dsp:nvSpPr>
      <dsp:spPr>
        <a:xfrm>
          <a:off x="7296608" y="3053772"/>
          <a:ext cx="3525204"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s-CO" sz="2100" b="1" kern="1200" dirty="0">
              <a:latin typeface="Book Antiqua" panose="02040602050305030304" pitchFamily="18" charset="0"/>
            </a:rPr>
            <a:t>TIPOS DE RESPONSABILIDADES </a:t>
          </a:r>
          <a:endParaRPr lang="en-US" sz="2100" b="1" kern="1200" dirty="0">
            <a:latin typeface="Book Antiqua" panose="02040602050305030304" pitchFamily="18" charset="0"/>
          </a:endParaRPr>
        </a:p>
      </dsp:txBody>
      <dsp:txXfrm>
        <a:off x="7296608" y="3053772"/>
        <a:ext cx="3525204"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F7101A-F881-4BCB-A167-E0F3B1553163}">
      <dsp:nvSpPr>
        <dsp:cNvPr id="0" name=""/>
        <dsp:cNvSpPr/>
      </dsp:nvSpPr>
      <dsp:spPr>
        <a:xfrm>
          <a:off x="0" y="285035"/>
          <a:ext cx="10515600" cy="1932839"/>
        </a:xfrm>
        <a:prstGeom prst="roundRect">
          <a:avLst>
            <a:gd name="adj" fmla="val 10000"/>
          </a:avLst>
        </a:prstGeom>
        <a:solidFill>
          <a:schemeClr val="accent1">
            <a:tint val="40000"/>
            <a:hueOff val="0"/>
            <a:satOff val="0"/>
            <a:lumOff val="0"/>
            <a:alphaOff val="0"/>
          </a:schemeClr>
        </a:solidFill>
        <a:ln>
          <a:solidFill>
            <a:schemeClr val="tx1"/>
          </a:solidFill>
        </a:ln>
        <a:effectLst/>
      </dsp:spPr>
      <dsp:style>
        <a:lnRef idx="0">
          <a:scrgbClr r="0" g="0" b="0"/>
        </a:lnRef>
        <a:fillRef idx="1">
          <a:scrgbClr r="0" g="0" b="0"/>
        </a:fillRef>
        <a:effectRef idx="2">
          <a:scrgbClr r="0" g="0" b="0"/>
        </a:effectRef>
        <a:fontRef idx="minor"/>
      </dsp:style>
    </dsp:sp>
    <dsp:sp modelId="{09352ACB-3720-4CE2-969C-304994179247}">
      <dsp:nvSpPr>
        <dsp:cNvPr id="0" name=""/>
        <dsp:cNvSpPr/>
      </dsp:nvSpPr>
      <dsp:spPr>
        <a:xfrm>
          <a:off x="584953" y="719679"/>
          <a:ext cx="1063551" cy="10635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185DDE2-ABF2-4118-9EDB-14CEF0AE09DB}">
      <dsp:nvSpPr>
        <dsp:cNvPr id="0" name=""/>
        <dsp:cNvSpPr/>
      </dsp:nvSpPr>
      <dsp:spPr>
        <a:xfrm>
          <a:off x="2233457" y="284812"/>
          <a:ext cx="8282142" cy="19337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653" tIns="204653" rIns="204653" bIns="204653" numCol="1" spcCol="1270" anchor="ctr" anchorCtr="0">
          <a:noAutofit/>
        </a:bodyPr>
        <a:lstStyle/>
        <a:p>
          <a:pPr marL="0" lvl="0" indent="0" algn="just" defTabSz="1066800">
            <a:lnSpc>
              <a:spcPct val="100000"/>
            </a:lnSpc>
            <a:spcBef>
              <a:spcPct val="0"/>
            </a:spcBef>
            <a:spcAft>
              <a:spcPct val="35000"/>
            </a:spcAft>
            <a:buNone/>
          </a:pPr>
          <a:r>
            <a:rPr lang="es-MX" sz="2400" kern="1200" dirty="0">
              <a:latin typeface="Book Antiqua" panose="02040602050305030304" pitchFamily="18" charset="0"/>
            </a:rPr>
            <a:t>Tiene como objetivo la determinación de la responsabilidad, con el fin de recuperar los dineros sustraídos al erario y, en general buscar el resarcimiento de los daños del patrimonio público.</a:t>
          </a:r>
          <a:endParaRPr lang="en-US" sz="2400" kern="1200" dirty="0">
            <a:latin typeface="Book Antiqua" panose="02040602050305030304" pitchFamily="18" charset="0"/>
          </a:endParaRPr>
        </a:p>
      </dsp:txBody>
      <dsp:txXfrm>
        <a:off x="2233457" y="284812"/>
        <a:ext cx="8282142" cy="1933729"/>
      </dsp:txXfrm>
    </dsp:sp>
    <dsp:sp modelId="{F52AFEA2-2B28-448F-BD7C-FD33AA03EA0E}">
      <dsp:nvSpPr>
        <dsp:cNvPr id="0" name=""/>
        <dsp:cNvSpPr/>
      </dsp:nvSpPr>
      <dsp:spPr>
        <a:xfrm>
          <a:off x="0" y="2578305"/>
          <a:ext cx="10515600" cy="1933729"/>
        </a:xfrm>
        <a:prstGeom prst="roundRect">
          <a:avLst>
            <a:gd name="adj" fmla="val 10000"/>
          </a:avLst>
        </a:prstGeom>
        <a:solidFill>
          <a:schemeClr val="accent1">
            <a:tint val="40000"/>
            <a:hueOff val="0"/>
            <a:satOff val="0"/>
            <a:lumOff val="0"/>
            <a:alphaOff val="0"/>
          </a:schemeClr>
        </a:solidFill>
        <a:ln>
          <a:solidFill>
            <a:schemeClr val="tx1"/>
          </a:solidFill>
        </a:ln>
        <a:effectLst/>
      </dsp:spPr>
      <dsp:style>
        <a:lnRef idx="0">
          <a:scrgbClr r="0" g="0" b="0"/>
        </a:lnRef>
        <a:fillRef idx="1">
          <a:scrgbClr r="0" g="0" b="0"/>
        </a:fillRef>
        <a:effectRef idx="2">
          <a:scrgbClr r="0" g="0" b="0"/>
        </a:effectRef>
        <a:fontRef idx="minor"/>
      </dsp:style>
    </dsp:sp>
    <dsp:sp modelId="{8A8BD4DE-D621-4786-A00B-7B33E3CEC625}">
      <dsp:nvSpPr>
        <dsp:cNvPr id="0" name=""/>
        <dsp:cNvSpPr/>
      </dsp:nvSpPr>
      <dsp:spPr>
        <a:xfrm>
          <a:off x="584953" y="3013394"/>
          <a:ext cx="1063551" cy="10635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9751F3C-3C7F-4990-8B6E-CF66222847CF}">
      <dsp:nvSpPr>
        <dsp:cNvPr id="0" name=""/>
        <dsp:cNvSpPr/>
      </dsp:nvSpPr>
      <dsp:spPr>
        <a:xfrm>
          <a:off x="2233457" y="2578305"/>
          <a:ext cx="8282142" cy="19337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653" tIns="204653" rIns="204653" bIns="204653" numCol="1" spcCol="1270" anchor="ctr" anchorCtr="0">
          <a:noAutofit/>
        </a:bodyPr>
        <a:lstStyle/>
        <a:p>
          <a:pPr marL="0" lvl="0" indent="0" algn="just" defTabSz="1066800">
            <a:lnSpc>
              <a:spcPct val="100000"/>
            </a:lnSpc>
            <a:spcBef>
              <a:spcPct val="0"/>
            </a:spcBef>
            <a:spcAft>
              <a:spcPct val="35000"/>
            </a:spcAft>
            <a:buNone/>
          </a:pPr>
          <a:r>
            <a:rPr lang="es-MX" sz="2400" kern="1200" dirty="0">
              <a:latin typeface="Book Antiqua" panose="02040602050305030304" pitchFamily="18" charset="0"/>
            </a:rPr>
            <a:t>Mediante el proceso de responsabilidad fiscal se procura recuperar dineros públicos malversados o extraviados como consecuencia de una inadecuada función fiscal (</a:t>
          </a:r>
          <a:r>
            <a:rPr lang="es-MX" sz="2400" i="1" kern="1200" dirty="0">
              <a:latin typeface="Book Antiqua" panose="02040602050305030304" pitchFamily="18" charset="0"/>
            </a:rPr>
            <a:t>fuente Contraloría General de la República) </a:t>
          </a:r>
          <a:endParaRPr lang="en-US" sz="2400" kern="1200" dirty="0">
            <a:latin typeface="Book Antiqua" panose="02040602050305030304" pitchFamily="18" charset="0"/>
          </a:endParaRPr>
        </a:p>
      </dsp:txBody>
      <dsp:txXfrm>
        <a:off x="2233457" y="2578305"/>
        <a:ext cx="8282142" cy="1933729"/>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8F8496-1FA7-C5B4-4B83-CA8D77E53A7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28AA54E6-E166-5540-98EC-F79F277FB5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40784BC2-E935-D801-2806-2ED2C2B3133F}"/>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5" name="Marcador de pie de página 4">
            <a:extLst>
              <a:ext uri="{FF2B5EF4-FFF2-40B4-BE49-F238E27FC236}">
                <a16:creationId xmlns:a16="http://schemas.microsoft.com/office/drawing/2014/main" id="{1E13174F-D2A2-CD60-BD3B-E1BEE2B5B48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D54AB84-DC2E-F143-98B7-01AA6DC4E934}"/>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553339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0AAABD-E532-0E3F-39ED-AB837CEAC3DB}"/>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93CA712E-0089-1EE6-83BE-7D2B1D17B8E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57675E7-BC03-7230-743A-36597A6FF903}"/>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5" name="Marcador de pie de página 4">
            <a:extLst>
              <a:ext uri="{FF2B5EF4-FFF2-40B4-BE49-F238E27FC236}">
                <a16:creationId xmlns:a16="http://schemas.microsoft.com/office/drawing/2014/main" id="{12B0AD96-56EE-99F4-D83E-3ED1B5142995}"/>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A54CC32-7D3A-23EB-F13F-A881D45BC760}"/>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925893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55D82B1-0FAC-6CD1-5A02-2F621E01F28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73E8521E-3675-CDF6-B475-2D8F04D4DDB9}"/>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5BBA08E-2106-AD68-23D0-163EB171F51C}"/>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5" name="Marcador de pie de página 4">
            <a:extLst>
              <a:ext uri="{FF2B5EF4-FFF2-40B4-BE49-F238E27FC236}">
                <a16:creationId xmlns:a16="http://schemas.microsoft.com/office/drawing/2014/main" id="{D371F31B-3CBA-D8AC-7C2A-DA3302A9C8A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39BDA88-A6EF-57C5-671A-CBA4C4B68969}"/>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2208197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8D5845-A713-EB87-837E-4BF9B557220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F366816C-8262-B441-5DB5-0B3BFC5A9BF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446D992-3111-EA23-5106-C264B63821C0}"/>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5" name="Marcador de pie de página 4">
            <a:extLst>
              <a:ext uri="{FF2B5EF4-FFF2-40B4-BE49-F238E27FC236}">
                <a16:creationId xmlns:a16="http://schemas.microsoft.com/office/drawing/2014/main" id="{6CD88BC0-CC59-F320-BE20-3FFF2E8F5498}"/>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6DF3247-2636-C5F7-C162-AD8C3435E264}"/>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1925669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E37529-D3CF-ECD3-5CD3-AEEE05B65F1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9E350F7-15E7-313F-A8A9-2BC3B75414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61AB526-24FC-FDC2-60F1-A998232536AE}"/>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5" name="Marcador de pie de página 4">
            <a:extLst>
              <a:ext uri="{FF2B5EF4-FFF2-40B4-BE49-F238E27FC236}">
                <a16:creationId xmlns:a16="http://schemas.microsoft.com/office/drawing/2014/main" id="{96C3006A-316B-F469-5675-96E14D23D76D}"/>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BEA23E9-FC06-4CEA-F0B7-81D0E3468327}"/>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120157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F03BA4-3C73-9FF7-C4F3-525CD890337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BD44C5A7-2D4C-5571-B6D8-7EE307DC2F2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3A5A854C-F8D1-1F4A-7662-9B856D8B298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0E6AB3D-01AE-1557-40C7-B7B9734F8D7D}"/>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6" name="Marcador de pie de página 5">
            <a:extLst>
              <a:ext uri="{FF2B5EF4-FFF2-40B4-BE49-F238E27FC236}">
                <a16:creationId xmlns:a16="http://schemas.microsoft.com/office/drawing/2014/main" id="{45F12D5C-F9E1-7E83-D5E7-05ADE0391B58}"/>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DD6CA89B-0001-F684-721D-C3CE177BF991}"/>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4087740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2E3D56-51BC-3D6A-EB1A-F43AC190835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CC7C6AA5-A5A7-E0B9-D50B-BD34512F6C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3D07287-4061-36DF-3B1B-8211F04A246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885759C8-95EA-53C6-B90A-3801A15BD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8CE19A1-6881-D3E9-94A5-D69927A1A43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EC5BCBCA-B4AF-08BF-7A0A-3A78060D5D6A}"/>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8" name="Marcador de pie de página 7">
            <a:extLst>
              <a:ext uri="{FF2B5EF4-FFF2-40B4-BE49-F238E27FC236}">
                <a16:creationId xmlns:a16="http://schemas.microsoft.com/office/drawing/2014/main" id="{F092668E-0757-9189-5391-06D4DAFEC122}"/>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C25E66E1-6789-6A61-66E1-02C5BEE48386}"/>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332818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7AF345-A6BF-9A07-D01D-3D3AA5DB66BA}"/>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3E0528C8-6733-B1FD-8717-315A0A140BAC}"/>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4" name="Marcador de pie de página 3">
            <a:extLst>
              <a:ext uri="{FF2B5EF4-FFF2-40B4-BE49-F238E27FC236}">
                <a16:creationId xmlns:a16="http://schemas.microsoft.com/office/drawing/2014/main" id="{B8339455-75FF-A2D6-8B5F-211A3769857C}"/>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E2B93F60-CEBF-C0A9-7ECC-5647FD84685A}"/>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268663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8ECF322-53AA-9CF4-DFAB-66140991DD2E}"/>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3" name="Marcador de pie de página 2">
            <a:extLst>
              <a:ext uri="{FF2B5EF4-FFF2-40B4-BE49-F238E27FC236}">
                <a16:creationId xmlns:a16="http://schemas.microsoft.com/office/drawing/2014/main" id="{2F2187D2-97E4-8B2F-E3B8-BEBFB4A7F4AB}"/>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0373CCE9-F1D6-591E-421F-F6566942B1D4}"/>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1015386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A9A06A-DB24-4D11-AC96-F7266F52335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2A271B1-16F1-E2AA-23B5-3FE079931F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976787C3-1EB3-D84A-D893-265691E88E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86C84A7-4533-0EC1-D347-AC0E011ED0CD}"/>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6" name="Marcador de pie de página 5">
            <a:extLst>
              <a:ext uri="{FF2B5EF4-FFF2-40B4-BE49-F238E27FC236}">
                <a16:creationId xmlns:a16="http://schemas.microsoft.com/office/drawing/2014/main" id="{B162825A-FF47-8650-A66C-FD9BD2462A39}"/>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B7921EA9-1831-15B2-6138-A15913FC877E}"/>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1459972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0FCAC9-D848-1DFB-BEB2-63977011481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BE0175CB-668F-EC3A-DE68-434DC2E6BC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2A2FEEBA-5DE6-C781-63FE-3E5AB8B009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4602837-B9AD-4747-3600-6FD439245E3E}"/>
              </a:ext>
            </a:extLst>
          </p:cNvPr>
          <p:cNvSpPr>
            <a:spLocks noGrp="1"/>
          </p:cNvSpPr>
          <p:nvPr>
            <p:ph type="dt" sz="half" idx="10"/>
          </p:nvPr>
        </p:nvSpPr>
        <p:spPr/>
        <p:txBody>
          <a:bodyPr/>
          <a:lstStyle/>
          <a:p>
            <a:fld id="{50F81DD3-9E90-47D8-AA7E-018F63A5BF74}" type="datetimeFigureOut">
              <a:rPr lang="es-CO" smtClean="0"/>
              <a:t>20/06/2024</a:t>
            </a:fld>
            <a:endParaRPr lang="es-CO"/>
          </a:p>
        </p:txBody>
      </p:sp>
      <p:sp>
        <p:nvSpPr>
          <p:cNvPr id="6" name="Marcador de pie de página 5">
            <a:extLst>
              <a:ext uri="{FF2B5EF4-FFF2-40B4-BE49-F238E27FC236}">
                <a16:creationId xmlns:a16="http://schemas.microsoft.com/office/drawing/2014/main" id="{6A3B81A1-1939-8A70-E881-E6EB195972DE}"/>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CBDBF093-AF0F-B5EB-3285-1F2AB0F084A8}"/>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3188699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39E47BE-B1C4-D918-3C6F-32310064B7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9B701B2-8BB0-FAC2-B4D6-1C70D857E7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CDB8AA3-816B-D6BF-E0E0-60E4FC7CD7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F81DD3-9E90-47D8-AA7E-018F63A5BF74}" type="datetimeFigureOut">
              <a:rPr lang="es-CO" smtClean="0"/>
              <a:t>20/06/2024</a:t>
            </a:fld>
            <a:endParaRPr lang="es-CO"/>
          </a:p>
        </p:txBody>
      </p:sp>
      <p:sp>
        <p:nvSpPr>
          <p:cNvPr id="5" name="Marcador de pie de página 4">
            <a:extLst>
              <a:ext uri="{FF2B5EF4-FFF2-40B4-BE49-F238E27FC236}">
                <a16:creationId xmlns:a16="http://schemas.microsoft.com/office/drawing/2014/main" id="{510B15B3-10DE-61E1-BCAE-D57A0AE730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D2F6D6F5-CF23-8CB3-49F2-4F63B58816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067CC-20E2-4193-8D2E-0FC1D047346F}" type="slidenum">
              <a:rPr lang="es-CO" smtClean="0"/>
              <a:t>‹Nº›</a:t>
            </a:fld>
            <a:endParaRPr lang="es-CO"/>
          </a:p>
        </p:txBody>
      </p:sp>
    </p:spTree>
    <p:extLst>
      <p:ext uri="{BB962C8B-B14F-4D97-AF65-F5344CB8AC3E}">
        <p14:creationId xmlns:p14="http://schemas.microsoft.com/office/powerpoint/2010/main" val="587698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BA2C9D6-224D-7BD9-3875-BEE10B37D135}"/>
              </a:ext>
            </a:extLst>
          </p:cNvPr>
          <p:cNvSpPr>
            <a:spLocks noGrp="1"/>
          </p:cNvSpPr>
          <p:nvPr>
            <p:ph type="ctrTitle"/>
          </p:nvPr>
        </p:nvSpPr>
        <p:spPr>
          <a:xfrm>
            <a:off x="1478595" y="683939"/>
            <a:ext cx="9231410" cy="3542045"/>
          </a:xfrm>
        </p:spPr>
        <p:txBody>
          <a:bodyPr anchor="b">
            <a:normAutofit/>
          </a:bodyPr>
          <a:lstStyle/>
          <a:p>
            <a:r>
              <a:rPr lang="es-ES" sz="4600" b="1" i="0" dirty="0">
                <a:effectLst/>
                <a:latin typeface="Book Antiqua" panose="02040602050305030304" pitchFamily="18" charset="0"/>
                <a:cs typeface="Sabon Next LT" panose="02000500000000000000" pitchFamily="2" charset="0"/>
              </a:rPr>
              <a:t>RESPONSABILIDADES DE LOS SERVIDORES PÚBLICOS EN EL EJERCICIO DE SUS FUNCIONES </a:t>
            </a:r>
            <a:endParaRPr lang="es-CO" sz="4600" b="1" dirty="0">
              <a:latin typeface="Book Antiqua" panose="02040602050305030304" pitchFamily="18" charset="0"/>
              <a:cs typeface="Sabon Next LT" panose="02000500000000000000" pitchFamily="2" charset="0"/>
            </a:endParaRPr>
          </a:p>
        </p:txBody>
      </p:sp>
      <p:sp>
        <p:nvSpPr>
          <p:cNvPr id="3" name="Subtítulo 2">
            <a:extLst>
              <a:ext uri="{FF2B5EF4-FFF2-40B4-BE49-F238E27FC236}">
                <a16:creationId xmlns:a16="http://schemas.microsoft.com/office/drawing/2014/main" id="{15134653-8415-9A56-8EAD-A97E4DBE6F45}"/>
              </a:ext>
            </a:extLst>
          </p:cNvPr>
          <p:cNvSpPr>
            <a:spLocks noGrp="1"/>
          </p:cNvSpPr>
          <p:nvPr>
            <p:ph type="subTitle" idx="1"/>
          </p:nvPr>
        </p:nvSpPr>
        <p:spPr>
          <a:xfrm>
            <a:off x="2528132" y="4437135"/>
            <a:ext cx="7132335" cy="1312657"/>
          </a:xfrm>
        </p:spPr>
        <p:txBody>
          <a:bodyPr anchor="t">
            <a:normAutofit/>
          </a:bodyPr>
          <a:lstStyle/>
          <a:p>
            <a:endParaRPr lang="es-CO" dirty="0"/>
          </a:p>
          <a:p>
            <a:r>
              <a:rPr lang="es-CO" b="1" dirty="0">
                <a:latin typeface="Book Antiqua" panose="02040602050305030304" pitchFamily="18" charset="0"/>
                <a:cs typeface="Sabon Next LT" panose="02000500000000000000" pitchFamily="2" charset="0"/>
              </a:rPr>
              <a:t>STEWING JOSÉ ARTEAGA PADILLA </a:t>
            </a:r>
          </a:p>
        </p:txBody>
      </p:sp>
    </p:spTree>
    <p:extLst>
      <p:ext uri="{BB962C8B-B14F-4D97-AF65-F5344CB8AC3E}">
        <p14:creationId xmlns:p14="http://schemas.microsoft.com/office/powerpoint/2010/main" val="903295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700"/>
                                        <p:tgtEl>
                                          <p:spTgt spid="3">
                                            <p:txEl>
                                              <p:pRg st="1" end="1"/>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E713741-A83D-DFBC-FCCD-90CB994B53F1}"/>
              </a:ext>
            </a:extLst>
          </p:cNvPr>
          <p:cNvSpPr>
            <a:spLocks noGrp="1"/>
          </p:cNvSpPr>
          <p:nvPr>
            <p:ph type="title"/>
          </p:nvPr>
        </p:nvSpPr>
        <p:spPr>
          <a:xfrm>
            <a:off x="2105466" y="1018848"/>
            <a:ext cx="8074815" cy="1618489"/>
          </a:xfrm>
        </p:spPr>
        <p:txBody>
          <a:bodyPr anchor="ctr">
            <a:normAutofit/>
          </a:bodyPr>
          <a:lstStyle/>
          <a:p>
            <a:pPr algn="ctr"/>
            <a:r>
              <a:rPr lang="es-CO" sz="5000" b="1" dirty="0">
                <a:latin typeface="Book Antiqua" panose="02040602050305030304" pitchFamily="18" charset="0"/>
              </a:rPr>
              <a:t>RESPONSABILIDAD PENAL</a:t>
            </a:r>
          </a:p>
        </p:txBody>
      </p:sp>
      <p:sp>
        <p:nvSpPr>
          <p:cNvPr id="3" name="Marcador de contenido 2">
            <a:extLst>
              <a:ext uri="{FF2B5EF4-FFF2-40B4-BE49-F238E27FC236}">
                <a16:creationId xmlns:a16="http://schemas.microsoft.com/office/drawing/2014/main" id="{EF1E62B5-76AF-EE51-41E8-235BF0C1E1D2}"/>
              </a:ext>
            </a:extLst>
          </p:cNvPr>
          <p:cNvSpPr>
            <a:spLocks noGrp="1"/>
          </p:cNvSpPr>
          <p:nvPr>
            <p:ph idx="1"/>
          </p:nvPr>
        </p:nvSpPr>
        <p:spPr>
          <a:xfrm>
            <a:off x="1285240" y="2969469"/>
            <a:ext cx="9715269" cy="2800395"/>
          </a:xfrm>
        </p:spPr>
        <p:txBody>
          <a:bodyPr anchor="t">
            <a:normAutofit/>
          </a:bodyPr>
          <a:lstStyle/>
          <a:p>
            <a:pPr algn="just"/>
            <a:r>
              <a:rPr lang="es-ES" sz="2400" dirty="0">
                <a:latin typeface="Book Antiqua" panose="02040602050305030304" pitchFamily="18" charset="0"/>
                <a:cs typeface="Sabon Next LT" panose="02000500000000000000" pitchFamily="2" charset="0"/>
              </a:rPr>
              <a:t>Este  es un tipo  de  responsabilidad de   linaje  especial  y  se  traduce  en  las  sanciones  penales  que  se  aplican  a  los  servidores  públicos  por comisión de delitos, especíﬁcamente delitos contra la administración  pública.</a:t>
            </a:r>
            <a:endParaRPr lang="es-CO" sz="2400" dirty="0">
              <a:latin typeface="Book Antiqua" panose="02040602050305030304" pitchFamily="18" charset="0"/>
            </a:endParaRPr>
          </a:p>
          <a:p>
            <a:pPr algn="just"/>
            <a:r>
              <a:rPr lang="es-CO" sz="2400" dirty="0">
                <a:latin typeface="Book Antiqua" panose="02040602050305030304" pitchFamily="18" charset="0"/>
              </a:rPr>
              <a:t>El delito es la conducta típica, antijurídica y culpable. </a:t>
            </a:r>
          </a:p>
        </p:txBody>
      </p:sp>
    </p:spTree>
    <p:extLst>
      <p:ext uri="{BB962C8B-B14F-4D97-AF65-F5344CB8AC3E}">
        <p14:creationId xmlns:p14="http://schemas.microsoft.com/office/powerpoint/2010/main" val="199712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DAAED2B-7E81-ABA8-8C6D-0F7FF164B04A}"/>
              </a:ext>
            </a:extLst>
          </p:cNvPr>
          <p:cNvSpPr>
            <a:spLocks noGrp="1"/>
          </p:cNvSpPr>
          <p:nvPr>
            <p:ph type="title"/>
          </p:nvPr>
        </p:nvSpPr>
        <p:spPr>
          <a:xfrm>
            <a:off x="1075767" y="1188637"/>
            <a:ext cx="3534320" cy="4480726"/>
          </a:xfrm>
        </p:spPr>
        <p:txBody>
          <a:bodyPr>
            <a:normAutofit/>
          </a:bodyPr>
          <a:lstStyle/>
          <a:p>
            <a:r>
              <a:rPr lang="es-CO" sz="3600" b="1" dirty="0">
                <a:effectLst>
                  <a:outerShdw blurRad="38100" dist="38100" dir="2700000" algn="tl">
                    <a:srgbClr val="000000">
                      <a:alpha val="43137"/>
                    </a:srgbClr>
                  </a:outerShdw>
                </a:effectLst>
                <a:latin typeface="Book Antiqua" panose="02040602050305030304" pitchFamily="18" charset="0"/>
              </a:rPr>
              <a:t>TALLER </a:t>
            </a:r>
            <a:br>
              <a:rPr lang="es-CO" sz="3600" b="1" dirty="0">
                <a:effectLst>
                  <a:outerShdw blurRad="38100" dist="38100" dir="2700000" algn="tl">
                    <a:srgbClr val="000000">
                      <a:alpha val="43137"/>
                    </a:srgbClr>
                  </a:outerShdw>
                </a:effectLst>
                <a:latin typeface="Book Antiqua" panose="02040602050305030304" pitchFamily="18" charset="0"/>
              </a:rPr>
            </a:br>
            <a:r>
              <a:rPr lang="es-CO" sz="3600" b="1" dirty="0">
                <a:effectLst>
                  <a:outerShdw blurRad="38100" dist="38100" dir="2700000" algn="tl">
                    <a:srgbClr val="000000">
                      <a:alpha val="43137"/>
                    </a:srgbClr>
                  </a:outerShdw>
                </a:effectLst>
                <a:latin typeface="Book Antiqua" panose="02040602050305030304" pitchFamily="18" charset="0"/>
              </a:rPr>
              <a:t>TEÓRICO – PRÁCTICO </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EED6196A-BA73-E1DF-D8E7-E23AF2CB6AF4}"/>
              </a:ext>
            </a:extLst>
          </p:cNvPr>
          <p:cNvSpPr>
            <a:spLocks noGrp="1"/>
          </p:cNvSpPr>
          <p:nvPr>
            <p:ph idx="1"/>
          </p:nvPr>
        </p:nvSpPr>
        <p:spPr>
          <a:xfrm>
            <a:off x="4853477" y="623275"/>
            <a:ext cx="5860972" cy="5452400"/>
          </a:xfrm>
        </p:spPr>
        <p:txBody>
          <a:bodyPr anchor="ctr">
            <a:normAutofit/>
          </a:bodyPr>
          <a:lstStyle/>
          <a:p>
            <a:pPr marL="342900" lvl="0" indent="-342900">
              <a:buFont typeface="+mj-lt"/>
              <a:buAutoNum type="arabicPeriod"/>
            </a:pPr>
            <a:endParaRPr lang="es-CO" sz="1500" b="1"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s-CO" sz="2200" b="1" dirty="0">
                <a:effectLst/>
                <a:latin typeface="Book Antiqua" panose="02040602050305030304" pitchFamily="18" charset="0"/>
                <a:ea typeface="Calibri" panose="020F0502020204030204" pitchFamily="34" charset="0"/>
                <a:cs typeface="Times New Roman" panose="02020603050405020304" pitchFamily="18" charset="0"/>
              </a:rPr>
              <a:t>El presidente de la república decide celebrar el cumpleaños de su hija, para hacerlo, ordena que los invitados, incluyendo su familia, sean transportados en el avión presidencial hasta el lugar de la celebración. Con fundamento en lo anterior y lo explicado, indique: </a:t>
            </a:r>
            <a:endParaRPr lang="es-CO" sz="2200" dirty="0">
              <a:effectLst/>
              <a:latin typeface="Book Antiqua" panose="02040602050305030304" pitchFamily="18" charset="0"/>
              <a:ea typeface="Calibri" panose="020F0502020204030204" pitchFamily="34" charset="0"/>
              <a:cs typeface="Times New Roman" panose="02020603050405020304" pitchFamily="18" charset="0"/>
            </a:endParaRPr>
          </a:p>
          <a:p>
            <a:pPr indent="0" algn="just">
              <a:buNone/>
            </a:pPr>
            <a:endParaRPr lang="es-CO" sz="2200"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lphaLcParenR"/>
            </a:pPr>
            <a:r>
              <a:rPr lang="es-CO" sz="2200" dirty="0">
                <a:effectLst/>
                <a:latin typeface="Book Antiqua" panose="02040602050305030304" pitchFamily="18" charset="0"/>
                <a:ea typeface="Calibri" panose="020F0502020204030204" pitchFamily="34" charset="0"/>
                <a:cs typeface="Times New Roman" panose="02020603050405020304" pitchFamily="18" charset="0"/>
              </a:rPr>
              <a:t>¿Tiene relevancia jurídica la decisión del presidente? Argumente. </a:t>
            </a:r>
          </a:p>
          <a:p>
            <a:pPr marL="0" indent="0" algn="just">
              <a:buNone/>
            </a:pPr>
            <a:r>
              <a:rPr lang="es-CO" sz="2200" dirty="0">
                <a:effectLst/>
                <a:latin typeface="Book Antiqua" panose="02040602050305030304" pitchFamily="18" charset="0"/>
                <a:ea typeface="Calibri" panose="020F0502020204030204" pitchFamily="34" charset="0"/>
                <a:cs typeface="Times New Roman" panose="02020603050405020304" pitchFamily="18" charset="0"/>
              </a:rPr>
              <a:t>b) En caso de ser positiva la respuesta anterior, indique la clase de responsabilidad en la que incurrió el presidente.</a:t>
            </a:r>
            <a:endParaRPr lang="es-CO" sz="2200" dirty="0">
              <a:latin typeface="Book Antiqua" panose="02040602050305030304" pitchFamily="18" charset="0"/>
            </a:endParaRPr>
          </a:p>
        </p:txBody>
      </p:sp>
    </p:spTree>
    <p:extLst>
      <p:ext uri="{BB962C8B-B14F-4D97-AF65-F5344CB8AC3E}">
        <p14:creationId xmlns:p14="http://schemas.microsoft.com/office/powerpoint/2010/main" val="2973140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A48144B-7D71-771C-8762-BC5E01A19DF0}"/>
              </a:ext>
            </a:extLst>
          </p:cNvPr>
          <p:cNvSpPr>
            <a:spLocks noGrp="1"/>
          </p:cNvSpPr>
          <p:nvPr>
            <p:ph type="title"/>
          </p:nvPr>
        </p:nvSpPr>
        <p:spPr>
          <a:xfrm>
            <a:off x="1075767" y="1188637"/>
            <a:ext cx="2988234" cy="4480726"/>
          </a:xfrm>
        </p:spPr>
        <p:txBody>
          <a:bodyPr>
            <a:normAutofit/>
          </a:bodyPr>
          <a:lstStyle/>
          <a:p>
            <a:r>
              <a:rPr lang="es-CO" sz="3600" b="1" dirty="0">
                <a:latin typeface="Book Antiqua" panose="02040602050305030304" pitchFamily="18" charset="0"/>
              </a:rPr>
              <a:t>TALLER TEÓRICO – PRÁCTICO</a:t>
            </a:r>
            <a:endParaRPr lang="es-CO" sz="3600" dirty="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EBFBB094-7EC6-0213-A72D-3BD7A6FC5F05}"/>
              </a:ext>
            </a:extLst>
          </p:cNvPr>
          <p:cNvSpPr>
            <a:spLocks noGrp="1"/>
          </p:cNvSpPr>
          <p:nvPr>
            <p:ph idx="1"/>
          </p:nvPr>
        </p:nvSpPr>
        <p:spPr>
          <a:xfrm>
            <a:off x="4824670" y="691343"/>
            <a:ext cx="6291563" cy="5289047"/>
          </a:xfrm>
        </p:spPr>
        <p:txBody>
          <a:bodyPr anchor="ctr">
            <a:normAutofit fontScale="92500" lnSpcReduction="10000"/>
          </a:bodyPr>
          <a:lstStyle/>
          <a:p>
            <a:pPr marL="342900" lvl="0" indent="-342900">
              <a:buFont typeface="+mj-lt"/>
              <a:buAutoNum type="arabicPeriod"/>
            </a:pPr>
            <a:endParaRPr lang="es-CO" sz="1300" b="1"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s-CO" sz="2300" b="1" dirty="0">
                <a:effectLst/>
                <a:latin typeface="Book Antiqua" panose="02040602050305030304" pitchFamily="18" charset="0"/>
                <a:ea typeface="Calibri" panose="020F0502020204030204" pitchFamily="34" charset="0"/>
                <a:cs typeface="Times New Roman" panose="02020603050405020304" pitchFamily="18" charset="0"/>
              </a:rPr>
              <a:t>El Honorable concejal del municipio de Macondo, Pedro Pablo León Jaramillo, le corresponde tomar una trascendental decisión para el desarrollo económico del Municipio. La Señora Débora Dora De Calvo Rico, posible contratista se reúne con él y le explica las bondades de contratar con la empresa que ella representa. El concejal, le pide un incentivo económico a cambio de su voto favorable, pero, después se arrepiente y no recibe lo solicitado. Ese acto de pedir, aunque después se haya arrepentido:</a:t>
            </a:r>
          </a:p>
          <a:p>
            <a:pPr marL="0" lvl="0" indent="0" algn="just">
              <a:buNone/>
            </a:pPr>
            <a:endParaRPr lang="es-CO" sz="2300"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lphaLcParenR"/>
            </a:pPr>
            <a:r>
              <a:rPr lang="es-CO" sz="2300" dirty="0">
                <a:effectLst/>
                <a:latin typeface="Book Antiqua" panose="02040602050305030304" pitchFamily="18" charset="0"/>
                <a:ea typeface="Calibri" panose="020F0502020204030204" pitchFamily="34" charset="0"/>
                <a:cs typeface="Times New Roman" panose="02020603050405020304" pitchFamily="18" charset="0"/>
              </a:rPr>
              <a:t>¿tiene relevancia jurídica? </a:t>
            </a:r>
            <a:endParaRPr lang="es-CO" sz="2300" dirty="0">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lphaLcParenR"/>
            </a:pPr>
            <a:r>
              <a:rPr lang="es-CO" sz="2300" dirty="0">
                <a:effectLst/>
                <a:latin typeface="Book Antiqua" panose="02040602050305030304" pitchFamily="18" charset="0"/>
                <a:ea typeface="Calibri" panose="020F0502020204030204" pitchFamily="34" charset="0"/>
                <a:cs typeface="Times New Roman" panose="02020603050405020304" pitchFamily="18" charset="0"/>
              </a:rPr>
              <a:t>¿Conlleva algún tipo de responsabilidad? Sustente jurídicamente sus respuestas.</a:t>
            </a:r>
            <a:endParaRPr lang="es-CO" sz="2300" dirty="0">
              <a:latin typeface="Book Antiqua" panose="02040602050305030304" pitchFamily="18" charset="0"/>
            </a:endParaRPr>
          </a:p>
        </p:txBody>
      </p:sp>
    </p:spTree>
    <p:extLst>
      <p:ext uri="{BB962C8B-B14F-4D97-AF65-F5344CB8AC3E}">
        <p14:creationId xmlns:p14="http://schemas.microsoft.com/office/powerpoint/2010/main" val="4055333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2056892" y="897168"/>
            <a:ext cx="8074815" cy="1618489"/>
          </a:xfrm>
        </p:spPr>
        <p:txBody>
          <a:bodyPr anchor="ctr">
            <a:normAutofit/>
          </a:bodyPr>
          <a:lstStyle/>
          <a:p>
            <a:pPr algn="ctr"/>
            <a:r>
              <a:rPr lang="es-MX" sz="6000" b="1" dirty="0">
                <a:latin typeface="Book Antiqua" panose="02040602050305030304" pitchFamily="18" charset="0"/>
                <a:cs typeface="Sabon Next LT" panose="02000500000000000000" pitchFamily="2" charset="0"/>
              </a:rPr>
              <a:t>CONCUSIÓN</a:t>
            </a:r>
            <a:r>
              <a:rPr lang="es-MX" sz="7200" b="1" dirty="0">
                <a:latin typeface="Book Antiqua" panose="02040602050305030304" pitchFamily="18" charset="0"/>
                <a:cs typeface="Sabon Next LT" panose="02000500000000000000" pitchFamily="2" charset="0"/>
              </a:rPr>
              <a:t> </a:t>
            </a:r>
          </a:p>
        </p:txBody>
      </p:sp>
      <p:sp>
        <p:nvSpPr>
          <p:cNvPr id="3" name="2 Marcador de contenido"/>
          <p:cNvSpPr>
            <a:spLocks noGrp="1"/>
          </p:cNvSpPr>
          <p:nvPr>
            <p:ph idx="1"/>
          </p:nvPr>
        </p:nvSpPr>
        <p:spPr>
          <a:xfrm>
            <a:off x="1092808" y="2575554"/>
            <a:ext cx="10002982" cy="3063912"/>
          </a:xfrm>
        </p:spPr>
        <p:txBody>
          <a:bodyPr anchor="t">
            <a:normAutofit/>
          </a:bodyPr>
          <a:lstStyle/>
          <a:p>
            <a:pPr marL="0" indent="0" algn="just">
              <a:buNone/>
            </a:pPr>
            <a:r>
              <a:rPr lang="es-ES" sz="2400" dirty="0">
                <a:latin typeface="Book Antiqua" panose="02040602050305030304" pitchFamily="18" charset="0"/>
                <a:cs typeface="Sabon Next LT" panose="02000500000000000000" pitchFamily="2" charset="0"/>
              </a:rPr>
              <a:t>El servidor público que abusando de su cargo o de sus funciones constriña o induzca a alguien a dar o prometer al mismo servidor o a un tercero, dinero o cualquier otra utilidad indebidos, o los solicite, incurrirá en prisión de noventa y seis (96) a ciento ochenta (180) meses, multa de sesenta y seis punto sesenta y seis (66.66) a ciento cincuenta (150) salarios mínimos legales mensuales vigentes, e inhabilitación para el ejercicio de derechos y funciones públicas de ochenta (80) a ciento cuarenta y cuatro (144) meses.</a:t>
            </a:r>
            <a:endParaRPr lang="es-MX" sz="2400" dirty="0">
              <a:latin typeface="Book Antiqua" panose="02040602050305030304" pitchFamily="18" charset="0"/>
              <a:cs typeface="Sabon Next LT" panose="02000500000000000000" pitchFamily="2" charset="0"/>
            </a:endParaRPr>
          </a:p>
        </p:txBody>
      </p:sp>
    </p:spTree>
    <p:extLst>
      <p:ext uri="{BB962C8B-B14F-4D97-AF65-F5344CB8AC3E}">
        <p14:creationId xmlns:p14="http://schemas.microsoft.com/office/powerpoint/2010/main" val="763016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3D96B6B-2557-9620-B5F0-735CC46B97C4}"/>
              </a:ext>
            </a:extLst>
          </p:cNvPr>
          <p:cNvSpPr>
            <a:spLocks noGrp="1"/>
          </p:cNvSpPr>
          <p:nvPr>
            <p:ph type="title"/>
          </p:nvPr>
        </p:nvSpPr>
        <p:spPr>
          <a:xfrm>
            <a:off x="1075767" y="1188637"/>
            <a:ext cx="2988234" cy="4480726"/>
          </a:xfrm>
        </p:spPr>
        <p:txBody>
          <a:bodyPr>
            <a:normAutofit/>
          </a:bodyPr>
          <a:lstStyle/>
          <a:p>
            <a:r>
              <a:rPr lang="es-CO" sz="3600" b="1" dirty="0">
                <a:latin typeface="Book Antiqua" panose="02040602050305030304" pitchFamily="18" charset="0"/>
              </a:rPr>
              <a:t>TALLER TEÓRICO – PRÁCTICO</a:t>
            </a:r>
            <a:endParaRPr lang="es-CO" sz="3600" dirty="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45177D7D-65F3-AB3C-B49B-E81B8BFDC05A}"/>
              </a:ext>
            </a:extLst>
          </p:cNvPr>
          <p:cNvSpPr>
            <a:spLocks noGrp="1"/>
          </p:cNvSpPr>
          <p:nvPr>
            <p:ph idx="1"/>
          </p:nvPr>
        </p:nvSpPr>
        <p:spPr>
          <a:xfrm>
            <a:off x="5255259" y="623274"/>
            <a:ext cx="5731393" cy="5607881"/>
          </a:xfrm>
        </p:spPr>
        <p:txBody>
          <a:bodyPr anchor="ctr">
            <a:normAutofit fontScale="92500"/>
          </a:bodyPr>
          <a:lstStyle/>
          <a:p>
            <a:pPr marL="342900" lvl="0" indent="-342900">
              <a:buFont typeface="+mj-lt"/>
              <a:buAutoNum type="arabicPeriod"/>
            </a:pPr>
            <a:endParaRPr lang="es-CO" sz="1300" b="1"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es-CO" sz="2300" b="1" dirty="0">
                <a:effectLst/>
                <a:latin typeface="Book Antiqua" panose="02040602050305030304" pitchFamily="18" charset="0"/>
                <a:ea typeface="Calibri" panose="020F0502020204030204" pitchFamily="34" charset="0"/>
                <a:cs typeface="Times New Roman" panose="02020603050405020304" pitchFamily="18" charset="0"/>
              </a:rPr>
              <a:t>El señor Zacarías Aguas Del Río, secretario de gobierno del municipio de Tangamandapio, tierra de los crepúsculos arrebolados, se encuentra de cumpleaños y para celebrarlo, decide usar el video beam de las oficinas de la alcaldía municipal, así como los parlantes para amenizar su fiesta y devolverlo al día siguiente de la celebración. El uso de los utensilios de la alcaldía municipal para su fiesta personal: </a:t>
            </a:r>
            <a:endParaRPr lang="es-CO" sz="2300" dirty="0">
              <a:effectLst/>
              <a:latin typeface="Book Antiqua" panose="02040602050305030304" pitchFamily="18" charset="0"/>
              <a:ea typeface="Calibri" panose="020F0502020204030204" pitchFamily="34" charset="0"/>
              <a:cs typeface="Times New Roman" panose="02020603050405020304" pitchFamily="18" charset="0"/>
            </a:endParaRPr>
          </a:p>
          <a:p>
            <a:pPr marL="0" indent="0">
              <a:buNone/>
            </a:pPr>
            <a:endParaRPr lang="es-CO" sz="2300"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buFont typeface="+mj-lt"/>
              <a:buAutoNum type="alphaLcParenR"/>
            </a:pPr>
            <a:r>
              <a:rPr lang="es-CO" sz="2300" dirty="0">
                <a:effectLst/>
                <a:latin typeface="Book Antiqua" panose="02040602050305030304" pitchFamily="18" charset="0"/>
                <a:ea typeface="Calibri" panose="020F0502020204030204" pitchFamily="34" charset="0"/>
                <a:cs typeface="Times New Roman" panose="02020603050405020304" pitchFamily="18" charset="0"/>
              </a:rPr>
              <a:t>¿tiene relevancia jurídica? </a:t>
            </a:r>
          </a:p>
          <a:p>
            <a:pPr marL="342900" lvl="0" indent="-342900">
              <a:buFont typeface="+mj-lt"/>
              <a:buAutoNum type="alphaLcParenR"/>
            </a:pPr>
            <a:endParaRPr lang="es-CO" sz="2300" dirty="0">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buFont typeface="+mj-lt"/>
              <a:buAutoNum type="alphaLcParenR"/>
            </a:pPr>
            <a:r>
              <a:rPr lang="es-CO" sz="2300" dirty="0">
                <a:effectLst/>
                <a:latin typeface="Book Antiqua" panose="02040602050305030304" pitchFamily="18" charset="0"/>
                <a:ea typeface="Calibri" panose="020F0502020204030204" pitchFamily="34" charset="0"/>
                <a:cs typeface="Times New Roman" panose="02020603050405020304" pitchFamily="18" charset="0"/>
              </a:rPr>
              <a:t>¿Conlleva algún tipo de responsabilidad? Sustente jurídicamente sus respuestas.</a:t>
            </a:r>
            <a:endParaRPr lang="es-CO" sz="2300" dirty="0">
              <a:latin typeface="Book Antiqua" panose="02040602050305030304" pitchFamily="18" charset="0"/>
            </a:endParaRPr>
          </a:p>
        </p:txBody>
      </p:sp>
    </p:spTree>
    <p:extLst>
      <p:ext uri="{BB962C8B-B14F-4D97-AF65-F5344CB8AC3E}">
        <p14:creationId xmlns:p14="http://schemas.microsoft.com/office/powerpoint/2010/main" val="3546081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2056892" y="858689"/>
            <a:ext cx="8074815" cy="1618489"/>
          </a:xfrm>
        </p:spPr>
        <p:txBody>
          <a:bodyPr anchor="ctr">
            <a:normAutofit/>
          </a:bodyPr>
          <a:lstStyle/>
          <a:p>
            <a:pPr algn="ctr"/>
            <a:r>
              <a:rPr lang="es-MX" sz="5600" b="1" dirty="0">
                <a:latin typeface="Book Antiqua" panose="02040602050305030304" pitchFamily="18" charset="0"/>
                <a:cs typeface="Sabon Next LT" panose="02000500000000000000" pitchFamily="2" charset="0"/>
              </a:rPr>
              <a:t>PECULADO POR USO </a:t>
            </a:r>
          </a:p>
        </p:txBody>
      </p:sp>
      <p:sp>
        <p:nvSpPr>
          <p:cNvPr id="3" name="2 Marcador de contenido"/>
          <p:cNvSpPr>
            <a:spLocks noGrp="1"/>
          </p:cNvSpPr>
          <p:nvPr>
            <p:ph idx="1"/>
          </p:nvPr>
        </p:nvSpPr>
        <p:spPr>
          <a:xfrm>
            <a:off x="1132755" y="2266581"/>
            <a:ext cx="9923087" cy="3400737"/>
          </a:xfrm>
        </p:spPr>
        <p:txBody>
          <a:bodyPr anchor="t">
            <a:normAutofit/>
          </a:bodyPr>
          <a:lstStyle/>
          <a:p>
            <a:endParaRPr lang="es-ES" sz="2000" dirty="0">
              <a:latin typeface="Sabon Next LT" panose="02000500000000000000" pitchFamily="2" charset="0"/>
              <a:cs typeface="Sabon Next LT" panose="02000500000000000000" pitchFamily="2" charset="0"/>
            </a:endParaRPr>
          </a:p>
          <a:p>
            <a:pPr marL="0" indent="0" algn="just">
              <a:buNone/>
            </a:pPr>
            <a:r>
              <a:rPr lang="es-ES" sz="2400" dirty="0">
                <a:latin typeface="Book Antiqua" panose="02040602050305030304" pitchFamily="18" charset="0"/>
                <a:cs typeface="Sabon Next LT" panose="02000500000000000000" pitchFamily="2" charset="0"/>
              </a:rPr>
              <a:t>El servidor público que indebidamente use o permita que otro use bienes del Estado o de empresas o instituciones en que éste tenga parte, o bienes de particulares cuya administración, tenencia o custodia se le haya confiado por razón o con ocasión de sus funciones, incurrirá en prisión de dieciséis (16) a setenta y dos (72) meses e inhabilitación para el ejercicio de derechos y funciones públicas por el mismo término.</a:t>
            </a:r>
            <a:endParaRPr lang="es-MX" sz="2400" dirty="0">
              <a:latin typeface="Book Antiqua" panose="02040602050305030304" pitchFamily="18" charset="0"/>
              <a:cs typeface="Sabon Next LT" panose="02000500000000000000" pitchFamily="2" charset="0"/>
            </a:endParaRPr>
          </a:p>
        </p:txBody>
      </p:sp>
    </p:spTree>
    <p:extLst>
      <p:ext uri="{BB962C8B-B14F-4D97-AF65-F5344CB8AC3E}">
        <p14:creationId xmlns:p14="http://schemas.microsoft.com/office/powerpoint/2010/main" val="742568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2D28887-E2EE-4C4F-E981-8D5FA9092C21}"/>
              </a:ext>
            </a:extLst>
          </p:cNvPr>
          <p:cNvSpPr>
            <a:spLocks noGrp="1"/>
          </p:cNvSpPr>
          <p:nvPr>
            <p:ph type="title"/>
          </p:nvPr>
        </p:nvSpPr>
        <p:spPr>
          <a:xfrm>
            <a:off x="838200" y="557188"/>
            <a:ext cx="10515600" cy="1133499"/>
          </a:xfrm>
        </p:spPr>
        <p:txBody>
          <a:bodyPr>
            <a:normAutofit/>
          </a:bodyPr>
          <a:lstStyle/>
          <a:p>
            <a:pPr algn="ctr"/>
            <a:r>
              <a:rPr lang="es-CO" sz="5200" b="1" dirty="0">
                <a:latin typeface="Book Antiqua" panose="02040602050305030304" pitchFamily="18" charset="0"/>
                <a:cs typeface="Sabon Next LT" panose="02000500000000000000" pitchFamily="2" charset="0"/>
              </a:rPr>
              <a:t>LA RESPONSABILIDAD </a:t>
            </a:r>
          </a:p>
        </p:txBody>
      </p:sp>
      <p:graphicFrame>
        <p:nvGraphicFramePr>
          <p:cNvPr id="5" name="Marcador de contenido 2">
            <a:extLst>
              <a:ext uri="{FF2B5EF4-FFF2-40B4-BE49-F238E27FC236}">
                <a16:creationId xmlns:a16="http://schemas.microsoft.com/office/drawing/2014/main" id="{B859B976-BAD1-590E-F0DC-3F4178A9D0D9}"/>
              </a:ext>
            </a:extLst>
          </p:cNvPr>
          <p:cNvGraphicFramePr>
            <a:graphicFrameLocks noGrp="1"/>
          </p:cNvGraphicFramePr>
          <p:nvPr>
            <p:ph idx="1"/>
            <p:extLst>
              <p:ext uri="{D42A27DB-BD31-4B8C-83A1-F6EECF244321}">
                <p14:modId xmlns:p14="http://schemas.microsoft.com/office/powerpoint/2010/main" val="1980136496"/>
              </p:ext>
            </p:extLst>
          </p:nvPr>
        </p:nvGraphicFramePr>
        <p:xfrm>
          <a:off x="505691" y="1677265"/>
          <a:ext cx="10848109"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9092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4">
            <a:extLst>
              <a:ext uri="{FF2B5EF4-FFF2-40B4-BE49-F238E27FC236}">
                <a16:creationId xmlns:a16="http://schemas.microsoft.com/office/drawing/2014/main" id="{56688E73-49B9-4052-A836-D248C825D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6">
            <a:extLst>
              <a:ext uri="{FF2B5EF4-FFF2-40B4-BE49-F238E27FC236}">
                <a16:creationId xmlns:a16="http://schemas.microsoft.com/office/drawing/2014/main" id="{5B6AEE0C-07FE-4154-BC7C-2F20530BC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14" name="Picture 13" descr="Escalones de entrada y columnas de un edificio majestuoso en la ciudad">
            <a:extLst>
              <a:ext uri="{FF2B5EF4-FFF2-40B4-BE49-F238E27FC236}">
                <a16:creationId xmlns:a16="http://schemas.microsoft.com/office/drawing/2014/main" id="{D659D2B2-7B8A-D566-99BA-507D0A3C41B7}"/>
              </a:ext>
            </a:extLst>
          </p:cNvPr>
          <p:cNvPicPr>
            <a:picLocks noChangeAspect="1"/>
          </p:cNvPicPr>
          <p:nvPr/>
        </p:nvPicPr>
        <p:blipFill rotWithShape="1">
          <a:blip r:embed="rId2">
            <a:alphaModFix amt="60000"/>
          </a:blip>
          <a:srcRect t="3567" b="12164"/>
          <a:stretch/>
        </p:blipFill>
        <p:spPr>
          <a:xfrm>
            <a:off x="-3049" y="-2"/>
            <a:ext cx="12192001" cy="6857990"/>
          </a:xfrm>
          <a:prstGeom prst="rect">
            <a:avLst/>
          </a:prstGeom>
        </p:spPr>
      </p:pic>
      <p:sp>
        <p:nvSpPr>
          <p:cNvPr id="3" name="2 Marcador de contenido"/>
          <p:cNvSpPr>
            <a:spLocks noGrp="1"/>
          </p:cNvSpPr>
          <p:nvPr>
            <p:ph idx="1"/>
          </p:nvPr>
        </p:nvSpPr>
        <p:spPr>
          <a:xfrm>
            <a:off x="1094509" y="472569"/>
            <a:ext cx="10266218" cy="5571899"/>
          </a:xfrm>
        </p:spPr>
        <p:txBody>
          <a:bodyPr anchor="ctr">
            <a:normAutofit/>
          </a:bodyPr>
          <a:lstStyle/>
          <a:p>
            <a:pPr marL="0" indent="0">
              <a:buNone/>
            </a:pPr>
            <a:endParaRPr lang="es-ES" sz="2000" b="1" i="0" u="none" strike="noStrike" dirty="0">
              <a:solidFill>
                <a:srgbClr val="FFFFFF"/>
              </a:solidFill>
              <a:effectLst/>
              <a:latin typeface="Book Antiqua" panose="02040602050305030304" pitchFamily="18" charset="0"/>
            </a:endParaRPr>
          </a:p>
          <a:p>
            <a:pPr marL="0" indent="0" algn="just">
              <a:buNone/>
            </a:pPr>
            <a:r>
              <a:rPr lang="es-ES" sz="3200" b="1" i="0" u="none" strike="noStrike" dirty="0">
                <a:solidFill>
                  <a:srgbClr val="FFFFFF"/>
                </a:solidFill>
                <a:effectLst/>
                <a:latin typeface="Book Antiqua" panose="02040602050305030304" pitchFamily="18" charset="0"/>
              </a:rPr>
              <a:t>CONSTITUCIÓN POLÍTICA, ARTICULO 6o. </a:t>
            </a:r>
            <a:r>
              <a:rPr lang="es-ES" sz="3200" b="0" i="0" dirty="0">
                <a:solidFill>
                  <a:srgbClr val="FFFFFF"/>
                </a:solidFill>
                <a:effectLst/>
                <a:latin typeface="Book Antiqua" panose="02040602050305030304" pitchFamily="18" charset="0"/>
              </a:rPr>
              <a:t>Los particulares sólo son responsables ante las autoridades por infringir la Constitución y las leyes. Los servidores públicos lo son por la misma causa y por omisión o extralimitación en el ejercicio de sus funciones.</a:t>
            </a:r>
            <a:endParaRPr lang="es-MX" sz="3200" dirty="0">
              <a:solidFill>
                <a:srgbClr val="FFFFFF"/>
              </a:solidFill>
              <a:latin typeface="Book Antiqua" panose="02040602050305030304" pitchFamily="18" charset="0"/>
              <a:cs typeface="Sabon Next LT" panose="02000500000000000000" pitchFamily="2" charset="0"/>
            </a:endParaRPr>
          </a:p>
        </p:txBody>
      </p:sp>
    </p:spTree>
    <p:extLst>
      <p:ext uri="{BB962C8B-B14F-4D97-AF65-F5344CB8AC3E}">
        <p14:creationId xmlns:p14="http://schemas.microsoft.com/office/powerpoint/2010/main" val="2849324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2056892" y="1029247"/>
            <a:ext cx="8074815" cy="1618489"/>
          </a:xfrm>
        </p:spPr>
        <p:txBody>
          <a:bodyPr anchor="ctr">
            <a:normAutofit/>
          </a:bodyPr>
          <a:lstStyle/>
          <a:p>
            <a:pPr algn="ctr"/>
            <a:r>
              <a:rPr lang="es-MX" sz="5000" b="1" dirty="0">
                <a:latin typeface="Book Antiqua" panose="02040602050305030304" pitchFamily="18" charset="0"/>
                <a:cs typeface="Sabon Next LT" panose="02000500000000000000" pitchFamily="2" charset="0"/>
              </a:rPr>
              <a:t>RESPONSABILIDAD CIVIL </a:t>
            </a:r>
          </a:p>
        </p:txBody>
      </p:sp>
      <p:sp>
        <p:nvSpPr>
          <p:cNvPr id="3" name="2 Marcador de contenido"/>
          <p:cNvSpPr>
            <a:spLocks noGrp="1"/>
          </p:cNvSpPr>
          <p:nvPr>
            <p:ph idx="1"/>
          </p:nvPr>
        </p:nvSpPr>
        <p:spPr>
          <a:xfrm>
            <a:off x="1285240" y="2969469"/>
            <a:ext cx="9992360" cy="2800395"/>
          </a:xfrm>
        </p:spPr>
        <p:txBody>
          <a:bodyPr anchor="t">
            <a:normAutofit/>
          </a:bodyPr>
          <a:lstStyle/>
          <a:p>
            <a:r>
              <a:rPr lang="es-MX" sz="2400" dirty="0">
                <a:latin typeface="Book Antiqua" panose="02040602050305030304" pitchFamily="18" charset="0"/>
              </a:rPr>
              <a:t>Todo el que cause un daño debe indemnizarlo</a:t>
            </a:r>
          </a:p>
          <a:p>
            <a:pPr marL="0" indent="0">
              <a:buNone/>
            </a:pPr>
            <a:endParaRPr lang="es-MX" sz="2400" dirty="0">
              <a:latin typeface="Book Antiqua" panose="02040602050305030304" pitchFamily="18" charset="0"/>
            </a:endParaRPr>
          </a:p>
          <a:p>
            <a:pPr algn="just"/>
            <a:r>
              <a:rPr lang="es-MX" sz="2400" dirty="0">
                <a:latin typeface="Book Antiqua" panose="02040602050305030304" pitchFamily="18" charset="0"/>
              </a:rPr>
              <a:t>ARTICULO 2343 CODIGO CIVIL COLOMBIANO</a:t>
            </a:r>
          </a:p>
          <a:p>
            <a:pPr marL="0" indent="0">
              <a:buNone/>
            </a:pPr>
            <a:r>
              <a:rPr lang="es-MX" sz="2400" dirty="0">
                <a:latin typeface="Book Antiqua" panose="02040602050305030304" pitchFamily="18" charset="0"/>
              </a:rPr>
              <a:t> </a:t>
            </a:r>
            <a:r>
              <a:rPr lang="es-MX" sz="2400" i="1" dirty="0">
                <a:latin typeface="Book Antiqua" panose="02040602050305030304" pitchFamily="18" charset="0"/>
              </a:rPr>
              <a:t>“cuando se celebra un contrato y este es incumplido por una de las partes genera responsabilidad civil contractual”  </a:t>
            </a:r>
          </a:p>
        </p:txBody>
      </p:sp>
    </p:spTree>
    <p:extLst>
      <p:ext uri="{BB962C8B-B14F-4D97-AF65-F5344CB8AC3E}">
        <p14:creationId xmlns:p14="http://schemas.microsoft.com/office/powerpoint/2010/main" val="4162543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FB2327E-674D-B55A-87E4-7F996CF8EFF2}"/>
              </a:ext>
            </a:extLst>
          </p:cNvPr>
          <p:cNvSpPr>
            <a:spLocks noGrp="1"/>
          </p:cNvSpPr>
          <p:nvPr>
            <p:ph type="title"/>
          </p:nvPr>
        </p:nvSpPr>
        <p:spPr>
          <a:xfrm>
            <a:off x="1075767" y="1188637"/>
            <a:ext cx="2988234" cy="4480726"/>
          </a:xfrm>
        </p:spPr>
        <p:txBody>
          <a:bodyPr>
            <a:normAutofit/>
          </a:bodyPr>
          <a:lstStyle/>
          <a:p>
            <a:pPr algn="r"/>
            <a:r>
              <a:rPr lang="es-CO" sz="2100" b="1">
                <a:latin typeface="Book Antiqua" panose="02040602050305030304" pitchFamily="18" charset="0"/>
              </a:rPr>
              <a:t>LA RELEVANCIA JURÍDICA DEL COMPORTAMIENTO </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39317240-3411-AA29-D968-C5390DE2D156}"/>
              </a:ext>
            </a:extLst>
          </p:cNvPr>
          <p:cNvSpPr>
            <a:spLocks noGrp="1"/>
          </p:cNvSpPr>
          <p:nvPr>
            <p:ph idx="1"/>
          </p:nvPr>
        </p:nvSpPr>
        <p:spPr>
          <a:xfrm>
            <a:off x="5255260" y="1648870"/>
            <a:ext cx="4702848" cy="3560260"/>
          </a:xfrm>
        </p:spPr>
        <p:txBody>
          <a:bodyPr anchor="ctr">
            <a:normAutofit/>
          </a:bodyPr>
          <a:lstStyle/>
          <a:p>
            <a:endParaRPr lang="es-CO" sz="2400"/>
          </a:p>
          <a:p>
            <a:endParaRPr lang="es-CO" sz="2400"/>
          </a:p>
          <a:p>
            <a:r>
              <a:rPr lang="es-CO" sz="2400" b="1">
                <a:latin typeface="Book Antiqua" panose="02040602050305030304" pitchFamily="18" charset="0"/>
              </a:rPr>
              <a:t>ACTOS JURÍDICOS </a:t>
            </a:r>
          </a:p>
          <a:p>
            <a:r>
              <a:rPr lang="es-CO" sz="2400" b="1">
                <a:latin typeface="Book Antiqua" panose="02040602050305030304" pitchFamily="18" charset="0"/>
              </a:rPr>
              <a:t>HECHOS JURÍDICOS </a:t>
            </a:r>
          </a:p>
          <a:p>
            <a:endParaRPr lang="es-CO" sz="2400" b="1">
              <a:latin typeface="Book Antiqua" panose="02040602050305030304" pitchFamily="18" charset="0"/>
            </a:endParaRPr>
          </a:p>
          <a:p>
            <a:pPr marL="0" indent="0">
              <a:buNone/>
            </a:pPr>
            <a:r>
              <a:rPr lang="es-CO" sz="2400" b="1">
                <a:latin typeface="Book Antiqua" panose="02040602050305030304" pitchFamily="18" charset="0"/>
              </a:rPr>
              <a:t>¡La voluntad! El elemento diferenciador</a:t>
            </a:r>
          </a:p>
        </p:txBody>
      </p:sp>
    </p:spTree>
    <p:extLst>
      <p:ext uri="{BB962C8B-B14F-4D97-AF65-F5344CB8AC3E}">
        <p14:creationId xmlns:p14="http://schemas.microsoft.com/office/powerpoint/2010/main" val="74837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2056892" y="987128"/>
            <a:ext cx="8074815" cy="1618489"/>
          </a:xfrm>
        </p:spPr>
        <p:txBody>
          <a:bodyPr anchor="ctr">
            <a:normAutofit/>
          </a:bodyPr>
          <a:lstStyle/>
          <a:p>
            <a:pPr algn="ctr"/>
            <a:r>
              <a:rPr lang="es-MX" sz="5000" b="1" dirty="0">
                <a:latin typeface="Book Antiqua" panose="02040602050305030304" pitchFamily="18" charset="0"/>
                <a:cs typeface="Sabon Next LT" panose="02000500000000000000" pitchFamily="2" charset="0"/>
              </a:rPr>
              <a:t>RESPONSABILIDAD DISCIPLINARIA</a:t>
            </a:r>
          </a:p>
        </p:txBody>
      </p:sp>
      <p:sp>
        <p:nvSpPr>
          <p:cNvPr id="3" name="2 Marcador de contenido"/>
          <p:cNvSpPr>
            <a:spLocks noGrp="1"/>
          </p:cNvSpPr>
          <p:nvPr>
            <p:ph idx="1"/>
          </p:nvPr>
        </p:nvSpPr>
        <p:spPr>
          <a:xfrm>
            <a:off x="1285240" y="2969469"/>
            <a:ext cx="9770687" cy="2800395"/>
          </a:xfrm>
        </p:spPr>
        <p:txBody>
          <a:bodyPr numCol="1" anchor="t">
            <a:normAutofit/>
          </a:bodyPr>
          <a:lstStyle/>
          <a:p>
            <a:pPr marL="0" indent="0" algn="just">
              <a:buNone/>
            </a:pPr>
            <a:r>
              <a:rPr lang="es-MX" sz="2400" dirty="0">
                <a:latin typeface="Book Antiqua" panose="02040602050305030304" pitchFamily="18" charset="0"/>
                <a:cs typeface="Sabon Next LT" panose="02000500000000000000" pitchFamily="2" charset="0"/>
              </a:rPr>
              <a:t>Actos o hechos por parte de un funcionario o empleado sin tipificarse como un delito, perturban el normal, cabal y adecuado cumplimiento de las funciones asignadas a la persona.</a:t>
            </a:r>
          </a:p>
          <a:p>
            <a:pPr marL="0" indent="0" algn="just">
              <a:buNone/>
            </a:pPr>
            <a:endParaRPr lang="es-MX" sz="2400" dirty="0">
              <a:latin typeface="Book Antiqua" panose="02040602050305030304" pitchFamily="18" charset="0"/>
              <a:cs typeface="Sabon Next LT" panose="02000500000000000000" pitchFamily="2" charset="0"/>
            </a:endParaRPr>
          </a:p>
          <a:p>
            <a:pPr marL="0" indent="0" algn="just">
              <a:buNone/>
            </a:pPr>
            <a:r>
              <a:rPr lang="es-MX" sz="2400" dirty="0">
                <a:latin typeface="Book Antiqua" panose="02040602050305030304" pitchFamily="18" charset="0"/>
                <a:cs typeface="Sabon Next LT" panose="02000500000000000000" pitchFamily="2" charset="0"/>
              </a:rPr>
              <a:t>Opera por acción u omisión  de las funciones de una persona, que de alguna manera perjudique el correcto desempeño de un determinado ente. </a:t>
            </a:r>
          </a:p>
        </p:txBody>
      </p:sp>
    </p:spTree>
    <p:extLst>
      <p:ext uri="{BB962C8B-B14F-4D97-AF65-F5344CB8AC3E}">
        <p14:creationId xmlns:p14="http://schemas.microsoft.com/office/powerpoint/2010/main" val="1949371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9FCE3E4-25EF-F42C-F931-AAAA5B71B0F4}"/>
              </a:ext>
            </a:extLst>
          </p:cNvPr>
          <p:cNvSpPr>
            <a:spLocks noGrp="1"/>
          </p:cNvSpPr>
          <p:nvPr>
            <p:ph type="title"/>
          </p:nvPr>
        </p:nvSpPr>
        <p:spPr>
          <a:xfrm>
            <a:off x="1285240" y="1050595"/>
            <a:ext cx="8074815" cy="1618489"/>
          </a:xfrm>
        </p:spPr>
        <p:txBody>
          <a:bodyPr anchor="ctr">
            <a:normAutofit/>
          </a:bodyPr>
          <a:lstStyle/>
          <a:p>
            <a:pPr algn="ctr"/>
            <a:r>
              <a:rPr lang="es-CO" sz="3400" b="1" dirty="0">
                <a:latin typeface="Book Antiqua" panose="02040602050305030304" pitchFamily="18" charset="0"/>
              </a:rPr>
              <a:t>¿CÓMO SE INICIA UNA INVESTIGACIÓN DISCIPLINARIA? </a:t>
            </a:r>
          </a:p>
        </p:txBody>
      </p:sp>
      <p:sp>
        <p:nvSpPr>
          <p:cNvPr id="3" name="Marcador de contenido 2">
            <a:extLst>
              <a:ext uri="{FF2B5EF4-FFF2-40B4-BE49-F238E27FC236}">
                <a16:creationId xmlns:a16="http://schemas.microsoft.com/office/drawing/2014/main" id="{D694853F-1925-3C98-FD1C-A6491275182E}"/>
              </a:ext>
            </a:extLst>
          </p:cNvPr>
          <p:cNvSpPr>
            <a:spLocks noGrp="1"/>
          </p:cNvSpPr>
          <p:nvPr>
            <p:ph idx="1"/>
          </p:nvPr>
        </p:nvSpPr>
        <p:spPr>
          <a:xfrm>
            <a:off x="1285240" y="2969469"/>
            <a:ext cx="8074815" cy="2800395"/>
          </a:xfrm>
        </p:spPr>
        <p:txBody>
          <a:bodyPr anchor="t">
            <a:normAutofit fontScale="92500" lnSpcReduction="10000"/>
          </a:bodyPr>
          <a:lstStyle/>
          <a:p>
            <a:endParaRPr lang="es-CO" sz="1500" dirty="0"/>
          </a:p>
          <a:p>
            <a:r>
              <a:rPr lang="es-CO" sz="2000" dirty="0">
                <a:latin typeface="Book Antiqua" panose="02040602050305030304" pitchFamily="18" charset="0"/>
              </a:rPr>
              <a:t>DENUNCIA</a:t>
            </a:r>
          </a:p>
          <a:p>
            <a:pPr marL="0" indent="0">
              <a:buNone/>
            </a:pPr>
            <a:endParaRPr lang="es-CO" sz="2000" dirty="0">
              <a:latin typeface="Book Antiqua" panose="02040602050305030304" pitchFamily="18" charset="0"/>
            </a:endParaRPr>
          </a:p>
          <a:p>
            <a:r>
              <a:rPr lang="es-CO" sz="2000" dirty="0">
                <a:latin typeface="Book Antiqua" panose="02040602050305030304" pitchFamily="18" charset="0"/>
              </a:rPr>
              <a:t>DE OFICIO</a:t>
            </a:r>
          </a:p>
          <a:p>
            <a:endParaRPr lang="es-CO" sz="2000" dirty="0">
              <a:latin typeface="Book Antiqua" panose="02040602050305030304" pitchFamily="18" charset="0"/>
            </a:endParaRPr>
          </a:p>
          <a:p>
            <a:r>
              <a:rPr lang="es-CO" sz="2000" dirty="0">
                <a:latin typeface="Book Antiqua" panose="02040602050305030304" pitchFamily="18" charset="0"/>
              </a:rPr>
              <a:t>QUEJA </a:t>
            </a:r>
          </a:p>
          <a:p>
            <a:endParaRPr lang="es-CO" sz="2000" dirty="0">
              <a:latin typeface="Book Antiqua" panose="02040602050305030304" pitchFamily="18" charset="0"/>
            </a:endParaRPr>
          </a:p>
          <a:p>
            <a:r>
              <a:rPr lang="es-CO" sz="2000" dirty="0">
                <a:latin typeface="Book Antiqua" panose="02040602050305030304" pitchFamily="18" charset="0"/>
              </a:rPr>
              <a:t>INFORME DE SERVIDOR PÚBLICO </a:t>
            </a:r>
          </a:p>
        </p:txBody>
      </p:sp>
    </p:spTree>
    <p:extLst>
      <p:ext uri="{BB962C8B-B14F-4D97-AF65-F5344CB8AC3E}">
        <p14:creationId xmlns:p14="http://schemas.microsoft.com/office/powerpoint/2010/main" val="3430505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09DB7D3-54FC-461F-EF1B-D519042CB510}"/>
              </a:ext>
            </a:extLst>
          </p:cNvPr>
          <p:cNvSpPr>
            <a:spLocks noGrp="1"/>
          </p:cNvSpPr>
          <p:nvPr>
            <p:ph type="title"/>
          </p:nvPr>
        </p:nvSpPr>
        <p:spPr>
          <a:xfrm>
            <a:off x="1075767" y="1188637"/>
            <a:ext cx="2988234" cy="4480726"/>
          </a:xfrm>
        </p:spPr>
        <p:txBody>
          <a:bodyPr>
            <a:normAutofit/>
          </a:bodyPr>
          <a:lstStyle/>
          <a:p>
            <a:pPr algn="r"/>
            <a:r>
              <a:rPr lang="es-CO" sz="2600" b="1">
                <a:latin typeface="Book Antiqua" panose="02040602050305030304" pitchFamily="18" charset="0"/>
              </a:rPr>
              <a:t>PRESCRIPCIÓN DE LA ACCIÓN DISCIPLINARIA </a:t>
            </a:r>
          </a:p>
        </p:txBody>
      </p:sp>
      <p:cxnSp>
        <p:nvCxnSpPr>
          <p:cNvPr id="23"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4" name="Marcador de contenido 2">
            <a:extLst>
              <a:ext uri="{FF2B5EF4-FFF2-40B4-BE49-F238E27FC236}">
                <a16:creationId xmlns:a16="http://schemas.microsoft.com/office/drawing/2014/main" id="{8FD0FE0A-C9EA-0AC8-DDEE-2E8844D3E60A}"/>
              </a:ext>
            </a:extLst>
          </p:cNvPr>
          <p:cNvSpPr>
            <a:spLocks noGrp="1"/>
          </p:cNvSpPr>
          <p:nvPr>
            <p:ph idx="1"/>
          </p:nvPr>
        </p:nvSpPr>
        <p:spPr>
          <a:xfrm>
            <a:off x="4811670" y="1647086"/>
            <a:ext cx="5452069" cy="3560260"/>
          </a:xfrm>
        </p:spPr>
        <p:txBody>
          <a:bodyPr anchor="ctr">
            <a:noAutofit/>
          </a:bodyPr>
          <a:lstStyle/>
          <a:p>
            <a:pPr algn="just"/>
            <a:r>
              <a:rPr lang="es-ES" sz="2000" dirty="0">
                <a:latin typeface="Book Antiqua" panose="02040602050305030304" pitchFamily="18" charset="0"/>
              </a:rPr>
              <a:t>La acción disciplinaria prescribirá en cinco (5) años contados para las faltas instantáneas desde el día de su consumación, para las de carácter permanente o continuado, desde la realización del último hecho o acto y para las omisivas, cuando haya cesado el deber de actuar.</a:t>
            </a:r>
          </a:p>
          <a:p>
            <a:pPr algn="just"/>
            <a:endParaRPr lang="es-ES" sz="2000" dirty="0">
              <a:latin typeface="Book Antiqua" panose="02040602050305030304" pitchFamily="18" charset="0"/>
            </a:endParaRPr>
          </a:p>
          <a:p>
            <a:pPr algn="just"/>
            <a:r>
              <a:rPr lang="es-ES" sz="2000" dirty="0">
                <a:latin typeface="Book Antiqua" panose="02040602050305030304" pitchFamily="18" charset="0"/>
              </a:rPr>
              <a:t>Cuando fueren varias las conductas juzgadas en un mismo proceso la prescripción se cumple independientemente para cada una de ellas.</a:t>
            </a:r>
            <a:endParaRPr lang="es-CO" sz="2000" dirty="0">
              <a:latin typeface="Book Antiqua" panose="02040602050305030304" pitchFamily="18" charset="0"/>
            </a:endParaRPr>
          </a:p>
        </p:txBody>
      </p:sp>
    </p:spTree>
    <p:extLst>
      <p:ext uri="{BB962C8B-B14F-4D97-AF65-F5344CB8AC3E}">
        <p14:creationId xmlns:p14="http://schemas.microsoft.com/office/powerpoint/2010/main" val="1232012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b="1" dirty="0">
                <a:latin typeface="Book Antiqua" panose="02040602050305030304" pitchFamily="18" charset="0"/>
                <a:cs typeface="Sabon Next LT" panose="02000500000000000000" pitchFamily="2" charset="0"/>
              </a:rPr>
              <a:t>RESPONSABILIDAD FISCAL </a:t>
            </a:r>
          </a:p>
        </p:txBody>
      </p:sp>
      <p:graphicFrame>
        <p:nvGraphicFramePr>
          <p:cNvPr id="5" name="2 Marcador de contenido">
            <a:extLst>
              <a:ext uri="{FF2B5EF4-FFF2-40B4-BE49-F238E27FC236}">
                <a16:creationId xmlns:a16="http://schemas.microsoft.com/office/drawing/2014/main" id="{7FE69E8E-E4B8-48AF-787A-122B221EBB41}"/>
              </a:ext>
            </a:extLst>
          </p:cNvPr>
          <p:cNvGraphicFramePr>
            <a:graphicFrameLocks noGrp="1"/>
          </p:cNvGraphicFramePr>
          <p:nvPr>
            <p:ph idx="1"/>
            <p:extLst>
              <p:ext uri="{D42A27DB-BD31-4B8C-83A1-F6EECF244321}">
                <p14:modId xmlns:p14="http://schemas.microsoft.com/office/powerpoint/2010/main" val="3101464146"/>
              </p:ext>
            </p:extLst>
          </p:nvPr>
        </p:nvGraphicFramePr>
        <p:xfrm>
          <a:off x="838200" y="1690688"/>
          <a:ext cx="10515600" cy="4796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123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10205</TotalTime>
  <Words>866</Words>
  <Application>Microsoft Office PowerPoint</Application>
  <PresentationFormat>Panorámica</PresentationFormat>
  <Paragraphs>68</Paragraphs>
  <Slides>15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15</vt:i4>
      </vt:variant>
    </vt:vector>
  </HeadingPairs>
  <TitlesOfParts>
    <vt:vector size="21" baseType="lpstr">
      <vt:lpstr>Arial</vt:lpstr>
      <vt:lpstr>Book Antiqua</vt:lpstr>
      <vt:lpstr>Calibri</vt:lpstr>
      <vt:lpstr>Calibri Light</vt:lpstr>
      <vt:lpstr>Sabon Next LT</vt:lpstr>
      <vt:lpstr>Tema de Office</vt:lpstr>
      <vt:lpstr>RESPONSABILIDADES DE LOS SERVIDORES PÚBLICOS EN EL EJERCICIO DE SUS FUNCIONES </vt:lpstr>
      <vt:lpstr>LA RESPONSABILIDAD </vt:lpstr>
      <vt:lpstr>Presentación de PowerPoint</vt:lpstr>
      <vt:lpstr>RESPONSABILIDAD CIVIL </vt:lpstr>
      <vt:lpstr>LA RELEVANCIA JURÍDICA DEL COMPORTAMIENTO </vt:lpstr>
      <vt:lpstr>RESPONSABILIDAD DISCIPLINARIA</vt:lpstr>
      <vt:lpstr>¿CÓMO SE INICIA UNA INVESTIGACIÓN DISCIPLINARIA? </vt:lpstr>
      <vt:lpstr>PRESCRIPCIÓN DE LA ACCIÓN DISCIPLINARIA </vt:lpstr>
      <vt:lpstr>RESPONSABILIDAD FISCAL </vt:lpstr>
      <vt:lpstr>RESPONSABILIDAD PENAL</vt:lpstr>
      <vt:lpstr>TALLER  TEÓRICO – PRÁCTICO </vt:lpstr>
      <vt:lpstr>TALLER TEÓRICO – PRÁCTICO</vt:lpstr>
      <vt:lpstr>CONCUSIÓN </vt:lpstr>
      <vt:lpstr>TALLER TEÓRICO – PRÁCTICO</vt:lpstr>
      <vt:lpstr>PECULADO POR USO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RESPONSABILIDADES DE LOS SERVIDORES PÚBLICOS EN EL EJERCICIO DE SUS FUNCIONES 2023</dc:title>
  <dc:creator>Stewing Jose Arteaga Padilla</dc:creator>
  <cp:lastModifiedBy>JOSE STEWING ARTEAGA PADILLA</cp:lastModifiedBy>
  <cp:revision>7</cp:revision>
  <dcterms:created xsi:type="dcterms:W3CDTF">2023-08-24T00:15:09Z</dcterms:created>
  <dcterms:modified xsi:type="dcterms:W3CDTF">2024-06-23T23:33:18Z</dcterms:modified>
</cp:coreProperties>
</file>