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9" r:id="rId3"/>
    <p:sldId id="298" r:id="rId4"/>
    <p:sldId id="529" r:id="rId5"/>
    <p:sldId id="530" r:id="rId6"/>
    <p:sldId id="531" r:id="rId7"/>
    <p:sldId id="532" r:id="rId8"/>
    <p:sldId id="533" r:id="rId9"/>
    <p:sldId id="534" r:id="rId10"/>
    <p:sldId id="535" r:id="rId11"/>
    <p:sldId id="536" r:id="rId12"/>
    <p:sldId id="537" r:id="rId13"/>
    <p:sldId id="538" r:id="rId14"/>
    <p:sldId id="539" r:id="rId15"/>
    <p:sldId id="540" r:id="rId16"/>
    <p:sldId id="541" r:id="rId17"/>
    <p:sldId id="542" r:id="rId18"/>
    <p:sldId id="543" r:id="rId19"/>
    <p:sldId id="544" r:id="rId20"/>
    <p:sldId id="545" r:id="rId21"/>
    <p:sldId id="546" r:id="rId22"/>
    <p:sldId id="547" r:id="rId23"/>
    <p:sldId id="548" r:id="rId24"/>
    <p:sldId id="549" r:id="rId25"/>
    <p:sldId id="550" r:id="rId26"/>
    <p:sldId id="551" r:id="rId27"/>
    <p:sldId id="552" r:id="rId28"/>
    <p:sldId id="553" r:id="rId29"/>
    <p:sldId id="554" r:id="rId30"/>
    <p:sldId id="555" r:id="rId31"/>
    <p:sldId id="556" r:id="rId32"/>
    <p:sldId id="521" r:id="rId33"/>
  </p:sldIdLst>
  <p:sldSz cx="9144000" cy="6858000" type="screen4x3"/>
  <p:notesSz cx="6888163" cy="10020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4E368F-7B46-411F-9003-5241C50E2BDA}" v="71" dt="2021-02-09T16:13:03.51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31909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852979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114110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60382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2101802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3504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4260636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099267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19760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78650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88115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74155-73E4-4EBD-8E44-C56D4A855D36}" type="datetimeFigureOut">
              <a:rPr lang="es-ES" smtClean="0"/>
              <a:t>20/10/2022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346C1-4FD3-48E9-B4DF-DD933F6D6B72}" type="slidenum">
              <a:rPr lang="es-ES" smtClean="0"/>
              <a:t>‹Nº›</a:t>
            </a:fld>
            <a:endParaRPr lang="es-ES"/>
          </a:p>
        </p:txBody>
      </p:sp>
    </p:spTree>
    <p:extLst>
      <p:ext uri="{BB962C8B-B14F-4D97-AF65-F5344CB8AC3E}">
        <p14:creationId xmlns:p14="http://schemas.microsoft.com/office/powerpoint/2010/main" val="176188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AutoShape 4"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 name="CuadroTexto 4"/>
          <p:cNvSpPr txBox="1"/>
          <p:nvPr/>
        </p:nvSpPr>
        <p:spPr>
          <a:xfrm>
            <a:off x="612775" y="1412776"/>
            <a:ext cx="8063681" cy="4832092"/>
          </a:xfrm>
          <a:prstGeom prst="rect">
            <a:avLst/>
          </a:prstGeom>
          <a:noFill/>
        </p:spPr>
        <p:txBody>
          <a:bodyPr wrap="square" rtlCol="0">
            <a:spAutoFit/>
          </a:bodyPr>
          <a:lstStyle/>
          <a:p>
            <a:pPr algn="ctr"/>
            <a:r>
              <a:rPr lang="es-CO" sz="3200" dirty="0"/>
              <a:t> </a:t>
            </a:r>
            <a:r>
              <a:rPr lang="es-CO" sz="3200" b="1" dirty="0"/>
              <a:t>JOHN BILBAO EBRATT</a:t>
            </a:r>
            <a:endParaRPr lang="es-ES" sz="3200" dirty="0"/>
          </a:p>
          <a:p>
            <a:r>
              <a:rPr lang="es-CO" dirty="0"/>
              <a:t> </a:t>
            </a:r>
            <a:endParaRPr lang="es-ES" dirty="0"/>
          </a:p>
          <a:p>
            <a:r>
              <a:rPr lang="es-CO" sz="2400" dirty="0">
                <a:effectLst>
                  <a:outerShdw blurRad="38100" dist="38100" dir="2700000" algn="tl">
                    <a:srgbClr val="000000">
                      <a:alpha val="43137"/>
                    </a:srgbClr>
                  </a:outerShdw>
                </a:effectLst>
                <a:latin typeface="Century Gothic" panose="020B0502020202020204" pitchFamily="34" charset="0"/>
              </a:rPr>
              <a:t>ABOGADO U. ATLANTICO</a:t>
            </a:r>
          </a:p>
          <a:p>
            <a:r>
              <a:rPr lang="es-CO" sz="2400" dirty="0">
                <a:effectLst>
                  <a:outerShdw blurRad="38100" dist="38100" dir="2700000" algn="tl">
                    <a:srgbClr val="000000">
                      <a:alpha val="43137"/>
                    </a:srgbClr>
                  </a:outerShdw>
                </a:effectLst>
                <a:latin typeface="Century Gothic" panose="020B0502020202020204" pitchFamily="34" charset="0"/>
              </a:rPr>
              <a:t>MAGISTER UNILIBRE</a:t>
            </a:r>
          </a:p>
          <a:p>
            <a:r>
              <a:rPr lang="es-CO" sz="2400" dirty="0">
                <a:effectLst>
                  <a:outerShdw blurRad="38100" dist="38100" dir="2700000" algn="tl">
                    <a:srgbClr val="000000">
                      <a:alpha val="43137"/>
                    </a:srgbClr>
                  </a:outerShdw>
                </a:effectLst>
                <a:latin typeface="Century Gothic" panose="020B0502020202020204" pitchFamily="34" charset="0"/>
              </a:rPr>
              <a:t>TRANSMETRO S.A.S</a:t>
            </a:r>
          </a:p>
          <a:p>
            <a:r>
              <a:rPr lang="es-CO" sz="2400" dirty="0">
                <a:effectLst>
                  <a:outerShdw blurRad="38100" dist="38100" dir="2700000" algn="tl">
                    <a:srgbClr val="000000">
                      <a:alpha val="43137"/>
                    </a:srgbClr>
                  </a:outerShdw>
                </a:effectLst>
                <a:latin typeface="Century Gothic" panose="020B0502020202020204" pitchFamily="34" charset="0"/>
              </a:rPr>
              <a:t>CONTRALORIA DE SOLEDAD</a:t>
            </a:r>
          </a:p>
          <a:p>
            <a:r>
              <a:rPr lang="es-CO" sz="2400" dirty="0">
                <a:effectLst>
                  <a:outerShdw blurRad="38100" dist="38100" dir="2700000" algn="tl">
                    <a:srgbClr val="000000">
                      <a:alpha val="43137"/>
                    </a:srgbClr>
                  </a:outerShdw>
                </a:effectLst>
                <a:latin typeface="Century Gothic" panose="020B0502020202020204" pitchFamily="34" charset="0"/>
              </a:rPr>
              <a:t>TELECARIBE S.A</a:t>
            </a:r>
          </a:p>
          <a:p>
            <a:r>
              <a:rPr lang="es-CO" sz="2400" dirty="0">
                <a:effectLst>
                  <a:outerShdw blurRad="38100" dist="38100" dir="2700000" algn="tl">
                    <a:srgbClr val="000000">
                      <a:alpha val="43137"/>
                    </a:srgbClr>
                  </a:outerShdw>
                </a:effectLst>
                <a:latin typeface="Century Gothic" panose="020B0502020202020204" pitchFamily="34" charset="0"/>
              </a:rPr>
              <a:t>ALFFMM REG. NORTE</a:t>
            </a:r>
          </a:p>
          <a:p>
            <a:r>
              <a:rPr lang="es-CO" sz="2400" dirty="0">
                <a:effectLst>
                  <a:outerShdw blurRad="38100" dist="38100" dir="2700000" algn="tl">
                    <a:srgbClr val="000000">
                      <a:alpha val="43137"/>
                    </a:srgbClr>
                  </a:outerShdw>
                </a:effectLst>
                <a:latin typeface="Century Gothic" panose="020B0502020202020204" pitchFamily="34" charset="0"/>
              </a:rPr>
              <a:t>ALCALDIA DE SOLEDAD</a:t>
            </a:r>
          </a:p>
          <a:p>
            <a:r>
              <a:rPr lang="es-CO" sz="2400" dirty="0">
                <a:effectLst>
                  <a:outerShdw blurRad="38100" dist="38100" dir="2700000" algn="tl">
                    <a:srgbClr val="000000">
                      <a:alpha val="43137"/>
                    </a:srgbClr>
                  </a:outerShdw>
                </a:effectLst>
                <a:latin typeface="Century Gothic" panose="020B0502020202020204" pitchFamily="34" charset="0"/>
              </a:rPr>
              <a:t>DOCENTE CATEDRA C.U. AMERICANA</a:t>
            </a:r>
          </a:p>
          <a:p>
            <a:r>
              <a:rPr lang="es-CO" sz="2400" dirty="0">
                <a:effectLst>
                  <a:outerShdw blurRad="38100" dist="38100" dir="2700000" algn="tl">
                    <a:srgbClr val="000000">
                      <a:alpha val="43137"/>
                    </a:srgbClr>
                  </a:outerShdw>
                </a:effectLst>
                <a:latin typeface="Century Gothic" panose="020B0502020202020204" pitchFamily="34" charset="0"/>
              </a:rPr>
              <a:t>CONSULTOR PRIVADO</a:t>
            </a:r>
          </a:p>
          <a:p>
            <a:pPr algn="just"/>
            <a:r>
              <a:rPr lang="es-CO" sz="2400" dirty="0"/>
              <a:t> </a:t>
            </a:r>
            <a:endParaRPr lang="es-ES" sz="2400" dirty="0"/>
          </a:p>
          <a:p>
            <a:endParaRPr lang="es-ES" dirty="0"/>
          </a:p>
        </p:txBody>
      </p:sp>
    </p:spTree>
    <p:extLst>
      <p:ext uri="{BB962C8B-B14F-4D97-AF65-F5344CB8AC3E}">
        <p14:creationId xmlns:p14="http://schemas.microsoft.com/office/powerpoint/2010/main" val="4241901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b="1" dirty="0"/>
              <a:t>E</a:t>
            </a:r>
            <a:r>
              <a:rPr lang="es-CO" dirty="0"/>
              <a:t>. Dentro del PASF, los órganos de control fiscal podrán imponer las siguientes sanciones:</a:t>
            </a:r>
          </a:p>
          <a:p>
            <a:pPr marL="0" indent="0">
              <a:buNone/>
            </a:pPr>
            <a:r>
              <a:rPr lang="es-CO" b="1" dirty="0"/>
              <a:t>MULTA </a:t>
            </a:r>
          </a:p>
          <a:p>
            <a:pPr marL="0" indent="0">
              <a:buNone/>
            </a:pPr>
            <a:r>
              <a:rPr lang="es-CO" b="1" dirty="0"/>
              <a:t>SUSPENSIÓN</a:t>
            </a:r>
            <a:r>
              <a:rPr lang="es-CO" dirty="0"/>
              <a:t> –provisional y temporal-</a:t>
            </a:r>
          </a:p>
          <a:p>
            <a:pPr marL="0" indent="0">
              <a:buNone/>
            </a:pPr>
            <a:endParaRPr lang="es-ES" dirty="0"/>
          </a:p>
        </p:txBody>
      </p:sp>
    </p:spTree>
    <p:extLst>
      <p:ext uri="{BB962C8B-B14F-4D97-AF65-F5344CB8AC3E}">
        <p14:creationId xmlns:p14="http://schemas.microsoft.com/office/powerpoint/2010/main" val="352005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CO" b="1" dirty="0"/>
              <a:t>MULTA.</a:t>
            </a:r>
            <a:r>
              <a:rPr lang="es-CO" dirty="0"/>
              <a:t> Consiste en la imposición del pago de una suma de dinero desde uno (1) hasta (150) salarios </a:t>
            </a:r>
            <a:r>
              <a:rPr lang="es-CO" b="1" u="sng" dirty="0"/>
              <a:t>diarios</a:t>
            </a:r>
            <a:r>
              <a:rPr lang="es-CO" dirty="0"/>
              <a:t> devengados por el sancionado -SP- para la época de los hechos. </a:t>
            </a:r>
          </a:p>
          <a:p>
            <a:pPr marL="0" indent="0">
              <a:buNone/>
            </a:pPr>
            <a:r>
              <a:rPr lang="es-CO" dirty="0"/>
              <a:t>En caso de los particulares la sanción se tasará entre (5) y (10) </a:t>
            </a:r>
            <a:r>
              <a:rPr lang="es-CO" dirty="0" err="1"/>
              <a:t>s</a:t>
            </a:r>
            <a:r>
              <a:rPr lang="es-CO" b="1" u="sng" dirty="0" err="1"/>
              <a:t>m</a:t>
            </a:r>
            <a:r>
              <a:rPr lang="es-CO" dirty="0"/>
              <a:t> </a:t>
            </a:r>
            <a:r>
              <a:rPr lang="es-CO" dirty="0" err="1"/>
              <a:t>mlv</a:t>
            </a:r>
            <a:r>
              <a:rPr lang="es-CO" dirty="0"/>
              <a:t>.</a:t>
            </a:r>
          </a:p>
          <a:p>
            <a:pPr marL="0" indent="0">
              <a:buNone/>
            </a:pPr>
            <a:endParaRPr lang="es-CO" b="1" dirty="0"/>
          </a:p>
          <a:p>
            <a:pPr marL="0" indent="0" algn="just">
              <a:buNone/>
            </a:pPr>
            <a:r>
              <a:rPr lang="es-CO" b="1" dirty="0"/>
              <a:t>SUSPENSIÓN -provisional o temporal-.</a:t>
            </a:r>
            <a:r>
              <a:rPr lang="es-CO" dirty="0"/>
              <a:t> Consiste en la orden de separación </a:t>
            </a:r>
            <a:r>
              <a:rPr lang="es-CO" b="1" dirty="0"/>
              <a:t>temporal</a:t>
            </a:r>
            <a:r>
              <a:rPr lang="es-CO" dirty="0"/>
              <a:t> del cargo del servidor público sancionado, hasta por 180 días.</a:t>
            </a:r>
          </a:p>
          <a:p>
            <a:pPr marL="0" indent="0" algn="just">
              <a:buNone/>
            </a:pPr>
            <a:r>
              <a:rPr lang="es-CO" dirty="0"/>
              <a:t>El valor del salarlo diario se calculará de la división del monto del salario mensual certificado entre treinta (30).</a:t>
            </a:r>
          </a:p>
          <a:p>
            <a:pPr marL="0" indent="0">
              <a:buNone/>
            </a:pPr>
            <a:endParaRPr lang="es-ES" dirty="0"/>
          </a:p>
        </p:txBody>
      </p:sp>
    </p:spTree>
    <p:extLst>
      <p:ext uri="{BB962C8B-B14F-4D97-AF65-F5344CB8AC3E}">
        <p14:creationId xmlns:p14="http://schemas.microsoft.com/office/powerpoint/2010/main" val="3117843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b="1" dirty="0"/>
              <a:t>F</a:t>
            </a:r>
            <a:r>
              <a:rPr lang="es-CO" dirty="0"/>
              <a:t>. Las sanciones dentro del PASF se impondrán teniendo en cuenta los siguientes criterios:</a:t>
            </a:r>
          </a:p>
          <a:p>
            <a:pPr marL="0" indent="0" algn="just">
              <a:buNone/>
            </a:pPr>
            <a:r>
              <a:rPr lang="es-CO" b="1" dirty="0"/>
              <a:t>MULTA:</a:t>
            </a:r>
            <a:r>
              <a:rPr lang="es-CO" dirty="0"/>
              <a:t> Podrá imponerse cuando los sujetos sancionables incurran en una o varias de las conductas tipificadas a título de culpa o dolo, salvo en los casos en que concurran los criterios para la imposición de la sanción de suspensión.</a:t>
            </a:r>
          </a:p>
          <a:p>
            <a:pPr marL="0" indent="0">
              <a:buNone/>
            </a:pPr>
            <a:endParaRPr lang="es-ES" dirty="0"/>
          </a:p>
        </p:txBody>
      </p:sp>
    </p:spTree>
    <p:extLst>
      <p:ext uri="{BB962C8B-B14F-4D97-AF65-F5344CB8AC3E}">
        <p14:creationId xmlns:p14="http://schemas.microsoft.com/office/powerpoint/2010/main" val="2648891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b="1" dirty="0"/>
              <a:t>SUSPENSIÓN:</a:t>
            </a:r>
            <a:r>
              <a:rPr lang="es-CO" dirty="0"/>
              <a:t> Solo procederá cuando la conducta en que incurra un servidor público pueda ser calificada como cometida a </a:t>
            </a:r>
            <a:r>
              <a:rPr lang="es-CO" u="sng" dirty="0"/>
              <a:t>título de culpa grave o dolo</a:t>
            </a:r>
            <a:r>
              <a:rPr lang="es-CO" dirty="0"/>
              <a:t> y concurra una o varias de las siguientes circunstancias:</a:t>
            </a:r>
          </a:p>
          <a:p>
            <a:pPr marL="0" indent="0">
              <a:buNone/>
            </a:pPr>
            <a:endParaRPr lang="es-ES" dirty="0"/>
          </a:p>
        </p:txBody>
      </p:sp>
    </p:spTree>
    <p:extLst>
      <p:ext uri="{BB962C8B-B14F-4D97-AF65-F5344CB8AC3E}">
        <p14:creationId xmlns:p14="http://schemas.microsoft.com/office/powerpoint/2010/main" val="1807154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just">
              <a:buNone/>
            </a:pPr>
            <a:r>
              <a:rPr lang="es-CO" dirty="0"/>
              <a:t>a) Cuando el sujeto de control niegue la entrega de información o el acceso a la misma o a bases de datos en tiempo real donde este contenida, a pesar de que el organismo de control la haya solicitado en por lo menos tres (3) ocasiones, para lo cual se deberá tener en cuenta los términos otorgados para la entrega de la información, las condiciones particulares, el volumen y la complejidad de la misma, bajo criterios de razonabilidad y proporcionalidad.</a:t>
            </a:r>
          </a:p>
          <a:p>
            <a:pPr marL="0" indent="0">
              <a:buNone/>
            </a:pPr>
            <a:endParaRPr lang="es-ES" dirty="0"/>
          </a:p>
        </p:txBody>
      </p:sp>
    </p:spTree>
    <p:extLst>
      <p:ext uri="{BB962C8B-B14F-4D97-AF65-F5344CB8AC3E}">
        <p14:creationId xmlns:p14="http://schemas.microsoft.com/office/powerpoint/2010/main" val="720121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dirty="0"/>
              <a:t>b) Cuando se evidencie la destrucción u ocultamiento voluntario de información requerida o la intimidación a personal subordinado para la entrega de la misma.</a:t>
            </a:r>
          </a:p>
          <a:p>
            <a:pPr marL="0" indent="0" algn="just">
              <a:buNone/>
            </a:pPr>
            <a:r>
              <a:rPr lang="es-CO" dirty="0"/>
              <a:t>c) Cuando se suministra información falsa o que no corresponda a la realidad, que induzca a error al organismo de control fiscal correspondiente.</a:t>
            </a:r>
          </a:p>
          <a:p>
            <a:pPr marL="0" indent="0">
              <a:buNone/>
            </a:pPr>
            <a:endParaRPr lang="es-ES" dirty="0"/>
          </a:p>
        </p:txBody>
      </p:sp>
    </p:spTree>
    <p:extLst>
      <p:ext uri="{BB962C8B-B14F-4D97-AF65-F5344CB8AC3E}">
        <p14:creationId xmlns:p14="http://schemas.microsoft.com/office/powerpoint/2010/main" val="2388944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dirty="0"/>
              <a:t>d) En todos los casos en que se reincida dentro de los dos (2) años siguientes a la fecha de imposición de una sanción de multa por las mismas conductas.</a:t>
            </a:r>
          </a:p>
          <a:p>
            <a:pPr marL="0" indent="0" algn="just">
              <a:buNone/>
            </a:pPr>
            <a:r>
              <a:rPr lang="es-CO" dirty="0"/>
              <a:t>e) Beneficio económico obtenido por el infractor para sí o a favor de un tercero.</a:t>
            </a:r>
          </a:p>
          <a:p>
            <a:pPr marL="0" indent="0">
              <a:buNone/>
            </a:pPr>
            <a:endParaRPr lang="es-ES" dirty="0"/>
          </a:p>
        </p:txBody>
      </p:sp>
    </p:spTree>
    <p:extLst>
      <p:ext uri="{BB962C8B-B14F-4D97-AF65-F5344CB8AC3E}">
        <p14:creationId xmlns:p14="http://schemas.microsoft.com/office/powerpoint/2010/main" val="204611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b="1" i="1" dirty="0"/>
              <a:t>Artículo 3. Modifíquese el parágrafo del artículo 47 de la Ley 1437 de 2011 y</a:t>
            </a:r>
            <a:r>
              <a:rPr lang="es-CO" dirty="0"/>
              <a:t> </a:t>
            </a:r>
            <a:r>
              <a:rPr lang="es-CO" b="1" i="1" dirty="0"/>
              <a:t>adiciónese un parágrafo al mismo artículo, así:</a:t>
            </a:r>
            <a:endParaRPr lang="es-CO" dirty="0"/>
          </a:p>
          <a:p>
            <a:pPr marL="0" indent="0">
              <a:buNone/>
            </a:pPr>
            <a:endParaRPr lang="es-CO" dirty="0"/>
          </a:p>
          <a:p>
            <a:pPr marL="0" indent="0" algn="just">
              <a:buNone/>
            </a:pPr>
            <a:r>
              <a:rPr lang="es-CO" i="1" dirty="0"/>
              <a:t>Parágrafo 2. En los PASF el término para presentar descargos y solicitar o aportar pruebas será de cinco (5) días </a:t>
            </a:r>
            <a:r>
              <a:rPr lang="es-CO" dirty="0"/>
              <a:t>(</a:t>
            </a:r>
            <a:r>
              <a:rPr lang="es-CO" u="sng" dirty="0"/>
              <a:t>la regla general es de 15 DH</a:t>
            </a:r>
            <a:r>
              <a:rPr lang="es-CO" dirty="0"/>
              <a:t>)</a:t>
            </a:r>
          </a:p>
          <a:p>
            <a:pPr marL="0" indent="0">
              <a:buNone/>
            </a:pPr>
            <a:endParaRPr lang="es-ES" dirty="0"/>
          </a:p>
        </p:txBody>
      </p:sp>
    </p:spTree>
    <p:extLst>
      <p:ext uri="{BB962C8B-B14F-4D97-AF65-F5344CB8AC3E}">
        <p14:creationId xmlns:p14="http://schemas.microsoft.com/office/powerpoint/2010/main" val="1790130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buNone/>
            </a:pPr>
            <a:r>
              <a:rPr lang="es-CO" sz="3300" b="1" i="1" dirty="0"/>
              <a:t>Artículo 4. Adiciónese el artículo 47A a la Ley 1437 de 2011, así:</a:t>
            </a:r>
            <a:endParaRPr lang="es-CO" sz="3300" dirty="0"/>
          </a:p>
          <a:p>
            <a:pPr marL="0" indent="0" algn="just">
              <a:buNone/>
            </a:pPr>
            <a:r>
              <a:rPr lang="es-CO" sz="3300" i="1" dirty="0"/>
              <a:t>Artículo 47A. Suspensión </a:t>
            </a:r>
            <a:r>
              <a:rPr lang="es-CO" sz="3300" b="1" i="1" dirty="0"/>
              <a:t>provisional </a:t>
            </a:r>
            <a:r>
              <a:rPr lang="es-CO" sz="3300" i="1" dirty="0"/>
              <a:t>en el procedimiento administrativo sancionatorio fiscal. </a:t>
            </a:r>
            <a:endParaRPr lang="es-CO" sz="3300" dirty="0"/>
          </a:p>
          <a:p>
            <a:pPr marL="0" indent="0" algn="just">
              <a:buNone/>
            </a:pPr>
            <a:r>
              <a:rPr lang="es-CO" sz="3300" i="1" dirty="0"/>
              <a:t>Durante el PASF, el funcionario que lo esté adelantando </a:t>
            </a:r>
            <a:r>
              <a:rPr lang="es-CO" sz="3300" i="1" u="sng" dirty="0">
                <a:effectLst>
                  <a:outerShdw blurRad="38100" dist="38100" dir="2700000" algn="tl">
                    <a:srgbClr val="000000">
                      <a:alpha val="43137"/>
                    </a:srgbClr>
                  </a:outerShdw>
                </a:effectLst>
              </a:rPr>
              <a:t>podrá</a:t>
            </a:r>
            <a:r>
              <a:rPr lang="es-CO" sz="3300" i="1" dirty="0"/>
              <a:t> ordenar </a:t>
            </a:r>
            <a:r>
              <a:rPr lang="es-CO" sz="3300" i="1" u="sng" dirty="0">
                <a:effectLst>
                  <a:outerShdw blurRad="38100" dist="38100" dir="2700000" algn="tl">
                    <a:srgbClr val="000000">
                      <a:alpha val="43137"/>
                    </a:srgbClr>
                  </a:outerShdw>
                </a:effectLst>
              </a:rPr>
              <a:t>motivadamente </a:t>
            </a:r>
            <a:r>
              <a:rPr lang="es-CO" sz="3300" i="1" dirty="0"/>
              <a:t>la suspensión provisional del servidor público, sin derecho a remuneración alguna, siempre y cuando se </a:t>
            </a:r>
            <a:r>
              <a:rPr lang="es-CO" sz="3300" i="1" u="sng" dirty="0">
                <a:effectLst>
                  <a:outerShdw blurRad="38100" dist="38100" dir="2700000" algn="tl">
                    <a:srgbClr val="000000">
                      <a:alpha val="43137"/>
                    </a:srgbClr>
                  </a:outerShdw>
                </a:effectLst>
              </a:rPr>
              <a:t>evidencien serios elementos </a:t>
            </a:r>
            <a:r>
              <a:rPr lang="es-CO" sz="3300" i="1" dirty="0"/>
              <a:t>de juicio que permitan establecer que la permanencia en el cargo, función o servicio público posibilita la interferencia del autor de la conducta en el trámite del proceso o permite que continúe cometiéndola o que la reitere.</a:t>
            </a:r>
            <a:endParaRPr lang="es-CO" sz="3300" dirty="0"/>
          </a:p>
          <a:p>
            <a:pPr marL="0" indent="0">
              <a:buNone/>
            </a:pPr>
            <a:endParaRPr lang="es-ES" dirty="0"/>
          </a:p>
        </p:txBody>
      </p:sp>
    </p:spTree>
    <p:extLst>
      <p:ext uri="{BB962C8B-B14F-4D97-AF65-F5344CB8AC3E}">
        <p14:creationId xmlns:p14="http://schemas.microsoft.com/office/powerpoint/2010/main" val="1472581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i="1" dirty="0"/>
              <a:t>El término de la suspensión provisional será de un (1) mes, prorrogable hasta en otro tanto. En todo caso, cuando desaparezcan los motivos que dieron lugar a la medida, la suspensión provisional deberá ser revocada por quien la profirió, o por el superior funcional del funcionario competente para dictar el fallo de primera instancia. </a:t>
            </a:r>
            <a:endParaRPr lang="es-CO" dirty="0"/>
          </a:p>
          <a:p>
            <a:pPr marL="0" indent="0">
              <a:buNone/>
            </a:pPr>
            <a:endParaRPr lang="es-ES" dirty="0"/>
          </a:p>
        </p:txBody>
      </p:sp>
    </p:spTree>
    <p:extLst>
      <p:ext uri="{BB962C8B-B14F-4D97-AF65-F5344CB8AC3E}">
        <p14:creationId xmlns:p14="http://schemas.microsoft.com/office/powerpoint/2010/main" val="480102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AutoShape 4"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7624" y="1988840"/>
            <a:ext cx="2774065" cy="3698753"/>
          </a:xfrm>
          <a:prstGeom prst="rect">
            <a:avLst/>
          </a:prstGeom>
        </p:spPr>
      </p:pic>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41140" y="1484784"/>
            <a:ext cx="3363838" cy="4485117"/>
          </a:xfrm>
          <a:prstGeom prst="rect">
            <a:avLst/>
          </a:prstGeom>
        </p:spPr>
      </p:pic>
    </p:spTree>
    <p:extLst>
      <p:ext uri="{BB962C8B-B14F-4D97-AF65-F5344CB8AC3E}">
        <p14:creationId xmlns:p14="http://schemas.microsoft.com/office/powerpoint/2010/main" val="2129970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i="1" dirty="0"/>
              <a:t>EI El acto que decreta la suspensión </a:t>
            </a:r>
            <a:r>
              <a:rPr lang="es-CO" b="1" i="1" dirty="0"/>
              <a:t>provisional </a:t>
            </a:r>
            <a:r>
              <a:rPr lang="es-CO" i="1" dirty="0"/>
              <a:t>y las decisiones de prórroga serán </a:t>
            </a:r>
            <a:r>
              <a:rPr lang="es-CO" b="1" i="1" dirty="0"/>
              <a:t>objeto de consulta</a:t>
            </a:r>
            <a:r>
              <a:rPr lang="es-CO" i="1" dirty="0"/>
              <a:t>, previo a su cumplimiento. Para los efectos propios de la consulta, el funcionario competente comunicará la decisión al afectado, quien contará con tres (3) días para presentar alegaciones en su favor y las pruebas en las que se sustente. Vencido el término anterior, se </a:t>
            </a:r>
            <a:r>
              <a:rPr lang="es-CO" i="1" dirty="0" err="1"/>
              <a:t>Ia</a:t>
            </a:r>
            <a:r>
              <a:rPr lang="es-CO" i="1" dirty="0"/>
              <a:t> remitirá de inmediato el proceso al superior, quien contará con diez (10) días para decidir sobre su procedencia o modificación. En todo caso, en sede de consulta no podrá agravarse la medida provisional impuesta.</a:t>
            </a:r>
            <a:endParaRPr lang="es-CO" dirty="0"/>
          </a:p>
          <a:p>
            <a:pPr marL="0" indent="0">
              <a:buNone/>
            </a:pPr>
            <a:endParaRPr lang="es-ES" dirty="0"/>
          </a:p>
        </p:txBody>
      </p:sp>
    </p:spTree>
    <p:extLst>
      <p:ext uri="{BB962C8B-B14F-4D97-AF65-F5344CB8AC3E}">
        <p14:creationId xmlns:p14="http://schemas.microsoft.com/office/powerpoint/2010/main" val="4022971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lgn="just">
              <a:buNone/>
            </a:pPr>
            <a:r>
              <a:rPr lang="es-CO" sz="4200" i="1" dirty="0"/>
              <a:t>Cuando la sanción (definitiva) impuesta fuere de suspensión, para su cumplimiento se tendrá en cuenta el lapso cumplido de la suspensión provisional. </a:t>
            </a:r>
            <a:endParaRPr lang="es-CO" sz="4200" dirty="0"/>
          </a:p>
          <a:p>
            <a:pPr marL="0" indent="0" algn="just">
              <a:buNone/>
            </a:pPr>
            <a:r>
              <a:rPr lang="es-CO" sz="4200" i="1" dirty="0"/>
              <a:t>Cuando el PASF</a:t>
            </a:r>
            <a:r>
              <a:rPr lang="es-CO" sz="4200" i="1" u="sng" dirty="0"/>
              <a:t> termine</a:t>
            </a:r>
            <a:r>
              <a:rPr lang="es-CO" sz="4200" i="1" dirty="0"/>
              <a:t> o sea </a:t>
            </a:r>
            <a:r>
              <a:rPr lang="es-CO" sz="4200" i="1" u="sng" dirty="0"/>
              <a:t>archivado sin imposición de sanción</a:t>
            </a:r>
            <a:r>
              <a:rPr lang="es-CO" sz="4200" b="1" i="1" dirty="0"/>
              <a:t> </a:t>
            </a:r>
            <a:r>
              <a:rPr lang="es-CO" sz="4200" i="1" dirty="0"/>
              <a:t>quien hubiere sido suspendido </a:t>
            </a:r>
            <a:r>
              <a:rPr lang="es-CO" sz="4200" b="1" i="1" dirty="0"/>
              <a:t>provisionalmente</a:t>
            </a:r>
            <a:r>
              <a:rPr lang="es-CO" sz="4200" i="1" dirty="0"/>
              <a:t> será reintegrado a su cargo o función y tendrá derecho al reconocimiento y pago de la remuneración dejada de percibir durante el período de suspensión. No obstante, la suspensión del pago de la remuneración subsistirá a cargo de la entidad la obligación de hacer los aportes a la seguridad social y parafiscales respectivos. </a:t>
            </a:r>
            <a:endParaRPr lang="es-CO" sz="4200" dirty="0"/>
          </a:p>
          <a:p>
            <a:pPr marL="0" indent="0">
              <a:buNone/>
            </a:pPr>
            <a:endParaRPr lang="es-ES" dirty="0"/>
          </a:p>
        </p:txBody>
      </p:sp>
    </p:spTree>
    <p:extLst>
      <p:ext uri="{BB962C8B-B14F-4D97-AF65-F5344CB8AC3E}">
        <p14:creationId xmlns:p14="http://schemas.microsoft.com/office/powerpoint/2010/main" val="695607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sz="5400" b="1" i="1" u="sng" dirty="0"/>
              <a:t>Esta facultad SOLO será ejercida exclusivamente por la CGR.</a:t>
            </a:r>
            <a:endParaRPr lang="es-ES" sz="5400" dirty="0"/>
          </a:p>
        </p:txBody>
      </p:sp>
    </p:spTree>
    <p:extLst>
      <p:ext uri="{BB962C8B-B14F-4D97-AF65-F5344CB8AC3E}">
        <p14:creationId xmlns:p14="http://schemas.microsoft.com/office/powerpoint/2010/main" val="1618261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85000" lnSpcReduction="10000"/>
          </a:bodyPr>
          <a:lstStyle/>
          <a:p>
            <a:pPr marL="0" indent="0" algn="just">
              <a:buNone/>
            </a:pPr>
            <a:r>
              <a:rPr lang="es-CO" b="1" i="1" dirty="0"/>
              <a:t>Artículo 6. Adiciónese un parágrafo al artículo 49 de la Ley 1437 de 2011, el cual quedará así: </a:t>
            </a:r>
            <a:endParaRPr lang="es-CO" dirty="0"/>
          </a:p>
          <a:p>
            <a:pPr marL="0" indent="0" algn="just">
              <a:buNone/>
            </a:pPr>
            <a:r>
              <a:rPr lang="es-CO" i="1" dirty="0"/>
              <a:t>Parágrafo. En los PASF se proferirá el acto administrativo definitivo dentro de los quince (15) días siguientes a la presentación de los alegatos. </a:t>
            </a:r>
            <a:endParaRPr lang="es-CO" dirty="0"/>
          </a:p>
          <a:p>
            <a:pPr marL="0" indent="0" algn="just">
              <a:buNone/>
            </a:pPr>
            <a:r>
              <a:rPr lang="es-CO" i="1" dirty="0"/>
              <a:t>Los términos dispuestos para el PASF deberán cumplirse oportunamente so pena de las sanciones disciplinarias a las que haya lugar. (ley 1952 de 2019, 1 de julio 21)</a:t>
            </a:r>
            <a:endParaRPr lang="es-CO" dirty="0"/>
          </a:p>
        </p:txBody>
      </p:sp>
    </p:spTree>
    <p:extLst>
      <p:ext uri="{BB962C8B-B14F-4D97-AF65-F5344CB8AC3E}">
        <p14:creationId xmlns:p14="http://schemas.microsoft.com/office/powerpoint/2010/main" val="4039373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b="1" i="1" dirty="0"/>
              <a:t>Artículo 7. Adiciónese el artículo 49A a la Ley 1437 de 2011, así</a:t>
            </a:r>
            <a:endParaRPr lang="es-CO" dirty="0"/>
          </a:p>
          <a:p>
            <a:pPr marL="0" indent="0" algn="just">
              <a:buNone/>
            </a:pPr>
            <a:r>
              <a:rPr lang="es-CO" i="1" dirty="0"/>
              <a:t>Artículo 49A. Recursos en el procedimiento administrativo sancionatorio fiscal. </a:t>
            </a:r>
            <a:r>
              <a:rPr lang="es-CO" dirty="0"/>
              <a:t>(no existían)</a:t>
            </a:r>
          </a:p>
          <a:p>
            <a:pPr marL="0" indent="0" algn="just">
              <a:buNone/>
            </a:pPr>
            <a:r>
              <a:rPr lang="es-CO" i="1" dirty="0"/>
              <a:t>Contra las decisiones que imponen una sanción fiscal proceden los recursos de </a:t>
            </a:r>
            <a:r>
              <a:rPr lang="es-CO" i="1" u="sng" dirty="0"/>
              <a:t>reposición, apelación y queja</a:t>
            </a:r>
            <a:r>
              <a:rPr lang="es-CO" i="1" dirty="0"/>
              <a:t>. </a:t>
            </a:r>
            <a:endParaRPr lang="es-CO" dirty="0"/>
          </a:p>
          <a:p>
            <a:pPr marL="0" indent="0" algn="just">
              <a:buNone/>
            </a:pPr>
            <a:r>
              <a:rPr lang="es-CO" i="1" dirty="0"/>
              <a:t>Los recursos de reposición y apelación se podrán interponer y sustentar dentro de los cinco (5) días siguientes a la notificación de la respectiva decisión al interesado. </a:t>
            </a:r>
            <a:endParaRPr lang="es-CO" dirty="0"/>
          </a:p>
        </p:txBody>
      </p:sp>
    </p:spTree>
    <p:extLst>
      <p:ext uri="{BB962C8B-B14F-4D97-AF65-F5344CB8AC3E}">
        <p14:creationId xmlns:p14="http://schemas.microsoft.com/office/powerpoint/2010/main" val="115757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85000" lnSpcReduction="10000"/>
          </a:bodyPr>
          <a:lstStyle/>
          <a:p>
            <a:pPr marL="0" indent="0" algn="just">
              <a:buNone/>
            </a:pPr>
            <a:r>
              <a:rPr lang="es-CO" i="1" dirty="0"/>
              <a:t>El recurso de reposición deberá resolverse dentro de los quince (15) días siguientes a su interposición. Cuando se interponga recurso de apelación el funcionario competente lo concederá en el </a:t>
            </a:r>
            <a:r>
              <a:rPr lang="es-CO" b="1" i="1" dirty="0"/>
              <a:t>efecto suspensivo</a:t>
            </a:r>
            <a:r>
              <a:rPr lang="es-CO" i="1" dirty="0"/>
              <a:t> y enviará el expediente al superior funcional o jerárquico según el caso, dentro de los cinco (5) días siguientes a su interposición o a la última notificación del acto que resuelve el recurso de reposición, si a ello hubiere lugar. </a:t>
            </a:r>
            <a:endParaRPr lang="es-CO" dirty="0"/>
          </a:p>
        </p:txBody>
      </p:sp>
    </p:spTree>
    <p:extLst>
      <p:ext uri="{BB962C8B-B14F-4D97-AF65-F5344CB8AC3E}">
        <p14:creationId xmlns:p14="http://schemas.microsoft.com/office/powerpoint/2010/main" val="3977889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CO" sz="2300" i="1" dirty="0"/>
              <a:t>El recurso de apelación contra el acto administrativo que impone sanción deberá ser decidido, en un término de tres (3) meses contados a partir- de su debida y oportuna interposición. </a:t>
            </a:r>
            <a:r>
              <a:rPr lang="es-CO" sz="2300" b="1" i="1" dirty="0"/>
              <a:t>Si los recursos no se deciden en el término fijado en esta disposición, se entenderán fallados a favor del recurrente. </a:t>
            </a:r>
            <a:endParaRPr lang="es-CO" sz="2300" dirty="0"/>
          </a:p>
          <a:p>
            <a:pPr marL="0" indent="0" algn="just">
              <a:buNone/>
            </a:pPr>
            <a:r>
              <a:rPr lang="es-CO" sz="2300" i="1" dirty="0"/>
              <a:t>Dentro de los cinco (5) días siguientes a la notificación de la decisión que niega el recurso de apelación, se podrá interponer y sustentar el recurso de queja. Si no se hiciere oportunamente, se rechazará. </a:t>
            </a:r>
            <a:endParaRPr lang="es-CO" sz="2300" dirty="0"/>
          </a:p>
          <a:p>
            <a:pPr marL="0" indent="0" algn="just">
              <a:buNone/>
            </a:pPr>
            <a:r>
              <a:rPr lang="es-CO" sz="2300" i="1" dirty="0"/>
              <a:t>Contra las decisiones de simple trámite no procede recurso alguno. </a:t>
            </a:r>
            <a:endParaRPr lang="es-CO" sz="2300" dirty="0"/>
          </a:p>
        </p:txBody>
      </p:sp>
    </p:spTree>
    <p:extLst>
      <p:ext uri="{BB962C8B-B14F-4D97-AF65-F5344CB8AC3E}">
        <p14:creationId xmlns:p14="http://schemas.microsoft.com/office/powerpoint/2010/main" val="1283439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CO" sz="2300" b="1" dirty="0"/>
              <a:t>G</a:t>
            </a:r>
            <a:r>
              <a:rPr lang="es-CO" sz="2300" dirty="0"/>
              <a:t> Los órganos de control fiscal llevarán un registro público de las sanciones administrativas fiscales impuestas por estos.</a:t>
            </a:r>
          </a:p>
          <a:p>
            <a:pPr marL="0" indent="0" algn="just">
              <a:buNone/>
            </a:pPr>
            <a:r>
              <a:rPr lang="es-CO" sz="2300" b="1" dirty="0"/>
              <a:t>H</a:t>
            </a:r>
            <a:r>
              <a:rPr lang="es-CO" sz="2300" dirty="0"/>
              <a:t> Cuando se imponga la sanción de multa, el pago deberá realizarse dentro del mes siguiente a la ejecutoria del acto que la impone. La resolución que imponga la multa debidamente ejecutoriada prestará mérito ejecutivo.</a:t>
            </a:r>
          </a:p>
          <a:p>
            <a:pPr marL="0" indent="0" algn="just">
              <a:buNone/>
            </a:pPr>
            <a:r>
              <a:rPr lang="es-CO" sz="2300" dirty="0"/>
              <a:t>Las multas impuestas por los órganos de control fiscal serán descontadas por los respectivos pagadores del salario devengado por el sancionado, teniendo en cuenta los límites que establece la normativa vigente para los descuentos.</a:t>
            </a:r>
          </a:p>
          <a:p>
            <a:pPr marL="0" indent="0" algn="just">
              <a:buNone/>
            </a:pPr>
            <a:r>
              <a:rPr lang="es-CO" sz="2300" i="1" dirty="0"/>
              <a:t> </a:t>
            </a:r>
            <a:endParaRPr lang="es-CO" sz="2300" dirty="0"/>
          </a:p>
        </p:txBody>
      </p:sp>
    </p:spTree>
    <p:extLst>
      <p:ext uri="{BB962C8B-B14F-4D97-AF65-F5344CB8AC3E}">
        <p14:creationId xmlns:p14="http://schemas.microsoft.com/office/powerpoint/2010/main" val="1551464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CO" sz="2300" b="1" dirty="0"/>
              <a:t>G</a:t>
            </a:r>
            <a:r>
              <a:rPr lang="es-CO" sz="2300" dirty="0"/>
              <a:t> Los órganos de control fiscal llevarán un registro público de las sanciones administrativas fiscales impuestas por estos.</a:t>
            </a:r>
          </a:p>
          <a:p>
            <a:pPr marL="0" indent="0" algn="just">
              <a:buNone/>
            </a:pPr>
            <a:r>
              <a:rPr lang="es-CO" sz="2300" b="1" dirty="0"/>
              <a:t>H</a:t>
            </a:r>
            <a:r>
              <a:rPr lang="es-CO" sz="2300" dirty="0"/>
              <a:t> Cuando se imponga la sanción de multa, el pago deberá realizarse dentro del mes siguiente a la ejecutoria del acto que la impone. La resolución que imponga la multa debidamente ejecutoriada prestará mérito ejecutivo.</a:t>
            </a:r>
          </a:p>
          <a:p>
            <a:pPr marL="0" indent="0" algn="just">
              <a:buNone/>
            </a:pPr>
            <a:r>
              <a:rPr lang="es-CO" sz="2300" dirty="0"/>
              <a:t>Las multas impuestas por los órganos de control fiscal serán descontadas por los respectivos pagadores del salario devengado por el sancionado, teniendo en cuenta los límites que establece la normativa vigente para los descuentos.</a:t>
            </a:r>
          </a:p>
          <a:p>
            <a:pPr marL="0" indent="0" algn="just">
              <a:buNone/>
            </a:pPr>
            <a:r>
              <a:rPr lang="es-CO" sz="2300" i="1" dirty="0"/>
              <a:t> </a:t>
            </a:r>
            <a:endParaRPr lang="es-CO" sz="2300" dirty="0"/>
          </a:p>
        </p:txBody>
      </p:sp>
    </p:spTree>
    <p:extLst>
      <p:ext uri="{BB962C8B-B14F-4D97-AF65-F5344CB8AC3E}">
        <p14:creationId xmlns:p14="http://schemas.microsoft.com/office/powerpoint/2010/main" val="743872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CO" dirty="0"/>
              <a:t>La graduación de las sanciones se realizará teniendo en cuenta lo dispuesto en el presente decreto ley y en el artículo 50 del Código de Procedimiento Administrativo y de lo Contencioso Administrativo, y las normas que lo modifiquen o adicionen, atendiendo criterios de necesidad, razonabilidad y proporcionalidad.</a:t>
            </a:r>
          </a:p>
          <a:p>
            <a:pPr marL="0" indent="0" algn="just">
              <a:buNone/>
            </a:pPr>
            <a:r>
              <a:rPr lang="es-CO" sz="2300" i="1" dirty="0"/>
              <a:t> </a:t>
            </a:r>
            <a:endParaRPr lang="es-CO" sz="2300" dirty="0"/>
          </a:p>
        </p:txBody>
      </p:sp>
    </p:spTree>
    <p:extLst>
      <p:ext uri="{BB962C8B-B14F-4D97-AF65-F5344CB8AC3E}">
        <p14:creationId xmlns:p14="http://schemas.microsoft.com/office/powerpoint/2010/main" val="54821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lstStyle/>
          <a:p>
            <a:pPr marL="0" indent="0" algn="ctr">
              <a:buNone/>
            </a:pPr>
            <a:endParaRPr lang="es-CO" sz="4800" b="1" dirty="0">
              <a:latin typeface="Century Gothic" panose="020B0502020202020204" pitchFamily="34" charset="0"/>
            </a:endParaRPr>
          </a:p>
          <a:p>
            <a:pPr marL="0" indent="0" algn="ctr">
              <a:buNone/>
            </a:pPr>
            <a:r>
              <a:rPr lang="es-CO" sz="4800" b="1" dirty="0">
                <a:latin typeface="Century Gothic" panose="020B0502020202020204" pitchFamily="34" charset="0"/>
              </a:rPr>
              <a:t>EXPECTATIVAS DE LOS PARTICIPANTES</a:t>
            </a:r>
          </a:p>
          <a:p>
            <a:pPr marL="0" indent="0">
              <a:buNone/>
            </a:pPr>
            <a:endParaRPr lang="es-ES" dirty="0"/>
          </a:p>
        </p:txBody>
      </p:sp>
    </p:spTree>
    <p:extLst>
      <p:ext uri="{BB962C8B-B14F-4D97-AF65-F5344CB8AC3E}">
        <p14:creationId xmlns:p14="http://schemas.microsoft.com/office/powerpoint/2010/main" val="7676797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MX" sz="2300" b="1" u="sng" dirty="0"/>
              <a:t>ARTÍCULO 50. GRADUACIÓN DE LAS SANCIONES.</a:t>
            </a:r>
            <a:r>
              <a:rPr lang="es-MX" sz="2300" dirty="0"/>
              <a:t> Salvo lo dispuesto en leyes especiales, la gravedad de las faltas y el rigor de las sanciones por infracciones administrativas se graduarán atendiendo a los siguientes criterios, en cuanto resultaren aplicables:</a:t>
            </a:r>
          </a:p>
          <a:p>
            <a:pPr marL="0" indent="0">
              <a:buNone/>
            </a:pPr>
            <a:r>
              <a:rPr lang="es-MX" sz="2300" b="1" dirty="0">
                <a:effectLst>
                  <a:outerShdw blurRad="38100" dist="38100" dir="2700000" algn="tl">
                    <a:srgbClr val="000000">
                      <a:alpha val="43137"/>
                    </a:srgbClr>
                  </a:outerShdw>
                </a:effectLst>
              </a:rPr>
              <a:t>1. </a:t>
            </a:r>
            <a:r>
              <a:rPr lang="es-MX" sz="2300" dirty="0"/>
              <a:t>Daño o peligro generado a los intereses jurídicos tutelados.</a:t>
            </a:r>
          </a:p>
          <a:p>
            <a:pPr marL="0" indent="0">
              <a:buNone/>
            </a:pPr>
            <a:r>
              <a:rPr lang="es-MX" sz="2300" b="1" dirty="0">
                <a:effectLst>
                  <a:outerShdw blurRad="38100" dist="38100" dir="2700000" algn="tl">
                    <a:srgbClr val="000000">
                      <a:alpha val="43137"/>
                    </a:srgbClr>
                  </a:outerShdw>
                </a:effectLst>
              </a:rPr>
              <a:t>2. </a:t>
            </a:r>
            <a:r>
              <a:rPr lang="es-MX" sz="2300" dirty="0"/>
              <a:t>Beneficio económico obtenido por el infractor para sí o a favor de un tercero.</a:t>
            </a:r>
          </a:p>
          <a:p>
            <a:pPr marL="0" indent="0">
              <a:buNone/>
            </a:pPr>
            <a:r>
              <a:rPr lang="es-MX" sz="2300" b="1" dirty="0">
                <a:effectLst>
                  <a:outerShdw blurRad="38100" dist="38100" dir="2700000" algn="tl">
                    <a:srgbClr val="000000">
                      <a:alpha val="43137"/>
                    </a:srgbClr>
                  </a:outerShdw>
                </a:effectLst>
              </a:rPr>
              <a:t>3. </a:t>
            </a:r>
            <a:r>
              <a:rPr lang="es-MX" sz="2300" dirty="0"/>
              <a:t>Reincidencia en la comisión de la infracción.</a:t>
            </a:r>
            <a:r>
              <a:rPr lang="es-CO" sz="2300" i="1" dirty="0"/>
              <a:t> </a:t>
            </a:r>
            <a:endParaRPr lang="es-CO" sz="2300" dirty="0"/>
          </a:p>
        </p:txBody>
      </p:sp>
    </p:spTree>
    <p:extLst>
      <p:ext uri="{BB962C8B-B14F-4D97-AF65-F5344CB8AC3E}">
        <p14:creationId xmlns:p14="http://schemas.microsoft.com/office/powerpoint/2010/main" val="1854019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627784"/>
            <a:ext cx="8229600" cy="3681536"/>
          </a:xfrm>
        </p:spPr>
        <p:txBody>
          <a:bodyPr>
            <a:noAutofit/>
          </a:bodyPr>
          <a:lstStyle/>
          <a:p>
            <a:pPr marL="0" indent="0" algn="just">
              <a:buNone/>
            </a:pPr>
            <a:r>
              <a:rPr lang="es-MX" sz="2300" b="1" u="sng" dirty="0"/>
              <a:t>ARTÍCULO 50. GRADUACIÓN DE LAS SANCIONES.</a:t>
            </a:r>
            <a:r>
              <a:rPr lang="es-MX" sz="2300" dirty="0"/>
              <a:t> </a:t>
            </a:r>
          </a:p>
          <a:p>
            <a:pPr marL="0" indent="0" algn="just">
              <a:buNone/>
            </a:pPr>
            <a:r>
              <a:rPr lang="es-MX" sz="2300" b="1" dirty="0">
                <a:effectLst>
                  <a:outerShdw blurRad="38100" dist="38100" dir="2700000" algn="tl">
                    <a:srgbClr val="000000">
                      <a:alpha val="43137"/>
                    </a:srgbClr>
                  </a:outerShdw>
                </a:effectLst>
              </a:rPr>
              <a:t>4. </a:t>
            </a:r>
            <a:r>
              <a:rPr lang="es-MX" sz="2300" dirty="0"/>
              <a:t>Resistencia, negativa u obstrucción a la acción investigadora o de supervisión. </a:t>
            </a:r>
            <a:r>
              <a:rPr lang="es-MX" sz="2300" b="1" dirty="0">
                <a:effectLst>
                  <a:outerShdw blurRad="38100" dist="38100" dir="2700000" algn="tl">
                    <a:srgbClr val="000000">
                      <a:alpha val="43137"/>
                    </a:srgbClr>
                  </a:outerShdw>
                </a:effectLst>
              </a:rPr>
              <a:t>5. </a:t>
            </a:r>
            <a:r>
              <a:rPr lang="es-MX" sz="2300" dirty="0"/>
              <a:t>Utilización de medios fraudulentos o utilización de persona interpuesta para ocultar la infracción u ocultar sus efectos. </a:t>
            </a:r>
            <a:r>
              <a:rPr lang="es-MX" sz="2300" b="1" dirty="0">
                <a:effectLst>
                  <a:outerShdw blurRad="38100" dist="38100" dir="2700000" algn="tl">
                    <a:srgbClr val="000000">
                      <a:alpha val="43137"/>
                    </a:srgbClr>
                  </a:outerShdw>
                </a:effectLst>
              </a:rPr>
              <a:t>6. </a:t>
            </a:r>
            <a:r>
              <a:rPr lang="es-MX" sz="2300" dirty="0"/>
              <a:t>Grado de prudencia y diligencia con que se hayan atendido los deberes o se hayan aplicado las normas legales pertinentes. </a:t>
            </a:r>
            <a:r>
              <a:rPr lang="es-MX" sz="2300" b="1" dirty="0">
                <a:effectLst>
                  <a:outerShdw blurRad="38100" dist="38100" dir="2700000" algn="tl">
                    <a:srgbClr val="000000">
                      <a:alpha val="43137"/>
                    </a:srgbClr>
                  </a:outerShdw>
                </a:effectLst>
              </a:rPr>
              <a:t>7. </a:t>
            </a:r>
            <a:r>
              <a:rPr lang="es-MX" sz="2300" dirty="0"/>
              <a:t>Renuencia o desacato en el cumplimiento de las órdenes impartidas por la autoridad competente. </a:t>
            </a:r>
            <a:r>
              <a:rPr lang="es-MX" sz="2300" b="1" dirty="0">
                <a:effectLst>
                  <a:outerShdw blurRad="38100" dist="38100" dir="2700000" algn="tl">
                    <a:srgbClr val="000000">
                      <a:alpha val="43137"/>
                    </a:srgbClr>
                  </a:outerShdw>
                </a:effectLst>
              </a:rPr>
              <a:t>8. </a:t>
            </a:r>
            <a:r>
              <a:rPr lang="es-MX" sz="2300" dirty="0"/>
              <a:t>Reconocimiento o aceptación expresa de la infracción antes del decreto de pruebas.</a:t>
            </a:r>
          </a:p>
          <a:p>
            <a:pPr marL="0" indent="0">
              <a:buNone/>
            </a:pPr>
            <a:endParaRPr lang="es-CO" sz="2300" dirty="0"/>
          </a:p>
        </p:txBody>
      </p:sp>
    </p:spTree>
    <p:extLst>
      <p:ext uri="{BB962C8B-B14F-4D97-AF65-F5344CB8AC3E}">
        <p14:creationId xmlns:p14="http://schemas.microsoft.com/office/powerpoint/2010/main" val="2867892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MX" sz="2800" b="1" dirty="0">
                <a:latin typeface="Century Gothic" panose="020B0502020202020204" pitchFamily="34" charset="0"/>
              </a:rPr>
              <a:t>Reglamentación de PASF– Novedades ley 2080 de 2021.</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ctr">
              <a:buNone/>
            </a:pPr>
            <a:endParaRPr lang="es-CO" sz="8800">
              <a:latin typeface="Century Gothic" panose="020B0502020202020204" pitchFamily="34" charset="0"/>
            </a:endParaRPr>
          </a:p>
          <a:p>
            <a:pPr marL="0" indent="0" algn="ctr">
              <a:buNone/>
            </a:pPr>
            <a:r>
              <a:rPr lang="es-CO" sz="8800" dirty="0">
                <a:latin typeface="Century Gothic" panose="020B0502020202020204" pitchFamily="34" charset="0"/>
              </a:rPr>
              <a:t>GRACIAS</a:t>
            </a:r>
          </a:p>
          <a:p>
            <a:pPr marL="0" indent="0">
              <a:buNone/>
            </a:pPr>
            <a:r>
              <a:rPr lang="es-ES" dirty="0"/>
              <a:t> </a:t>
            </a:r>
            <a:endParaRPr lang="es-CO" dirty="0"/>
          </a:p>
          <a:p>
            <a:pPr marL="0" indent="0" algn="ctr">
              <a:buNone/>
            </a:pPr>
            <a:endParaRPr lang="es-ES" dirty="0">
              <a:latin typeface="Century Gothic" panose="020B0502020202020204" pitchFamily="34" charset="0"/>
            </a:endParaRPr>
          </a:p>
        </p:txBody>
      </p:sp>
    </p:spTree>
    <p:extLst>
      <p:ext uri="{BB962C8B-B14F-4D97-AF65-F5344CB8AC3E}">
        <p14:creationId xmlns:p14="http://schemas.microsoft.com/office/powerpoint/2010/main" val="1222225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CO" b="1" dirty="0"/>
              <a:t>A</a:t>
            </a:r>
            <a:r>
              <a:rPr lang="es-CO" dirty="0"/>
              <a:t> El Procedimiento Administrativo Sancionatorio Fiscal -en adelante PASF- es de naturaleza especial, propende por el debido ejercicio de la vigilancia y el control fiscal, la protección del patrimonio público y el cumplimiento de los principios constitucionales (2, 4, 6, 29, 90 y 121) y legales del control y la gestión fiscal.</a:t>
            </a:r>
          </a:p>
          <a:p>
            <a:pPr marL="0" indent="0">
              <a:buNone/>
            </a:pPr>
            <a:endParaRPr lang="es-CO" dirty="0"/>
          </a:p>
          <a:p>
            <a:pPr marL="0" indent="0" algn="just">
              <a:buNone/>
            </a:pPr>
            <a:r>
              <a:rPr lang="es-CO" dirty="0"/>
              <a:t>Las sanciones administrativas fiscales no tienen naturaleza disciplinaria (ley 734 o ley 1952) ni indemnizatoria o resarcitoria patrimonial, pueden concurrir con esas modalidades de responsabilidad y proceden a título de </a:t>
            </a:r>
            <a:r>
              <a:rPr lang="es-CO" u="sng" dirty="0"/>
              <a:t>imputación de culpa o dolo</a:t>
            </a:r>
            <a:r>
              <a:rPr lang="es-CO" dirty="0"/>
              <a:t>.</a:t>
            </a:r>
          </a:p>
          <a:p>
            <a:pPr marL="0" indent="0">
              <a:buNone/>
            </a:pPr>
            <a:endParaRPr lang="es-ES" dirty="0"/>
          </a:p>
        </p:txBody>
      </p:sp>
    </p:spTree>
    <p:extLst>
      <p:ext uri="{BB962C8B-B14F-4D97-AF65-F5344CB8AC3E}">
        <p14:creationId xmlns:p14="http://schemas.microsoft.com/office/powerpoint/2010/main" val="1678475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b="1" dirty="0"/>
              <a:t>Art 88 DCTO 403 de 2020</a:t>
            </a:r>
            <a:r>
              <a:rPr lang="es-CO" dirty="0"/>
              <a:t> El PASF se tramitará en lo no previsto en el (</a:t>
            </a:r>
            <a:r>
              <a:rPr lang="es-CO" b="1" dirty="0"/>
              <a:t>403)</a:t>
            </a:r>
            <a:r>
              <a:rPr lang="es-CO" dirty="0"/>
              <a:t>, por lo dispuesto los artículos 47 hasta 50 del CPACA o en las normas que lo modifiquen o sustituyan</a:t>
            </a:r>
          </a:p>
          <a:p>
            <a:pPr marL="0" indent="0">
              <a:buNone/>
            </a:pPr>
            <a:endParaRPr lang="es-ES" dirty="0"/>
          </a:p>
        </p:txBody>
      </p:sp>
    </p:spTree>
    <p:extLst>
      <p:ext uri="{BB962C8B-B14F-4D97-AF65-F5344CB8AC3E}">
        <p14:creationId xmlns:p14="http://schemas.microsoft.com/office/powerpoint/2010/main" val="70766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b="1" dirty="0"/>
              <a:t>B</a:t>
            </a:r>
            <a:r>
              <a:rPr lang="es-CO" dirty="0"/>
              <a:t> El conocimiento del PASF y su trámite de primera y segunda instancia, se surtirá por parte de los funcionarios que determine la ley o el titular del órgano de control fiscal respectivo, de conformidad con su estructura orgánica y funcional.</a:t>
            </a:r>
          </a:p>
          <a:p>
            <a:pPr marL="0" indent="0">
              <a:buNone/>
            </a:pPr>
            <a:endParaRPr lang="es-ES" dirty="0"/>
          </a:p>
        </p:txBody>
      </p:sp>
    </p:spTree>
    <p:extLst>
      <p:ext uri="{BB962C8B-B14F-4D97-AF65-F5344CB8AC3E}">
        <p14:creationId xmlns:p14="http://schemas.microsoft.com/office/powerpoint/2010/main" val="495819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20000"/>
          </a:bodyPr>
          <a:lstStyle/>
          <a:p>
            <a:pPr marL="0" indent="0" algn="just">
              <a:buNone/>
            </a:pPr>
            <a:r>
              <a:rPr lang="es-CO" b="1" dirty="0"/>
              <a:t>C</a:t>
            </a:r>
            <a:r>
              <a:rPr lang="es-CO" dirty="0"/>
              <a:t> El PASF será aplicable a los servidores públicos y las entidades o personas naturales o jurídicas de derecho público o privado que </a:t>
            </a:r>
            <a:r>
              <a:rPr lang="es-CO" u="sng" dirty="0"/>
              <a:t>a cualquier título recauden, administren, manejen, dispongan o inviertan fondos, bienes o recursos públicos, o que sin ser gestores fiscales deban suministrar información que se requiera para el ejercicio de las funciones de vigilancia o control fiscal</a:t>
            </a:r>
            <a:r>
              <a:rPr lang="es-CO" dirty="0"/>
              <a:t>.</a:t>
            </a:r>
          </a:p>
          <a:p>
            <a:pPr marL="0" indent="0">
              <a:buNone/>
            </a:pPr>
            <a:endParaRPr lang="es-ES" dirty="0"/>
          </a:p>
        </p:txBody>
      </p:sp>
    </p:spTree>
    <p:extLst>
      <p:ext uri="{BB962C8B-B14F-4D97-AF65-F5344CB8AC3E}">
        <p14:creationId xmlns:p14="http://schemas.microsoft.com/office/powerpoint/2010/main" val="259403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b="1" dirty="0"/>
              <a:t>C</a:t>
            </a:r>
            <a:r>
              <a:rPr lang="es-CO" dirty="0"/>
              <a:t> Serán sancionables las siguientes conductas descritas en el artículo 81 del decreto ley 403 de 2020, las cuales son taxativas (ésas y sólo ésas) y de interpretación restrictiva.</a:t>
            </a:r>
          </a:p>
          <a:p>
            <a:pPr marL="0" indent="0" algn="just">
              <a:buNone/>
            </a:pPr>
            <a:r>
              <a:rPr lang="es-CO" dirty="0"/>
              <a:t>Aunado a estas conductas……….</a:t>
            </a:r>
          </a:p>
          <a:p>
            <a:pPr marL="0" indent="0">
              <a:buNone/>
            </a:pPr>
            <a:endParaRPr lang="es-ES" dirty="0"/>
          </a:p>
        </p:txBody>
      </p:sp>
    </p:spTree>
    <p:extLst>
      <p:ext uri="{BB962C8B-B14F-4D97-AF65-F5344CB8AC3E}">
        <p14:creationId xmlns:p14="http://schemas.microsoft.com/office/powerpoint/2010/main" val="2481552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MX" sz="3200" b="1" dirty="0">
                <a:latin typeface="Century Gothic" panose="020B0502020202020204" pitchFamily="34" charset="0"/>
              </a:rPr>
              <a:t>Reglamentación de PASF– Novedades ley 2080 de 2021.</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b="1" dirty="0"/>
              <a:t>D</a:t>
            </a:r>
            <a:r>
              <a:rPr lang="es-CO" dirty="0"/>
              <a:t> Los titulares de los órganos de CF, ante la renuencia en la presentación oportuna de las cuentas o informes, o su no presentación por más de tres (3) períodos consecutivos o seis (6) no consecutivos dentro de un mismo período fiscal, </a:t>
            </a:r>
            <a:r>
              <a:rPr lang="es-CO" u="sng" dirty="0">
                <a:effectLst>
                  <a:outerShdw blurRad="38100" dist="38100" dir="2700000" algn="tl">
                    <a:srgbClr val="000000">
                      <a:alpha val="43137"/>
                    </a:srgbClr>
                  </a:outerShdw>
                </a:effectLst>
              </a:rPr>
              <a:t>solicitarán</a:t>
            </a:r>
            <a:r>
              <a:rPr lang="es-CO" dirty="0"/>
              <a:t> ante las autoridades disciplinarias competentes adelantar el proceso disciplinario para la remoción o la terminación del contrato por justa causa del servidor público, según fuere el caso y previo proceso disciplinario, cuando la mora o la renuencia hayan sido sancionadas previamente con multas o suspensión.</a:t>
            </a:r>
          </a:p>
          <a:p>
            <a:pPr marL="0" indent="0">
              <a:buNone/>
            </a:pPr>
            <a:endParaRPr lang="es-ES" dirty="0"/>
          </a:p>
        </p:txBody>
      </p:sp>
    </p:spTree>
    <p:extLst>
      <p:ext uri="{BB962C8B-B14F-4D97-AF65-F5344CB8AC3E}">
        <p14:creationId xmlns:p14="http://schemas.microsoft.com/office/powerpoint/2010/main" val="2482119047"/>
      </p:ext>
    </p:extLst>
  </p:cSld>
  <p:clrMapOvr>
    <a:masterClrMapping/>
  </p:clrMapOvr>
</p:sld>
</file>

<file path=ppt/theme/theme1.xml><?xml version="1.0" encoding="utf-8"?>
<a:theme xmlns:a="http://schemas.openxmlformats.org/drawingml/2006/main" name="Plantilla 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 C</Template>
  <TotalTime>3500</TotalTime>
  <Words>2344</Words>
  <Application>Microsoft Office PowerPoint</Application>
  <PresentationFormat>Presentación en pantalla (4:3)</PresentationFormat>
  <Paragraphs>110</Paragraphs>
  <Slides>32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32</vt:i4>
      </vt:variant>
    </vt:vector>
  </HeadingPairs>
  <TitlesOfParts>
    <vt:vector size="36" baseType="lpstr">
      <vt:lpstr>Arial</vt:lpstr>
      <vt:lpstr>Calibri</vt:lpstr>
      <vt:lpstr>Century Gothic</vt:lpstr>
      <vt:lpstr>Plantilla C</vt:lpstr>
      <vt:lpstr>Presentación de PowerPoint</vt:lpstr>
      <vt:lpstr>Presentación de PowerPoint</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lpstr>Reglamentación de PASF– Novedades ley 2080 de 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 Master</dc:creator>
  <cp:lastModifiedBy>John Bilbao Ebartt</cp:lastModifiedBy>
  <cp:revision>251</cp:revision>
  <cp:lastPrinted>2017-09-21T19:49:35Z</cp:lastPrinted>
  <dcterms:created xsi:type="dcterms:W3CDTF">2015-12-01T20:58:16Z</dcterms:created>
  <dcterms:modified xsi:type="dcterms:W3CDTF">2022-10-20T14:49:32Z</dcterms:modified>
</cp:coreProperties>
</file>